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sldIdLst>
    <p:sldId id="256" r:id="rId5"/>
    <p:sldId id="257" r:id="rId6"/>
    <p:sldId id="258" r:id="rId7"/>
    <p:sldId id="279" r:id="rId8"/>
    <p:sldId id="290" r:id="rId9"/>
    <p:sldId id="291" r:id="rId10"/>
    <p:sldId id="292" r:id="rId11"/>
    <p:sldId id="281" r:id="rId12"/>
    <p:sldId id="260" r:id="rId13"/>
    <p:sldId id="261" r:id="rId14"/>
    <p:sldId id="282" r:id="rId15"/>
    <p:sldId id="293" r:id="rId16"/>
    <p:sldId id="269" r:id="rId17"/>
    <p:sldId id="277" r:id="rId18"/>
    <p:sldId id="278" r:id="rId19"/>
    <p:sldId id="262" r:id="rId20"/>
    <p:sldId id="283" r:id="rId21"/>
    <p:sldId id="263" r:id="rId22"/>
    <p:sldId id="264" r:id="rId23"/>
    <p:sldId id="284" r:id="rId24"/>
    <p:sldId id="294" r:id="rId25"/>
    <p:sldId id="265" r:id="rId26"/>
    <p:sldId id="285" r:id="rId27"/>
    <p:sldId id="26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81821E-0950-FD78-06BD-14AF93AEBBF0}" v="13" dt="2025-05-18T10:33:40.2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HA L" userId="S::nisha.20211cdv0034@presidencyuniversity.in::32b4b1c4-c578-425d-9853-c5856fd8caad" providerId="AD" clId="Web-{4481821E-0950-FD78-06BD-14AF93AEBBF0}"/>
    <pc:docChg chg="addSld modSld">
      <pc:chgData name="NISHA L" userId="S::nisha.20211cdv0034@presidencyuniversity.in::32b4b1c4-c578-425d-9853-c5856fd8caad" providerId="AD" clId="Web-{4481821E-0950-FD78-06BD-14AF93AEBBF0}" dt="2025-05-18T10:33:40.252" v="11" actId="20577"/>
      <pc:docMkLst>
        <pc:docMk/>
      </pc:docMkLst>
      <pc:sldChg chg="modSp new">
        <pc:chgData name="NISHA L" userId="S::nisha.20211cdv0034@presidencyuniversity.in::32b4b1c4-c578-425d-9853-c5856fd8caad" providerId="AD" clId="Web-{4481821E-0950-FD78-06BD-14AF93AEBBF0}" dt="2025-05-18T10:33:40.252" v="11" actId="20577"/>
        <pc:sldMkLst>
          <pc:docMk/>
          <pc:sldMk cId="3210089154" sldId="294"/>
        </pc:sldMkLst>
        <pc:spChg chg="mod">
          <ac:chgData name="NISHA L" userId="S::nisha.20211cdv0034@presidencyuniversity.in::32b4b1c4-c578-425d-9853-c5856fd8caad" providerId="AD" clId="Web-{4481821E-0950-FD78-06BD-14AF93AEBBF0}" dt="2025-05-18T10:33:30.221" v="7" actId="20577"/>
          <ac:spMkLst>
            <pc:docMk/>
            <pc:sldMk cId="3210089154" sldId="294"/>
            <ac:spMk id="2" creationId="{7B3AC0DC-87CD-94A1-EDD5-5004A3CD7800}"/>
          </ac:spMkLst>
        </pc:spChg>
        <pc:spChg chg="mod">
          <ac:chgData name="NISHA L" userId="S::nisha.20211cdv0034@presidencyuniversity.in::32b4b1c4-c578-425d-9853-c5856fd8caad" providerId="AD" clId="Web-{4481821E-0950-FD78-06BD-14AF93AEBBF0}" dt="2025-05-18T10:33:40.252" v="11" actId="20577"/>
          <ac:spMkLst>
            <pc:docMk/>
            <pc:sldMk cId="3210089154" sldId="294"/>
            <ac:spMk id="3" creationId="{38607DD0-C8B5-22F1-4E83-C30087CA5B3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6C964-4F72-4ACE-98A6-40EDE397C4AF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7AFAA-E343-402A-A4B6-E95436384A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68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F80FED5E-8510-2590-1D8F-3925A022A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>
            <a:extLst>
              <a:ext uri="{FF2B5EF4-FFF2-40B4-BE49-F238E27FC236}">
                <a16:creationId xmlns:a16="http://schemas.microsoft.com/office/drawing/2014/main" id="{5DCA3403-5CB3-DAC6-E09B-608686F062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>
            <a:extLst>
              <a:ext uri="{FF2B5EF4-FFF2-40B4-BE49-F238E27FC236}">
                <a16:creationId xmlns:a16="http://schemas.microsoft.com/office/drawing/2014/main" id="{C21F40EA-91E7-8A2C-AC3D-FF41414F4A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020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shalokesh/PSCS-91.gi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ir.org/" TargetMode="External"/><Relationship Id="rId2" Type="http://schemas.openxmlformats.org/officeDocument/2006/relationships/hyperlink" Target="https://www.ijrpr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09/TGRS.2022.3145678" TargetMode="External"/><Relationship Id="rId4" Type="http://schemas.openxmlformats.org/officeDocument/2006/relationships/hyperlink" Target="https://www.ijraset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JIOT.2023.3265432" TargetMode="External"/><Relationship Id="rId2" Type="http://schemas.openxmlformats.org/officeDocument/2006/relationships/hyperlink" Target="https://doi.org/10.1109/ACCESS.2021.309876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09/JSTARS.2022.3149876" TargetMode="External"/><Relationship Id="rId4" Type="http://schemas.openxmlformats.org/officeDocument/2006/relationships/hyperlink" Target="https://doi.org/10.1109/TNNLS.2024.3267892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967809"/>
            <a:ext cx="10363200" cy="14700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Cloudburst Prediction System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7439" y="2563634"/>
            <a:ext cx="3970594" cy="552184"/>
          </a:xfrm>
        </p:spPr>
        <p:txBody>
          <a:bodyPr/>
          <a:lstStyle/>
          <a:p>
            <a:pPr marL="0" indent="0" algn="l">
              <a:spcBef>
                <a:spcPts val="0"/>
              </a:spcBef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Batch Number: CSE_CDV_CAP_02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01387"/>
              </p:ext>
            </p:extLst>
          </p:nvPr>
        </p:nvGraphicFramePr>
        <p:xfrm>
          <a:off x="553403" y="3233472"/>
          <a:ext cx="541866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0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b="1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20211CDV0033</a:t>
                      </a:r>
                      <a:endParaRPr sz="1800" b="1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Rajeshwari C </a:t>
                      </a:r>
                      <a:r>
                        <a:rPr lang="en-IN" sz="1800" b="1" u="none" strike="noStrike" cap="none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Raikar</a:t>
                      </a:r>
                      <a:endParaRPr sz="1800" b="1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65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20211CDV0034</a:t>
                      </a:r>
                      <a:endParaRPr sz="1800" b="1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Nisha L</a:t>
                      </a:r>
                      <a:endParaRPr sz="1800" b="1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20211CDV0041</a:t>
                      </a:r>
                      <a:endParaRPr sz="1800" b="1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Katta Vinod Kumar</a:t>
                      </a:r>
                      <a:endParaRPr sz="1800" b="1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5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20211CDV0055</a:t>
                      </a:r>
                      <a:endParaRPr sz="1800" b="1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Amruth</a:t>
                      </a:r>
                      <a:r>
                        <a:rPr lang="en-IN" sz="1800" b="1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Raj P</a:t>
                      </a:r>
                      <a:endParaRPr sz="1800" b="1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88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20211CDV0056</a:t>
                      </a:r>
                      <a:endParaRPr sz="1800" b="1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 Vishnu Vardhan</a:t>
                      </a:r>
                      <a:endParaRPr sz="1800" b="1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424650" y="2808277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lang="en-US" sz="24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Rajan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Thangamani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Professor,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Engineering,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University.</a:t>
            </a:r>
            <a:endParaRPr lang="en-US" sz="2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86772" y="147562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PIP4004 - UNIVERSITY PROJECT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 - 1</a:t>
            </a:r>
          </a:p>
        </p:txBody>
      </p:sp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Methodology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0F3D82-088F-A73E-6DA1-517428A9D4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746520"/>
            <a:ext cx="10668000" cy="3364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1.  Data Collection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GeoNames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API is used to fetch a list of cities in a given state or country.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OpenWeatherMap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API is used to collect real-time weather data (temperature, humidity, pressure,     wind speed, cloudiness).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 startAt="2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Storage &amp; Preprocessing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Database Storage: Saves weather data into a PostgreSQL database.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Handling Missing Data: If data retrieval fails for a city, it is skipped to prevent incorrect model training.</a:t>
            </a:r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7D6F0-E944-3274-D738-86BDDCEDF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231A2-9D8A-9A83-CD7D-6247040A0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Methodology contd..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BF8EA0-5A69-2D30-8579-16B9D37248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960073"/>
            <a:ext cx="10668000" cy="4611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Feature Engineering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Extracts key weather parameters like Temperature(°C), Humidity(%), Pressure(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hPa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), Wind Speed (m/s), Cloudiness (%)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Converts Cloudiness % → Binary Risk Category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High Risk (Cloudiness &gt; 50%) = 1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Low Risk (Cloudiness ≤ 50%) = 0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Model Training (Random Forest Classifier)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Loads historical weather data from PostgreSQL.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Normalizes features using Min-Max Scaling.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Splits the dataset into training (80%) and testing (20%). </a:t>
            </a:r>
          </a:p>
        </p:txBody>
      </p:sp>
    </p:spTree>
    <p:extLst>
      <p:ext uri="{BB962C8B-B14F-4D97-AF65-F5344CB8AC3E}">
        <p14:creationId xmlns:p14="http://schemas.microsoft.com/office/powerpoint/2010/main" val="1301319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AB0BC-8297-4DC7-EE2B-9FF229C2E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3E569-7515-3895-1573-5A1F0EA2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Methodology contd..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72962A-3475-BF3B-B492-C5A398EC1D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167822"/>
            <a:ext cx="10668000" cy="4195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5.  Prediction &amp; Risk Analysis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Loads the trained Random Forest model.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Fetches new weather data, preprocesses it, and scales it.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Predicts cloudburst risk (High Risk / Low Risk).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6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Automation &amp; Execution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Calls functions in the correct sequence: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load_weather_data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() : Fetch &amp; store weather data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train_rf_model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() : Train &amp; save the RF model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process_weather_data_rf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() : Predict cloudburst risk &amp; update the database</a:t>
            </a:r>
          </a:p>
        </p:txBody>
      </p:sp>
    </p:spTree>
    <p:extLst>
      <p:ext uri="{BB962C8B-B14F-4D97-AF65-F5344CB8AC3E}">
        <p14:creationId xmlns:p14="http://schemas.microsoft.com/office/powerpoint/2010/main" val="228574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28A5-9F1D-C1E9-3190-C6005FE0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Architecture</a:t>
            </a:r>
            <a:endParaRPr lang="en-IN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25AE0B-8E29-E805-FF68-A8523A81F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1494064"/>
            <a:ext cx="10668000" cy="386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59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97FD-7A7C-F5A7-82F8-E665F49E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Software components</a:t>
            </a:r>
            <a:endParaRPr lang="en-IN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84BCC-0DB1-FDE0-3402-D7F5BF535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Data Sets: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GeoNames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 API,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OpenWeatherMap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 API, PostgreSQL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Frontend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: HTML, CSS, JS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Backend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: Flask, PostgreSQL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Machine Learning Frameworks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: Scikit-learn, NumPy,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Model Deployment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mbria" panose="02040503050406030204" pitchFamily="18" charset="0"/>
              </a:rPr>
              <a:t>: AWS/GCP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552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EAB6EBBC-715B-30A9-F72D-013944CA7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>
            <a:extLst>
              <a:ext uri="{FF2B5EF4-FFF2-40B4-BE49-F238E27FC236}">
                <a16:creationId xmlns:a16="http://schemas.microsoft.com/office/drawing/2014/main" id="{8FC52A7D-5896-C2EA-D3D0-902DAACFF1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304783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B6E6702-35C3-D611-9F29-915BF07D5CFD}"/>
              </a:ext>
            </a:extLst>
          </p:cNvPr>
          <p:cNvGraphicFramePr>
            <a:graphicFrameLocks noGrp="1"/>
          </p:cNvGraphicFramePr>
          <p:nvPr/>
        </p:nvGraphicFramePr>
        <p:xfrm>
          <a:off x="2291024" y="1646674"/>
          <a:ext cx="8018584" cy="3564652"/>
        </p:xfrm>
        <a:graphic>
          <a:graphicData uri="http://schemas.openxmlformats.org/drawingml/2006/table">
            <a:tbl>
              <a:tblPr/>
              <a:tblGrid>
                <a:gridCol w="2303677">
                  <a:extLst>
                    <a:ext uri="{9D8B030D-6E8A-4147-A177-3AD203B41FA5}">
                      <a16:colId xmlns:a16="http://schemas.microsoft.com/office/drawing/2014/main" val="4088262254"/>
                    </a:ext>
                  </a:extLst>
                </a:gridCol>
                <a:gridCol w="3811383">
                  <a:extLst>
                    <a:ext uri="{9D8B030D-6E8A-4147-A177-3AD203B41FA5}">
                      <a16:colId xmlns:a16="http://schemas.microsoft.com/office/drawing/2014/main" val="2736295679"/>
                    </a:ext>
                  </a:extLst>
                </a:gridCol>
                <a:gridCol w="1903524">
                  <a:extLst>
                    <a:ext uri="{9D8B030D-6E8A-4147-A177-3AD203B41FA5}">
                      <a16:colId xmlns:a16="http://schemas.microsoft.com/office/drawing/2014/main" val="4260822407"/>
                    </a:ext>
                  </a:extLst>
                </a:gridCol>
              </a:tblGrid>
              <a:tr h="509236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Phase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Duration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667006"/>
                  </a:ext>
                </a:extLst>
              </a:tr>
              <a:tr h="50923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Week 1-2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Collection &amp; Preprocessing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 Weeks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801016"/>
                  </a:ext>
                </a:extLst>
              </a:tr>
              <a:tr h="50923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Week 3-4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Model Training &amp; Optimization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 Weeks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2073942"/>
                  </a:ext>
                </a:extLst>
              </a:tr>
              <a:tr h="509236">
                <a:tc>
                  <a:txBody>
                    <a:bodyPr/>
                    <a:lstStyle/>
                    <a:p>
                      <a:pPr algn="ctr"/>
                      <a:r>
                        <a:rPr lang="en-IN" sz="1800" b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Week 5-6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Backend &amp; API Development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 Weeks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3179277"/>
                  </a:ext>
                </a:extLst>
              </a:tr>
              <a:tr h="509236">
                <a:tc>
                  <a:txBody>
                    <a:bodyPr/>
                    <a:lstStyle/>
                    <a:p>
                      <a:pPr algn="ctr"/>
                      <a:r>
                        <a:rPr lang="en-IN" sz="1800" b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Week 7-8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Frontend Development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 Weeks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700228"/>
                  </a:ext>
                </a:extLst>
              </a:tr>
              <a:tr h="509236">
                <a:tc>
                  <a:txBody>
                    <a:bodyPr/>
                    <a:lstStyle/>
                    <a:p>
                      <a:pPr algn="ctr"/>
                      <a:r>
                        <a:rPr lang="en-IN" sz="1800" b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Week 9-10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Integration &amp;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 Weeks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302233"/>
                  </a:ext>
                </a:extLst>
              </a:tr>
              <a:tr h="509236">
                <a:tc>
                  <a:txBody>
                    <a:bodyPr/>
                    <a:lstStyle/>
                    <a:p>
                      <a:pPr algn="ctr"/>
                      <a:r>
                        <a:rPr lang="en-IN" sz="1800" b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Week 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Deployment &amp; Final Review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1 Week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558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475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Project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2FDD09-9501-68C8-E75C-3DD5237C9E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690" y="1112855"/>
            <a:ext cx="829821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17ED7-5B46-9F9D-CA81-7C2FD706B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9AF35-14ED-F5CF-FFFC-C680AC6C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Expected Outcomes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924AFC-02AB-9650-E5A9-7766137C45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123272"/>
            <a:ext cx="10668000" cy="4611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Accurate Cloudburst Prediction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Enhanced forecasting using AI/ML models, reducing false alarms and improving reliability.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Real-Time Early Warning System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Timely alerts via SMS, sirens, and mobile apps to help authorities and citizens take preventive actions.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Risk Mapping &amp; Vulnerability Assessment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Identification of high-risk regions using GIS-based analysis for better disaster preparedness.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Integration with Meteorological Agencies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Seamless data sharing with government agencies and disaster management teams.</a:t>
            </a:r>
          </a:p>
        </p:txBody>
      </p:sp>
    </p:spTree>
    <p:extLst>
      <p:ext uri="{BB962C8B-B14F-4D97-AF65-F5344CB8AC3E}">
        <p14:creationId xmlns:p14="http://schemas.microsoft.com/office/powerpoint/2010/main" val="4261354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Expected Outcomes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39F312-10D1-66CD-ED19-733B0282B5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2000" y="1514991"/>
            <a:ext cx="10668000" cy="3364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User-Friendly Visualization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Interactive dashboards for real-time data access and easy interpretation by stakeholders.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Improved Disaster Management &amp; Response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Faster response times, reducing casualties and infrastructure damage.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Scalability &amp; Continuous Improvement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Adaptive system that refines predictions based on new data trends and real-world feedback.</a:t>
            </a:r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E25917-296E-F4C1-D9F4-8D51C00348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410991"/>
            <a:ext cx="10668000" cy="4195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Accurate Cloudburst Prediction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Utilizes AI/ML models and meteorological data for precise forecasting.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Real-Time Early Warning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Sends alerts via SMS, sirens, and mobile apps to minimize risks.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Risk Mapping &amp; Disaster Preparedness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Identifies high-risk regions using GIS-based analysis.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Seamless Data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Incorporates satellite data, Doppler radar, and IoT sensors for real-time monitoring.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BC019A-7E51-E9AA-98CD-667152C4A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060088"/>
            <a:ext cx="10668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Cloudbursts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are extreme weather events involving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excessive rainfall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within a short period.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They are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unpredictable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and often lead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flash floods, landslides, and infrastructure damage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especially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mountainous and hilly regions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Traditional weather forecasting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struggles to accurately predict cloudbursts due to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dynamic nature of atmospheric conditions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Machine learning models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provide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data-driven approach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to analyzing weather parameters.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These models can improve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cloudburst prediction accuracy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helping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disaster preparedness and mitigation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7EE8C-08B4-9E17-E0A1-DE05D9F6B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7160-7BDE-2469-1FA0-0DD1C5D9F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Conclusion contd..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EA202-EB95-917E-929C-8FAF03B3C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544935"/>
            <a:ext cx="10668000" cy="4952997"/>
          </a:xfrm>
        </p:spPr>
        <p:txBody>
          <a:bodyPr/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User-Friendly Visualization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Provides interactive dashboards for easy interpretation and decision-making.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Enhanced Disaster Response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Helps authorities take proactive measures, reducing casualties and infrastructure damage.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Future Scope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Continuous improvements in model accuracy, scalability, and real-time integration with meteorological agencies.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6599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AC0DC-87CD-94A1-EDD5-5004A3CD7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Verdana"/>
                <a:ea typeface="Verdana"/>
              </a:rPr>
              <a:t>Github</a:t>
            </a:r>
            <a:r>
              <a:rPr lang="en-US" dirty="0">
                <a:latin typeface="Verdana"/>
                <a:ea typeface="Verdana"/>
              </a:rPr>
              <a:t> 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07DD0-C8B5-22F1-4E83-C30087CA5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mbria"/>
                <a:ea typeface="Verdana"/>
                <a:hlinkClick r:id="rId2"/>
              </a:rPr>
              <a:t>https://github.com/Nishalokesh/PSCS-91.git</a:t>
            </a:r>
            <a:endParaRPr lang="en-US">
              <a:latin typeface="Cambria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89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51ED85-140F-B653-0B15-9E249B5757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019272"/>
            <a:ext cx="10668000" cy="5442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[1]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Sivaprakash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V.,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Sharathi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R.,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Karunya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V., &amp;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Umashankari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V. (2024).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Cloudburst Prediction System (CBPS)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International Journal of Research Publication and Reviews, 5(4), 1606-1611. Retrieved from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www.ijrpr.com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​.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[2] Girish, G. A., Anjum, A., Ganesh, G., Hegde, G. N., &amp; Gowtham, S. V. (2024).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The Cloudburst Prediction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Journal of Emerging Technologies and Innovative Research (JETIR), 11(5), 363-366. Retrieved from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www.jetir.org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​.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[3]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Telsang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S.,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Sawale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P., Pujari, S., Pujari, V.,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Pungale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A.,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Dubewar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R., &amp;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Shendre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R. (2024).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Cloudburst Prediction System Using Machine Learning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International Journal for Research in Applied Science &amp; Engineering Technology (IJRASET), 12(11), 1680-1689. Retrieved from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www.ijraset.com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​.</a:t>
            </a:r>
            <a:endParaRPr lang="en-US" alt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[4] Singh, S., Kumar, R., &amp; Sharma, A. (2022). Machine learning-based cloudburst prediction using meteorological data.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IEEE Transactions on Geoscience and Remote Sensing, 60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1-10.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https://doi.org/10.1109/TGRS.2022.3145678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0EEA-67F0-149F-1B36-02CEA017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contd..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1B152-A347-BD41-2C8E-61A9A4A89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112857"/>
            <a:ext cx="10668000" cy="4952997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[5]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Patel, A., &amp; Gupta, M. R. (2021). Deep learning model for heavy rainfall and cloudburst forecasting.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IEEE Access, 8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122345-122356.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https://doi.org/10.1109/ACCESS.2021.3098765</a:t>
            </a:r>
            <a:endParaRPr lang="en-US" altLang="en-US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[6]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Verma, K., Sharma, P., &amp; Mehta, N. (2023). Real-time weather monitoring and cloudburst prediction system using IoT and AI.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IEEE Internet of Things Journal, 9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(5), 3356-3364.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https://doi.org/10.1109/JIOT.2023.3265432</a:t>
            </a:r>
            <a:endParaRPr lang="en-US" altLang="en-US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[7]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Lee, J., Kim, H., &amp; Park, C. (2024). Satellite-based rainfall prediction using convolutional neural networks.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IEEE Transactions on Neural Networks and Learning Systems, 34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(3), 1050-1062.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https://doi.org/10.1109/TNNLS.2024.3267892</a:t>
            </a:r>
            <a:endParaRPr lang="en-US" altLang="en-US"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[8]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Banerjee, M., &amp; Choudhary, S. (2022). Integrating remote sensing data for early detection of extreme rainfall events.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IEEE Journal of Selected Topics in Applied Earth Observations and Remote Sensing, 15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672-684.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https://doi.org/10.1109/JSTARS.2022.3149876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70244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Literature Review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E7D7BB6-7F8C-B57C-7429-83818A2D0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8601"/>
              </p:ext>
            </p:extLst>
          </p:nvPr>
        </p:nvGraphicFramePr>
        <p:xfrm>
          <a:off x="865832" y="1145512"/>
          <a:ext cx="10561936" cy="4852117"/>
        </p:xfrm>
        <a:graphic>
          <a:graphicData uri="http://schemas.openxmlformats.org/drawingml/2006/table">
            <a:tbl>
              <a:tblPr/>
              <a:tblGrid>
                <a:gridCol w="2640484">
                  <a:extLst>
                    <a:ext uri="{9D8B030D-6E8A-4147-A177-3AD203B41FA5}">
                      <a16:colId xmlns:a16="http://schemas.microsoft.com/office/drawing/2014/main" val="3260917846"/>
                    </a:ext>
                  </a:extLst>
                </a:gridCol>
                <a:gridCol w="2640484">
                  <a:extLst>
                    <a:ext uri="{9D8B030D-6E8A-4147-A177-3AD203B41FA5}">
                      <a16:colId xmlns:a16="http://schemas.microsoft.com/office/drawing/2014/main" val="1851859012"/>
                    </a:ext>
                  </a:extLst>
                </a:gridCol>
                <a:gridCol w="2640484">
                  <a:extLst>
                    <a:ext uri="{9D8B030D-6E8A-4147-A177-3AD203B41FA5}">
                      <a16:colId xmlns:a16="http://schemas.microsoft.com/office/drawing/2014/main" val="1571923391"/>
                    </a:ext>
                  </a:extLst>
                </a:gridCol>
                <a:gridCol w="2640484">
                  <a:extLst>
                    <a:ext uri="{9D8B030D-6E8A-4147-A177-3AD203B41FA5}">
                      <a16:colId xmlns:a16="http://schemas.microsoft.com/office/drawing/2014/main" val="2730812892"/>
                    </a:ext>
                  </a:extLst>
                </a:gridCol>
              </a:tblGrid>
              <a:tr h="370833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Author(s) &amp; Year</a:t>
                      </a:r>
                      <a:endParaRPr lang="en-IN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Title</a:t>
                      </a:r>
                      <a:endParaRPr lang="en-IN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Key Findings</a:t>
                      </a:r>
                      <a:endParaRPr lang="en-IN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Methodology Used</a:t>
                      </a:r>
                      <a:endParaRPr lang="en-IN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509517"/>
                  </a:ext>
                </a:extLst>
              </a:tr>
              <a:tr h="1478063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Sivaprakash</a:t>
                      </a:r>
                      <a:r>
                        <a:rPr lang="en-IN" sz="16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et al. (2024)</a:t>
                      </a:r>
                      <a:endParaRPr lang="en-IN"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Cloudburst Prediction System (CBPS)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Developed a system integrating machine learning models with satellite imagery and weather radar for real-time cloudburst predictions.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Machine Learning (Random Forest), Data Collection from meteorological sources, Real-time Prediction Models​.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503558"/>
                  </a:ext>
                </a:extLst>
              </a:tr>
              <a:tr h="1172443"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Girish et al. (2024)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 Cloudburst Prediction System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Designed a predictive model using neural networks and ensemble learning techniques for forecasting cloudbursts.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Neural Networks, Feature Engineering, Real-time Data Processing, IoT Sensors​.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004551"/>
                  </a:ext>
                </a:extLst>
              </a:tr>
              <a:tr h="1749863"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Telsang et al. (2024)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Cloudburst Prediction System Using Machine Learning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Compared multiple ML models (SVM, Decision Tree, Logistic Regression) and achieved 96% accuracy with SVM. Integrated real-time weather API for cloudburst forecasting.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Support Vector Machine (SVM), Decision Trees, Logistic Regression, Weather API Integration​.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967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860BD-E8EB-CB1F-0DE3-0F2E84FB3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E19F-ADC8-1B13-EFA6-61C49895A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Literature Review contd..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30BC703-2DCC-BD60-338D-F4D4DA291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326405"/>
              </p:ext>
            </p:extLst>
          </p:nvPr>
        </p:nvGraphicFramePr>
        <p:xfrm>
          <a:off x="823961" y="1272804"/>
          <a:ext cx="10656839" cy="4312392"/>
        </p:xfrm>
        <a:graphic>
          <a:graphicData uri="http://schemas.openxmlformats.org/drawingml/2006/table">
            <a:tbl>
              <a:tblPr/>
              <a:tblGrid>
                <a:gridCol w="2655836">
                  <a:extLst>
                    <a:ext uri="{9D8B030D-6E8A-4147-A177-3AD203B41FA5}">
                      <a16:colId xmlns:a16="http://schemas.microsoft.com/office/drawing/2014/main" val="3260917846"/>
                    </a:ext>
                  </a:extLst>
                </a:gridCol>
                <a:gridCol w="2667001">
                  <a:extLst>
                    <a:ext uri="{9D8B030D-6E8A-4147-A177-3AD203B41FA5}">
                      <a16:colId xmlns:a16="http://schemas.microsoft.com/office/drawing/2014/main" val="1851859012"/>
                    </a:ext>
                  </a:extLst>
                </a:gridCol>
                <a:gridCol w="2667001">
                  <a:extLst>
                    <a:ext uri="{9D8B030D-6E8A-4147-A177-3AD203B41FA5}">
                      <a16:colId xmlns:a16="http://schemas.microsoft.com/office/drawing/2014/main" val="1571923391"/>
                    </a:ext>
                  </a:extLst>
                </a:gridCol>
                <a:gridCol w="2667001">
                  <a:extLst>
                    <a:ext uri="{9D8B030D-6E8A-4147-A177-3AD203B41FA5}">
                      <a16:colId xmlns:a16="http://schemas.microsoft.com/office/drawing/2014/main" val="2730812892"/>
                    </a:ext>
                  </a:extLst>
                </a:gridCol>
              </a:tblGrid>
              <a:tr h="136634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Author(s) &amp; Year</a:t>
                      </a:r>
                      <a:endParaRPr lang="en-IN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Title</a:t>
                      </a:r>
                      <a:endParaRPr lang="en-IN" sz="18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Key Findings</a:t>
                      </a:r>
                      <a:endParaRPr lang="en-IN" sz="18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Methodology Used</a:t>
                      </a:r>
                      <a:endParaRPr lang="en-IN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509517"/>
                  </a:ext>
                </a:extLst>
              </a:tr>
              <a:tr h="751490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Bartwal</a:t>
                      </a:r>
                      <a:r>
                        <a:rPr lang="en-IN" sz="1600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et al. (2024)</a:t>
                      </a:r>
                      <a:endParaRPr lang="en-IN"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Rainfall Prediction Using Machine Learning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Used Theil-Sen regression and XGBoost for accurate rainfall prediction. Found Random Forest and XGBoost to be the most effective models.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Theil-Sen Regression, XGBoost, Random Forest​.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6503558"/>
                  </a:ext>
                </a:extLst>
              </a:tr>
              <a:tr h="751490"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Karunanidy et al. (2023)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Cloudburst Prediction in India Using ML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Evaluated different ML models for cloudburst detection in India, highlighting the need for region-specific training data.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Random Forest, CatBoost, XGBoost, Decision Trees​.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004551"/>
                  </a:ext>
                </a:extLst>
              </a:tr>
              <a:tr h="1058917">
                <a:tc>
                  <a:txBody>
                    <a:bodyPr/>
                    <a:lstStyle/>
                    <a:p>
                      <a:pPr algn="ctr"/>
                      <a:r>
                        <a:rPr lang="en-IN" sz="1600" b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Sebastian et al. (2023)</a:t>
                      </a:r>
                      <a:endParaRPr lang="en-IN" sz="160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AI for Cloudburst Forecasting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Proposed an AI-powered early warning system integrating meteorological data and deep learning models.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AI-based Forecasting, Deep Learning, Sensor Networks​.</a:t>
                      </a:r>
                    </a:p>
                  </a:txBody>
                  <a:tcPr marL="34159" marR="34159" marT="17079" marB="170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967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50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2032D-059A-1A70-26AF-3325CC475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D5110-C459-246E-43B8-4D218A58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Proposed Method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F0D3180-3EB0-FFE8-0613-ED8DAB9EF9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799" y="1022370"/>
            <a:ext cx="10927443" cy="4611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Collection from APIs</a:t>
            </a:r>
            <a:endParaRPr lang="en-US" alt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Geonames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API : Fetches a list of cities in the selected country or state.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OpenWeatherMap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API : Retrieves real-time weather data (temperature, humidity, pressure, wind speed,                  cloudiness). Weather Stations &amp; IoT Sensors – Humidity, wind speed.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PostgreSQL Database : Stores historical weather data for model training.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2. Data Preprocessing for ML Model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Feature Extraction: Extracts temperature, humidity, pressure, wind speed, cloudiness.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MinMax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Scaling: Normalizes numerical features between 0 and 1 for better ML performance.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Binary Classification Target: Converts cloudiness into "High Risk" (1) vs. "Low Risk" (0) based on a threshold (50%).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27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2032D-059A-1A70-26AF-3325CC475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D5110-C459-246E-43B8-4D218A589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Proposed Method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F0D3180-3EB0-FFE8-0613-ED8DAB9EF9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550688"/>
            <a:ext cx="10668000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Machine Learning Model - Random Forest Classifier</a:t>
            </a:r>
            <a:endParaRPr lang="en-US" alt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Train-Test Split (80-20%) : Splits data into training and testing sets.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Random Forest Classifier → Uses an ensemble of decision trees for classification.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Cloudburst Risk Prediction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Load Pre-trained Model &amp; Scaler from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.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pkl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files.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Feature Transformation using the saved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MinMaxScaler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Model Prediction : Predicts "High Risk" or "Low Risk" based on real-time weather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531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41872-6701-4479-3094-EC674FE62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F9F3-058E-B6AD-F345-1C5507F0E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Proposed Method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8C62D6F-FA32-64B1-8291-28188A5B41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799" y="1853366"/>
            <a:ext cx="10927443" cy="294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5. Storing Predictions in Database</a:t>
            </a:r>
            <a:endParaRPr lang="en-US" alt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SQL Query Update : Updates existing weather records with predicted risk level.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Error Handling : Ensures data consistency.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6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Automated Process Execution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Loop through cities : Fetch &amp; process data for multiple locations.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1-second delay (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time.sleep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(1)) : Prevents API rate limiting. </a:t>
            </a:r>
          </a:p>
        </p:txBody>
      </p:sp>
    </p:spTree>
    <p:extLst>
      <p:ext uri="{BB962C8B-B14F-4D97-AF65-F5344CB8AC3E}">
        <p14:creationId xmlns:p14="http://schemas.microsoft.com/office/powerpoint/2010/main" val="3308088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F7989-463C-5F3E-6D32-D7FB8891E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1DD4-E1D5-ADC0-0314-F172E457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1B436C-BA37-5D77-24C7-63F46E3CFA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123272"/>
            <a:ext cx="10668000" cy="4611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Early Warning System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Provide real-time alerts for potential cloudbursts to minimize loss of life and property.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High-Accuracy Prediction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Utilize AI/ML models and meteorological data for precise cloudburst forecasting.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Real-Time Data Integration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Collect and process satellite, radar, and IoT sensor data for live monitoring.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Risk Assessment and Mapping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Identify high-risk regions using GIS-based mapping and predictive analytics.</a:t>
            </a:r>
          </a:p>
        </p:txBody>
      </p:sp>
    </p:spTree>
    <p:extLst>
      <p:ext uri="{BB962C8B-B14F-4D97-AF65-F5344CB8AC3E}">
        <p14:creationId xmlns:p14="http://schemas.microsoft.com/office/powerpoint/2010/main" val="313507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Objectives contd..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37F6E8-6C98-6732-755E-30697AF758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692593"/>
            <a:ext cx="10668000" cy="294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Decision Support for Authorities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Assist disaster management agencies with actionable insights.</a:t>
            </a:r>
          </a:p>
          <a:p>
            <a:pPr mar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User-Friendly Interface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Provide interactive dashboards for visualization and accessibility via web and mobile.</a:t>
            </a: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Scalable and Adaptive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Continuously update and improve the model using new weather patterns and historical data.</a:t>
            </a: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d62f681-7444-4666-891e-c71d42de2ddf">
      <Terms xmlns="http://schemas.microsoft.com/office/infopath/2007/PartnerControls"/>
    </lcf76f155ced4ddcb4097134ff3c332f>
    <TaxCatchAll xmlns="b8676f30-e579-463a-a8aa-821338b0037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8A2C149D477E4E814B4B477F0E243C" ma:contentTypeVersion="13" ma:contentTypeDescription="Create a new document." ma:contentTypeScope="" ma:versionID="89242249e9f2fc9f35c8ac40d1749aa8">
  <xsd:schema xmlns:xsd="http://www.w3.org/2001/XMLSchema" xmlns:xs="http://www.w3.org/2001/XMLSchema" xmlns:p="http://schemas.microsoft.com/office/2006/metadata/properties" xmlns:ns2="ed62f681-7444-4666-891e-c71d42de2ddf" xmlns:ns3="b8676f30-e579-463a-a8aa-821338b00374" targetNamespace="http://schemas.microsoft.com/office/2006/metadata/properties" ma:root="true" ma:fieldsID="a661edb3eb918c130b5b038713d75e6b" ns2:_="" ns3:_="">
    <xsd:import namespace="ed62f681-7444-4666-891e-c71d42de2ddf"/>
    <xsd:import namespace="b8676f30-e579-463a-a8aa-821338b003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62f681-7444-4666-891e-c71d42de2d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4626717-1439-4315-99ce-985d7ba5c1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676f30-e579-463a-a8aa-821338b0037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f08d022-328e-4f53-b2cf-c730c7a35dee}" ma:internalName="TaxCatchAll" ma:showField="CatchAllData" ma:web="b8676f30-e579-463a-a8aa-821338b0037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55697-EEBC-4701-B194-FB4C442894E9}">
  <ds:schemaRefs>
    <ds:schemaRef ds:uri="http://schemas.microsoft.com/office/2006/documentManagement/types"/>
    <ds:schemaRef ds:uri="http://purl.org/dc/terms/"/>
    <ds:schemaRef ds:uri="5c7b1ef3-87d6-4fc2-bfdd-1f6cfa67cf6f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dcmitype/"/>
    <ds:schemaRef ds:uri="ed62f681-7444-4666-891e-c71d42de2ddf"/>
    <ds:schemaRef ds:uri="b8676f30-e579-463a-a8aa-821338b00374"/>
  </ds:schemaRefs>
</ds:datastoreItem>
</file>

<file path=customXml/itemProps2.xml><?xml version="1.0" encoding="utf-8"?>
<ds:datastoreItem xmlns:ds="http://schemas.openxmlformats.org/officeDocument/2006/customXml" ds:itemID="{55B4E5BE-0281-4439-B146-97BE99B954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863200F-CBD7-48BC-B4FF-F2C5005F4A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62f681-7444-4666-891e-c71d42de2ddf"/>
    <ds:schemaRef ds:uri="b8676f30-e579-463a-a8aa-821338b003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108</TotalTime>
  <Words>1896</Words>
  <Application>Microsoft Office PowerPoint</Application>
  <PresentationFormat>Widescreen</PresentationFormat>
  <Paragraphs>213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Bioinformatics</vt:lpstr>
      <vt:lpstr>Cloudburst Prediction System</vt:lpstr>
      <vt:lpstr>Introduction</vt:lpstr>
      <vt:lpstr>Literature Review</vt:lpstr>
      <vt:lpstr>Literature Review contd..</vt:lpstr>
      <vt:lpstr>Proposed Method</vt:lpstr>
      <vt:lpstr>Proposed Method</vt:lpstr>
      <vt:lpstr>Proposed Method</vt:lpstr>
      <vt:lpstr>Objectives</vt:lpstr>
      <vt:lpstr>Objectives contd..</vt:lpstr>
      <vt:lpstr>Methodology</vt:lpstr>
      <vt:lpstr>Methodology contd..</vt:lpstr>
      <vt:lpstr>Methodology contd..</vt:lpstr>
      <vt:lpstr>Architecture</vt:lpstr>
      <vt:lpstr>Software components</vt:lpstr>
      <vt:lpstr>Timeline of the Project (Gantt Chart)</vt:lpstr>
      <vt:lpstr>Timeline of Project</vt:lpstr>
      <vt:lpstr>Expected Outcomes</vt:lpstr>
      <vt:lpstr>Expected Outcomes</vt:lpstr>
      <vt:lpstr>Conclusion</vt:lpstr>
      <vt:lpstr>Conclusion contd..</vt:lpstr>
      <vt:lpstr>Github link</vt:lpstr>
      <vt:lpstr>References</vt:lpstr>
      <vt:lpstr>References contd..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AMRUTH RAJ P</cp:lastModifiedBy>
  <cp:revision>18</cp:revision>
  <dcterms:created xsi:type="dcterms:W3CDTF">2023-03-16T03:26:27Z</dcterms:created>
  <dcterms:modified xsi:type="dcterms:W3CDTF">2025-05-18T10:33:42Z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0x010100FA8A2C149D477E4E814B4B477F0E243C</vt:lpwstr>
  </property>
  <property fmtid="{D5CDD505-2E9C-101B-9397-08002B2CF9AE}" pid="3" name="MediaServiceImageTags">
    <vt:lpwstr/>
  </property>
</Properties>
</file>