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79" r:id="rId5"/>
    <p:sldId id="257" r:id="rId6"/>
    <p:sldId id="281" r:id="rId7"/>
    <p:sldId id="282" r:id="rId8"/>
    <p:sldId id="276" r:id="rId9"/>
    <p:sldId id="289" r:id="rId10"/>
    <p:sldId id="290" r:id="rId11"/>
    <p:sldId id="280" r:id="rId12"/>
    <p:sldId id="291" r:id="rId13"/>
    <p:sldId id="283" r:id="rId14"/>
    <p:sldId id="260" r:id="rId15"/>
    <p:sldId id="261" r:id="rId16"/>
    <p:sldId id="269" r:id="rId17"/>
    <p:sldId id="277" r:id="rId18"/>
    <p:sldId id="284" r:id="rId19"/>
    <p:sldId id="262" r:id="rId20"/>
    <p:sldId id="285" r:id="rId21"/>
    <p:sldId id="263" r:id="rId22"/>
    <p:sldId id="286" r:id="rId23"/>
    <p:sldId id="287" r:id="rId24"/>
    <p:sldId id="268" r:id="rId25"/>
    <p:sldId id="265" r:id="rId26"/>
    <p:sldId id="28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B2498-CC85-2397-E607-F49620EEDBD5}" v="5" dt="2025-05-18T10:14:37.791"/>
    <p1510:client id="{CDB9CE8E-26F6-0183-B4F7-2C7459F93266}" v="11" dt="2025-05-18T10:34:40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L" userId="S::nisha.20211cdv0034@presidencyuniversity.in::32b4b1c4-c578-425d-9853-c5856fd8caad" providerId="AD" clId="Web-{5BDB2498-CC85-2397-E607-F49620EEDBD5}"/>
    <pc:docChg chg="modSld">
      <pc:chgData name="NISHA L" userId="S::nisha.20211cdv0034@presidencyuniversity.in::32b4b1c4-c578-425d-9853-c5856fd8caad" providerId="AD" clId="Web-{5BDB2498-CC85-2397-E607-F49620EEDBD5}" dt="2025-05-18T10:14:37.791" v="3"/>
      <pc:docMkLst>
        <pc:docMk/>
      </pc:docMkLst>
      <pc:sldChg chg="addSp delSp modSp">
        <pc:chgData name="NISHA L" userId="S::nisha.20211cdv0034@presidencyuniversity.in::32b4b1c4-c578-425d-9853-c5856fd8caad" providerId="AD" clId="Web-{5BDB2498-CC85-2397-E607-F49620EEDBD5}" dt="2025-05-18T10:14:37.791" v="3"/>
        <pc:sldMkLst>
          <pc:docMk/>
          <pc:sldMk cId="2249459520" sldId="269"/>
        </pc:sldMkLst>
        <pc:picChg chg="add del mod">
          <ac:chgData name="NISHA L" userId="S::nisha.20211cdv0034@presidencyuniversity.in::32b4b1c4-c578-425d-9853-c5856fd8caad" providerId="AD" clId="Web-{5BDB2498-CC85-2397-E607-F49620EEDBD5}" dt="2025-05-18T10:14:37.291" v="2"/>
          <ac:picMkLst>
            <pc:docMk/>
            <pc:sldMk cId="2249459520" sldId="269"/>
            <ac:picMk id="3" creationId="{1BBBD61C-DA31-A42E-22C0-12270946391E}"/>
          </ac:picMkLst>
        </pc:picChg>
        <pc:picChg chg="add del">
          <ac:chgData name="NISHA L" userId="S::nisha.20211cdv0034@presidencyuniversity.in::32b4b1c4-c578-425d-9853-c5856fd8caad" providerId="AD" clId="Web-{5BDB2498-CC85-2397-E607-F49620EEDBD5}" dt="2025-05-18T10:14:37.791" v="3"/>
          <ac:picMkLst>
            <pc:docMk/>
            <pc:sldMk cId="2249459520" sldId="269"/>
            <ac:picMk id="5" creationId="{AB25AE0B-8E29-E805-FF68-A8523A81F656}"/>
          </ac:picMkLst>
        </pc:picChg>
      </pc:sldChg>
    </pc:docChg>
  </pc:docChgLst>
  <pc:docChgLst>
    <pc:chgData name="NISHA L" userId="S::nisha.20211cdv0034@presidencyuniversity.in::32b4b1c4-c578-425d-9853-c5856fd8caad" providerId="AD" clId="Web-{CDB9CE8E-26F6-0183-B4F7-2C7459F93266}"/>
    <pc:docChg chg="modSld">
      <pc:chgData name="NISHA L" userId="S::nisha.20211cdv0034@presidencyuniversity.in::32b4b1c4-c578-425d-9853-c5856fd8caad" providerId="AD" clId="Web-{CDB9CE8E-26F6-0183-B4F7-2C7459F93266}" dt="2025-05-18T10:34:40.451" v="10" actId="20577"/>
      <pc:docMkLst>
        <pc:docMk/>
      </pc:docMkLst>
      <pc:sldChg chg="modSp">
        <pc:chgData name="NISHA L" userId="S::nisha.20211cdv0034@presidencyuniversity.in::32b4b1c4-c578-425d-9853-c5856fd8caad" providerId="AD" clId="Web-{CDB9CE8E-26F6-0183-B4F7-2C7459F93266}" dt="2025-05-18T10:34:40.451" v="10" actId="20577"/>
        <pc:sldMkLst>
          <pc:docMk/>
          <pc:sldMk cId="2856357337" sldId="268"/>
        </pc:sldMkLst>
        <pc:spChg chg="mod">
          <ac:chgData name="NISHA L" userId="S::nisha.20211cdv0034@presidencyuniversity.in::32b4b1c4-c578-425d-9853-c5856fd8caad" providerId="AD" clId="Web-{CDB9CE8E-26F6-0183-B4F7-2C7459F93266}" dt="2025-05-18T10:34:40.451" v="10" actId="20577"/>
          <ac:spMkLst>
            <pc:docMk/>
            <pc:sldMk cId="2856357337" sldId="268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008E-2CA4-4D34-A7B8-D3B181EEC99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FC15-4240-49DE-A6FC-4D242898D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80FED5E-8510-2590-1D8F-3925A022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DCA3403-5CB3-DAC6-E09B-608686F06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C21F40EA-91E7-8A2C-AC3D-FF41414F4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20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lokesh/PSCS-91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ir.org/" TargetMode="External"/><Relationship Id="rId2" Type="http://schemas.openxmlformats.org/officeDocument/2006/relationships/hyperlink" Target="https://www.ijrp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GRS.2022.3145678" TargetMode="External"/><Relationship Id="rId4" Type="http://schemas.openxmlformats.org/officeDocument/2006/relationships/hyperlink" Target="https://www.ijrase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IOT.2023.3265432" TargetMode="External"/><Relationship Id="rId2" Type="http://schemas.openxmlformats.org/officeDocument/2006/relationships/hyperlink" Target="https://doi.org/10.1109/ACCESS.2021.30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JSTARS.2022.3149876" TargetMode="External"/><Relationship Id="rId4" Type="http://schemas.openxmlformats.org/officeDocument/2006/relationships/hyperlink" Target="https://doi.org/10.1109/TNNLS.2024.32678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750277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Cloudburst Prediction System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1591" y="1581832"/>
            <a:ext cx="4337154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 : </a:t>
            </a:r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CSE_CDV_CAP_02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76254403"/>
              </p:ext>
            </p:extLst>
          </p:nvPr>
        </p:nvGraphicFramePr>
        <p:xfrm>
          <a:off x="991591" y="2043711"/>
          <a:ext cx="5348919" cy="22053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C RAIKAR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VINOD KUMAR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ARUTH RAJ P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735615" y="208988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RAJAN THANGAMANI,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,</a:t>
            </a:r>
            <a:endParaRPr lang="en-GB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Bangalore-560064.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PIP4004 - UNIVERSITY PROJECT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280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7989-463C-5F3E-6D32-D7FB8891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DD4-E1D5-ADC0-0314-F172E457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B436C-BA37-5D77-24C7-63F46E3CF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real-time alerts for potential cloudbursts to minimize loss of life and property.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High-Accuracy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Utilize AI/ML models and meteorological data for precise cloudburst forecasting.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Data Integration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Collect and process satellite, radar, and IoT sensor data for live monitoring.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Assessment and Mapping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Identify high-risk regions using GIS-based mapping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31350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7F6E8-6C98-6732-755E-30697AF75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92593"/>
            <a:ext cx="10668000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Support for Authorities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Assist disaster management agencies with actionable insights.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Interface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interactive dashboards for visualization and accessibility via web and mobile.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Scalable and Adaptive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Continuously update and improve the model using new weather patterns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Methodology/Modules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5951136" y="1859339"/>
            <a:ext cx="6240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workflow for a Cloudburst Prediction system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Fetch city &amp;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weather data in the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Random Forest model on stored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new weather data and predict cloudburst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risk predictions in the database</a:t>
            </a:r>
          </a:p>
          <a:p>
            <a:r>
              <a:rPr lang="en-IN" dirty="0"/>
              <a:t>This workflow helps professionals gain actionable insights.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5FCDF8-7939-A4AD-A178-03985DE5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077685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5AE0B-8E29-E805-FF68-A8523A81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494064"/>
            <a:ext cx="10668000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Scikit-learn, NumPy,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AWS/GCP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AB6EBBC-715B-30A9-F72D-013944CA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8FC52A7D-5896-C2EA-D3D0-902DAACFF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3047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6E6702-35C3-D611-9F29-915BF07D5CFD}"/>
              </a:ext>
            </a:extLst>
          </p:cNvPr>
          <p:cNvGraphicFramePr>
            <a:graphicFrameLocks noGrp="1"/>
          </p:cNvGraphicFramePr>
          <p:nvPr/>
        </p:nvGraphicFramePr>
        <p:xfrm>
          <a:off x="2291024" y="1646674"/>
          <a:ext cx="8018584" cy="3564652"/>
        </p:xfrm>
        <a:graphic>
          <a:graphicData uri="http://schemas.openxmlformats.org/drawingml/2006/table">
            <a:tbl>
              <a:tblPr/>
              <a:tblGrid>
                <a:gridCol w="2303677">
                  <a:extLst>
                    <a:ext uri="{9D8B030D-6E8A-4147-A177-3AD203B41FA5}">
                      <a16:colId xmlns:a16="http://schemas.microsoft.com/office/drawing/2014/main" val="4088262254"/>
                    </a:ext>
                  </a:extLst>
                </a:gridCol>
                <a:gridCol w="3811383">
                  <a:extLst>
                    <a:ext uri="{9D8B030D-6E8A-4147-A177-3AD203B41FA5}">
                      <a16:colId xmlns:a16="http://schemas.microsoft.com/office/drawing/2014/main" val="2736295679"/>
                    </a:ext>
                  </a:extLst>
                </a:gridCol>
                <a:gridCol w="1903524">
                  <a:extLst>
                    <a:ext uri="{9D8B030D-6E8A-4147-A177-3AD203B41FA5}">
                      <a16:colId xmlns:a16="http://schemas.microsoft.com/office/drawing/2014/main" val="4260822407"/>
                    </a:ext>
                  </a:extLst>
                </a:gridCol>
              </a:tblGrid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700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Collection &amp;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0101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Training &amp;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073942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Backend &amp;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79277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00228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02233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Deployment &amp; Final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5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FDD09-9501-68C8-E75C-3DD5237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90" y="1112855"/>
            <a:ext cx="82982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7ED7-5B46-9F9D-CA81-7C2FD706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F35-14ED-F5CF-FFFC-C680AC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24AFC-02AB-9650-E5A9-7766137C4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Enhanced forecasting using AI/ML models, reducing false alarms and improving reliability.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Timely alerts via SMS, sirens, and mobile apps to help authorities and citizens take preventive actions.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Vulnerability Assessment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Identification of high-risk regions using GIS-based analysis for better disaster preparedness.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with Meteorological Agencies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Seamless data sharing with government agencies and disaster management teams.</a:t>
            </a:r>
          </a:p>
        </p:txBody>
      </p:sp>
    </p:spTree>
    <p:extLst>
      <p:ext uri="{BB962C8B-B14F-4D97-AF65-F5344CB8AC3E}">
        <p14:creationId xmlns:p14="http://schemas.microsoft.com/office/powerpoint/2010/main" val="42613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9F312-10D1-66CD-ED19-733B0282B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514991"/>
            <a:ext cx="106680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Interactive dashboards for real-time data access and easy interpretation by stakeholders.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Disaster Management &amp; Response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Faster response times, reducing casualties and infrastructure damage.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 &amp; Continuous Improvement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Adaptive system that refines predictions based on new data trends and real-world feedback.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E25917-296E-F4C1-D9F4-8D51C0034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10991"/>
            <a:ext cx="10668000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Utilizes AI/ML models and meteorological data for precise forecasting.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Sends alerts via SMS, sirens, and mobile apps to minimize risks.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Disaster Preparedness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Identifies high-risk regions using GIS-based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Incorporates satellite data, Doppler radar, and IoT sensors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4686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5C1FCD-77CF-5502-A3FF-03C3A4281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extreme weather events involving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excessive rainfall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within a short period.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unpredictable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often lead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flash floods, landslides, and infrastructure damage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mountainous and hilly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Traditional weather forecasting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struggles to accurately predict cloudbursts due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nature of atmospheric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data-driven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analyzing weather parameters.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models can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helping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disaster preparedness and mitigation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EE8C-08B4-9E17-E0A1-DE05D9F6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7160-7BDE-2469-1FA0-0DD1C5D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A202-EB95-917E-929C-8FAF03B3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4935"/>
            <a:ext cx="10668000" cy="4952997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Provides interactive dashboards for easy interpretation and decision-making.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Disaster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Helps authorities take proactive measures, reducing casualties and infrastructure damage.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 improvements in model accuracy, scalability, and real-time integration with meteorological agencies.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9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None/>
            </a:pPr>
            <a:r>
              <a:rPr lang="en-US" b="1" dirty="0">
                <a:latin typeface="Cambria"/>
                <a:ea typeface="Cambria"/>
                <a:hlinkClick r:id="rId3"/>
              </a:rPr>
              <a:t>https://github.com/Nishalokesh/PSCS-91.git</a:t>
            </a:r>
          </a:p>
          <a:p>
            <a:pPr marL="342900" indent="-190500" algn="just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342900" indent="-190500" algn="just">
              <a:spcBef>
                <a:spcPts val="0"/>
              </a:spcBef>
              <a:buFont typeface="Arial"/>
              <a:buNone/>
            </a:pPr>
            <a:endParaRPr lang="en-US" b="1" dirty="0">
              <a:solidFill>
                <a:srgbClr val="953735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1ED85-140F-B653-0B15-9E249B575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19272"/>
            <a:ext cx="10668000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Sivaprakash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Sharathi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Karunya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Umashankari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(CBPS)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of Research Publication and Reviews, 5(4), 1606-1611.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www.ijrpr.com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[2] Girish, G. A., Anjum, A., Ganesh, G., Hegde, G. N., &amp; Gowtham, S.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Cloudburst Prediction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Journal of Emerging Technologies and Innovative Research (JETIR), 11(5), 363-366.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www.jetir.org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Telsang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Sawale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P., Pujari, S., Pujari,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Pungale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Dubewar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Shendre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Using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for Research in Applied Science &amp; Engineering Technology (IJRASET), 12(11), 1680-1689.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www.ijraset.com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[4] Singh, S., Kumar, R., &amp; Sharma, A. (2022). Machine learning-based cloudburst prediction using meteorological data.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Geoscience and Remote Sensing, 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1-10.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https://doi.org/10.1109/TGRS.2022.3145678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EEA-67F0-149F-1B36-02CEA017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B152-A347-BD41-2C8E-61A9A4A8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12857"/>
            <a:ext cx="10668000" cy="495299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Patel, A., &amp; Gupta, M. R. (2021). Deep learning model for heavy rainfall and cloudburst forecasting.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Access, 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122345-122356.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https://doi.org/10.1109/ACCESS.2021.3098765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Verma, K., Sharma, P., &amp; Mehta, N. (2023). Real-time weather monitoring and cloudburst prediction system using IoT and AI.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Journal,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(5), 3356-3364.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https://doi.org/10.1109/JIOT.2023.3265432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[7]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Lee, J., Kim, H., &amp; Park, C. (2024). Satellite-based rainfall prediction using convolutional neural networks.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Neural Networks and Learning Systems, 34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(3), 1050-1062.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https://doi.org/10.1109/TNNLS.2024.3267892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[8]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Banerjee, M., &amp; Choudhary, S. (2022). Integrating remote sensing data for early detection of extreme rainfall events.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Journal of Selected Topics in Applied Earth Observations and Remote Sensing,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672-684.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https://doi.org/10.1109/JSTARS.2022.3149876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024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7D7BB6-7F8C-B57C-7429-83818A2D0F96}"/>
              </a:ext>
            </a:extLst>
          </p:cNvPr>
          <p:cNvGraphicFramePr>
            <a:graphicFrameLocks noGrp="1"/>
          </p:cNvGraphicFramePr>
          <p:nvPr/>
        </p:nvGraphicFramePr>
        <p:xfrm>
          <a:off x="865832" y="1145512"/>
          <a:ext cx="10561936" cy="4852117"/>
        </p:xfrm>
        <a:graphic>
          <a:graphicData uri="http://schemas.openxmlformats.org/drawingml/2006/table">
            <a:tbl>
              <a:tblPr/>
              <a:tblGrid>
                <a:gridCol w="2640484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147806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Sivaprakash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(CBPS)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Developed a system integrating machine learning models with satellite imagery and weather radar for real-time cloudburst predictions.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(Random Forest), Data Collection from meteorological sources, Real-time Prediction Models​.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117244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Girish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Cloudburst Prediction System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Designed a predictive model using neural networks and ensemble learning techniques for forecasting cloudbursts.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Neural Networks, Feature Engineering, Real-time Data Processing, IoT Sensors​.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749863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Telsang et al. (2024)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Compared multiple ML models (SVM, Decision Tree, Logistic Regression) and achieved 96% accuracy with SVM. Integrated real-time weather API for cloudburst forecasting.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 Vector Machine (SVM), Decision Trees, Logistic Regression, Weather API Integration​.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60BD-E8EB-CB1F-0DE3-0F2E84FB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E19F-ADC8-1B13-EFA6-61C4989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contd..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BC703-2DCC-BD60-338D-F4D4DA291EA8}"/>
              </a:ext>
            </a:extLst>
          </p:cNvPr>
          <p:cNvGraphicFramePr>
            <a:graphicFrameLocks noGrp="1"/>
          </p:cNvGraphicFramePr>
          <p:nvPr/>
        </p:nvGraphicFramePr>
        <p:xfrm>
          <a:off x="823961" y="1272804"/>
          <a:ext cx="10656839" cy="4312392"/>
        </p:xfrm>
        <a:graphic>
          <a:graphicData uri="http://schemas.openxmlformats.org/drawingml/2006/table">
            <a:tbl>
              <a:tblPr/>
              <a:tblGrid>
                <a:gridCol w="2655836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1366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Bartwal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Rainfall Prediction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Theil-Sen regression and XGBoost for accurate rainfall prediction. Found Random Forest and XGBoost to be the most effective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Theil-Sen Regression, XGBoost, Random Forest​.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Karunanidy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in India Using ML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Evaluated different ML models for cloudburst detection in India, highlighting the need for region-specific training data.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Forest, CatBoost, XGBoost, Decision Trees​.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058917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Sebastian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 for Cloudburst Forecasting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an AI-powered early warning system integrating meteorological data and deep learning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AI-based Forecasting, Deep Learning, Sensor Networks​.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poorly with large datasets.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spatial resolution for small-scale cloudbursts.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to interpret results.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computational power (not suitable for real-time predictions in local setups).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not always accurate for localized cloudbursts (resolution issues).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capture complex dependencies between multiple weather parameters.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1C987-56AC-2F96-9344-E423B866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D9-ED4F-E6CB-719F-C739506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Random-Forest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C04-9CDB-117C-3A0C-F2DDA552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&amp; Unbalanced Data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Training Compared to SVM &amp; Neural Networks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Small to Medium-Sized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Non-Linearity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 &amp; Overfitting (Compared to Decision Trees)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7200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022370"/>
            <a:ext cx="10927443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 from APIs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Fetches a list of cities in the selected country or state.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Retrieves real-time weather data (temperature, humidity, pressure, wind speed,                  cloudiness). Weather Stations &amp; IoT Sensors – Humidity, wind speed.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PostgreSQL Database : Stores historical weather data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Data Preprocessing for ML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Extraction: Extracts temperature, humidity, pressure, wind speed, cloudiness.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Scaling: Normalizes numerical features between 0 and 1 for better ML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Binary Classification Target: Converts cloudiness into "High Risk" (1) vs. "Low Risk" (0) based on a threshold (50%).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550688"/>
            <a:ext cx="10668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Machine Learning Model - Random Forest Classifier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Train-Test Split (80-20%) : Splits data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Random Forest Classifier → Uses an ensemble of decision trees for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Cloudburst Risk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 Pre-trained Model &amp; Scaler 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Transformation using the saved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MinMaxScaler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Model Prediction : Predicts "High Risk" or "Low Risk" based on real-time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1872-6701-4479-3094-EC674FE6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F9F3-058E-B6AD-F345-1C5507F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62D6F-FA32-64B1-8291-28188A5B4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853366"/>
            <a:ext cx="10927443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Storing Predictions in Database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Query Update : Updates existing weather records with predicted risk level.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Error Handling : Ensures data consistency.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Automated Process Execution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Loop through cities : Fetch &amp; process data for multiple 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1-second delay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time.sleep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(1)) : Prevents API rate limiting. </a:t>
            </a:r>
          </a:p>
        </p:txBody>
      </p:sp>
    </p:spTree>
    <p:extLst>
      <p:ext uri="{BB962C8B-B14F-4D97-AF65-F5344CB8AC3E}">
        <p14:creationId xmlns:p14="http://schemas.microsoft.com/office/powerpoint/2010/main" val="330808817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7F9F21-65FC-4954-845D-9E31510F9D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10AE3F-4CF5-4788-BE79-6D89A1AF9695}">
  <ds:schemaRefs>
    <ds:schemaRef ds:uri="http://schemas.microsoft.com/office/2006/metadata/properties"/>
    <ds:schemaRef ds:uri="http://schemas.microsoft.com/office/infopath/2007/PartnerControls"/>
    <ds:schemaRef ds:uri="ed62f681-7444-4666-891e-c71d42de2ddf"/>
    <ds:schemaRef ds:uri="b8676f30-e579-463a-a8aa-821338b00374"/>
  </ds:schemaRefs>
</ds:datastoreItem>
</file>

<file path=customXml/itemProps3.xml><?xml version="1.0" encoding="utf-8"?>
<ds:datastoreItem xmlns:ds="http://schemas.openxmlformats.org/officeDocument/2006/customXml" ds:itemID="{84794AA8-15C8-4C90-A22B-B95D62AD6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62f681-7444-4666-891e-c71d42de2ddf"/>
    <ds:schemaRef ds:uri="b8676f30-e579-463a-a8aa-821338b00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809</TotalTime>
  <Words>1862</Words>
  <Application>Microsoft Office PowerPoint</Application>
  <PresentationFormat>Widescreen</PresentationFormat>
  <Paragraphs>220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Bioinformatics</vt:lpstr>
      <vt:lpstr>Cloudburst Prediction System</vt:lpstr>
      <vt:lpstr>Introduction</vt:lpstr>
      <vt:lpstr>Literature Review</vt:lpstr>
      <vt:lpstr>Literature Review contd..</vt:lpstr>
      <vt:lpstr>Existing method Drawback</vt:lpstr>
      <vt:lpstr>Advantages of Random-Forest Model</vt:lpstr>
      <vt:lpstr>Proposed Method</vt:lpstr>
      <vt:lpstr>Proposed Method</vt:lpstr>
      <vt:lpstr>Proposed Method</vt:lpstr>
      <vt:lpstr>Objectives</vt:lpstr>
      <vt:lpstr>Objectives contd..</vt:lpstr>
      <vt:lpstr>Methodology/Modules</vt:lpstr>
      <vt:lpstr>Architecture</vt:lpstr>
      <vt:lpstr>Software components</vt:lpstr>
      <vt:lpstr>Timeline of the Project (Gantt Chart)</vt:lpstr>
      <vt:lpstr>Timeline of Project</vt:lpstr>
      <vt:lpstr>Expected Outcomes</vt:lpstr>
      <vt:lpstr>Expected Outcomes</vt:lpstr>
      <vt:lpstr>Conclusion</vt:lpstr>
      <vt:lpstr>Conclusion contd..</vt:lpstr>
      <vt:lpstr>Github Link</vt:lpstr>
      <vt:lpstr>References</vt:lpstr>
      <vt:lpstr>References contd..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AMRUTH RAJ P</cp:lastModifiedBy>
  <cp:revision>29</cp:revision>
  <dcterms:created xsi:type="dcterms:W3CDTF">2023-03-16T03:26:27Z</dcterms:created>
  <dcterms:modified xsi:type="dcterms:W3CDTF">2025-05-18T10:34:42Z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</Properties>
</file>