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3.xml" ContentType="application/vnd.openxmlformats-officedocument.drawingml.chartshape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sldIdLst>
    <p:sldId id="284" r:id="rId5"/>
    <p:sldId id="297" r:id="rId6"/>
    <p:sldId id="287" r:id="rId7"/>
    <p:sldId id="299" r:id="rId8"/>
    <p:sldId id="298" r:id="rId9"/>
    <p:sldId id="300" r:id="rId10"/>
    <p:sldId id="302" r:id="rId11"/>
    <p:sldId id="303" r:id="rId12"/>
    <p:sldId id="304" r:id="rId13"/>
    <p:sldId id="305" r:id="rId14"/>
    <p:sldId id="306" r:id="rId15"/>
    <p:sldId id="308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828"/>
    <a:srgbClr val="F4EBE8"/>
    <a:srgbClr val="E9C46A"/>
    <a:srgbClr val="97EFD3"/>
    <a:srgbClr val="F15574"/>
    <a:srgbClr val="ECC4BF"/>
    <a:srgbClr val="C9AB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899" autoAdjust="0"/>
  </p:normalViewPr>
  <p:slideViewPr>
    <p:cSldViewPr snapToGrid="0" snapToObjects="1" showGuides="1">
      <p:cViewPr varScale="1">
        <p:scale>
          <a:sx n="64" d="100"/>
          <a:sy n="64" d="100"/>
        </p:scale>
        <p:origin x="978" y="78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3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5B3-4CD1-9F01-F101AF48019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5B3-4CD1-9F01-F101AF48019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5B3-4CD1-9F01-F101AF48019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5B3-4CD1-9F01-F101AF480193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Rising success of cricket in Nepal</c:v>
                </c:pt>
                <c:pt idx="1">
                  <c:v>        Availability of cricket grounds </c:v>
                </c:pt>
                <c:pt idx="2">
                  <c:v>        Influence of international cricket </c:v>
                </c:pt>
                <c:pt idx="3">
                  <c:v>        Love for sports in general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3</c:v>
                </c:pt>
                <c:pt idx="2">
                  <c:v>7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5B3-4CD1-9F01-F101AF480193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707808398950127"/>
          <c:y val="0.31424496937882762"/>
          <c:w val="0.31244808070866137"/>
          <c:h val="0.54002857976086327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0DF-4255-8A79-DA8CEF6EC47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0DF-4255-8A79-DA8CEF6EC47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0DF-4255-8A79-DA8CEF6EC47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0DF-4255-8A79-DA8CEF6EC47D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Sharing match highlights</c:v>
                </c:pt>
                <c:pt idx="1">
                  <c:v>announcing events</c:v>
                </c:pt>
                <c:pt idx="2">
                  <c:v>engaging fans with live updates</c:v>
                </c:pt>
                <c:pt idx="3">
                  <c:v>all of the above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15</c:v>
                </c:pt>
                <c:pt idx="2">
                  <c:v>20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0DF-4255-8A79-DA8CEF6EC47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768889435695542"/>
          <c:y val="0.34989938757655292"/>
          <c:w val="0.3460611056430446"/>
          <c:h val="0.36501603966170887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936-4164-BF86-3C1CF7FE289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936-4164-BF86-3C1CF7FE289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936-4164-BF86-3C1CF7FE289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936-4164-BF86-3C1CF7FE2894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weekly</c:v>
                </c:pt>
                <c:pt idx="1">
                  <c:v>monthly</c:v>
                </c:pt>
                <c:pt idx="2">
                  <c:v>annually </c:v>
                </c:pt>
                <c:pt idx="3">
                  <c:v>rarely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8</c:v>
                </c:pt>
                <c:pt idx="2">
                  <c:v>30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936-4164-BF86-3C1CF7FE2894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777403215223102"/>
          <c:y val="0.34469407990667833"/>
          <c:w val="0.22535096784776903"/>
          <c:h val="0.4106118401866433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D0A-40F1-A107-224925E7E81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D0A-40F1-A107-224925E7E81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D0A-40F1-A107-224925E7E81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D0A-40F1-A107-224925E7E817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local clubs</c:v>
                </c:pt>
                <c:pt idx="1">
                  <c:v>cricket accociation of Nepal (CAN)</c:v>
                </c:pt>
                <c:pt idx="2">
                  <c:v>school</c:v>
                </c:pt>
                <c:pt idx="3">
                  <c:v>Sponsers and donors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20</c:v>
                </c:pt>
                <c:pt idx="2">
                  <c:v>9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D0A-40F1-A107-224925E7E817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312467191601054"/>
          <c:y val="0.35527063283756199"/>
          <c:w val="0.34062532808398949"/>
          <c:h val="0.37834762321376497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A9E6-47DA-ADAC-EAA810BA756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A9E6-47DA-ADAC-EAA810BA756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A9E6-47DA-ADAC-EAA810BA756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A9E6-47DA-ADAC-EAA810BA756B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        Patriotism and national pride </c:v>
                </c:pt>
                <c:pt idx="1">
                  <c:v>        Entertainment and thrill </c:v>
                </c:pt>
                <c:pt idx="2">
                  <c:v>        Admiration for cricketers </c:v>
                </c:pt>
                <c:pt idx="3">
                  <c:v>         Socializing with friends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</c:v>
                </c:pt>
                <c:pt idx="1">
                  <c:v>20</c:v>
                </c:pt>
                <c:pt idx="2">
                  <c:v>10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9E6-47DA-ADAC-EAA810BA756B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53312007874016"/>
          <c:y val="0.30117906095071445"/>
          <c:w val="0.32841879921259842"/>
          <c:h val="0.35875298920968213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0.23531266465279913"/>
          <c:w val="1"/>
          <c:h val="0.46504775731290371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552D-4C56-9CF3-7C18A1686C5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552D-4C56-9CF3-7C18A1686C5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552D-4C56-9CF3-7C18A1686C5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552D-4C56-9CF3-7C18A1686C53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        Rapid growth and international recognition</c:v>
                </c:pt>
                <c:pt idx="1">
                  <c:v>        Moderate progress </c:v>
                </c:pt>
                <c:pt idx="2">
                  <c:v>        Stagnation due to challenges </c:v>
                </c:pt>
                <c:pt idx="3">
                  <c:v>        Decline in popularity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20</c:v>
                </c:pt>
                <c:pt idx="1">
                  <c:v>18</c:v>
                </c:pt>
                <c:pt idx="2">
                  <c:v>7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52D-4C56-9CF3-7C18A1686C53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88885334645669"/>
          <c:y val="0.37079806775737334"/>
          <c:w val="0.31486146653543307"/>
          <c:h val="0.43925479518576249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2.7777777777777776E-2"/>
          <c:w val="0.79862811679790024"/>
          <c:h val="0.95925925925925926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3E86-4880-859B-B242BB5A544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3E86-4880-859B-B242BB5A544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3E86-4880-859B-B242BB5A544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3E86-4880-859B-B242BB5A544D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        Early morning</c:v>
                </c:pt>
                <c:pt idx="1">
                  <c:v>        Afternoon </c:v>
                </c:pt>
                <c:pt idx="2">
                  <c:v>        Evening </c:v>
                </c:pt>
                <c:pt idx="3">
                  <c:v>        Night matches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</c:v>
                </c:pt>
                <c:pt idx="1">
                  <c:v>18</c:v>
                </c:pt>
                <c:pt idx="2">
                  <c:v>17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E86-4880-859B-B242BB5A544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675311679790022"/>
          <c:y val="0.319697579469233"/>
          <c:w val="0.18678854986876639"/>
          <c:h val="0.55875298920968208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7626-419D-B63B-225F2E00ED0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7626-419D-B63B-225F2E00ED0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7626-419D-B63B-225F2E00ED0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7626-419D-B63B-225F2E00ED0D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Children (below 15 years) </c:v>
                </c:pt>
                <c:pt idx="1">
                  <c:v>Teenagers (15-20 years) </c:v>
                </c:pt>
                <c:pt idx="2">
                  <c:v>Young adults (20-30 years) </c:v>
                </c:pt>
                <c:pt idx="3">
                  <c:v>Middle-aged (30+ years)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25</c:v>
                </c:pt>
                <c:pt idx="2">
                  <c:v>22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626-419D-B63B-225F2E00ED0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67134186351708"/>
          <c:y val="0.35712248468941377"/>
          <c:w val="0.27703658136482934"/>
          <c:h val="0.34686614173228347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lnSpc>
              <a:spcPct val="150000"/>
            </a:lnSpc>
            <a:defRPr sz="18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4.3650793650793648E-2"/>
          <c:w val="0.8298259332166813"/>
          <c:h val="0.91269841269841268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280-41B6-A7F3-7CD1713CE6F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280-41B6-A7F3-7CD1713CE6FD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280-41B6-A7F3-7CD1713CE6FD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280-41B6-A7F3-7CD1713CE6F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winter</c:v>
                </c:pt>
                <c:pt idx="1">
                  <c:v>summer</c:v>
                </c:pt>
                <c:pt idx="2">
                  <c:v>spring</c:v>
                </c:pt>
                <c:pt idx="3">
                  <c:v>monsoon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25</c:v>
                </c:pt>
                <c:pt idx="2">
                  <c:v>10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280-41B6-A7F3-7CD1713CE6FD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831897965879268"/>
          <c:y val="0.9069564012831729"/>
          <c:w val="0.60711204068241464"/>
          <c:h val="8.3784339457567802E-2"/>
        </c:manualLayout>
      </c:layout>
      <c:overlay val="0"/>
      <c:spPr>
        <a:noFill/>
        <a:ln>
          <a:noFill/>
        </a:ln>
        <a:effectLst>
          <a:outerShdw blurRad="50800" dist="50800" dir="5400000" algn="ctr" rotWithShape="0">
            <a:srgbClr val="000000">
              <a:alpha val="77000"/>
            </a:srgb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BBF4-41F3-A530-81141FC91E2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BBF4-41F3-A530-81141FC91E2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BBF4-41F3-A530-81141FC91E2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BBF4-41F3-A530-81141FC91E2C}"/>
              </c:ext>
            </c:extLst>
          </c:dPt>
          <c:dLbls>
            <c:dLbl>
              <c:idx val="0"/>
              <c:layout>
                <c:manualLayout>
                  <c:x val="2.0829232283464567E-3"/>
                  <c:y val="0.12116666666666667"/>
                </c:manualLayout>
              </c:layout>
              <c:tx>
                <c:rich>
                  <a:bodyPr/>
                  <a:lstStyle/>
                  <a:p>
                    <a:r>
                      <a:rPr lang="en-US" dirty="0" err="1"/>
                      <a:t>Dasrath</a:t>
                    </a:r>
                    <a:r>
                      <a:rPr lang="en-US" baseline="0" dirty="0"/>
                      <a:t> stadium </a:t>
                    </a:r>
                    <a:fld id="{1F50F4EF-C11D-4FDF-8CA7-3A96C0265C74}" type="CATEGORYNAME">
                      <a:rPr lang="en-US" smtClean="0"/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9D7FC057-F431-4463-804E-41B24F4E053C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BF4-41F3-A530-81141FC91E2C}"/>
                </c:ext>
              </c:extLst>
            </c:dLbl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Sheet1!$A$3:$A$6</c:f>
              <c:strCache>
                <c:ptCount val="4"/>
                <c:pt idx="1">
                  <c:v>Mulpani cricket ground</c:v>
                </c:pt>
                <c:pt idx="2">
                  <c:v>Local streets </c:v>
                </c:pt>
                <c:pt idx="3">
                  <c:v>TU ground</c:v>
                </c:pt>
              </c:strCache>
            </c:strRef>
          </c:cat>
          <c:val>
            <c:numRef>
              <c:f>Sheet1!$B$3:$B$6</c:f>
              <c:numCache>
                <c:formatCode>General</c:formatCode>
                <c:ptCount val="4"/>
                <c:pt idx="0">
                  <c:v>0</c:v>
                </c:pt>
                <c:pt idx="1">
                  <c:v>15</c:v>
                </c:pt>
                <c:pt idx="2">
                  <c:v>65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BF4-41F3-A530-81141FC91E2C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965411745406829"/>
          <c:y val="0.2974753572470108"/>
          <c:w val="0.20138754921259847"/>
          <c:h val="0.40690113735783034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9CB0-4B6C-993D-F5AFECF4C81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9CB0-4B6C-993D-F5AFECF4C81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9CB0-4B6C-993D-F5AFECF4C81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9CB0-4B6C-993D-F5AFECF4C81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9-9CB0-4B6C-993D-F5AFECF4C81F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Test cricket </c:v>
                </c:pt>
                <c:pt idx="1">
                  <c:v>One-Day Internationals (ODIs</c:v>
                </c:pt>
                <c:pt idx="2">
                  <c:v>T20 cricket </c:v>
                </c:pt>
                <c:pt idx="3">
                  <c:v>Local club matches 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</c:v>
                </c:pt>
                <c:pt idx="1">
                  <c:v>10</c:v>
                </c:pt>
                <c:pt idx="2">
                  <c:v>34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CB0-4B6C-993D-F5AFECF4C81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120980971128618"/>
          <c:y val="0.33089268008165645"/>
          <c:w val="0.33254019028871395"/>
          <c:h val="0.31043671624380287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7FA8-4E2A-ACF4-3A6D6D1D931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7FA8-4E2A-ACF4-3A6D6D1D931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7FA8-4E2A-ACF4-3A6D6D1D931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7FA8-4E2A-ACF4-3A6D6D1D931A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Television</c:v>
                </c:pt>
                <c:pt idx="1">
                  <c:v>Online streaming</c:v>
                </c:pt>
                <c:pt idx="2">
                  <c:v>Radio commentary</c:v>
                </c:pt>
                <c:pt idx="3">
                  <c:v>Stadium attendance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21</c:v>
                </c:pt>
                <c:pt idx="2">
                  <c:v>5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FA8-4E2A-ACF4-3A6D6D1D931A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481241797900262"/>
          <c:y val="0.32378915135608044"/>
          <c:w val="0.29893758202099735"/>
          <c:h val="0.28019947506561677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BD32-40B5-B345-20D29F09F0C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BD32-40B5-B345-20D29F09F0C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BD32-40B5-B345-20D29F09F0C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BD32-40B5-B345-20D29F09F0CE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Paras khadka</c:v>
                </c:pt>
                <c:pt idx="1">
                  <c:v>Sandeep lamichhane</c:v>
                </c:pt>
                <c:pt idx="2">
                  <c:v>Gyanendra Malla</c:v>
                </c:pt>
                <c:pt idx="3">
                  <c:v>Sharad Vesawkar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25</c:v>
                </c:pt>
                <c:pt idx="2">
                  <c:v>7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D32-40B5-B345-20D29F09F0C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77733585772112"/>
          <c:y val="0.34377165354330708"/>
          <c:w val="0.20597664091015755"/>
          <c:h val="0.3328270632837562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3206751054852322E-2"/>
          <c:y val="2.2328548644338118E-2"/>
          <c:w val="0.62283281836605864"/>
          <c:h val="0.92982456140350878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0159-4C86-9AB6-B07C9472E3B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0159-4C86-9AB6-B07C9472E3B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0159-4C86-9AB6-B07C9472E3B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0159-4C86-9AB6-B07C9472E3B6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lack of infrastructure</c:v>
                </c:pt>
                <c:pt idx="1">
                  <c:v>financial support issues</c:v>
                </c:pt>
                <c:pt idx="2">
                  <c:v>fewer proffesional legal</c:v>
                </c:pt>
                <c:pt idx="3">
                  <c:v>Low intrest among older generations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16</c:v>
                </c:pt>
                <c:pt idx="1">
                  <c:v>25</c:v>
                </c:pt>
                <c:pt idx="2">
                  <c:v>5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159-4C86-9AB6-B07C9472E3B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5393438320209984"/>
          <c:y val="0.2974753572470108"/>
          <c:w val="0.31169061679790028"/>
          <c:h val="0.45690113735783028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26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"/>
          <c:y val="2.9629633950077859E-2"/>
          <c:w val="0.9770833333333333"/>
          <c:h val="0.84693727718537137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1544-46E9-B72F-8E3E588CB46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1544-46E9-B72F-8E3E588CB46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1544-46E9-B72F-8E3E588CB46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1544-46E9-B72F-8E3E588CB46C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Encourages discipline and teamwork</c:v>
                </c:pt>
                <c:pt idx="1">
                  <c:v>Leads to distraction from studies </c:v>
                </c:pt>
                <c:pt idx="2">
                  <c:v>Builds a sense of unity </c:v>
                </c:pt>
                <c:pt idx="3">
                  <c:v>Causes conflicts in local communities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21</c:v>
                </c:pt>
                <c:pt idx="1">
                  <c:v>9</c:v>
                </c:pt>
                <c:pt idx="2">
                  <c:v>15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544-46E9-B72F-8E3E588CB46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1.1189878608923884E-2"/>
          <c:y val="0.56414196035899089"/>
          <c:w val="0.24922678805774279"/>
          <c:h val="0.273567843914821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0.60993</cdr:x>
      <cdr:y>0.13814</cdr:y>
    </cdr:from>
    <cdr:to>
      <cdr:x>0.9728</cdr:x>
      <cdr:y>0.32353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C876796A-D74D-5B81-BCB8-465D4A25E0DE}"/>
            </a:ext>
          </a:extLst>
        </cdr:cNvPr>
        <cdr:cNvSpPr txBox="1"/>
      </cdr:nvSpPr>
      <cdr:spPr>
        <a:xfrm xmlns:a="http://schemas.openxmlformats.org/drawingml/2006/main">
          <a:off x="7436216" y="947334"/>
          <a:ext cx="4424111" cy="127140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>
            <a:lnSpc>
              <a:spcPct val="150000"/>
            </a:lnSpc>
          </a:pP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1)What is the main reason behind the increasing popularity of cricket in Kathmandu valley?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0.71613</cdr:x>
      <cdr:y>0.13006</cdr:y>
    </cdr:from>
    <cdr:to>
      <cdr:x>0.97742</cdr:x>
      <cdr:y>0.256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993CF50C-9E24-9EB4-DB0F-5CFBD606E929}"/>
            </a:ext>
          </a:extLst>
        </cdr:cNvPr>
        <cdr:cNvSpPr txBox="1"/>
      </cdr:nvSpPr>
      <cdr:spPr>
        <a:xfrm xmlns:a="http://schemas.openxmlformats.org/drawingml/2006/main">
          <a:off x="8731045" y="891982"/>
          <a:ext cx="3185652" cy="8636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kern="1200" dirty="0"/>
        </a:p>
      </cdr:txBody>
    </cdr:sp>
  </cdr:relSizeAnchor>
  <cdr:relSizeAnchor xmlns:cdr="http://schemas.openxmlformats.org/drawingml/2006/chartDrawing">
    <cdr:from>
      <cdr:x>0.66066</cdr:x>
      <cdr:y>0.06125</cdr:y>
    </cdr:from>
    <cdr:to>
      <cdr:x>1</cdr:x>
      <cdr:y>0.34063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6179EA46-39B0-D2D2-D9E1-0471A6E5E7CE}"/>
            </a:ext>
          </a:extLst>
        </cdr:cNvPr>
        <cdr:cNvSpPr txBox="1"/>
      </cdr:nvSpPr>
      <cdr:spPr>
        <a:xfrm xmlns:a="http://schemas.openxmlformats.org/drawingml/2006/main">
          <a:off x="8054788" y="420053"/>
          <a:ext cx="4137212" cy="191597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>
            <a:lnSpc>
              <a:spcPct val="150000"/>
            </a:lnSpc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2)Which age group is most involved is playing cricket?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0.525</cdr:x>
      <cdr:y>0.12721</cdr:y>
    </cdr:from>
    <cdr:to>
      <cdr:x>1</cdr:x>
      <cdr:y>0.36079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6E9EE663-BE30-55E7-B422-D3CCA4E822F6}"/>
            </a:ext>
          </a:extLst>
        </cdr:cNvPr>
        <cdr:cNvSpPr txBox="1"/>
      </cdr:nvSpPr>
      <cdr:spPr>
        <a:xfrm xmlns:a="http://schemas.openxmlformats.org/drawingml/2006/main">
          <a:off x="6400800" y="872424"/>
          <a:ext cx="5791200" cy="160185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>
            <a:lnSpc>
              <a:spcPct val="150000"/>
            </a:lnSpc>
          </a:pP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8)What is the biggest challenge cricket faces in Kathmandu?</a:t>
          </a:r>
        </a:p>
        <a:p xmlns:a="http://schemas.openxmlformats.org/drawingml/2006/main">
          <a:pPr>
            <a:lnSpc>
              <a:spcPct val="150000"/>
            </a:lnSpc>
          </a:pP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6/20/2025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 dirty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 dirty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2093" y="980839"/>
            <a:ext cx="4873752" cy="9369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Craze of cricket in Kathmandu valley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6338" y="2075996"/>
            <a:ext cx="4873752" cy="6309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Team-Gurkha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7EA125F-5705-DCCF-8B68-F5C4B574A9C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9272" r="19272"/>
          <a:stretch>
            <a:fillRect/>
          </a:stretch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C9BDD7-D13F-3E36-55C2-4F634612ED78}"/>
              </a:ext>
            </a:extLst>
          </p:cNvPr>
          <p:cNvSpPr txBox="1"/>
          <p:nvPr/>
        </p:nvSpPr>
        <p:spPr>
          <a:xfrm>
            <a:off x="1268730" y="3145958"/>
            <a:ext cx="3943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Nisham Gautam(C)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Agraj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Pokhrel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Jason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Bajracharya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Sambyak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Darshandhari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Lavya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Udash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Prashanna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Gaire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Suraj Patel</a:t>
            </a:r>
          </a:p>
        </p:txBody>
      </p:sp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DA13-CCAB-C6C7-1252-53CC40986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7F1F93-ED98-257D-53B3-F56C0EEA3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D7817-BD3C-FD03-082C-EE3BE0A44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26469-7A13-E795-B99E-F5741B0EC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10</a:t>
            </a:fld>
            <a:endParaRPr lang="en-US" noProof="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79379F2-E963-2392-9706-0B9678F3CB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464320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94BCEC1-642A-932F-C6DB-A26F483B0EA5}"/>
              </a:ext>
            </a:extLst>
          </p:cNvPr>
          <p:cNvSpPr txBox="1"/>
          <p:nvPr/>
        </p:nvSpPr>
        <p:spPr>
          <a:xfrm>
            <a:off x="8061566" y="530942"/>
            <a:ext cx="4365523" cy="1290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 Which cricket format is most popular among cricket fans in Kathmandu Valley?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22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FC389-834D-F00F-CA93-C45F09A6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13AC0-FAAC-9CC7-0411-E2D6BD74DE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00140-2001-3E82-0602-CB7FD1E40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084B8-214E-5453-BC09-9955B5DDE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11</a:t>
            </a:fld>
            <a:endParaRPr lang="en-US" noProof="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C6A24CB-C08A-5747-D182-7C8EB4DD4B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019348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99D6FD6-3149-551F-185C-56ABC92F1FA4}"/>
              </a:ext>
            </a:extLst>
          </p:cNvPr>
          <p:cNvSpPr txBox="1"/>
          <p:nvPr/>
        </p:nvSpPr>
        <p:spPr>
          <a:xfrm>
            <a:off x="7909295" y="396472"/>
            <a:ext cx="4282705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50000"/>
              </a:lnSpc>
              <a:tabLst>
                <a:tab pos="18288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6. What is the main medium through which cricket fans in Kathmandu follow matches?</a:t>
            </a:r>
          </a:p>
        </p:txBody>
      </p:sp>
    </p:spTree>
    <p:extLst>
      <p:ext uri="{BB962C8B-B14F-4D97-AF65-F5344CB8AC3E}">
        <p14:creationId xmlns:p14="http://schemas.microsoft.com/office/powerpoint/2010/main" val="1719547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56CCD-FFCA-56A7-4776-A21E102AE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943E19-1757-6B27-21A3-6A85E3F148E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66E2B-A2C7-6025-7047-6B7A0A400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5AD6B-7E0C-05FD-E667-D43FCB1D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12</a:t>
            </a:fld>
            <a:endParaRPr lang="en-US" noProof="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06E3446-B405-7EC3-731E-E0AB22AA62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8308938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2F89990-51F2-EE24-FB29-84634940D841}"/>
              </a:ext>
            </a:extLst>
          </p:cNvPr>
          <p:cNvSpPr txBox="1"/>
          <p:nvPr/>
        </p:nvSpPr>
        <p:spPr>
          <a:xfrm>
            <a:off x="7818120" y="428206"/>
            <a:ext cx="4476169" cy="1290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7. Who is considered the most favorite cricketer among Kathmandu Valley residents?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208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7796-2422-DF05-6AAF-43154165B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EBEB3C-5555-78F6-A0E7-D87C84C4C4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A57A4F-EF9E-A00E-192C-9C6144186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A1F12-B7C1-0921-5F78-C88484FB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13</a:t>
            </a:fld>
            <a:endParaRPr lang="en-US" noProof="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D5EB68D-C864-7852-32D9-9432EABBE3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917958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83976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50F6F-C3A3-3BB6-C5EE-03662E85B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14</a:t>
            </a:fld>
            <a:endParaRPr lang="en-US" noProof="0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2AFCB56-0D42-80CF-A4A8-59DF80F37A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1964122"/>
              </p:ext>
            </p:extLst>
          </p:nvPr>
        </p:nvGraphicFramePr>
        <p:xfrm>
          <a:off x="0" y="0"/>
          <a:ext cx="12192000" cy="6857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674F21A-244E-41F8-C9EB-05A0FC4296FC}"/>
              </a:ext>
            </a:extLst>
          </p:cNvPr>
          <p:cNvSpPr txBox="1"/>
          <p:nvPr/>
        </p:nvSpPr>
        <p:spPr>
          <a:xfrm>
            <a:off x="0" y="210208"/>
            <a:ext cx="4684782" cy="1290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9. What is the impact of cricket on youth in Kathmandu Valley?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80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1E1DD-16C7-21F5-FE83-9B4BCB34F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B26376-48AC-0C48-E08C-7D2EB68A19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D985C-4E10-9C27-014C-DE3860EE2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06966-3567-F2DA-CB5A-EB4E4364E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15</a:t>
            </a:fld>
            <a:endParaRPr lang="en-US" noProof="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D152BBF-B5DF-7C57-EA16-12070D72D6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478444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7006A4B-E38E-FD39-5A86-478F234060F4}"/>
              </a:ext>
            </a:extLst>
          </p:cNvPr>
          <p:cNvSpPr txBox="1"/>
          <p:nvPr/>
        </p:nvSpPr>
        <p:spPr>
          <a:xfrm>
            <a:off x="7436224" y="999394"/>
            <a:ext cx="5145741" cy="1290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10. What is the role of social media in promoting cricket in Kathmandu Valley?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092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7AE6A-447E-A1A4-747D-30A83C54D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1CD643-A8FA-013E-3EDA-AA10551784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B6E4EE-8F00-BBFF-BBF3-B3E4D8BE3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1579F8-2EF7-26C1-95E0-AA9FCE542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16</a:t>
            </a:fld>
            <a:endParaRPr lang="en-US" noProof="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6815AA9-F40A-E422-49A1-AE3ADB9A4F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557555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54B350C-CE00-FD4E-7B8A-304077667E50}"/>
              </a:ext>
            </a:extLst>
          </p:cNvPr>
          <p:cNvSpPr txBox="1"/>
          <p:nvPr/>
        </p:nvSpPr>
        <p:spPr>
          <a:xfrm>
            <a:off x="8101764" y="971658"/>
            <a:ext cx="4285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11. How often do cricket tournaments take place in Kathmandu Valley?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36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147D2-2405-77BA-51D4-2B9FFE9F0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E4A1A6-2862-F721-32FC-4D294BB787E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71C1B-11CA-A6D1-ECD4-670BDD4BB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34E0D9-3F7B-FC0B-4133-9BCB809FB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17</a:t>
            </a:fld>
            <a:endParaRPr lang="en-US" noProof="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60B4C97-34B1-AB62-800A-810F4BB314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636417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2317F5C-4FB4-A6D7-B75C-746827E3B111}"/>
              </a:ext>
            </a:extLst>
          </p:cNvPr>
          <p:cNvSpPr txBox="1"/>
          <p:nvPr/>
        </p:nvSpPr>
        <p:spPr>
          <a:xfrm>
            <a:off x="7489833" y="983622"/>
            <a:ext cx="50383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12. Which group plays the most important role in organizing cricket tournaments in Kathmandu?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854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0DA3A-B284-4EB8-677B-F8E62E367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480798-F5E5-59F9-6151-41433F53641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425D6-DB4D-D27A-561D-C5322F3E0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9BEAD-8723-3719-213E-0C0C6E9E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18</a:t>
            </a:fld>
            <a:endParaRPr lang="en-US" noProof="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4A95475-4CF2-F432-D96F-BD277B1F77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631067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58EEA37-7741-B8BA-B82D-E3C59EE16FFB}"/>
              </a:ext>
            </a:extLst>
          </p:cNvPr>
          <p:cNvSpPr txBox="1"/>
          <p:nvPr/>
        </p:nvSpPr>
        <p:spPr>
          <a:xfrm>
            <a:off x="7750705" y="518743"/>
            <a:ext cx="4257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13. What motivates people in Kathmandu Valley to watch cricket?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061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83CD8-B683-89F2-8E6A-D7DE1710A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19</a:t>
            </a:fld>
            <a:endParaRPr lang="en-US" noProof="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9586031-9FE3-B953-F58A-F85B0BE739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8058465"/>
              </p:ext>
            </p:extLst>
          </p:nvPr>
        </p:nvGraphicFramePr>
        <p:xfrm>
          <a:off x="0" y="0"/>
          <a:ext cx="12192000" cy="69521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FCD8A95-F96C-E234-7244-7256CC38AC03}"/>
              </a:ext>
            </a:extLst>
          </p:cNvPr>
          <p:cNvSpPr txBox="1"/>
          <p:nvPr/>
        </p:nvSpPr>
        <p:spPr>
          <a:xfrm>
            <a:off x="1033370" y="876355"/>
            <a:ext cx="6223820" cy="875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14. What is the future of cricket in Kathmandu Valley?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452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224C-AAA9-D44A-A95D-D6FBC91A7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30" y="663477"/>
            <a:ext cx="6387352" cy="13804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E3B39-E855-A670-0EF9-601BB8DEEF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5483A-32CF-9943-9EE4-AA5448CFEB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CC5B9-E73A-03F7-8178-741A821904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D2C0A3-F941-6355-09C3-6522F3FF78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4BA819E-1C14-C7D9-0A9F-09620BD675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D40A6B-6F5F-9163-57EE-07C7946E130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6823" y="4347337"/>
            <a:ext cx="2140368" cy="63093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07DACB5-7D09-B78A-FCA6-69A3AD673B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8E8CB1-62BF-EB6A-F1B6-9D46350DFD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185EC0B-40BE-1C6B-E27A-00256D46269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FDB8578-BFDB-E118-D0B3-115222A2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8D0AFDD5-844D-364D-8AEC-50CF4D36D55D}" type="slidenum">
              <a:rPr lang="en-US" noProof="0" smtClean="0"/>
              <a:pPr>
                <a:lnSpc>
                  <a:spcPct val="150000"/>
                </a:lnSpc>
              </a:pPr>
              <a:t>2</a:t>
            </a:fld>
            <a:endParaRPr lang="en-US" noProof="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21FC493-0DAD-8964-B2F8-45DE90A650D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83498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3832824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95F9F-79AD-72D3-9B02-C8FBA2FCD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C0F835-03A5-0B76-DCC1-64B8BE1325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3B76C-587F-EE1B-BD33-755D28410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18438-D721-5FC2-2313-9F733A92E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20</a:t>
            </a:fld>
            <a:endParaRPr lang="en-US" noProof="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0D87EFB-1AD0-C956-B827-2A162A70E2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6791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64014BD-1E36-E3C5-C459-767F7DC49619}"/>
              </a:ext>
            </a:extLst>
          </p:cNvPr>
          <p:cNvSpPr txBox="1"/>
          <p:nvPr/>
        </p:nvSpPr>
        <p:spPr>
          <a:xfrm>
            <a:off x="7803053" y="518743"/>
            <a:ext cx="4388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15. What is the most popular time for cricket matches in Kathmandu?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724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D4AA9-E5EC-E446-72B4-BFCFA1506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6829" y="1258915"/>
            <a:ext cx="4873752" cy="7363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286CE-0AEC-6653-82EE-F62EDB310E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5464" y="2335798"/>
            <a:ext cx="4873752" cy="3397758"/>
          </a:xfrm>
        </p:spPr>
        <p:txBody>
          <a:bodyPr/>
          <a:lstStyle/>
          <a:p>
            <a:pPr marL="397764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Crickets Popularity- Rapidly Growing among all age groups </a:t>
            </a:r>
          </a:p>
          <a:p>
            <a:pPr marL="397764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tournaments- Boost enthusiasm and fan engagement </a:t>
            </a:r>
          </a:p>
          <a:p>
            <a:pPr marL="397764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Infrastructural development- More ground and academies emerging </a:t>
            </a:r>
          </a:p>
          <a:p>
            <a:pPr marL="397764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prospects- Bright with increasing local talent </a:t>
            </a:r>
          </a:p>
        </p:txBody>
      </p:sp>
      <p:pic>
        <p:nvPicPr>
          <p:cNvPr id="10" name="Picture Placeholder 9" descr="A group of men in sports uniforms standing on a field&#10;&#10;Description automatically generated">
            <a:extLst>
              <a:ext uri="{FF2B5EF4-FFF2-40B4-BE49-F238E27FC236}">
                <a16:creationId xmlns:a16="http://schemas.microsoft.com/office/drawing/2014/main" id="{F7921E3F-8FCF-A4EE-BF84-AF95ED96095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4121" r="24121"/>
          <a:stretch>
            <a:fillRect/>
          </a:stretch>
        </p:blipFill>
        <p:spPr>
          <a:xfrm>
            <a:off x="7463117" y="804863"/>
            <a:ext cx="3631826" cy="4929187"/>
          </a:xfrm>
        </p:spPr>
      </p:pic>
    </p:spTree>
    <p:extLst>
      <p:ext uri="{BB962C8B-B14F-4D97-AF65-F5344CB8AC3E}">
        <p14:creationId xmlns:p14="http://schemas.microsoft.com/office/powerpoint/2010/main" val="955426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917" y="1557432"/>
            <a:ext cx="5038344" cy="17099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dirty="0">
                <a:sym typeface="DM Sans Medium"/>
              </a:rPr>
            </a:b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F1DC4ECB-8673-1B4B-EFD0-470483D6F5A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86" r="20786"/>
          <a:stretch>
            <a:fillRect/>
          </a:stretch>
        </p:blipFill>
        <p:spPr/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59D73146-5509-1E8B-0CE6-1B486C48FD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2860" y="2855867"/>
            <a:ext cx="6084969" cy="2120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Nepal as an emerging cricketing nation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Gained ODI status in 2018.. 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articipated in multiple ICC tournaments..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team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gains global recognition ..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ountry continues to improve its cricketing infrastructure..</a:t>
            </a:r>
          </a:p>
        </p:txBody>
      </p:sp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3858D-B75B-FF3C-F81E-D05389479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656" y="1386288"/>
            <a:ext cx="5038344" cy="17099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EDECA5AA-33E0-A206-1DA6-16686433240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" t="-867" r="-581" b="867"/>
          <a:stretch/>
        </p:blipFill>
        <p:spPr>
          <a:xfrm>
            <a:off x="8296656" y="0"/>
            <a:ext cx="3895344" cy="68580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C941E-64D8-55F4-A41C-517C0B57A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656" y="2799274"/>
            <a:ext cx="6521017" cy="3350409"/>
          </a:xfrm>
        </p:spPr>
        <p:txBody>
          <a:bodyPr/>
          <a:lstStyle/>
          <a:p>
            <a:pPr marL="34061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the growth of cricket popularity.</a:t>
            </a:r>
          </a:p>
          <a:p>
            <a:pPr marL="34061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explore impact of cricket on youths.</a:t>
            </a:r>
          </a:p>
          <a:p>
            <a:pPr marL="34061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highlight the role of cricket in shaping national identity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EA012-D3E8-DEEB-6FEE-2FC4E864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249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2AA35-62D8-5A10-5DB3-D5D136A4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1489569"/>
            <a:ext cx="5038344" cy="17099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2D81703C-A67E-6EED-AA46-2025D708782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1597" r="21597"/>
          <a:stretch>
            <a:fillRect/>
          </a:stretch>
        </p:blipFill>
        <p:spPr>
          <a:xfrm>
            <a:off x="8296656" y="1"/>
            <a:ext cx="3895344" cy="68580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EAE29-01A8-8408-F03F-2F6BC91F0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088" y="2723000"/>
            <a:ext cx="5010912" cy="2920970"/>
          </a:xfrm>
        </p:spPr>
        <p:txBody>
          <a:bodyPr/>
          <a:lstStyle/>
          <a:p>
            <a:pPr marL="34061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Biasness ..</a:t>
            </a:r>
          </a:p>
          <a:p>
            <a:pPr marL="34061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Awareness..</a:t>
            </a:r>
          </a:p>
          <a:p>
            <a:pPr marL="34061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Disinterested in surveys..</a:t>
            </a:r>
          </a:p>
          <a:p>
            <a:pPr marL="34061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barriers..</a:t>
            </a:r>
          </a:p>
          <a:p>
            <a:pPr marL="340614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EE3641-10D1-6B09-2212-E7CCFD39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293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BB83CC-E3D9-3130-5087-6F08A2A6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6</a:t>
            </a:fld>
            <a:endParaRPr lang="en-US" noProof="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D93E287-2397-6CC0-73EC-F17385F00E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199962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95135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C7C64-4994-4A12-BB7A-4A46F0589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E35C84-01A8-CC0A-B3D9-3AA69A9103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F339B-4471-D7D2-6B2F-750B6EB1F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2758C-F411-DCF6-4CB6-F0FCE6F6D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7</a:t>
            </a:fld>
            <a:endParaRPr lang="en-US" noProof="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E2E2575-710B-E1A9-6CA1-567544FB92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3328587"/>
              </p:ext>
            </p:extLst>
          </p:nvPr>
        </p:nvGraphicFramePr>
        <p:xfrm>
          <a:off x="0" y="-36576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3148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D5880-4C37-67B3-AA18-97453881F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1B84A1-2063-C29C-872A-B9D10076A4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38A89-EAC6-C782-C61A-2DEFC7F89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F000E-C3B7-54B5-45CA-8F08F03F8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8</a:t>
            </a:fld>
            <a:endParaRPr lang="en-US" noProof="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7C0A1FA-B907-DA9D-1F5C-8770BFEA98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628705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0436167-A2D1-5668-D847-861204EF2D90}"/>
              </a:ext>
            </a:extLst>
          </p:cNvPr>
          <p:cNvSpPr txBox="1"/>
          <p:nvPr/>
        </p:nvSpPr>
        <p:spPr>
          <a:xfrm>
            <a:off x="6400800" y="114497"/>
            <a:ext cx="5038343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50000"/>
              </a:lnSpc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0" marR="0" indent="457200" algn="ct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Which season is most preferred for playing cricket in Kathmandu Valley?</a:t>
            </a:r>
          </a:p>
        </p:txBody>
      </p:sp>
    </p:spTree>
    <p:extLst>
      <p:ext uri="{BB962C8B-B14F-4D97-AF65-F5344CB8AC3E}">
        <p14:creationId xmlns:p14="http://schemas.microsoft.com/office/powerpoint/2010/main" val="1862267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3A3B-07C0-EFF9-89AE-FEA4B1F94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4CD959-75AE-825F-0009-F1642060F6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52042-ED6F-B27C-F01B-53FA16F71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FF3D8A-64E6-76F6-C413-97F5140D1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9</a:t>
            </a:fld>
            <a:endParaRPr lang="en-US" noProof="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D62B733-37C4-0412-2FAF-8C59F51A73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012833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C5218E8-684E-8B72-8D70-75E0C06E05DB}"/>
              </a:ext>
            </a:extLst>
          </p:cNvPr>
          <p:cNvSpPr txBox="1"/>
          <p:nvPr/>
        </p:nvSpPr>
        <p:spPr>
          <a:xfrm>
            <a:off x="8669449" y="1048009"/>
            <a:ext cx="3895344" cy="873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4)Where is cricket mostly played in Kathmandu valley ?</a:t>
            </a:r>
          </a:p>
        </p:txBody>
      </p:sp>
    </p:spTree>
    <p:extLst>
      <p:ext uri="{BB962C8B-B14F-4D97-AF65-F5344CB8AC3E}">
        <p14:creationId xmlns:p14="http://schemas.microsoft.com/office/powerpoint/2010/main" val="193844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{2661D3E4-58EB-4931-A157-6DE22D739CE4}tf11429527_win32</Template>
  <TotalTime>231</TotalTime>
  <Words>396</Words>
  <Application>Microsoft Office PowerPoint</Application>
  <PresentationFormat>Widescreen</PresentationFormat>
  <Paragraphs>77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Century Gothic</vt:lpstr>
      <vt:lpstr>DM Sans Medium</vt:lpstr>
      <vt:lpstr>Karla</vt:lpstr>
      <vt:lpstr>Times New Roman</vt:lpstr>
      <vt:lpstr>Univers Condensed Light</vt:lpstr>
      <vt:lpstr>Wingdings</vt:lpstr>
      <vt:lpstr>Office Theme</vt:lpstr>
      <vt:lpstr>Craze of cricket in Kathmandu valley</vt:lpstr>
      <vt:lpstr>TABLE OF CONTENT</vt:lpstr>
      <vt:lpstr>Introduction </vt:lpstr>
      <vt:lpstr>Objectives</vt:lpstr>
      <vt:lpstr>Limitations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Nisham gautam</cp:lastModifiedBy>
  <cp:revision>10</cp:revision>
  <dcterms:created xsi:type="dcterms:W3CDTF">2025-02-05T15:28:57Z</dcterms:created>
  <dcterms:modified xsi:type="dcterms:W3CDTF">2025-06-20T03:08:54Z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