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60" r:id="rId4"/>
    <p:sldId id="259" r:id="rId5"/>
    <p:sldId id="289" r:id="rId6"/>
    <p:sldId id="264" r:id="rId7"/>
    <p:sldId id="263" r:id="rId8"/>
    <p:sldId id="290" r:id="rId9"/>
    <p:sldId id="292" r:id="rId10"/>
    <p:sldId id="299" r:id="rId11"/>
    <p:sldId id="283" r:id="rId12"/>
    <p:sldId id="296" r:id="rId13"/>
    <p:sldId id="297" r:id="rId14"/>
    <p:sldId id="298" r:id="rId15"/>
    <p:sldId id="294" r:id="rId16"/>
    <p:sldId id="280" r:id="rId17"/>
    <p:sldId id="281" r:id="rId18"/>
    <p:sldId id="282" r:id="rId19"/>
  </p:sldIdLst>
  <p:sldSz cx="9144000" cy="5143500"/>
  <p:notesSz cx="6858000" cy="9144000"/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EEEE"/>
    <a:srgbClr val="E5E5E5"/>
    <a:srgbClr val="6DD8C0"/>
    <a:srgbClr val="202D36"/>
    <a:srgbClr val="16645B"/>
    <a:srgbClr val="AAECE4"/>
    <a:srgbClr val="50D8C8"/>
    <a:srgbClr val="7BE1D5"/>
    <a:srgbClr val="D0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93"/>
    <p:restoredTop sz="94129"/>
  </p:normalViewPr>
  <p:slideViewPr>
    <p:cSldViewPr snapToGrid="0">
      <p:cViewPr varScale="1">
        <p:scale>
          <a:sx n="88" d="100"/>
          <a:sy n="88" d="100"/>
        </p:scale>
        <p:origin x="948" y="72"/>
      </p:cViewPr>
      <p:guideLst/>
    </p:cSldViewPr>
  </p:slideViewPr>
  <p:outlineViewPr>
    <p:cViewPr>
      <p:scale>
        <a:sx n="33" d="100"/>
        <a:sy n="33" d="100"/>
      </p:scale>
      <p:origin x="0" y="-315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10"/>
          <p:cNvGrpSpPr/>
          <p:nvPr userDrawn="1"/>
        </p:nvGrpSpPr>
        <p:grpSpPr>
          <a:xfrm>
            <a:off x="0" y="141288"/>
            <a:ext cx="604838" cy="895350"/>
            <a:chOff x="-10" y="-973495"/>
            <a:chExt cx="2575977" cy="3816065"/>
          </a:xfrm>
        </p:grpSpPr>
        <p:pic>
          <p:nvPicPr>
            <p:cNvPr id="2058" name="图片 11"/>
            <p:cNvPicPr>
              <a:picLocks noChangeAspect="1"/>
            </p:cNvPicPr>
            <p:nvPr/>
          </p:nvPicPr>
          <p:blipFill>
            <a:blip r:embed="rId2"/>
            <a:srcRect t="19044" r="41302" b="21577"/>
            <a:stretch>
              <a:fillRect/>
            </a:stretch>
          </p:blipFill>
          <p:spPr>
            <a:xfrm flipH="1">
              <a:off x="-10" y="-973495"/>
              <a:ext cx="2575977" cy="38160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9" name="图片 12"/>
            <p:cNvPicPr>
              <a:picLocks noChangeAspect="1"/>
            </p:cNvPicPr>
            <p:nvPr/>
          </p:nvPicPr>
          <p:blipFill>
            <a:blip r:embed="rId3"/>
            <a:srcRect t="20975" r="41618" b="20621"/>
            <a:stretch>
              <a:fillRect/>
            </a:stretch>
          </p:blipFill>
          <p:spPr>
            <a:xfrm flipH="1">
              <a:off x="0" y="-264100"/>
              <a:ext cx="1568449" cy="236833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pattFill prst="dkUpDiag">
            <a:fgClr>
              <a:srgbClr val="324C5C"/>
            </a:fgClr>
            <a:bgClr>
              <a:schemeClr val="tx1">
                <a:lumMod val="95000"/>
                <a:lumOff val="5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888"/>
            <a:ext cx="7886700" cy="3500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2" name="组合 7"/>
          <p:cNvGrpSpPr/>
          <p:nvPr userDrawn="1"/>
        </p:nvGrpSpPr>
        <p:grpSpPr>
          <a:xfrm>
            <a:off x="0" y="141288"/>
            <a:ext cx="604838" cy="895350"/>
            <a:chOff x="-10" y="-973495"/>
            <a:chExt cx="2575977" cy="3816065"/>
          </a:xfrm>
        </p:grpSpPr>
        <p:pic>
          <p:nvPicPr>
            <p:cNvPr id="1033" name="图片 8"/>
            <p:cNvPicPr>
              <a:picLocks noChangeAspect="1"/>
            </p:cNvPicPr>
            <p:nvPr/>
          </p:nvPicPr>
          <p:blipFill>
            <a:blip r:embed="rId4"/>
            <a:srcRect t="19044" r="41302" b="21577"/>
            <a:stretch>
              <a:fillRect/>
            </a:stretch>
          </p:blipFill>
          <p:spPr>
            <a:xfrm flipH="1">
              <a:off x="-10" y="-973495"/>
              <a:ext cx="2575977" cy="38160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4" name="图片 9"/>
            <p:cNvPicPr>
              <a:picLocks noChangeAspect="1"/>
            </p:cNvPicPr>
            <p:nvPr/>
          </p:nvPicPr>
          <p:blipFill>
            <a:blip r:embed="rId5"/>
            <a:srcRect t="20975" r="41618" b="20621"/>
            <a:stretch>
              <a:fillRect/>
            </a:stretch>
          </p:blipFill>
          <p:spPr>
            <a:xfrm flipH="1">
              <a:off x="0" y="-264100"/>
              <a:ext cx="1568449" cy="236833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50D8C8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1"/>
          <p:cNvGrpSpPr/>
          <p:nvPr/>
        </p:nvGrpSpPr>
        <p:grpSpPr>
          <a:xfrm>
            <a:off x="0" y="0"/>
            <a:ext cx="9144635" cy="5143500"/>
            <a:chOff x="0" y="0"/>
            <a:chExt cx="9727565" cy="5143500"/>
          </a:xfrm>
        </p:grpSpPr>
        <p:pic>
          <p:nvPicPr>
            <p:cNvPr id="3078" name="图片 15"/>
            <p:cNvPicPr>
              <a:picLocks noChangeAspect="1"/>
            </p:cNvPicPr>
            <p:nvPr/>
          </p:nvPicPr>
          <p:blipFill>
            <a:blip r:embed="rId1"/>
            <a:srcRect t="42001" r="33006" b="21579"/>
            <a:stretch>
              <a:fillRect/>
            </a:stretch>
          </p:blipFill>
          <p:spPr>
            <a:xfrm>
              <a:off x="4803775" y="0"/>
              <a:ext cx="4923790" cy="5143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9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>
              <a:off x="6461760" y="0"/>
              <a:ext cx="3265805" cy="462470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80" name="图片 3"/>
            <p:cNvPicPr>
              <a:picLocks noChangeAspect="1"/>
            </p:cNvPicPr>
            <p:nvPr/>
          </p:nvPicPr>
          <p:blipFill>
            <a:blip r:embed="rId3"/>
            <a:srcRect l="4973" t="7013"/>
            <a:stretch>
              <a:fillRect/>
            </a:stretch>
          </p:blipFill>
          <p:spPr>
            <a:xfrm>
              <a:off x="0" y="0"/>
              <a:ext cx="2016084" cy="1536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288925" y="1640205"/>
            <a:ext cx="5637530" cy="278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4800" b="1" kern="1200" cap="none" spc="0" normalizeH="0" baseline="0" noProof="0" dirty="0">
                <a:ln>
                  <a:solidFill>
                    <a:schemeClr val="bg2"/>
                  </a:solidFill>
                </a:ln>
                <a:solidFill>
                  <a:srgbClr val="6DD8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sed" panose="020B0502040204020203" charset="0"/>
                <a:ea typeface="Arial" panose="020B0604020202020204" pitchFamily="34" charset="0"/>
                <a:cs typeface="Bahnschrift SemiBold SemiCondensed" panose="020B0502040204020203" charset="0"/>
              </a:rPr>
              <a:t>University Online </a:t>
            </a:r>
            <a:endParaRPr kumimoji="0" lang="en-US" sz="4800" b="1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6DD8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sed" panose="020B0502040204020203" charset="0"/>
              <a:ea typeface="Arial" panose="020B0604020202020204" pitchFamily="34" charset="0"/>
              <a:cs typeface="Bahnschrift SemiBold SemiCondensed" panose="020B0502040204020203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4800" b="1" kern="1200" cap="none" spc="0" normalizeH="0" baseline="0" noProof="0" dirty="0">
                <a:ln>
                  <a:solidFill>
                    <a:schemeClr val="bg2"/>
                  </a:solidFill>
                </a:ln>
                <a:solidFill>
                  <a:srgbClr val="6DD8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sed" panose="020B0502040204020203" charset="0"/>
                <a:ea typeface="Arial" panose="020B0604020202020204" pitchFamily="34" charset="0"/>
                <a:cs typeface="Bahnschrift SemiBold SemiCondensed" panose="020B0502040204020203" charset="0"/>
              </a:rPr>
              <a:t>Admission System</a:t>
            </a:r>
            <a:endParaRPr kumimoji="0" lang="en-US" sz="4800" b="1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6DD8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sed" panose="020B0502040204020203" charset="0"/>
              <a:ea typeface="Arial" panose="020B0604020202020204" pitchFamily="34" charset="0"/>
              <a:cs typeface="Bahnschrift SemiBold SemiCondensed" panose="020B0502040204020203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sz="2500" b="1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6DD8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sed" panose="020B0502040204020203" charset="0"/>
              <a:ea typeface="Arial" panose="020B0604020202020204" pitchFamily="34" charset="0"/>
              <a:cs typeface="Bahnschrift SemiBold SemiCondensed" panose="020B0502040204020203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2500" b="1" kern="1200" cap="none" spc="0" normalizeH="0" baseline="0" noProof="0" dirty="0">
                <a:ln>
                  <a:solidFill>
                    <a:schemeClr val="bg2"/>
                  </a:solidFill>
                </a:ln>
                <a:solidFill>
                  <a:srgbClr val="6DD8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sed" panose="020B0502040204020203" charset="0"/>
                <a:ea typeface="Arial" panose="020B0604020202020204" pitchFamily="34" charset="0"/>
                <a:cs typeface="Bahnschrift SemiBold SemiCondensed" panose="020B0502040204020203" charset="0"/>
              </a:rPr>
              <a:t>(</a:t>
            </a:r>
            <a:r>
              <a:rPr kumimoji="0" lang="en-US" altLang="en-GB" sz="2500" b="1" kern="1200" cap="none" spc="0" normalizeH="0" baseline="0" noProof="0" dirty="0">
                <a:ln>
                  <a:solidFill>
                    <a:schemeClr val="bg2"/>
                  </a:solidFill>
                </a:ln>
                <a:solidFill>
                  <a:srgbClr val="6DD8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sed" panose="020B0502040204020203" charset="0"/>
                <a:ea typeface="Arial" panose="020B0604020202020204" pitchFamily="34" charset="0"/>
                <a:cs typeface="Bahnschrift SemiBold SemiCondensed" panose="020B0502040204020203" charset="0"/>
              </a:rPr>
              <a:t>Web-Based Software</a:t>
            </a:r>
            <a:r>
              <a:rPr kumimoji="0" lang="en-US" sz="2500" b="1" kern="1200" cap="none" spc="0" normalizeH="0" baseline="0" noProof="0" dirty="0">
                <a:ln>
                  <a:solidFill>
                    <a:schemeClr val="bg2"/>
                  </a:solidFill>
                </a:ln>
                <a:solidFill>
                  <a:srgbClr val="6DD8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sed" panose="020B0502040204020203" charset="0"/>
                <a:ea typeface="Arial" panose="020B0604020202020204" pitchFamily="34" charset="0"/>
                <a:cs typeface="Bahnschrift SemiBold SemiCondensed" panose="020B0502040204020203" charset="0"/>
              </a:rPr>
              <a:t>)</a:t>
            </a:r>
            <a:endParaRPr kumimoji="0" lang="en-US" sz="2500" b="1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6DD8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sed" panose="020B0502040204020203" charset="0"/>
              <a:ea typeface="Arial" panose="020B0604020202020204" pitchFamily="34" charset="0"/>
              <a:cs typeface="Bahnschrift SemiBold SemiCondensed" panose="020B0502040204020203" charset="0"/>
            </a:endParaRPr>
          </a:p>
        </p:txBody>
      </p:sp>
      <p:pic>
        <p:nvPicPr>
          <p:cNvPr id="2" name="Picture 1" descr="SUB BLAC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665" y="110490"/>
            <a:ext cx="1452245" cy="420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74980" y="1587500"/>
            <a:ext cx="2309495" cy="2233930"/>
            <a:chOff x="748" y="2500"/>
            <a:chExt cx="3637" cy="3518"/>
          </a:xfrm>
        </p:grpSpPr>
        <p:sp>
          <p:nvSpPr>
            <p:cNvPr id="8" name="Freeform 9"/>
            <p:cNvSpPr/>
            <p:nvPr/>
          </p:nvSpPr>
          <p:spPr bwMode="auto">
            <a:xfrm>
              <a:off x="2493" y="2584"/>
              <a:ext cx="1893" cy="3429"/>
            </a:xfrm>
            <a:custGeom>
              <a:avLst/>
              <a:gdLst>
                <a:gd name="T0" fmla="*/ 0 w 3006"/>
                <a:gd name="T1" fmla="*/ 5366 h 5483"/>
                <a:gd name="T2" fmla="*/ 2889 w 3006"/>
                <a:gd name="T3" fmla="*/ 2898 h 5483"/>
                <a:gd name="T4" fmla="*/ 421 w 3006"/>
                <a:gd name="T5" fmla="*/ 8 h 5483"/>
                <a:gd name="T6" fmla="*/ 210 w 3006"/>
                <a:gd name="T7" fmla="*/ 0 h 5483"/>
                <a:gd name="T8" fmla="*/ 210 w 3006"/>
                <a:gd name="T9" fmla="*/ 2687 h 5483"/>
                <a:gd name="T10" fmla="*/ 0 w 3006"/>
                <a:gd name="T11" fmla="*/ 5366 h 5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6" h="5483">
                  <a:moveTo>
                    <a:pt x="0" y="5366"/>
                  </a:moveTo>
                  <a:cubicBezTo>
                    <a:pt x="1479" y="5483"/>
                    <a:pt x="2773" y="4378"/>
                    <a:pt x="2889" y="2898"/>
                  </a:cubicBezTo>
                  <a:cubicBezTo>
                    <a:pt x="3006" y="1418"/>
                    <a:pt x="1901" y="124"/>
                    <a:pt x="421" y="8"/>
                  </a:cubicBezTo>
                  <a:cubicBezTo>
                    <a:pt x="351" y="3"/>
                    <a:pt x="281" y="0"/>
                    <a:pt x="210" y="0"/>
                  </a:cubicBezTo>
                  <a:lnTo>
                    <a:pt x="210" y="2687"/>
                  </a:lnTo>
                  <a:lnTo>
                    <a:pt x="0" y="53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25" y="4340"/>
              <a:ext cx="1642" cy="1678"/>
            </a:xfrm>
            <a:custGeom>
              <a:avLst/>
              <a:gdLst>
                <a:gd name="T0" fmla="*/ 0 w 2613"/>
                <a:gd name="T1" fmla="*/ 627 h 2679"/>
                <a:gd name="T2" fmla="*/ 2403 w 2613"/>
                <a:gd name="T3" fmla="*/ 2679 h 2679"/>
                <a:gd name="T4" fmla="*/ 2613 w 2613"/>
                <a:gd name="T5" fmla="*/ 0 h 2679"/>
                <a:gd name="T6" fmla="*/ 0 w 2613"/>
                <a:gd name="T7" fmla="*/ 627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3" h="2679">
                  <a:moveTo>
                    <a:pt x="0" y="627"/>
                  </a:moveTo>
                  <a:cubicBezTo>
                    <a:pt x="272" y="1760"/>
                    <a:pt x="1242" y="2588"/>
                    <a:pt x="2403" y="2679"/>
                  </a:cubicBezTo>
                  <a:lnTo>
                    <a:pt x="2613" y="0"/>
                  </a:lnTo>
                  <a:lnTo>
                    <a:pt x="0" y="627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748" y="3736"/>
              <a:ext cx="1716" cy="912"/>
            </a:xfrm>
            <a:custGeom>
              <a:avLst/>
              <a:gdLst>
                <a:gd name="T0" fmla="*/ 173 w 2728"/>
                <a:gd name="T1" fmla="*/ 0 h 1457"/>
                <a:gd name="T2" fmla="*/ 115 w 2728"/>
                <a:gd name="T3" fmla="*/ 1457 h 1457"/>
                <a:gd name="T4" fmla="*/ 2728 w 2728"/>
                <a:gd name="T5" fmla="*/ 830 h 1457"/>
                <a:gd name="T6" fmla="*/ 173 w 2728"/>
                <a:gd name="T7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8" h="1457">
                  <a:moveTo>
                    <a:pt x="173" y="0"/>
                  </a:moveTo>
                  <a:cubicBezTo>
                    <a:pt x="19" y="471"/>
                    <a:pt x="0" y="976"/>
                    <a:pt x="115" y="1457"/>
                  </a:cubicBezTo>
                  <a:lnTo>
                    <a:pt x="2728" y="830"/>
                  </a:lnTo>
                  <a:lnTo>
                    <a:pt x="1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62" y="2500"/>
              <a:ext cx="1608" cy="1680"/>
            </a:xfrm>
            <a:custGeom>
              <a:avLst/>
              <a:gdLst>
                <a:gd name="T0" fmla="*/ 2555 w 2555"/>
                <a:gd name="T1" fmla="*/ 0 h 2687"/>
                <a:gd name="T2" fmla="*/ 0 w 2555"/>
                <a:gd name="T3" fmla="*/ 1857 h 2687"/>
                <a:gd name="T4" fmla="*/ 2555 w 2555"/>
                <a:gd name="T5" fmla="*/ 2687 h 2687"/>
                <a:gd name="T6" fmla="*/ 2555 w 2555"/>
                <a:gd name="T7" fmla="*/ 0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5" h="2687">
                  <a:moveTo>
                    <a:pt x="2555" y="0"/>
                  </a:moveTo>
                  <a:cubicBezTo>
                    <a:pt x="1391" y="0"/>
                    <a:pt x="359" y="749"/>
                    <a:pt x="0" y="1857"/>
                  </a:cubicBezTo>
                  <a:lnTo>
                    <a:pt x="2555" y="2687"/>
                  </a:lnTo>
                  <a:lnTo>
                    <a:pt x="2555" y="0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47670" y="2309495"/>
            <a:ext cx="3710940" cy="1158240"/>
            <a:chOff x="4642" y="3637"/>
            <a:chExt cx="5844" cy="1824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642" y="3727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1" name="Rectangle 15"/>
            <p:cNvSpPr/>
            <p:nvPr/>
          </p:nvSpPr>
          <p:spPr>
            <a:xfrm>
              <a:off x="4902" y="3637"/>
              <a:ext cx="5584" cy="1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Manpower Cost 	- 100 tk/hour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Total working hour 	- 220 hours/person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Team working hour 	- 220x3 = 660 hours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Total Manpower cost	- 660x100 = 66,000/-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274955"/>
            <a:ext cx="6840855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Costing :</a:t>
            </a:r>
            <a:endParaRPr lang="en-US" altLang="en-GB" sz="2500" b="1" u="sng" dirty="0"/>
          </a:p>
        </p:txBody>
      </p:sp>
      <p:pic>
        <p:nvPicPr>
          <p:cNvPr id="6155" name="图片 18"/>
          <p:cNvPicPr>
            <a:picLocks noChangeAspect="1"/>
          </p:cNvPicPr>
          <p:nvPr/>
        </p:nvPicPr>
        <p:blipFill>
          <a:blip r:embed="rId1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13" descr="construction_16516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5" y="2396490"/>
            <a:ext cx="513080" cy="46164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1843405" y="2859405"/>
            <a:ext cx="680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/>
              <a:t>Manpower</a:t>
            </a:r>
            <a:endParaRPr lang="en-US" sz="800"/>
          </a:p>
        </p:txBody>
      </p:sp>
      <p:pic>
        <p:nvPicPr>
          <p:cNvPr id="21" name="Picture 20" descr="world-wide-web_22726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2540000"/>
            <a:ext cx="243840" cy="24384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829310" y="2554923"/>
            <a:ext cx="680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Domain</a:t>
            </a:r>
            <a:endParaRPr lang="en-US" sz="800"/>
          </a:p>
        </p:txBody>
      </p:sp>
      <p:pic>
        <p:nvPicPr>
          <p:cNvPr id="23" name="Picture 22" descr="server_13063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" y="1804670"/>
            <a:ext cx="373380" cy="37338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867410" y="2157413"/>
            <a:ext cx="680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/>
              <a:t>Server</a:t>
            </a:r>
            <a:endParaRPr lang="en-US" sz="800"/>
          </a:p>
        </p:txBody>
      </p:sp>
      <p:pic>
        <p:nvPicPr>
          <p:cNvPr id="25" name="Picture 24" descr="api_75605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0" y="2945765"/>
            <a:ext cx="471170" cy="471170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843915" y="3416935"/>
            <a:ext cx="680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/>
              <a:t>APIs</a:t>
            </a:r>
            <a:endParaRPr lang="en-US" sz="800"/>
          </a:p>
        </p:txBody>
      </p:sp>
      <p:pic>
        <p:nvPicPr>
          <p:cNvPr id="30" name="Picture 29" descr="SUB WHI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 rot="7200000">
            <a:off x="474980" y="1587500"/>
            <a:ext cx="2309495" cy="2233930"/>
            <a:chOff x="748" y="2500"/>
            <a:chExt cx="3637" cy="3518"/>
          </a:xfrm>
        </p:grpSpPr>
        <p:sp>
          <p:nvSpPr>
            <p:cNvPr id="8" name="Freeform 9"/>
            <p:cNvSpPr/>
            <p:nvPr/>
          </p:nvSpPr>
          <p:spPr bwMode="auto">
            <a:xfrm>
              <a:off x="2493" y="2584"/>
              <a:ext cx="1893" cy="3429"/>
            </a:xfrm>
            <a:custGeom>
              <a:avLst/>
              <a:gdLst>
                <a:gd name="T0" fmla="*/ 0 w 3006"/>
                <a:gd name="T1" fmla="*/ 5366 h 5483"/>
                <a:gd name="T2" fmla="*/ 2889 w 3006"/>
                <a:gd name="T3" fmla="*/ 2898 h 5483"/>
                <a:gd name="T4" fmla="*/ 421 w 3006"/>
                <a:gd name="T5" fmla="*/ 8 h 5483"/>
                <a:gd name="T6" fmla="*/ 210 w 3006"/>
                <a:gd name="T7" fmla="*/ 0 h 5483"/>
                <a:gd name="T8" fmla="*/ 210 w 3006"/>
                <a:gd name="T9" fmla="*/ 2687 h 5483"/>
                <a:gd name="T10" fmla="*/ 0 w 3006"/>
                <a:gd name="T11" fmla="*/ 5366 h 5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6" h="5483">
                  <a:moveTo>
                    <a:pt x="0" y="5366"/>
                  </a:moveTo>
                  <a:cubicBezTo>
                    <a:pt x="1479" y="5483"/>
                    <a:pt x="2773" y="4378"/>
                    <a:pt x="2889" y="2898"/>
                  </a:cubicBezTo>
                  <a:cubicBezTo>
                    <a:pt x="3006" y="1418"/>
                    <a:pt x="1901" y="124"/>
                    <a:pt x="421" y="8"/>
                  </a:cubicBezTo>
                  <a:cubicBezTo>
                    <a:pt x="351" y="3"/>
                    <a:pt x="281" y="0"/>
                    <a:pt x="210" y="0"/>
                  </a:cubicBezTo>
                  <a:lnTo>
                    <a:pt x="210" y="2687"/>
                  </a:lnTo>
                  <a:lnTo>
                    <a:pt x="0" y="53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25" y="4340"/>
              <a:ext cx="1642" cy="1678"/>
            </a:xfrm>
            <a:custGeom>
              <a:avLst/>
              <a:gdLst>
                <a:gd name="T0" fmla="*/ 0 w 2613"/>
                <a:gd name="T1" fmla="*/ 627 h 2679"/>
                <a:gd name="T2" fmla="*/ 2403 w 2613"/>
                <a:gd name="T3" fmla="*/ 2679 h 2679"/>
                <a:gd name="T4" fmla="*/ 2613 w 2613"/>
                <a:gd name="T5" fmla="*/ 0 h 2679"/>
                <a:gd name="T6" fmla="*/ 0 w 2613"/>
                <a:gd name="T7" fmla="*/ 627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3" h="2679">
                  <a:moveTo>
                    <a:pt x="0" y="627"/>
                  </a:moveTo>
                  <a:cubicBezTo>
                    <a:pt x="272" y="1760"/>
                    <a:pt x="1242" y="2588"/>
                    <a:pt x="2403" y="2679"/>
                  </a:cubicBezTo>
                  <a:lnTo>
                    <a:pt x="2613" y="0"/>
                  </a:lnTo>
                  <a:lnTo>
                    <a:pt x="0" y="627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748" y="3736"/>
              <a:ext cx="1716" cy="912"/>
            </a:xfrm>
            <a:custGeom>
              <a:avLst/>
              <a:gdLst>
                <a:gd name="T0" fmla="*/ 173 w 2728"/>
                <a:gd name="T1" fmla="*/ 0 h 1457"/>
                <a:gd name="T2" fmla="*/ 115 w 2728"/>
                <a:gd name="T3" fmla="*/ 1457 h 1457"/>
                <a:gd name="T4" fmla="*/ 2728 w 2728"/>
                <a:gd name="T5" fmla="*/ 830 h 1457"/>
                <a:gd name="T6" fmla="*/ 173 w 2728"/>
                <a:gd name="T7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8" h="1457">
                  <a:moveTo>
                    <a:pt x="173" y="0"/>
                  </a:moveTo>
                  <a:cubicBezTo>
                    <a:pt x="19" y="471"/>
                    <a:pt x="0" y="976"/>
                    <a:pt x="115" y="1457"/>
                  </a:cubicBezTo>
                  <a:lnTo>
                    <a:pt x="2728" y="830"/>
                  </a:lnTo>
                  <a:lnTo>
                    <a:pt x="1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62" y="2500"/>
              <a:ext cx="1608" cy="1680"/>
            </a:xfrm>
            <a:custGeom>
              <a:avLst/>
              <a:gdLst>
                <a:gd name="T0" fmla="*/ 2555 w 2555"/>
                <a:gd name="T1" fmla="*/ 0 h 2687"/>
                <a:gd name="T2" fmla="*/ 0 w 2555"/>
                <a:gd name="T3" fmla="*/ 1857 h 2687"/>
                <a:gd name="T4" fmla="*/ 2555 w 2555"/>
                <a:gd name="T5" fmla="*/ 2687 h 2687"/>
                <a:gd name="T6" fmla="*/ 2555 w 2555"/>
                <a:gd name="T7" fmla="*/ 0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5" h="2687">
                  <a:moveTo>
                    <a:pt x="2555" y="0"/>
                  </a:moveTo>
                  <a:cubicBezTo>
                    <a:pt x="1391" y="0"/>
                    <a:pt x="359" y="749"/>
                    <a:pt x="0" y="1857"/>
                  </a:cubicBezTo>
                  <a:lnTo>
                    <a:pt x="2555" y="2687"/>
                  </a:lnTo>
                  <a:lnTo>
                    <a:pt x="2555" y="0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274955"/>
            <a:ext cx="6840855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Costing :</a:t>
            </a:r>
            <a:endParaRPr lang="en-US" altLang="en-GB" sz="2500" b="1" u="sng" dirty="0"/>
          </a:p>
        </p:txBody>
      </p:sp>
      <p:pic>
        <p:nvPicPr>
          <p:cNvPr id="6155" name="图片 18"/>
          <p:cNvPicPr>
            <a:picLocks noChangeAspect="1"/>
          </p:cNvPicPr>
          <p:nvPr/>
        </p:nvPicPr>
        <p:blipFill>
          <a:blip r:embed="rId1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" name="Group 11"/>
          <p:cNvGrpSpPr/>
          <p:nvPr/>
        </p:nvGrpSpPr>
        <p:grpSpPr>
          <a:xfrm rot="7200000">
            <a:off x="841219" y="1764410"/>
            <a:ext cx="1895475" cy="1856105"/>
            <a:chOff x="775" y="2540"/>
            <a:chExt cx="2985" cy="2923"/>
          </a:xfrm>
        </p:grpSpPr>
        <p:pic>
          <p:nvPicPr>
            <p:cNvPr id="14" name="Picture 13" descr="construction_165163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520000">
              <a:off x="2628" y="4022"/>
              <a:ext cx="808" cy="727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 rot="14520000">
              <a:off x="3055" y="3894"/>
              <a:ext cx="10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/>
                <a:t>Manpower</a:t>
              </a:r>
              <a:endParaRPr lang="en-US" sz="800"/>
            </a:p>
          </p:txBody>
        </p:sp>
        <p:pic>
          <p:nvPicPr>
            <p:cNvPr id="21" name="Picture 20" descr="world-wide-web_22726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4100000">
              <a:off x="775" y="3977"/>
              <a:ext cx="384" cy="384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 rot="10800000">
              <a:off x="1194" y="4024"/>
              <a:ext cx="821" cy="3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en-US" sz="800"/>
                <a:t>Domain</a:t>
              </a:r>
              <a:endParaRPr lang="en-US" sz="800"/>
            </a:p>
          </p:txBody>
        </p:sp>
        <p:pic>
          <p:nvPicPr>
            <p:cNvPr id="23" name="Picture 22" descr="server_13063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4340000">
              <a:off x="1256" y="3014"/>
              <a:ext cx="588" cy="588"/>
            </a:xfrm>
            <a:prstGeom prst="rect">
              <a:avLst/>
            </a:prstGeom>
          </p:spPr>
        </p:pic>
        <p:sp>
          <p:nvSpPr>
            <p:cNvPr id="24" name="Text Box 23"/>
            <p:cNvSpPr txBox="1"/>
            <p:nvPr/>
          </p:nvSpPr>
          <p:spPr>
            <a:xfrm rot="14400000">
              <a:off x="1338" y="2907"/>
              <a:ext cx="10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/>
                <a:t>Server</a:t>
              </a:r>
              <a:endParaRPr lang="en-US" sz="800"/>
            </a:p>
          </p:txBody>
        </p:sp>
        <p:pic>
          <p:nvPicPr>
            <p:cNvPr id="25" name="Picture 24" descr="api_75605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4400000">
              <a:off x="1097" y="4721"/>
              <a:ext cx="742" cy="742"/>
            </a:xfrm>
            <a:prstGeom prst="rect">
              <a:avLst/>
            </a:prstGeom>
          </p:spPr>
        </p:pic>
        <p:sp>
          <p:nvSpPr>
            <p:cNvPr id="28" name="Text Box 27"/>
            <p:cNvSpPr txBox="1"/>
            <p:nvPr/>
          </p:nvSpPr>
          <p:spPr>
            <a:xfrm rot="14220000">
              <a:off x="1423" y="4640"/>
              <a:ext cx="10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/>
                <a:t>APIs</a:t>
              </a:r>
              <a:endParaRPr lang="en-US" sz="8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47670" y="2401570"/>
            <a:ext cx="3710940" cy="261620"/>
            <a:chOff x="4642" y="3637"/>
            <a:chExt cx="5844" cy="412"/>
          </a:xfrm>
        </p:grpSpPr>
        <p:sp>
          <p:nvSpPr>
            <p:cNvPr id="3" name="Rectangle 14"/>
            <p:cNvSpPr>
              <a:spLocks noChangeArrowheads="1"/>
            </p:cNvSpPr>
            <p:nvPr/>
          </p:nvSpPr>
          <p:spPr bwMode="auto">
            <a:xfrm>
              <a:off x="4642" y="3727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15"/>
            <p:cNvSpPr/>
            <p:nvPr/>
          </p:nvSpPr>
          <p:spPr>
            <a:xfrm>
              <a:off x="4902" y="3637"/>
              <a:ext cx="5584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Server or Hosting cost 	- 7,000/-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18860" y="1804670"/>
            <a:ext cx="2805430" cy="243205"/>
            <a:chOff x="9636" y="2842"/>
            <a:chExt cx="4418" cy="383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9636" y="2956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5"/>
            <p:cNvSpPr/>
            <p:nvPr/>
          </p:nvSpPr>
          <p:spPr>
            <a:xfrm>
              <a:off x="9940" y="2842"/>
              <a:ext cx="4114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Total Manpower cost	- 66,000/-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 descr="SUB WHI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 rot="10560000">
            <a:off x="474980" y="1587500"/>
            <a:ext cx="2309495" cy="2233930"/>
            <a:chOff x="748" y="2500"/>
            <a:chExt cx="3637" cy="3518"/>
          </a:xfrm>
        </p:grpSpPr>
        <p:sp>
          <p:nvSpPr>
            <p:cNvPr id="8" name="Freeform 9"/>
            <p:cNvSpPr/>
            <p:nvPr/>
          </p:nvSpPr>
          <p:spPr bwMode="auto">
            <a:xfrm>
              <a:off x="2493" y="2584"/>
              <a:ext cx="1893" cy="3429"/>
            </a:xfrm>
            <a:custGeom>
              <a:avLst/>
              <a:gdLst>
                <a:gd name="T0" fmla="*/ 0 w 3006"/>
                <a:gd name="T1" fmla="*/ 5366 h 5483"/>
                <a:gd name="T2" fmla="*/ 2889 w 3006"/>
                <a:gd name="T3" fmla="*/ 2898 h 5483"/>
                <a:gd name="T4" fmla="*/ 421 w 3006"/>
                <a:gd name="T5" fmla="*/ 8 h 5483"/>
                <a:gd name="T6" fmla="*/ 210 w 3006"/>
                <a:gd name="T7" fmla="*/ 0 h 5483"/>
                <a:gd name="T8" fmla="*/ 210 w 3006"/>
                <a:gd name="T9" fmla="*/ 2687 h 5483"/>
                <a:gd name="T10" fmla="*/ 0 w 3006"/>
                <a:gd name="T11" fmla="*/ 5366 h 5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6" h="5483">
                  <a:moveTo>
                    <a:pt x="0" y="5366"/>
                  </a:moveTo>
                  <a:cubicBezTo>
                    <a:pt x="1479" y="5483"/>
                    <a:pt x="2773" y="4378"/>
                    <a:pt x="2889" y="2898"/>
                  </a:cubicBezTo>
                  <a:cubicBezTo>
                    <a:pt x="3006" y="1418"/>
                    <a:pt x="1901" y="124"/>
                    <a:pt x="421" y="8"/>
                  </a:cubicBezTo>
                  <a:cubicBezTo>
                    <a:pt x="351" y="3"/>
                    <a:pt x="281" y="0"/>
                    <a:pt x="210" y="0"/>
                  </a:cubicBezTo>
                  <a:lnTo>
                    <a:pt x="210" y="2687"/>
                  </a:lnTo>
                  <a:lnTo>
                    <a:pt x="0" y="53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25" y="4340"/>
              <a:ext cx="1642" cy="1678"/>
            </a:xfrm>
            <a:custGeom>
              <a:avLst/>
              <a:gdLst>
                <a:gd name="T0" fmla="*/ 0 w 2613"/>
                <a:gd name="T1" fmla="*/ 627 h 2679"/>
                <a:gd name="T2" fmla="*/ 2403 w 2613"/>
                <a:gd name="T3" fmla="*/ 2679 h 2679"/>
                <a:gd name="T4" fmla="*/ 2613 w 2613"/>
                <a:gd name="T5" fmla="*/ 0 h 2679"/>
                <a:gd name="T6" fmla="*/ 0 w 2613"/>
                <a:gd name="T7" fmla="*/ 627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3" h="2679">
                  <a:moveTo>
                    <a:pt x="0" y="627"/>
                  </a:moveTo>
                  <a:cubicBezTo>
                    <a:pt x="272" y="1760"/>
                    <a:pt x="1242" y="2588"/>
                    <a:pt x="2403" y="2679"/>
                  </a:cubicBezTo>
                  <a:lnTo>
                    <a:pt x="2613" y="0"/>
                  </a:lnTo>
                  <a:lnTo>
                    <a:pt x="0" y="627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748" y="3736"/>
              <a:ext cx="1716" cy="912"/>
            </a:xfrm>
            <a:custGeom>
              <a:avLst/>
              <a:gdLst>
                <a:gd name="T0" fmla="*/ 173 w 2728"/>
                <a:gd name="T1" fmla="*/ 0 h 1457"/>
                <a:gd name="T2" fmla="*/ 115 w 2728"/>
                <a:gd name="T3" fmla="*/ 1457 h 1457"/>
                <a:gd name="T4" fmla="*/ 2728 w 2728"/>
                <a:gd name="T5" fmla="*/ 830 h 1457"/>
                <a:gd name="T6" fmla="*/ 173 w 2728"/>
                <a:gd name="T7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8" h="1457">
                  <a:moveTo>
                    <a:pt x="173" y="0"/>
                  </a:moveTo>
                  <a:cubicBezTo>
                    <a:pt x="19" y="471"/>
                    <a:pt x="0" y="976"/>
                    <a:pt x="115" y="1457"/>
                  </a:cubicBezTo>
                  <a:lnTo>
                    <a:pt x="2728" y="830"/>
                  </a:lnTo>
                  <a:lnTo>
                    <a:pt x="1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62" y="2500"/>
              <a:ext cx="1608" cy="1680"/>
            </a:xfrm>
            <a:custGeom>
              <a:avLst/>
              <a:gdLst>
                <a:gd name="T0" fmla="*/ 2555 w 2555"/>
                <a:gd name="T1" fmla="*/ 0 h 2687"/>
                <a:gd name="T2" fmla="*/ 0 w 2555"/>
                <a:gd name="T3" fmla="*/ 1857 h 2687"/>
                <a:gd name="T4" fmla="*/ 2555 w 2555"/>
                <a:gd name="T5" fmla="*/ 2687 h 2687"/>
                <a:gd name="T6" fmla="*/ 2555 w 2555"/>
                <a:gd name="T7" fmla="*/ 0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5" h="2687">
                  <a:moveTo>
                    <a:pt x="2555" y="0"/>
                  </a:moveTo>
                  <a:cubicBezTo>
                    <a:pt x="1391" y="0"/>
                    <a:pt x="359" y="749"/>
                    <a:pt x="0" y="1857"/>
                  </a:cubicBezTo>
                  <a:lnTo>
                    <a:pt x="2555" y="2687"/>
                  </a:lnTo>
                  <a:lnTo>
                    <a:pt x="2555" y="0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18860" y="1804670"/>
            <a:ext cx="2805430" cy="243205"/>
            <a:chOff x="9636" y="2842"/>
            <a:chExt cx="4418" cy="383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9636" y="2956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1" name="Rectangle 15"/>
            <p:cNvSpPr/>
            <p:nvPr/>
          </p:nvSpPr>
          <p:spPr>
            <a:xfrm>
              <a:off x="9940" y="2842"/>
              <a:ext cx="4114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Total Manpower cost	- 66,000/-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274955"/>
            <a:ext cx="6840855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Costing :</a:t>
            </a:r>
            <a:endParaRPr lang="en-US" altLang="en-GB" sz="2500" b="1" u="sng" dirty="0"/>
          </a:p>
        </p:txBody>
      </p:sp>
      <p:pic>
        <p:nvPicPr>
          <p:cNvPr id="6155" name="图片 18"/>
          <p:cNvPicPr>
            <a:picLocks noChangeAspect="1"/>
          </p:cNvPicPr>
          <p:nvPr/>
        </p:nvPicPr>
        <p:blipFill>
          <a:blip r:embed="rId1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" name="Group 11"/>
          <p:cNvGrpSpPr/>
          <p:nvPr/>
        </p:nvGrpSpPr>
        <p:grpSpPr>
          <a:xfrm rot="10800000">
            <a:off x="799309" y="1757425"/>
            <a:ext cx="1889125" cy="1728470"/>
            <a:chOff x="810" y="2887"/>
            <a:chExt cx="2975" cy="2722"/>
          </a:xfrm>
        </p:grpSpPr>
        <p:pic>
          <p:nvPicPr>
            <p:cNvPr id="14" name="Picture 13" descr="construction_165163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845" y="3984"/>
              <a:ext cx="808" cy="727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 rot="10800000">
              <a:off x="2713" y="3541"/>
              <a:ext cx="10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/>
                <a:t>Manpower</a:t>
              </a:r>
              <a:endParaRPr lang="en-US" sz="800"/>
            </a:p>
          </p:txBody>
        </p:sp>
        <p:pic>
          <p:nvPicPr>
            <p:cNvPr id="21" name="Picture 20" descr="world-wide-web_22726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10" y="4024"/>
              <a:ext cx="384" cy="384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 rot="10800000">
              <a:off x="1194" y="4024"/>
              <a:ext cx="821" cy="3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en-US" sz="800"/>
                <a:t>Domain</a:t>
              </a:r>
              <a:endParaRPr lang="en-US" sz="800"/>
            </a:p>
          </p:txBody>
        </p:sp>
        <p:pic>
          <p:nvPicPr>
            <p:cNvPr id="23" name="Picture 22" descr="server_13063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402" y="3167"/>
              <a:ext cx="588" cy="588"/>
            </a:xfrm>
            <a:prstGeom prst="rect">
              <a:avLst/>
            </a:prstGeom>
          </p:spPr>
        </p:pic>
        <p:sp>
          <p:nvSpPr>
            <p:cNvPr id="24" name="Text Box 23"/>
            <p:cNvSpPr txBox="1"/>
            <p:nvPr/>
          </p:nvSpPr>
          <p:spPr>
            <a:xfrm rot="10800000">
              <a:off x="1160" y="2887"/>
              <a:ext cx="10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/>
                <a:t>Server</a:t>
              </a:r>
              <a:endParaRPr lang="en-US" sz="800"/>
            </a:p>
          </p:txBody>
        </p:sp>
        <p:pic>
          <p:nvPicPr>
            <p:cNvPr id="25" name="Picture 24" descr="api_75605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402" y="4867"/>
              <a:ext cx="742" cy="742"/>
            </a:xfrm>
            <a:prstGeom prst="rect">
              <a:avLst/>
            </a:prstGeom>
          </p:spPr>
        </p:pic>
        <p:sp>
          <p:nvSpPr>
            <p:cNvPr id="28" name="Text Box 27"/>
            <p:cNvSpPr txBox="1"/>
            <p:nvPr/>
          </p:nvSpPr>
          <p:spPr>
            <a:xfrm rot="10800000">
              <a:off x="1237" y="4530"/>
              <a:ext cx="10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/>
                <a:t>APIs</a:t>
              </a:r>
              <a:endParaRPr lang="en-US" sz="8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18543" y="2090420"/>
            <a:ext cx="2786380" cy="237490"/>
            <a:chOff x="4642" y="3637"/>
            <a:chExt cx="4388" cy="374"/>
          </a:xfrm>
        </p:grpSpPr>
        <p:sp>
          <p:nvSpPr>
            <p:cNvPr id="3" name="Rectangle 14"/>
            <p:cNvSpPr>
              <a:spLocks noChangeArrowheads="1"/>
            </p:cNvSpPr>
            <p:nvPr/>
          </p:nvSpPr>
          <p:spPr bwMode="auto">
            <a:xfrm>
              <a:off x="4642" y="3727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15"/>
            <p:cNvSpPr/>
            <p:nvPr/>
          </p:nvSpPr>
          <p:spPr>
            <a:xfrm>
              <a:off x="4902" y="3637"/>
              <a:ext cx="4128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Server or Hosting cost 	- 7,000/-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47670" y="2401570"/>
            <a:ext cx="3710940" cy="261620"/>
            <a:chOff x="4642" y="3637"/>
            <a:chExt cx="5844" cy="412"/>
          </a:xfrm>
        </p:grpSpPr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642" y="3727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15"/>
            <p:cNvSpPr/>
            <p:nvPr/>
          </p:nvSpPr>
          <p:spPr>
            <a:xfrm>
              <a:off x="4902" y="3637"/>
              <a:ext cx="5584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Domain cost 	- 2,000/-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Picture 31" descr="SUB WHI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 rot="13320000">
            <a:off x="474980" y="1587500"/>
            <a:ext cx="2309495" cy="2233930"/>
            <a:chOff x="748" y="2500"/>
            <a:chExt cx="3637" cy="3518"/>
          </a:xfrm>
        </p:grpSpPr>
        <p:sp>
          <p:nvSpPr>
            <p:cNvPr id="8" name="Freeform 9"/>
            <p:cNvSpPr/>
            <p:nvPr/>
          </p:nvSpPr>
          <p:spPr bwMode="auto">
            <a:xfrm>
              <a:off x="2493" y="2584"/>
              <a:ext cx="1893" cy="3429"/>
            </a:xfrm>
            <a:custGeom>
              <a:avLst/>
              <a:gdLst>
                <a:gd name="T0" fmla="*/ 0 w 3006"/>
                <a:gd name="T1" fmla="*/ 5366 h 5483"/>
                <a:gd name="T2" fmla="*/ 2889 w 3006"/>
                <a:gd name="T3" fmla="*/ 2898 h 5483"/>
                <a:gd name="T4" fmla="*/ 421 w 3006"/>
                <a:gd name="T5" fmla="*/ 8 h 5483"/>
                <a:gd name="T6" fmla="*/ 210 w 3006"/>
                <a:gd name="T7" fmla="*/ 0 h 5483"/>
                <a:gd name="T8" fmla="*/ 210 w 3006"/>
                <a:gd name="T9" fmla="*/ 2687 h 5483"/>
                <a:gd name="T10" fmla="*/ 0 w 3006"/>
                <a:gd name="T11" fmla="*/ 5366 h 5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6" h="5483">
                  <a:moveTo>
                    <a:pt x="0" y="5366"/>
                  </a:moveTo>
                  <a:cubicBezTo>
                    <a:pt x="1479" y="5483"/>
                    <a:pt x="2773" y="4378"/>
                    <a:pt x="2889" y="2898"/>
                  </a:cubicBezTo>
                  <a:cubicBezTo>
                    <a:pt x="3006" y="1418"/>
                    <a:pt x="1901" y="124"/>
                    <a:pt x="421" y="8"/>
                  </a:cubicBezTo>
                  <a:cubicBezTo>
                    <a:pt x="351" y="3"/>
                    <a:pt x="281" y="0"/>
                    <a:pt x="210" y="0"/>
                  </a:cubicBezTo>
                  <a:lnTo>
                    <a:pt x="210" y="2687"/>
                  </a:lnTo>
                  <a:lnTo>
                    <a:pt x="0" y="53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25" y="4340"/>
              <a:ext cx="1642" cy="1678"/>
            </a:xfrm>
            <a:custGeom>
              <a:avLst/>
              <a:gdLst>
                <a:gd name="T0" fmla="*/ 0 w 2613"/>
                <a:gd name="T1" fmla="*/ 627 h 2679"/>
                <a:gd name="T2" fmla="*/ 2403 w 2613"/>
                <a:gd name="T3" fmla="*/ 2679 h 2679"/>
                <a:gd name="T4" fmla="*/ 2613 w 2613"/>
                <a:gd name="T5" fmla="*/ 0 h 2679"/>
                <a:gd name="T6" fmla="*/ 0 w 2613"/>
                <a:gd name="T7" fmla="*/ 627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3" h="2679">
                  <a:moveTo>
                    <a:pt x="0" y="627"/>
                  </a:moveTo>
                  <a:cubicBezTo>
                    <a:pt x="272" y="1760"/>
                    <a:pt x="1242" y="2588"/>
                    <a:pt x="2403" y="2679"/>
                  </a:cubicBezTo>
                  <a:lnTo>
                    <a:pt x="2613" y="0"/>
                  </a:lnTo>
                  <a:lnTo>
                    <a:pt x="0" y="627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748" y="3736"/>
              <a:ext cx="1716" cy="912"/>
            </a:xfrm>
            <a:custGeom>
              <a:avLst/>
              <a:gdLst>
                <a:gd name="T0" fmla="*/ 173 w 2728"/>
                <a:gd name="T1" fmla="*/ 0 h 1457"/>
                <a:gd name="T2" fmla="*/ 115 w 2728"/>
                <a:gd name="T3" fmla="*/ 1457 h 1457"/>
                <a:gd name="T4" fmla="*/ 2728 w 2728"/>
                <a:gd name="T5" fmla="*/ 830 h 1457"/>
                <a:gd name="T6" fmla="*/ 173 w 2728"/>
                <a:gd name="T7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8" h="1457">
                  <a:moveTo>
                    <a:pt x="173" y="0"/>
                  </a:moveTo>
                  <a:cubicBezTo>
                    <a:pt x="19" y="471"/>
                    <a:pt x="0" y="976"/>
                    <a:pt x="115" y="1457"/>
                  </a:cubicBezTo>
                  <a:lnTo>
                    <a:pt x="2728" y="830"/>
                  </a:lnTo>
                  <a:lnTo>
                    <a:pt x="1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62" y="2500"/>
              <a:ext cx="1608" cy="1680"/>
            </a:xfrm>
            <a:custGeom>
              <a:avLst/>
              <a:gdLst>
                <a:gd name="T0" fmla="*/ 2555 w 2555"/>
                <a:gd name="T1" fmla="*/ 0 h 2687"/>
                <a:gd name="T2" fmla="*/ 0 w 2555"/>
                <a:gd name="T3" fmla="*/ 1857 h 2687"/>
                <a:gd name="T4" fmla="*/ 2555 w 2555"/>
                <a:gd name="T5" fmla="*/ 2687 h 2687"/>
                <a:gd name="T6" fmla="*/ 2555 w 2555"/>
                <a:gd name="T7" fmla="*/ 0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5" h="2687">
                  <a:moveTo>
                    <a:pt x="2555" y="0"/>
                  </a:moveTo>
                  <a:cubicBezTo>
                    <a:pt x="1391" y="0"/>
                    <a:pt x="359" y="749"/>
                    <a:pt x="0" y="1857"/>
                  </a:cubicBezTo>
                  <a:lnTo>
                    <a:pt x="2555" y="2687"/>
                  </a:lnTo>
                  <a:lnTo>
                    <a:pt x="2555" y="0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18860" y="1804670"/>
            <a:ext cx="2805430" cy="243205"/>
            <a:chOff x="9636" y="2842"/>
            <a:chExt cx="4418" cy="383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9636" y="2956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1" name="Rectangle 15"/>
            <p:cNvSpPr/>
            <p:nvPr/>
          </p:nvSpPr>
          <p:spPr>
            <a:xfrm>
              <a:off x="9940" y="2842"/>
              <a:ext cx="4114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Total Manpower cost	- 66,000/-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274955"/>
            <a:ext cx="6840855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Costing :</a:t>
            </a:r>
            <a:endParaRPr lang="en-US" altLang="en-GB" sz="2500" b="1" u="sng" dirty="0"/>
          </a:p>
        </p:txBody>
      </p:sp>
      <p:pic>
        <p:nvPicPr>
          <p:cNvPr id="6155" name="图片 18"/>
          <p:cNvPicPr>
            <a:picLocks noChangeAspect="1"/>
          </p:cNvPicPr>
          <p:nvPr/>
        </p:nvPicPr>
        <p:blipFill>
          <a:blip r:embed="rId1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" name="Group 11"/>
          <p:cNvGrpSpPr/>
          <p:nvPr/>
        </p:nvGrpSpPr>
        <p:grpSpPr>
          <a:xfrm rot="13560000">
            <a:off x="777116" y="1844255"/>
            <a:ext cx="1877060" cy="1624330"/>
            <a:chOff x="811" y="2899"/>
            <a:chExt cx="2956" cy="2558"/>
          </a:xfrm>
        </p:grpSpPr>
        <p:pic>
          <p:nvPicPr>
            <p:cNvPr id="14" name="Picture 13" descr="construction_165163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220000">
              <a:off x="2959" y="3903"/>
              <a:ext cx="808" cy="727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 rot="8220000">
              <a:off x="2441" y="3725"/>
              <a:ext cx="10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/>
                <a:t>Manpower</a:t>
              </a:r>
              <a:endParaRPr lang="en-US" sz="800"/>
            </a:p>
          </p:txBody>
        </p:sp>
        <p:pic>
          <p:nvPicPr>
            <p:cNvPr id="21" name="Picture 20" descr="world-wide-web_22726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300000">
              <a:off x="811" y="3898"/>
              <a:ext cx="384" cy="384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 rot="10800000">
              <a:off x="1215" y="3925"/>
              <a:ext cx="821" cy="3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en-US" sz="800"/>
                <a:t>Domain</a:t>
              </a:r>
              <a:endParaRPr lang="en-US" sz="800"/>
            </a:p>
          </p:txBody>
        </p:sp>
        <p:pic>
          <p:nvPicPr>
            <p:cNvPr id="23" name="Picture 22" descr="server_13063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220000">
              <a:off x="1392" y="3077"/>
              <a:ext cx="588" cy="588"/>
            </a:xfrm>
            <a:prstGeom prst="rect">
              <a:avLst/>
            </a:prstGeom>
          </p:spPr>
        </p:pic>
        <p:sp>
          <p:nvSpPr>
            <p:cNvPr id="24" name="Text Box 23"/>
            <p:cNvSpPr txBox="1"/>
            <p:nvPr/>
          </p:nvSpPr>
          <p:spPr>
            <a:xfrm rot="8220000">
              <a:off x="836" y="2899"/>
              <a:ext cx="10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/>
                <a:t>Server</a:t>
              </a:r>
              <a:endParaRPr lang="en-US" sz="800"/>
            </a:p>
          </p:txBody>
        </p:sp>
        <p:pic>
          <p:nvPicPr>
            <p:cNvPr id="25" name="Picture 24" descr="api_75605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160000">
              <a:off x="1406" y="4715"/>
              <a:ext cx="742" cy="742"/>
            </a:xfrm>
            <a:prstGeom prst="rect">
              <a:avLst/>
            </a:prstGeom>
          </p:spPr>
        </p:pic>
        <p:sp>
          <p:nvSpPr>
            <p:cNvPr id="28" name="Text Box 27"/>
            <p:cNvSpPr txBox="1"/>
            <p:nvPr/>
          </p:nvSpPr>
          <p:spPr>
            <a:xfrm rot="7980000">
              <a:off x="835" y="4567"/>
              <a:ext cx="107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800"/>
                <a:t>APIs</a:t>
              </a:r>
              <a:endParaRPr lang="en-US" sz="8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18543" y="2090420"/>
            <a:ext cx="2786380" cy="237490"/>
            <a:chOff x="4642" y="3637"/>
            <a:chExt cx="4388" cy="374"/>
          </a:xfrm>
        </p:grpSpPr>
        <p:sp>
          <p:nvSpPr>
            <p:cNvPr id="3" name="Rectangle 14"/>
            <p:cNvSpPr>
              <a:spLocks noChangeArrowheads="1"/>
            </p:cNvSpPr>
            <p:nvPr/>
          </p:nvSpPr>
          <p:spPr bwMode="auto">
            <a:xfrm>
              <a:off x="4642" y="3727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15"/>
            <p:cNvSpPr/>
            <p:nvPr/>
          </p:nvSpPr>
          <p:spPr>
            <a:xfrm>
              <a:off x="4902" y="3637"/>
              <a:ext cx="4128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Server or Hosting cost 	- 7,000/-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47670" y="2401570"/>
            <a:ext cx="3710940" cy="261620"/>
            <a:chOff x="4642" y="3637"/>
            <a:chExt cx="5844" cy="412"/>
          </a:xfrm>
        </p:grpSpPr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642" y="3727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15"/>
            <p:cNvSpPr/>
            <p:nvPr/>
          </p:nvSpPr>
          <p:spPr>
            <a:xfrm>
              <a:off x="4902" y="3637"/>
              <a:ext cx="5584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bkash or Card APIs	</a:t>
              </a: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- 4,000/-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18860" y="2370455"/>
            <a:ext cx="3710940" cy="261620"/>
            <a:chOff x="4642" y="3637"/>
            <a:chExt cx="5844" cy="412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642" y="3727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5"/>
            <p:cNvSpPr/>
            <p:nvPr/>
          </p:nvSpPr>
          <p:spPr>
            <a:xfrm>
              <a:off x="4902" y="3637"/>
              <a:ext cx="5584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Domain cost 	- 2,000/-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 descr="SUB WHI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47670" y="2736850"/>
            <a:ext cx="3710940" cy="261620"/>
            <a:chOff x="4642" y="3637"/>
            <a:chExt cx="5844" cy="412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642" y="3727"/>
              <a:ext cx="155" cy="155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15"/>
            <p:cNvSpPr/>
            <p:nvPr/>
          </p:nvSpPr>
          <p:spPr>
            <a:xfrm>
              <a:off x="4902" y="3637"/>
              <a:ext cx="5584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rgbClr val="7BE1D5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9144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Email APIs</a:t>
              </a:r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		- 1,000/-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74980" y="1587500"/>
            <a:ext cx="2309495" cy="2233930"/>
            <a:chOff x="748" y="2500"/>
            <a:chExt cx="3637" cy="3518"/>
          </a:xfrm>
        </p:grpSpPr>
        <p:sp>
          <p:nvSpPr>
            <p:cNvPr id="8" name="Freeform 9"/>
            <p:cNvSpPr/>
            <p:nvPr/>
          </p:nvSpPr>
          <p:spPr bwMode="auto">
            <a:xfrm>
              <a:off x="2493" y="2584"/>
              <a:ext cx="1893" cy="3429"/>
            </a:xfrm>
            <a:custGeom>
              <a:avLst/>
              <a:gdLst>
                <a:gd name="T0" fmla="*/ 0 w 3006"/>
                <a:gd name="T1" fmla="*/ 5366 h 5483"/>
                <a:gd name="T2" fmla="*/ 2889 w 3006"/>
                <a:gd name="T3" fmla="*/ 2898 h 5483"/>
                <a:gd name="T4" fmla="*/ 421 w 3006"/>
                <a:gd name="T5" fmla="*/ 8 h 5483"/>
                <a:gd name="T6" fmla="*/ 210 w 3006"/>
                <a:gd name="T7" fmla="*/ 0 h 5483"/>
                <a:gd name="T8" fmla="*/ 210 w 3006"/>
                <a:gd name="T9" fmla="*/ 2687 h 5483"/>
                <a:gd name="T10" fmla="*/ 0 w 3006"/>
                <a:gd name="T11" fmla="*/ 5366 h 5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6" h="5483">
                  <a:moveTo>
                    <a:pt x="0" y="5366"/>
                  </a:moveTo>
                  <a:cubicBezTo>
                    <a:pt x="1479" y="5483"/>
                    <a:pt x="2773" y="4378"/>
                    <a:pt x="2889" y="2898"/>
                  </a:cubicBezTo>
                  <a:cubicBezTo>
                    <a:pt x="3006" y="1418"/>
                    <a:pt x="1901" y="124"/>
                    <a:pt x="421" y="8"/>
                  </a:cubicBezTo>
                  <a:cubicBezTo>
                    <a:pt x="351" y="3"/>
                    <a:pt x="281" y="0"/>
                    <a:pt x="210" y="0"/>
                  </a:cubicBezTo>
                  <a:lnTo>
                    <a:pt x="210" y="2687"/>
                  </a:lnTo>
                  <a:lnTo>
                    <a:pt x="0" y="53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25" y="4340"/>
              <a:ext cx="1642" cy="1678"/>
            </a:xfrm>
            <a:custGeom>
              <a:avLst/>
              <a:gdLst>
                <a:gd name="T0" fmla="*/ 0 w 2613"/>
                <a:gd name="T1" fmla="*/ 627 h 2679"/>
                <a:gd name="T2" fmla="*/ 2403 w 2613"/>
                <a:gd name="T3" fmla="*/ 2679 h 2679"/>
                <a:gd name="T4" fmla="*/ 2613 w 2613"/>
                <a:gd name="T5" fmla="*/ 0 h 2679"/>
                <a:gd name="T6" fmla="*/ 0 w 2613"/>
                <a:gd name="T7" fmla="*/ 627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3" h="2679">
                  <a:moveTo>
                    <a:pt x="0" y="627"/>
                  </a:moveTo>
                  <a:cubicBezTo>
                    <a:pt x="272" y="1760"/>
                    <a:pt x="1242" y="2588"/>
                    <a:pt x="2403" y="2679"/>
                  </a:cubicBezTo>
                  <a:lnTo>
                    <a:pt x="2613" y="0"/>
                  </a:lnTo>
                  <a:lnTo>
                    <a:pt x="0" y="627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748" y="3736"/>
              <a:ext cx="1716" cy="912"/>
            </a:xfrm>
            <a:custGeom>
              <a:avLst/>
              <a:gdLst>
                <a:gd name="T0" fmla="*/ 173 w 2728"/>
                <a:gd name="T1" fmla="*/ 0 h 1457"/>
                <a:gd name="T2" fmla="*/ 115 w 2728"/>
                <a:gd name="T3" fmla="*/ 1457 h 1457"/>
                <a:gd name="T4" fmla="*/ 2728 w 2728"/>
                <a:gd name="T5" fmla="*/ 830 h 1457"/>
                <a:gd name="T6" fmla="*/ 173 w 2728"/>
                <a:gd name="T7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8" h="1457">
                  <a:moveTo>
                    <a:pt x="173" y="0"/>
                  </a:moveTo>
                  <a:cubicBezTo>
                    <a:pt x="19" y="471"/>
                    <a:pt x="0" y="976"/>
                    <a:pt x="115" y="1457"/>
                  </a:cubicBezTo>
                  <a:lnTo>
                    <a:pt x="2728" y="830"/>
                  </a:lnTo>
                  <a:lnTo>
                    <a:pt x="1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62" y="2500"/>
              <a:ext cx="1608" cy="1680"/>
            </a:xfrm>
            <a:custGeom>
              <a:avLst/>
              <a:gdLst>
                <a:gd name="T0" fmla="*/ 2555 w 2555"/>
                <a:gd name="T1" fmla="*/ 0 h 2687"/>
                <a:gd name="T2" fmla="*/ 0 w 2555"/>
                <a:gd name="T3" fmla="*/ 1857 h 2687"/>
                <a:gd name="T4" fmla="*/ 2555 w 2555"/>
                <a:gd name="T5" fmla="*/ 2687 h 2687"/>
                <a:gd name="T6" fmla="*/ 2555 w 2555"/>
                <a:gd name="T7" fmla="*/ 0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5" h="2687">
                  <a:moveTo>
                    <a:pt x="2555" y="0"/>
                  </a:moveTo>
                  <a:cubicBezTo>
                    <a:pt x="1391" y="0"/>
                    <a:pt x="359" y="749"/>
                    <a:pt x="0" y="1857"/>
                  </a:cubicBezTo>
                  <a:lnTo>
                    <a:pt x="2555" y="2687"/>
                  </a:lnTo>
                  <a:lnTo>
                    <a:pt x="2555" y="0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274955"/>
            <a:ext cx="6840855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Costing :</a:t>
            </a:r>
            <a:endParaRPr lang="en-US" altLang="en-GB" sz="2500" b="1" u="sng" dirty="0"/>
          </a:p>
        </p:txBody>
      </p:sp>
      <p:pic>
        <p:nvPicPr>
          <p:cNvPr id="6155" name="图片 18"/>
          <p:cNvPicPr>
            <a:picLocks noChangeAspect="1"/>
          </p:cNvPicPr>
          <p:nvPr/>
        </p:nvPicPr>
        <p:blipFill>
          <a:blip r:embed="rId1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13" descr="construction_16516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5" y="2396490"/>
            <a:ext cx="513080" cy="46164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1843405" y="2859405"/>
            <a:ext cx="680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/>
              <a:t>Manpower</a:t>
            </a:r>
            <a:endParaRPr lang="en-US" sz="800"/>
          </a:p>
        </p:txBody>
      </p:sp>
      <p:pic>
        <p:nvPicPr>
          <p:cNvPr id="21" name="Picture 20" descr="world-wide-web_22726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2540000"/>
            <a:ext cx="243840" cy="24384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829310" y="2554923"/>
            <a:ext cx="680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Domain</a:t>
            </a:r>
            <a:endParaRPr lang="en-US" sz="800"/>
          </a:p>
        </p:txBody>
      </p:sp>
      <p:pic>
        <p:nvPicPr>
          <p:cNvPr id="23" name="Picture 22" descr="server_13063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" y="1804670"/>
            <a:ext cx="373380" cy="37338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867410" y="2157413"/>
            <a:ext cx="680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/>
              <a:t>Server</a:t>
            </a:r>
            <a:endParaRPr lang="en-US" sz="800"/>
          </a:p>
        </p:txBody>
      </p:sp>
      <p:pic>
        <p:nvPicPr>
          <p:cNvPr id="25" name="Picture 24" descr="api_75605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0" y="2945765"/>
            <a:ext cx="471170" cy="471170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843915" y="3416935"/>
            <a:ext cx="680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/>
              <a:t>APIs</a:t>
            </a:r>
            <a:endParaRPr lang="en-US" sz="800"/>
          </a:p>
        </p:txBody>
      </p:sp>
      <p:pic>
        <p:nvPicPr>
          <p:cNvPr id="12" name="Picture 11" descr="SUB WHI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947670" y="2066925"/>
            <a:ext cx="4869180" cy="1612900"/>
            <a:chOff x="4642" y="3637"/>
            <a:chExt cx="7668" cy="2540"/>
          </a:xfrm>
        </p:grpSpPr>
        <p:grpSp>
          <p:nvGrpSpPr>
            <p:cNvPr id="29" name="Group 28"/>
            <p:cNvGrpSpPr/>
            <p:nvPr/>
          </p:nvGrpSpPr>
          <p:grpSpPr>
            <a:xfrm>
              <a:off x="4642" y="3637"/>
              <a:ext cx="7668" cy="338"/>
              <a:chOff x="4642" y="3637"/>
              <a:chExt cx="7668" cy="338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4642" y="3727"/>
                <a:ext cx="155" cy="155"/>
              </a:xfrm>
              <a:prstGeom prst="rect">
                <a:avLst/>
              </a:prstGeom>
              <a:gradFill flip="none" rotWithShape="1">
                <a:gsLst>
                  <a:gs pos="0">
                    <a:srgbClr val="30C9AB">
                      <a:lumMod val="60000"/>
                      <a:lumOff val="40000"/>
                    </a:srgbClr>
                  </a:gs>
                  <a:gs pos="100000">
                    <a:srgbClr val="24C39F"/>
                  </a:gs>
                </a:gsLst>
                <a:lin ang="2700000" scaled="1"/>
                <a:tileRect/>
              </a:gradFill>
              <a:ln w="25400" cap="flat" cmpd="sng" algn="ctr">
                <a:solidFill>
                  <a:srgbClr val="59D9CA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41" name="Rectangle 15"/>
              <p:cNvSpPr/>
              <p:nvPr/>
            </p:nvSpPr>
            <p:spPr>
              <a:xfrm>
                <a:off x="4902" y="3637"/>
                <a:ext cx="7408" cy="3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Total Manpower cost		- 66,000/-</a:t>
                </a:r>
                <a:endParaRPr lang="zh-CN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42" y="4067"/>
              <a:ext cx="7668" cy="338"/>
              <a:chOff x="4642" y="4067"/>
              <a:chExt cx="7668" cy="338"/>
            </a:xfrm>
          </p:grpSpPr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4642" y="4154"/>
                <a:ext cx="155" cy="155"/>
              </a:xfrm>
              <a:prstGeom prst="rect">
                <a:avLst/>
              </a:prstGeom>
              <a:gradFill flip="none" rotWithShape="1">
                <a:gsLst>
                  <a:gs pos="18000">
                    <a:srgbClr val="7CDDB3">
                      <a:lumMod val="53000"/>
                      <a:lumOff val="47000"/>
                    </a:srgbClr>
                  </a:gs>
                  <a:gs pos="68000">
                    <a:srgbClr val="6CDBAD">
                      <a:lumMod val="73000"/>
                      <a:lumOff val="27000"/>
                    </a:srgbClr>
                  </a:gs>
                </a:gsLst>
                <a:lin ang="2700000" scaled="1"/>
                <a:tileRect/>
              </a:gradFill>
              <a:ln w="25400">
                <a:solidFill>
                  <a:srgbClr val="9FE9D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43" name="Rectangle 17"/>
              <p:cNvSpPr/>
              <p:nvPr/>
            </p:nvSpPr>
            <p:spPr>
              <a:xfrm>
                <a:off x="4902" y="4067"/>
                <a:ext cx="7408" cy="3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Server or Hosting cost 		- 7,000/- (Yearly)</a:t>
                </a:r>
                <a:endParaRPr lang="zh-CN" altLang="zh-CN" sz="14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42" y="4501"/>
              <a:ext cx="7668" cy="338"/>
              <a:chOff x="4642" y="4501"/>
              <a:chExt cx="7668" cy="338"/>
            </a:xfrm>
          </p:grpSpPr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4642" y="4594"/>
                <a:ext cx="155" cy="155"/>
              </a:xfrm>
              <a:prstGeom prst="rect">
                <a:avLst/>
              </a:prstGeom>
              <a:gradFill flip="none" rotWithShape="1">
                <a:gsLst>
                  <a:gs pos="0">
                    <a:srgbClr val="30C9AB">
                      <a:lumMod val="60000"/>
                      <a:lumOff val="40000"/>
                    </a:srgbClr>
                  </a:gs>
                  <a:gs pos="100000">
                    <a:srgbClr val="24C39F"/>
                  </a:gs>
                </a:gsLst>
                <a:lin ang="2700000" scaled="1"/>
                <a:tileRect/>
              </a:gradFill>
              <a:ln w="25400" cap="flat" cmpd="sng" algn="ctr">
                <a:solidFill>
                  <a:srgbClr val="59D9CA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45" name="Rectangle 19"/>
              <p:cNvSpPr/>
              <p:nvPr/>
            </p:nvSpPr>
            <p:spPr>
              <a:xfrm>
                <a:off x="4902" y="4501"/>
                <a:ext cx="7408" cy="3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Domain cost 		- 2,000/- (Yearly)</a:t>
                </a:r>
                <a:endPara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642" y="4931"/>
              <a:ext cx="7666" cy="339"/>
              <a:chOff x="4642" y="4931"/>
              <a:chExt cx="7666" cy="339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4642" y="5020"/>
                <a:ext cx="155" cy="155"/>
              </a:xfrm>
              <a:prstGeom prst="rect">
                <a:avLst/>
              </a:prstGeom>
              <a:gradFill flip="none" rotWithShape="1">
                <a:gsLst>
                  <a:gs pos="18000">
                    <a:srgbClr val="7CDDB3">
                      <a:lumMod val="53000"/>
                      <a:lumOff val="47000"/>
                    </a:srgbClr>
                  </a:gs>
                  <a:gs pos="68000">
                    <a:srgbClr val="6CDBAD">
                      <a:lumMod val="73000"/>
                      <a:lumOff val="27000"/>
                    </a:srgbClr>
                  </a:gs>
                </a:gsLst>
                <a:lin ang="2700000" scaled="1"/>
                <a:tileRect/>
              </a:gradFill>
              <a:ln w="25400">
                <a:solidFill>
                  <a:srgbClr val="9FE9D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47" name="Rectangle 21"/>
              <p:cNvSpPr/>
              <p:nvPr/>
            </p:nvSpPr>
            <p:spPr>
              <a:xfrm>
                <a:off x="4902" y="4931"/>
                <a:ext cx="7406" cy="3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bkash or Card APIs		- 4,000/-</a:t>
                </a:r>
                <a:endParaRPr lang="en-US" altLang="zh-CN" sz="1400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643" y="5795"/>
              <a:ext cx="7666" cy="383"/>
              <a:chOff x="9636" y="2887"/>
              <a:chExt cx="7666" cy="383"/>
            </a:xfrm>
          </p:grpSpPr>
          <p:sp>
            <p:nvSpPr>
              <p:cNvPr id="3" name="Rectangle 14"/>
              <p:cNvSpPr>
                <a:spLocks noChangeArrowheads="1"/>
              </p:cNvSpPr>
              <p:nvPr/>
            </p:nvSpPr>
            <p:spPr bwMode="auto">
              <a:xfrm>
                <a:off x="9636" y="2956"/>
                <a:ext cx="155" cy="155"/>
              </a:xfrm>
              <a:prstGeom prst="rect">
                <a:avLst/>
              </a:prstGeom>
              <a:gradFill flip="none" rotWithShape="1">
                <a:gsLst>
                  <a:gs pos="0">
                    <a:srgbClr val="30C9AB">
                      <a:lumMod val="60000"/>
                      <a:lumOff val="40000"/>
                    </a:srgbClr>
                  </a:gs>
                  <a:gs pos="100000">
                    <a:srgbClr val="24C39F"/>
                  </a:gs>
                </a:gsLst>
                <a:lin ang="2700000" scaled="1"/>
                <a:tileRect/>
              </a:gradFill>
              <a:ln w="25400" cap="flat" cmpd="sng" algn="ctr">
                <a:solidFill>
                  <a:srgbClr val="59D9CA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Rectangle 15"/>
              <p:cNvSpPr/>
              <p:nvPr/>
            </p:nvSpPr>
            <p:spPr>
              <a:xfrm>
                <a:off x="9940" y="2887"/>
                <a:ext cx="7362" cy="3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Total cost			- 80,000/-</a:t>
                </a:r>
                <a:endParaRPr lang="en-US" altLang="zh-CN" sz="1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643" y="5361"/>
              <a:ext cx="7666" cy="339"/>
              <a:chOff x="4642" y="4931"/>
              <a:chExt cx="7666" cy="339"/>
            </a:xfrm>
          </p:grpSpPr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4642" y="5020"/>
                <a:ext cx="155" cy="155"/>
              </a:xfrm>
              <a:prstGeom prst="rect">
                <a:avLst/>
              </a:prstGeom>
              <a:gradFill flip="none" rotWithShape="1">
                <a:gsLst>
                  <a:gs pos="18000">
                    <a:srgbClr val="7CDDB3">
                      <a:lumMod val="53000"/>
                      <a:lumOff val="47000"/>
                    </a:srgbClr>
                  </a:gs>
                  <a:gs pos="68000">
                    <a:srgbClr val="6CDBAD">
                      <a:lumMod val="73000"/>
                      <a:lumOff val="27000"/>
                    </a:srgbClr>
                  </a:gs>
                </a:gsLst>
                <a:lin ang="2700000" scaled="1"/>
                <a:tileRect/>
              </a:gradFill>
              <a:ln w="25400">
                <a:solidFill>
                  <a:srgbClr val="9FE9D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1"/>
              <p:cNvSpPr/>
              <p:nvPr/>
            </p:nvSpPr>
            <p:spPr>
              <a:xfrm>
                <a:off x="4902" y="4931"/>
                <a:ext cx="7406" cy="3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rgbClr val="7BE1D5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9144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u="sng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Email APIs</a:t>
                </a:r>
                <a:r>
                  <a:rPr lang="en-US" altLang="zh-CN" sz="1400" u="sng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			- 1,000/- (Monthly)</a:t>
                </a:r>
                <a:endParaRPr lang="en-US" altLang="zh-CN" sz="1400" u="sng" dirty="0">
                  <a:solidFill>
                    <a:srgbClr val="AAECE4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4"/>
          <p:cNvSpPr/>
          <p:nvPr/>
        </p:nvSpPr>
        <p:spPr>
          <a:xfrm>
            <a:off x="530225" y="965835"/>
            <a:ext cx="8288020" cy="3639820"/>
          </a:xfrm>
          <a:prstGeom prst="roundRect">
            <a:avLst>
              <a:gd name="adj" fmla="val 5883"/>
            </a:avLst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274955"/>
            <a:ext cx="6718935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Gantt Chart :</a:t>
            </a:r>
            <a:endParaRPr lang="en-US" altLang="en-GB" sz="2500" b="1" u="sng" dirty="0"/>
          </a:p>
        </p:txBody>
      </p:sp>
      <p:pic>
        <p:nvPicPr>
          <p:cNvPr id="10" name="Picture 9" descr="SUB 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702945" y="1152525"/>
          <a:ext cx="7937500" cy="32689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046605"/>
                <a:gridCol w="295275"/>
                <a:gridCol w="294640"/>
                <a:gridCol w="294005"/>
                <a:gridCol w="294005"/>
                <a:gridCol w="294640"/>
                <a:gridCol w="294640"/>
                <a:gridCol w="295275"/>
                <a:gridCol w="294005"/>
                <a:gridCol w="294005"/>
                <a:gridCol w="295275"/>
                <a:gridCol w="294005"/>
                <a:gridCol w="295275"/>
                <a:gridCol w="294005"/>
                <a:gridCol w="295275"/>
                <a:gridCol w="294005"/>
                <a:gridCol w="294005"/>
                <a:gridCol w="294640"/>
                <a:gridCol w="295275"/>
                <a:gridCol w="294640"/>
                <a:gridCol w="294005"/>
              </a:tblGrid>
              <a:tr h="29718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0"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Working Week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7180">
                <a:tc vMerge="1"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B w="31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1W</a:t>
                      </a:r>
                      <a:endParaRPr lang="en-US" sz="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1W</a:t>
                      </a:r>
                      <a:endParaRPr lang="en-US" sz="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1W</a:t>
                      </a:r>
                      <a:endParaRPr lang="en-US" sz="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4W</a:t>
                      </a:r>
                      <a:endParaRPr lang="en-US" sz="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5W</a:t>
                      </a:r>
                      <a:endParaRPr lang="en-US" sz="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5W</a:t>
                      </a:r>
                      <a:endParaRPr lang="en-US" sz="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2W</a:t>
                      </a:r>
                      <a:endParaRPr lang="en-US" sz="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1W</a:t>
                      </a:r>
                      <a:endParaRPr lang="en-US" sz="6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180">
                <a:tc vMerge="1"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Requirement Gethering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Planning and Prototype Design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UI/UX Design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Frontend Design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Backend Design &amp; APIs Integration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Database Connection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Testing </a:t>
                      </a: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000">
                          <a:solidFill>
                            <a:schemeClr val="tx1"/>
                          </a:solidFill>
                        </a:rPr>
                        <a:t>Deployment &amp; Documentation</a:t>
                      </a:r>
                      <a:endParaRPr lang="en-US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274955"/>
            <a:ext cx="6840855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Conclusion :</a:t>
            </a:r>
            <a:endParaRPr lang="en-US" altLang="en-GB" sz="2500" b="1" u="sng" dirty="0"/>
          </a:p>
        </p:txBody>
      </p:sp>
      <p:pic>
        <p:nvPicPr>
          <p:cNvPr id="10" name="Picture 9" descr="SUB 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32205"/>
            <a:ext cx="7886700" cy="1439545"/>
          </a:xfrm>
        </p:spPr>
        <p:txBody>
          <a:bodyPr/>
          <a:p>
            <a:pPr marL="0" indent="0" algn="just">
              <a:lnSpc>
                <a:spcPct val="140000"/>
              </a:lnSpc>
              <a:buNone/>
            </a:pPr>
            <a:r>
              <a:rPr lang="en-US" altLang="en-US" sz="2000"/>
              <a:t>The Online Admission System will make the admission process faster, easier, and more transparent. It supports digital progress and meets the needs of today’s students.</a:t>
            </a:r>
            <a:endParaRPr lang="en-US" altLang="en-US" sz="2000"/>
          </a:p>
          <a:p>
            <a:pPr marL="0" indent="0" algn="just">
              <a:lnSpc>
                <a:spcPct val="140000"/>
              </a:lnSpc>
              <a:buNone/>
            </a:pP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70" name="组合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2774" name="图片 15"/>
            <p:cNvPicPr>
              <a:picLocks noChangeAspect="1"/>
            </p:cNvPicPr>
            <p:nvPr/>
          </p:nvPicPr>
          <p:blipFill>
            <a:blip r:embed="rId1"/>
            <a:srcRect t="42001" r="33006" b="21579"/>
            <a:stretch>
              <a:fillRect/>
            </a:stretch>
          </p:blipFill>
          <p:spPr>
            <a:xfrm>
              <a:off x="2683117" y="0"/>
              <a:ext cx="6460883" cy="5143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5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>
              <a:off x="4340863" y="0"/>
              <a:ext cx="4803137" cy="4624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6" name="图片 3"/>
            <p:cNvPicPr>
              <a:picLocks noChangeAspect="1"/>
            </p:cNvPicPr>
            <p:nvPr/>
          </p:nvPicPr>
          <p:blipFill>
            <a:blip r:embed="rId3"/>
            <a:srcRect l="4973" t="7013"/>
            <a:stretch>
              <a:fillRect/>
            </a:stretch>
          </p:blipFill>
          <p:spPr>
            <a:xfrm>
              <a:off x="0" y="0"/>
              <a:ext cx="2016084" cy="153670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" name="Picture 1" descr="SUB BLAC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665" y="110490"/>
            <a:ext cx="1452245" cy="420370"/>
          </a:xfrm>
          <a:prstGeom prst="rect">
            <a:avLst/>
          </a:prstGeom>
        </p:spPr>
      </p:pic>
      <p:sp>
        <p:nvSpPr>
          <p:cNvPr id="3" name="文本框 19"/>
          <p:cNvSpPr txBox="1"/>
          <p:nvPr/>
        </p:nvSpPr>
        <p:spPr>
          <a:xfrm>
            <a:off x="647383" y="2498090"/>
            <a:ext cx="41675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6000" b="1" kern="1200" cap="none" spc="0" normalizeH="0" baseline="0" noProof="0" dirty="0">
                <a:ln>
                  <a:solidFill>
                    <a:schemeClr val="bg2"/>
                  </a:solidFill>
                </a:ln>
                <a:solidFill>
                  <a:srgbClr val="6DD8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sed" panose="020B0502040204020203" charset="0"/>
                <a:ea typeface="Arial" panose="020B0604020202020204" pitchFamily="34" charset="0"/>
                <a:cs typeface="Bahnschrift SemiBold SemiCondensed" panose="020B0502040204020203" charset="0"/>
              </a:rPr>
              <a:t>THANK YOU</a:t>
            </a:r>
            <a:endParaRPr kumimoji="0" lang="en-US" sz="6000" b="1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6DD8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sed" panose="020B0502040204020203" charset="0"/>
              <a:ea typeface="Arial" panose="020B0604020202020204" pitchFamily="34" charset="0"/>
              <a:cs typeface="Bahnschrift SemiBold SemiCondensed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5" name="图片 11"/>
          <p:cNvPicPr>
            <a:picLocks noChangeAspect="1"/>
          </p:cNvPicPr>
          <p:nvPr/>
        </p:nvPicPr>
        <p:blipFill>
          <a:blip r:embed="rId1"/>
          <a:srcRect r="4973" b="7013"/>
          <a:stretch>
            <a:fillRect/>
          </a:stretch>
        </p:blipFill>
        <p:spPr>
          <a:xfrm>
            <a:off x="6157913" y="3071813"/>
            <a:ext cx="2986087" cy="2071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图片 3"/>
          <p:cNvPicPr>
            <a:picLocks noChangeAspect="1"/>
          </p:cNvPicPr>
          <p:nvPr/>
        </p:nvPicPr>
        <p:blipFill>
          <a:blip r:embed="rId2"/>
          <a:srcRect l="4973" t="7013"/>
          <a:stretch>
            <a:fillRect/>
          </a:stretch>
        </p:blipFill>
        <p:spPr>
          <a:xfrm>
            <a:off x="0" y="0"/>
            <a:ext cx="3280410" cy="1955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SUB BLA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" y="110490"/>
            <a:ext cx="1452245" cy="42037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45360" y="714375"/>
            <a:ext cx="4780280" cy="3456940"/>
            <a:chOff x="3536" y="1125"/>
            <a:chExt cx="7528" cy="5444"/>
          </a:xfrm>
        </p:grpSpPr>
        <p:sp>
          <p:nvSpPr>
            <p:cNvPr id="7" name="文本框 6"/>
            <p:cNvSpPr txBox="1"/>
            <p:nvPr/>
          </p:nvSpPr>
          <p:spPr>
            <a:xfrm>
              <a:off x="3536" y="1125"/>
              <a:ext cx="732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685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en-GB" sz="3000" b="1" kern="1200" cap="none" spc="0" normalizeH="0" baseline="0" noProof="0" dirty="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Project Team Members :</a:t>
              </a:r>
              <a:endParaRPr kumimoji="0" lang="en-US" altLang="en-GB" sz="3000" b="1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6"/>
            <p:cNvSpPr txBox="1"/>
            <p:nvPr/>
          </p:nvSpPr>
          <p:spPr>
            <a:xfrm>
              <a:off x="3736" y="2355"/>
              <a:ext cx="7328" cy="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l" defTabSz="685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en-GB" sz="2000" b="1" kern="1200" cap="none" spc="0" normalizeH="0" baseline="0" noProof="0" dirty="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MD.RAKIBUL HASAN RAKIB</a:t>
              </a:r>
              <a:endParaRPr kumimoji="0" lang="en-US" altLang="en-GB" sz="2000" b="1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R="0" algn="l" defTabSz="685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en-GB" sz="2000" kern="1200" cap="none" spc="0" normalizeH="0" baseline="0" noProof="0" dirty="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ID : UG02-59-22-002</a:t>
              </a:r>
              <a:endParaRPr kumimoji="0" lang="en-US" altLang="en-GB" sz="20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R="0" algn="l" defTabSz="685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kumimoji="0" lang="en-US" altLang="en-GB" sz="10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R="0" algn="l" defTabSz="685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en-GB" sz="2000" b="1" kern="1200" cap="none" spc="0" normalizeH="0" baseline="0" noProof="0" dirty="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MD.MUSTAFIZUR RAHMAN</a:t>
              </a:r>
              <a:endParaRPr kumimoji="0" lang="en-US" altLang="en-GB" sz="2000" b="1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R="0" algn="l" defTabSz="685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en-GB" sz="2000" kern="1200" cap="none" spc="0" normalizeH="0" baseline="0" noProof="0" dirty="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ID : UG02-59-22-019</a:t>
              </a:r>
              <a:endParaRPr kumimoji="0" lang="en-US" altLang="en-GB" sz="20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R="0" algn="l" defTabSz="685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kumimoji="0" lang="en-US" altLang="en-GB" sz="10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R="0" algn="l" defTabSz="685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en-GB" sz="2000" b="1" kern="1200" cap="none" spc="0" normalizeH="0" baseline="0" noProof="0" dirty="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RAKIB HOSSAIN POROSH</a:t>
              </a:r>
              <a:endParaRPr kumimoji="0" lang="en-US" altLang="en-GB" sz="2000" b="1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R="0" algn="l" defTabSz="685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en-GB" sz="2000" kern="1200" cap="none" spc="0" normalizeH="0" baseline="0" noProof="0" dirty="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ID : UG02-59-22-020</a:t>
              </a:r>
              <a:endParaRPr kumimoji="0" lang="en-US" altLang="en-GB" sz="20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0" y="0"/>
            <a:ext cx="3223260" cy="4900930"/>
            <a:chOff x="0" y="0"/>
            <a:chExt cx="5393468" cy="4900613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6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53" name="文本框 30"/>
          <p:cNvSpPr txBox="1"/>
          <p:nvPr/>
        </p:nvSpPr>
        <p:spPr>
          <a:xfrm>
            <a:off x="3029585" y="530543"/>
            <a:ext cx="283686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120000"/>
              </a:lnSpc>
            </a:pPr>
            <a:r>
              <a:rPr lang="en-US" altLang="zh-CN" sz="2500" b="1" u="sng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Introduction :</a:t>
            </a:r>
            <a:endParaRPr lang="en-US" altLang="zh-CN" sz="2500" b="1" u="sng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SUB BLAC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" y="110490"/>
            <a:ext cx="1452245" cy="420370"/>
          </a:xfrm>
          <a:prstGeom prst="rect">
            <a:avLst/>
          </a:prstGeom>
        </p:spPr>
      </p:pic>
      <p:sp>
        <p:nvSpPr>
          <p:cNvPr id="2" name="文本框 30"/>
          <p:cNvSpPr txBox="1"/>
          <p:nvPr/>
        </p:nvSpPr>
        <p:spPr>
          <a:xfrm>
            <a:off x="3029585" y="1118870"/>
            <a:ext cx="5448300" cy="32924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just" eaLnBrk="1" hangingPunct="1">
              <a:lnSpc>
                <a:spcPct val="120000"/>
              </a:lnSpc>
            </a:pPr>
            <a:r>
              <a:rPr lang="en-US" altLang="en-GB" sz="2000" dirty="0">
                <a:solidFill>
                  <a:srgbClr val="D9D9D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 project proposes an Online Admission System that enables students to apply for admission to the University through a secure and user-friendly web platform. The system will smooth the admission process, reduce paperwork, minimize errors, and provide an efficient management dashboard for university staff.</a:t>
            </a:r>
            <a:endParaRPr lang="en-US" altLang="en-GB" sz="2000" dirty="0">
              <a:solidFill>
                <a:srgbClr val="D9D9D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Objectives :</a:t>
            </a:r>
            <a:endParaRPr lang="en-US" altLang="en-GB" sz="2500" b="1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351155" y="2887980"/>
            <a:ext cx="2583180" cy="1657985"/>
            <a:chOff x="553" y="4548"/>
            <a:chExt cx="4068" cy="2611"/>
          </a:xfrm>
        </p:grpSpPr>
        <p:pic>
          <p:nvPicPr>
            <p:cNvPr id="8" name="Picture 7" descr="online Paymen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32" y="4548"/>
              <a:ext cx="1710" cy="1710"/>
            </a:xfrm>
            <a:prstGeom prst="rect">
              <a:avLst/>
            </a:prstGeom>
          </p:spPr>
        </p:pic>
        <p:sp>
          <p:nvSpPr>
            <p:cNvPr id="9" name="标题 1"/>
            <p:cNvSpPr>
              <a:spLocks noGrp="1"/>
            </p:cNvSpPr>
            <p:nvPr/>
          </p:nvSpPr>
          <p:spPr>
            <a:xfrm>
              <a:off x="553" y="6167"/>
              <a:ext cx="4068" cy="99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en-US" altLang="en-GB" sz="1500" dirty="0">
                  <a:sym typeface="+mn-ea"/>
                </a:rPr>
                <a:t>Integrate an online payment gateway for application fees</a:t>
              </a:r>
              <a:endParaRPr lang="en-US" altLang="en-GB" sz="15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4650" y="1036955"/>
            <a:ext cx="2536190" cy="1656080"/>
            <a:chOff x="590" y="1633"/>
            <a:chExt cx="3994" cy="2608"/>
          </a:xfrm>
        </p:grpSpPr>
        <p:pic>
          <p:nvPicPr>
            <p:cNvPr id="4" name="Picture 3" descr="Operate Phone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3" y="1633"/>
              <a:ext cx="1709" cy="1709"/>
            </a:xfrm>
            <a:prstGeom prst="rect">
              <a:avLst/>
            </a:prstGeom>
          </p:spPr>
        </p:pic>
        <p:sp>
          <p:nvSpPr>
            <p:cNvPr id="14" name="标题 1"/>
            <p:cNvSpPr>
              <a:spLocks noGrp="1"/>
            </p:cNvSpPr>
            <p:nvPr/>
          </p:nvSpPr>
          <p:spPr>
            <a:xfrm>
              <a:off x="590" y="3559"/>
              <a:ext cx="3994" cy="6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en-US" altLang="en-GB" sz="1500" dirty="0">
                  <a:sym typeface="+mn-ea"/>
                </a:rPr>
                <a:t>Enable students to apply online from anywhere.</a:t>
              </a:r>
              <a:endParaRPr lang="en-US" altLang="en-GB" sz="15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80410" y="1061720"/>
            <a:ext cx="2536190" cy="1633220"/>
            <a:chOff x="5166" y="1672"/>
            <a:chExt cx="3994" cy="2572"/>
          </a:xfrm>
        </p:grpSpPr>
        <p:pic>
          <p:nvPicPr>
            <p:cNvPr id="6" name="Picture 5" descr="Reduce Paper work.1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8" y="1672"/>
              <a:ext cx="1690" cy="1690"/>
            </a:xfrm>
            <a:prstGeom prst="rect">
              <a:avLst/>
            </a:prstGeom>
          </p:spPr>
        </p:pic>
        <p:sp>
          <p:nvSpPr>
            <p:cNvPr id="7" name="标题 1"/>
            <p:cNvSpPr>
              <a:spLocks noGrp="1"/>
            </p:cNvSpPr>
            <p:nvPr/>
          </p:nvSpPr>
          <p:spPr>
            <a:xfrm>
              <a:off x="5166" y="3562"/>
              <a:ext cx="3994" cy="6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en-US" altLang="en-GB" sz="1500" dirty="0">
                  <a:sym typeface="+mn-ea"/>
                </a:rPr>
                <a:t>To reduce paperwork and administrative overhead.</a:t>
              </a:r>
              <a:endParaRPr lang="en-US" altLang="en-GB" sz="15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32430" y="2967355"/>
            <a:ext cx="3232150" cy="1710055"/>
            <a:chOff x="4618" y="4673"/>
            <a:chExt cx="5090" cy="2693"/>
          </a:xfrm>
        </p:grpSpPr>
        <p:pic>
          <p:nvPicPr>
            <p:cNvPr id="15" name="Picture 14" descr="adminDashboard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1" y="4673"/>
              <a:ext cx="1585" cy="1585"/>
            </a:xfrm>
            <a:prstGeom prst="rect">
              <a:avLst/>
            </a:prstGeom>
          </p:spPr>
        </p:pic>
        <p:sp>
          <p:nvSpPr>
            <p:cNvPr id="16" name="标题 1"/>
            <p:cNvSpPr>
              <a:spLocks noGrp="1"/>
            </p:cNvSpPr>
            <p:nvPr/>
          </p:nvSpPr>
          <p:spPr>
            <a:xfrm>
              <a:off x="4618" y="6226"/>
              <a:ext cx="5090" cy="114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en-US" altLang="en-GB" sz="1500" dirty="0">
                  <a:sym typeface="+mn-ea"/>
                </a:rPr>
                <a:t>Build an admin dashboard for managing and reviewing applications.</a:t>
              </a:r>
              <a:endParaRPr lang="en-US" altLang="en-GB" sz="15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71870" y="1010920"/>
            <a:ext cx="2929890" cy="1776095"/>
            <a:chOff x="9562" y="1592"/>
            <a:chExt cx="4614" cy="2797"/>
          </a:xfrm>
        </p:grpSpPr>
        <p:pic>
          <p:nvPicPr>
            <p:cNvPr id="11" name="Picture 10" descr="reduce human error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84" y="1592"/>
              <a:ext cx="1970" cy="1970"/>
            </a:xfrm>
            <a:prstGeom prst="rect">
              <a:avLst/>
            </a:prstGeom>
          </p:spPr>
        </p:pic>
        <p:sp>
          <p:nvSpPr>
            <p:cNvPr id="12" name="标题 1"/>
            <p:cNvSpPr>
              <a:spLocks noGrp="1"/>
            </p:cNvSpPr>
            <p:nvPr/>
          </p:nvSpPr>
          <p:spPr>
            <a:xfrm>
              <a:off x="9562" y="3417"/>
              <a:ext cx="4614" cy="9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en-US" altLang="en-GB" sz="1500" dirty="0">
                  <a:sym typeface="+mn-ea"/>
                </a:rPr>
                <a:t>To ensure accurate data storage and reduce human error.</a:t>
              </a:r>
              <a:endParaRPr lang="en-US" altLang="en-GB" sz="15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3795" y="2967355"/>
            <a:ext cx="2606040" cy="1705610"/>
            <a:chOff x="9817" y="4673"/>
            <a:chExt cx="4104" cy="2686"/>
          </a:xfrm>
        </p:grpSpPr>
        <p:pic>
          <p:nvPicPr>
            <p:cNvPr id="17" name="Picture 16" descr="realtimenotification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6" y="4673"/>
              <a:ext cx="1586" cy="1586"/>
            </a:xfrm>
            <a:prstGeom prst="rect">
              <a:avLst/>
            </a:prstGeom>
          </p:spPr>
        </p:pic>
        <p:sp>
          <p:nvSpPr>
            <p:cNvPr id="18" name="标题 1"/>
            <p:cNvSpPr>
              <a:spLocks noGrp="1"/>
            </p:cNvSpPr>
            <p:nvPr/>
          </p:nvSpPr>
          <p:spPr>
            <a:xfrm>
              <a:off x="9817" y="6367"/>
              <a:ext cx="4104" cy="99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rgbClr val="50D8C8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en-US" altLang="en-GB" sz="1500" dirty="0">
                  <a:sym typeface="+mn-ea"/>
                </a:rPr>
                <a:t>To provide applicants with real-time status updates and notifications.</a:t>
              </a:r>
              <a:endParaRPr lang="en-US" altLang="en-GB" sz="1500" dirty="0"/>
            </a:p>
          </p:txBody>
        </p:sp>
      </p:grpSp>
      <p:pic>
        <p:nvPicPr>
          <p:cNvPr id="20" name="Picture 19" descr="SUB WHIT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  <p:pic>
        <p:nvPicPr>
          <p:cNvPr id="6155" name="图片 18"/>
          <p:cNvPicPr>
            <a:picLocks noChangeAspect="1"/>
          </p:cNvPicPr>
          <p:nvPr/>
        </p:nvPicPr>
        <p:blipFill>
          <a:blip r:embed="rId8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9"/>
          <p:cNvSpPr/>
          <p:nvPr/>
        </p:nvSpPr>
        <p:spPr>
          <a:xfrm>
            <a:off x="3200400" y="3464560"/>
            <a:ext cx="3508375" cy="1078865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255010" y="3505200"/>
            <a:ext cx="339852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Faculty Portal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Faculty will be able to overview appliations and view student lists.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7" name="文本框 22"/>
          <p:cNvSpPr txBox="1">
            <a:spLocks noChangeAspect="1"/>
          </p:cNvSpPr>
          <p:nvPr/>
        </p:nvSpPr>
        <p:spPr>
          <a:xfrm>
            <a:off x="8707120" y="4541520"/>
            <a:ext cx="471170" cy="675640"/>
          </a:xfrm>
          <a:custGeom>
            <a:avLst/>
            <a:gdLst/>
            <a:ahLst/>
            <a:cxnLst/>
            <a:rect l="l" t="t" r="r" b="b"/>
            <a:pathLst>
              <a:path w="185849" h="266556">
                <a:moveTo>
                  <a:pt x="127169" y="30459"/>
                </a:moveTo>
                <a:cubicBezTo>
                  <a:pt x="118106" y="46061"/>
                  <a:pt x="108698" y="61176"/>
                  <a:pt x="98947" y="75803"/>
                </a:cubicBezTo>
                <a:cubicBezTo>
                  <a:pt x="89196" y="90430"/>
                  <a:pt x="79588" y="104225"/>
                  <a:pt x="70123" y="117188"/>
                </a:cubicBezTo>
                <a:cubicBezTo>
                  <a:pt x="60659" y="130152"/>
                  <a:pt x="51596" y="142083"/>
                  <a:pt x="42934" y="152982"/>
                </a:cubicBezTo>
                <a:cubicBezTo>
                  <a:pt x="34273" y="163880"/>
                  <a:pt x="26500" y="173345"/>
                  <a:pt x="19617" y="181375"/>
                </a:cubicBezTo>
                <a:lnTo>
                  <a:pt x="127169" y="181375"/>
                </a:lnTo>
                <a:close/>
                <a:moveTo>
                  <a:pt x="125964" y="0"/>
                </a:moveTo>
                <a:lnTo>
                  <a:pt x="144205" y="0"/>
                </a:lnTo>
                <a:lnTo>
                  <a:pt x="144205" y="181375"/>
                </a:lnTo>
                <a:lnTo>
                  <a:pt x="185849" y="181375"/>
                </a:lnTo>
                <a:lnTo>
                  <a:pt x="185849" y="196863"/>
                </a:lnTo>
                <a:lnTo>
                  <a:pt x="144205" y="196863"/>
                </a:lnTo>
                <a:lnTo>
                  <a:pt x="144205" y="266556"/>
                </a:lnTo>
                <a:lnTo>
                  <a:pt x="127169" y="266556"/>
                </a:lnTo>
                <a:lnTo>
                  <a:pt x="127169" y="196863"/>
                </a:lnTo>
                <a:lnTo>
                  <a:pt x="0" y="196863"/>
                </a:lnTo>
                <a:lnTo>
                  <a:pt x="0" y="180171"/>
                </a:lnTo>
                <a:cubicBezTo>
                  <a:pt x="11931" y="166633"/>
                  <a:pt x="24034" y="152093"/>
                  <a:pt x="36309" y="136548"/>
                </a:cubicBezTo>
                <a:cubicBezTo>
                  <a:pt x="48584" y="121003"/>
                  <a:pt x="60315" y="105315"/>
                  <a:pt x="71500" y="89483"/>
                </a:cubicBezTo>
                <a:cubicBezTo>
                  <a:pt x="82685" y="73652"/>
                  <a:pt x="92982" y="58049"/>
                  <a:pt x="102389" y="42677"/>
                </a:cubicBezTo>
                <a:cubicBezTo>
                  <a:pt x="111796" y="27304"/>
                  <a:pt x="119654" y="13079"/>
                  <a:pt x="125964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585" y="1143635"/>
            <a:ext cx="3508375" cy="1935480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09563" y="1143635"/>
            <a:ext cx="228600" cy="752475"/>
          </a:xfrm>
          <a:custGeom>
            <a:avLst/>
            <a:gdLst/>
            <a:ahLst/>
            <a:cxnLst/>
            <a:rect l="l" t="t" r="r" b="b"/>
            <a:pathLst>
              <a:path w="82255" h="272407">
                <a:moveTo>
                  <a:pt x="76404" y="0"/>
                </a:moveTo>
                <a:lnTo>
                  <a:pt x="82255" y="0"/>
                </a:lnTo>
                <a:lnTo>
                  <a:pt x="82255" y="272407"/>
                </a:lnTo>
                <a:lnTo>
                  <a:pt x="65219" y="272407"/>
                </a:lnTo>
                <a:lnTo>
                  <a:pt x="65219" y="26845"/>
                </a:lnTo>
                <a:cubicBezTo>
                  <a:pt x="56615" y="35105"/>
                  <a:pt x="46835" y="42189"/>
                  <a:pt x="35879" y="48097"/>
                </a:cubicBezTo>
                <a:cubicBezTo>
                  <a:pt x="24923" y="54006"/>
                  <a:pt x="12963" y="59254"/>
                  <a:pt x="0" y="63843"/>
                </a:cubicBezTo>
                <a:lnTo>
                  <a:pt x="0" y="48356"/>
                </a:lnTo>
                <a:cubicBezTo>
                  <a:pt x="7801" y="45717"/>
                  <a:pt x="15028" y="42763"/>
                  <a:pt x="21682" y="39493"/>
                </a:cubicBezTo>
                <a:cubicBezTo>
                  <a:pt x="28336" y="36224"/>
                  <a:pt x="34732" y="32581"/>
                  <a:pt x="40869" y="28566"/>
                </a:cubicBezTo>
                <a:cubicBezTo>
                  <a:pt x="47007" y="24551"/>
                  <a:pt x="52972" y="20163"/>
                  <a:pt x="58766" y="15402"/>
                </a:cubicBezTo>
                <a:cubicBezTo>
                  <a:pt x="64559" y="10641"/>
                  <a:pt x="70439" y="5507"/>
                  <a:pt x="76404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715193" y="1146810"/>
            <a:ext cx="415925" cy="749300"/>
          </a:xfrm>
          <a:custGeom>
            <a:avLst/>
            <a:gdLst/>
            <a:ahLst/>
            <a:cxnLst/>
            <a:rect l="l" t="t" r="r" b="b"/>
            <a:pathLst>
              <a:path w="150916" h="271030">
                <a:moveTo>
                  <a:pt x="80018" y="0"/>
                </a:moveTo>
                <a:cubicBezTo>
                  <a:pt x="90687" y="0"/>
                  <a:pt x="100353" y="1635"/>
                  <a:pt x="109014" y="4904"/>
                </a:cubicBezTo>
                <a:cubicBezTo>
                  <a:pt x="117676" y="8174"/>
                  <a:pt x="125075" y="12763"/>
                  <a:pt x="131213" y="18671"/>
                </a:cubicBezTo>
                <a:cubicBezTo>
                  <a:pt x="137350" y="24579"/>
                  <a:pt x="142083" y="31749"/>
                  <a:pt x="145410" y="40181"/>
                </a:cubicBezTo>
                <a:cubicBezTo>
                  <a:pt x="148736" y="48613"/>
                  <a:pt x="150400" y="58049"/>
                  <a:pt x="150400" y="68489"/>
                </a:cubicBezTo>
                <a:cubicBezTo>
                  <a:pt x="150400" y="80764"/>
                  <a:pt x="148650" y="91634"/>
                  <a:pt x="145151" y="101099"/>
                </a:cubicBezTo>
                <a:cubicBezTo>
                  <a:pt x="141652" y="110563"/>
                  <a:pt x="136863" y="119167"/>
                  <a:pt x="130783" y="126911"/>
                </a:cubicBezTo>
                <a:cubicBezTo>
                  <a:pt x="124702" y="134655"/>
                  <a:pt x="117618" y="141767"/>
                  <a:pt x="109530" y="148249"/>
                </a:cubicBezTo>
                <a:cubicBezTo>
                  <a:pt x="101442" y="154731"/>
                  <a:pt x="92867" y="161241"/>
                  <a:pt x="83804" y="167781"/>
                </a:cubicBezTo>
                <a:cubicBezTo>
                  <a:pt x="71758" y="176270"/>
                  <a:pt x="61577" y="183842"/>
                  <a:pt x="53259" y="190495"/>
                </a:cubicBezTo>
                <a:cubicBezTo>
                  <a:pt x="44942" y="197149"/>
                  <a:pt x="38202" y="203631"/>
                  <a:pt x="33040" y="209941"/>
                </a:cubicBezTo>
                <a:cubicBezTo>
                  <a:pt x="27877" y="216250"/>
                  <a:pt x="24149" y="222732"/>
                  <a:pt x="21854" y="229386"/>
                </a:cubicBezTo>
                <a:cubicBezTo>
                  <a:pt x="19560" y="236040"/>
                  <a:pt x="18413" y="243784"/>
                  <a:pt x="18413" y="252617"/>
                </a:cubicBezTo>
                <a:lnTo>
                  <a:pt x="18413" y="255371"/>
                </a:lnTo>
                <a:lnTo>
                  <a:pt x="150916" y="255371"/>
                </a:lnTo>
                <a:lnTo>
                  <a:pt x="150916" y="271030"/>
                </a:lnTo>
                <a:lnTo>
                  <a:pt x="0" y="271030"/>
                </a:lnTo>
                <a:lnTo>
                  <a:pt x="0" y="258640"/>
                </a:lnTo>
                <a:cubicBezTo>
                  <a:pt x="0" y="250265"/>
                  <a:pt x="659" y="242780"/>
                  <a:pt x="1979" y="236183"/>
                </a:cubicBezTo>
                <a:cubicBezTo>
                  <a:pt x="3298" y="229587"/>
                  <a:pt x="5363" y="223507"/>
                  <a:pt x="8174" y="217943"/>
                </a:cubicBezTo>
                <a:cubicBezTo>
                  <a:pt x="10984" y="212379"/>
                  <a:pt x="14455" y="207130"/>
                  <a:pt x="18585" y="202197"/>
                </a:cubicBezTo>
                <a:cubicBezTo>
                  <a:pt x="22715" y="197264"/>
                  <a:pt x="27562" y="192360"/>
                  <a:pt x="33126" y="187484"/>
                </a:cubicBezTo>
                <a:cubicBezTo>
                  <a:pt x="38690" y="182608"/>
                  <a:pt x="44971" y="177589"/>
                  <a:pt x="51969" y="172427"/>
                </a:cubicBezTo>
                <a:cubicBezTo>
                  <a:pt x="58967" y="167264"/>
                  <a:pt x="66596" y="161643"/>
                  <a:pt x="74856" y="155563"/>
                </a:cubicBezTo>
                <a:cubicBezTo>
                  <a:pt x="82886" y="149827"/>
                  <a:pt x="90401" y="144091"/>
                  <a:pt x="97399" y="138354"/>
                </a:cubicBezTo>
                <a:cubicBezTo>
                  <a:pt x="104397" y="132618"/>
                  <a:pt x="110505" y="126481"/>
                  <a:pt x="115725" y="119942"/>
                </a:cubicBezTo>
                <a:cubicBezTo>
                  <a:pt x="120945" y="113402"/>
                  <a:pt x="125075" y="106204"/>
                  <a:pt x="128115" y="98345"/>
                </a:cubicBezTo>
                <a:cubicBezTo>
                  <a:pt x="131155" y="90487"/>
                  <a:pt x="132675" y="81452"/>
                  <a:pt x="132675" y="71242"/>
                </a:cubicBezTo>
                <a:cubicBezTo>
                  <a:pt x="132675" y="53690"/>
                  <a:pt x="127800" y="40038"/>
                  <a:pt x="118048" y="30287"/>
                </a:cubicBezTo>
                <a:cubicBezTo>
                  <a:pt x="108297" y="20535"/>
                  <a:pt x="94645" y="15660"/>
                  <a:pt x="77093" y="15660"/>
                </a:cubicBezTo>
                <a:cubicBezTo>
                  <a:pt x="65162" y="15660"/>
                  <a:pt x="53689" y="18270"/>
                  <a:pt x="42676" y="23489"/>
                </a:cubicBezTo>
                <a:cubicBezTo>
                  <a:pt x="31663" y="28709"/>
                  <a:pt x="20879" y="35965"/>
                  <a:pt x="10325" y="45258"/>
                </a:cubicBezTo>
                <a:lnTo>
                  <a:pt x="10325" y="25124"/>
                </a:lnTo>
                <a:cubicBezTo>
                  <a:pt x="20535" y="17323"/>
                  <a:pt x="31519" y="11185"/>
                  <a:pt x="43278" y="6711"/>
                </a:cubicBezTo>
                <a:cubicBezTo>
                  <a:pt x="55037" y="2237"/>
                  <a:pt x="67284" y="0"/>
                  <a:pt x="80018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650490" y="3464243"/>
            <a:ext cx="398463" cy="760413"/>
          </a:xfrm>
          <a:custGeom>
            <a:avLst/>
            <a:gdLst/>
            <a:ahLst/>
            <a:cxnLst/>
            <a:rect l="l" t="t" r="r" b="b"/>
            <a:pathLst>
              <a:path w="143861" h="275676">
                <a:moveTo>
                  <a:pt x="65908" y="0"/>
                </a:moveTo>
                <a:cubicBezTo>
                  <a:pt x="86902" y="0"/>
                  <a:pt x="103565" y="5707"/>
                  <a:pt x="115898" y="17122"/>
                </a:cubicBezTo>
                <a:cubicBezTo>
                  <a:pt x="128231" y="28537"/>
                  <a:pt x="134397" y="43652"/>
                  <a:pt x="134397" y="62466"/>
                </a:cubicBezTo>
                <a:cubicBezTo>
                  <a:pt x="134397" y="98603"/>
                  <a:pt x="117131" y="121548"/>
                  <a:pt x="82600" y="131299"/>
                </a:cubicBezTo>
                <a:lnTo>
                  <a:pt x="82600" y="131987"/>
                </a:lnTo>
                <a:cubicBezTo>
                  <a:pt x="101185" y="133823"/>
                  <a:pt x="116041" y="140735"/>
                  <a:pt x="127169" y="152723"/>
                </a:cubicBezTo>
                <a:cubicBezTo>
                  <a:pt x="138297" y="164712"/>
                  <a:pt x="143861" y="179826"/>
                  <a:pt x="143861" y="198067"/>
                </a:cubicBezTo>
                <a:cubicBezTo>
                  <a:pt x="143861" y="221356"/>
                  <a:pt x="135802" y="240113"/>
                  <a:pt x="119684" y="254338"/>
                </a:cubicBezTo>
                <a:cubicBezTo>
                  <a:pt x="103565" y="268564"/>
                  <a:pt x="82715" y="275676"/>
                  <a:pt x="57132" y="275676"/>
                </a:cubicBezTo>
                <a:cubicBezTo>
                  <a:pt x="37285" y="275676"/>
                  <a:pt x="18241" y="270973"/>
                  <a:pt x="0" y="261566"/>
                </a:cubicBezTo>
                <a:lnTo>
                  <a:pt x="0" y="242120"/>
                </a:lnTo>
                <a:cubicBezTo>
                  <a:pt x="20306" y="254051"/>
                  <a:pt x="39465" y="260017"/>
                  <a:pt x="57476" y="260017"/>
                </a:cubicBezTo>
                <a:cubicBezTo>
                  <a:pt x="78929" y="260017"/>
                  <a:pt x="95707" y="254539"/>
                  <a:pt x="107810" y="243583"/>
                </a:cubicBezTo>
                <a:cubicBezTo>
                  <a:pt x="119913" y="232627"/>
                  <a:pt x="125965" y="218315"/>
                  <a:pt x="125965" y="200648"/>
                </a:cubicBezTo>
                <a:cubicBezTo>
                  <a:pt x="125965" y="180916"/>
                  <a:pt x="118996" y="165974"/>
                  <a:pt x="105057" y="155821"/>
                </a:cubicBezTo>
                <a:cubicBezTo>
                  <a:pt x="91118" y="145668"/>
                  <a:pt x="71300" y="140592"/>
                  <a:pt x="45602" y="140592"/>
                </a:cubicBezTo>
                <a:lnTo>
                  <a:pt x="25125" y="140592"/>
                </a:lnTo>
                <a:lnTo>
                  <a:pt x="25125" y="124932"/>
                </a:lnTo>
                <a:lnTo>
                  <a:pt x="43365" y="124932"/>
                </a:lnTo>
                <a:cubicBezTo>
                  <a:pt x="67113" y="124932"/>
                  <a:pt x="85210" y="119884"/>
                  <a:pt x="97657" y="109789"/>
                </a:cubicBezTo>
                <a:cubicBezTo>
                  <a:pt x="110105" y="99693"/>
                  <a:pt x="116328" y="85410"/>
                  <a:pt x="116328" y="66940"/>
                </a:cubicBezTo>
                <a:cubicBezTo>
                  <a:pt x="116328" y="50994"/>
                  <a:pt x="111825" y="38461"/>
                  <a:pt x="102820" y="29340"/>
                </a:cubicBezTo>
                <a:cubicBezTo>
                  <a:pt x="93814" y="20220"/>
                  <a:pt x="80592" y="15660"/>
                  <a:pt x="63155" y="15660"/>
                </a:cubicBezTo>
                <a:cubicBezTo>
                  <a:pt x="46520" y="15660"/>
                  <a:pt x="29025" y="21510"/>
                  <a:pt x="10670" y="33212"/>
                </a:cubicBezTo>
                <a:lnTo>
                  <a:pt x="10670" y="14971"/>
                </a:lnTo>
                <a:cubicBezTo>
                  <a:pt x="30746" y="4990"/>
                  <a:pt x="49159" y="0"/>
                  <a:pt x="65908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6" name="文本框 61"/>
          <p:cNvSpPr txBox="1"/>
          <p:nvPr/>
        </p:nvSpPr>
        <p:spPr>
          <a:xfrm>
            <a:off x="876935" y="1163320"/>
            <a:ext cx="3302000" cy="18141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Student Portal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Account Registration and Login.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Admission Form Submission.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Upload Academic Documents.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Online Payment.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Track Application Status.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UB 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Features :</a:t>
            </a:r>
            <a:endParaRPr lang="en-US" altLang="en-GB" sz="2500" b="1" u="sng" dirty="0"/>
          </a:p>
        </p:txBody>
      </p:sp>
      <p:sp>
        <p:nvSpPr>
          <p:cNvPr id="4" name="矩形 9"/>
          <p:cNvSpPr/>
          <p:nvPr/>
        </p:nvSpPr>
        <p:spPr>
          <a:xfrm>
            <a:off x="5303520" y="1143635"/>
            <a:ext cx="3538855" cy="1935480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61"/>
          <p:cNvSpPr txBox="1"/>
          <p:nvPr/>
        </p:nvSpPr>
        <p:spPr>
          <a:xfrm>
            <a:off x="5436870" y="1163320"/>
            <a:ext cx="3302000" cy="18141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Admin Portal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Secure Login.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View and Manage Applications.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Filter and Search Records.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Send Notification to Applicants.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Generate PDF and Excel Reports.</a:t>
            </a:r>
            <a:endParaRPr lang="en-US" altLang="zh-CN" sz="15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5" name="图片 18"/>
          <p:cNvPicPr>
            <a:picLocks noChangeAspect="1"/>
          </p:cNvPicPr>
          <p:nvPr/>
        </p:nvPicPr>
        <p:blipFill>
          <a:blip r:embed="rId2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274955"/>
            <a:ext cx="4400550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Tools and Technologies :</a:t>
            </a:r>
            <a:endParaRPr lang="en-US" altLang="en-GB" sz="2500" b="1" u="sng" dirty="0"/>
          </a:p>
        </p:txBody>
      </p:sp>
      <p:pic>
        <p:nvPicPr>
          <p:cNvPr id="5" name="Picture 4" descr="SUB 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  <p:pic>
        <p:nvPicPr>
          <p:cNvPr id="6155" name="图片 18"/>
          <p:cNvPicPr>
            <a:picLocks noChangeAspect="1"/>
          </p:cNvPicPr>
          <p:nvPr/>
        </p:nvPicPr>
        <p:blipFill>
          <a:blip r:embed="rId2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6" name="Group 35"/>
          <p:cNvGrpSpPr/>
          <p:nvPr/>
        </p:nvGrpSpPr>
        <p:grpSpPr>
          <a:xfrm>
            <a:off x="354965" y="1652905"/>
            <a:ext cx="8474075" cy="2324100"/>
            <a:chOff x="449" y="2603"/>
            <a:chExt cx="13345" cy="4321"/>
          </a:xfrm>
        </p:grpSpPr>
        <p:sp>
          <p:nvSpPr>
            <p:cNvPr id="10" name="矩形 9"/>
            <p:cNvSpPr/>
            <p:nvPr/>
          </p:nvSpPr>
          <p:spPr>
            <a:xfrm>
              <a:off x="449" y="2603"/>
              <a:ext cx="2944" cy="3267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07" y="2763"/>
              <a:ext cx="2628" cy="4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1500" b="1" u="sng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  <a:endParaRPr lang="en-US" sz="1500" b="1" u="sn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10" y="3334"/>
              <a:ext cx="2625" cy="2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Bootstrap</a:t>
              </a: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</a:rPr>
                <a:t>JS or </a:t>
              </a:r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React</a:t>
              </a: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矩形 12"/>
            <p:cNvSpPr/>
            <p:nvPr/>
          </p:nvSpPr>
          <p:spPr>
            <a:xfrm>
              <a:off x="3946" y="3658"/>
              <a:ext cx="2910" cy="3267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9"/>
            <p:cNvSpPr/>
            <p:nvPr/>
          </p:nvSpPr>
          <p:spPr>
            <a:xfrm>
              <a:off x="7386" y="2603"/>
              <a:ext cx="2944" cy="3267"/>
            </a:xfrm>
            <a:prstGeom prst="rect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2"/>
            <p:cNvSpPr/>
            <p:nvPr/>
          </p:nvSpPr>
          <p:spPr>
            <a:xfrm>
              <a:off x="10884" y="3658"/>
              <a:ext cx="2910" cy="3267"/>
            </a:xfrm>
            <a:prstGeom prst="rect">
              <a:avLst/>
            </a:prstGeom>
            <a:gradFill flip="none" rotWithShape="1">
              <a:gsLst>
                <a:gs pos="18000">
                  <a:srgbClr val="7CDDB3">
                    <a:lumMod val="53000"/>
                    <a:lumOff val="47000"/>
                  </a:srgbClr>
                </a:gs>
                <a:gs pos="68000">
                  <a:srgbClr val="6CDBAD">
                    <a:lumMod val="73000"/>
                    <a:lumOff val="27000"/>
                  </a:srgbClr>
                </a:gs>
              </a:gsLst>
              <a:lin ang="2700000" scaled="1"/>
              <a:tileRect/>
            </a:gradFill>
            <a:ln w="25400">
              <a:solidFill>
                <a:srgbClr val="9FE9D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109" y="3818"/>
              <a:ext cx="2628" cy="4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1500" b="1" u="sng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Backend</a:t>
              </a:r>
              <a:endParaRPr lang="en-US" sz="1500" b="1" u="sn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4124" y="4389"/>
              <a:ext cx="2625" cy="2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PHP</a:t>
              </a: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Laravel</a:t>
              </a: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7544" y="2763"/>
              <a:ext cx="2628" cy="4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1500" b="1" u="sng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Database</a:t>
              </a:r>
              <a:endParaRPr lang="en-US" sz="1500" b="1" u="sn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7547" y="3334"/>
              <a:ext cx="2625" cy="2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5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MySQL</a:t>
              </a: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1025" y="3818"/>
              <a:ext cx="2628" cy="4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1500" b="1" u="sng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APIs</a:t>
              </a:r>
              <a:endParaRPr lang="en-US" sz="1500" b="1" u="sn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11028" y="4389"/>
              <a:ext cx="2625" cy="2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en-US" sz="15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Email or</a:t>
              </a:r>
              <a:endParaRPr lang="en-US" alt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en-US" sz="15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SMS</a:t>
              </a:r>
              <a:endParaRPr lang="en-US" alt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en-US" sz="15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Payment</a:t>
              </a:r>
              <a:endParaRPr 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607685" y="1036955"/>
            <a:ext cx="176530" cy="417830"/>
          </a:xfrm>
          <a:custGeom>
            <a:avLst/>
            <a:gdLst/>
            <a:ahLst/>
            <a:cxnLst/>
            <a:rect l="l" t="t" r="r" b="b"/>
            <a:pathLst>
              <a:path w="143861" h="275676">
                <a:moveTo>
                  <a:pt x="65908" y="0"/>
                </a:moveTo>
                <a:cubicBezTo>
                  <a:pt x="86902" y="0"/>
                  <a:pt x="103565" y="5707"/>
                  <a:pt x="115898" y="17122"/>
                </a:cubicBezTo>
                <a:cubicBezTo>
                  <a:pt x="128231" y="28537"/>
                  <a:pt x="134397" y="43652"/>
                  <a:pt x="134397" y="62466"/>
                </a:cubicBezTo>
                <a:cubicBezTo>
                  <a:pt x="134397" y="98603"/>
                  <a:pt x="117131" y="121548"/>
                  <a:pt x="82600" y="131299"/>
                </a:cubicBezTo>
                <a:lnTo>
                  <a:pt x="82600" y="131987"/>
                </a:lnTo>
                <a:cubicBezTo>
                  <a:pt x="101185" y="133823"/>
                  <a:pt x="116041" y="140735"/>
                  <a:pt x="127169" y="152723"/>
                </a:cubicBezTo>
                <a:cubicBezTo>
                  <a:pt x="138297" y="164712"/>
                  <a:pt x="143861" y="179826"/>
                  <a:pt x="143861" y="198067"/>
                </a:cubicBezTo>
                <a:cubicBezTo>
                  <a:pt x="143861" y="221356"/>
                  <a:pt x="135802" y="240113"/>
                  <a:pt x="119684" y="254338"/>
                </a:cubicBezTo>
                <a:cubicBezTo>
                  <a:pt x="103565" y="268564"/>
                  <a:pt x="82715" y="275676"/>
                  <a:pt x="57132" y="275676"/>
                </a:cubicBezTo>
                <a:cubicBezTo>
                  <a:pt x="37285" y="275676"/>
                  <a:pt x="18241" y="270973"/>
                  <a:pt x="0" y="261566"/>
                </a:cubicBezTo>
                <a:lnTo>
                  <a:pt x="0" y="242120"/>
                </a:lnTo>
                <a:cubicBezTo>
                  <a:pt x="20306" y="254051"/>
                  <a:pt x="39465" y="260017"/>
                  <a:pt x="57476" y="260017"/>
                </a:cubicBezTo>
                <a:cubicBezTo>
                  <a:pt x="78929" y="260017"/>
                  <a:pt x="95707" y="254539"/>
                  <a:pt x="107810" y="243583"/>
                </a:cubicBezTo>
                <a:cubicBezTo>
                  <a:pt x="119913" y="232627"/>
                  <a:pt x="125965" y="218315"/>
                  <a:pt x="125965" y="200648"/>
                </a:cubicBezTo>
                <a:cubicBezTo>
                  <a:pt x="125965" y="180916"/>
                  <a:pt x="118996" y="165974"/>
                  <a:pt x="105057" y="155821"/>
                </a:cubicBezTo>
                <a:cubicBezTo>
                  <a:pt x="91118" y="145668"/>
                  <a:pt x="71300" y="140592"/>
                  <a:pt x="45602" y="140592"/>
                </a:cubicBezTo>
                <a:lnTo>
                  <a:pt x="25125" y="140592"/>
                </a:lnTo>
                <a:lnTo>
                  <a:pt x="25125" y="124932"/>
                </a:lnTo>
                <a:lnTo>
                  <a:pt x="43365" y="124932"/>
                </a:lnTo>
                <a:cubicBezTo>
                  <a:pt x="67113" y="124932"/>
                  <a:pt x="85210" y="119884"/>
                  <a:pt x="97657" y="109789"/>
                </a:cubicBezTo>
                <a:cubicBezTo>
                  <a:pt x="110105" y="99693"/>
                  <a:pt x="116328" y="85410"/>
                  <a:pt x="116328" y="66940"/>
                </a:cubicBezTo>
                <a:cubicBezTo>
                  <a:pt x="116328" y="50994"/>
                  <a:pt x="111825" y="38461"/>
                  <a:pt x="102820" y="29340"/>
                </a:cubicBezTo>
                <a:cubicBezTo>
                  <a:pt x="93814" y="20220"/>
                  <a:pt x="80592" y="15660"/>
                  <a:pt x="63155" y="15660"/>
                </a:cubicBezTo>
                <a:cubicBezTo>
                  <a:pt x="46520" y="15660"/>
                  <a:pt x="29025" y="21510"/>
                  <a:pt x="10670" y="33212"/>
                </a:cubicBezTo>
                <a:lnTo>
                  <a:pt x="10670" y="14971"/>
                </a:lnTo>
                <a:cubicBezTo>
                  <a:pt x="30746" y="4990"/>
                  <a:pt x="49159" y="0"/>
                  <a:pt x="65908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22"/>
          <p:cNvSpPr txBox="1">
            <a:spLocks noChangeAspect="1"/>
          </p:cNvSpPr>
          <p:nvPr/>
        </p:nvSpPr>
        <p:spPr>
          <a:xfrm>
            <a:off x="7788910" y="1634490"/>
            <a:ext cx="287020" cy="411480"/>
          </a:xfrm>
          <a:custGeom>
            <a:avLst/>
            <a:gdLst/>
            <a:ahLst/>
            <a:cxnLst/>
            <a:rect l="l" t="t" r="r" b="b"/>
            <a:pathLst>
              <a:path w="185849" h="266556">
                <a:moveTo>
                  <a:pt x="127169" y="30459"/>
                </a:moveTo>
                <a:cubicBezTo>
                  <a:pt x="118106" y="46061"/>
                  <a:pt x="108698" y="61176"/>
                  <a:pt x="98947" y="75803"/>
                </a:cubicBezTo>
                <a:cubicBezTo>
                  <a:pt x="89196" y="90430"/>
                  <a:pt x="79588" y="104225"/>
                  <a:pt x="70123" y="117188"/>
                </a:cubicBezTo>
                <a:cubicBezTo>
                  <a:pt x="60659" y="130152"/>
                  <a:pt x="51596" y="142083"/>
                  <a:pt x="42934" y="152982"/>
                </a:cubicBezTo>
                <a:cubicBezTo>
                  <a:pt x="34273" y="163880"/>
                  <a:pt x="26500" y="173345"/>
                  <a:pt x="19617" y="181375"/>
                </a:cubicBezTo>
                <a:lnTo>
                  <a:pt x="127169" y="181375"/>
                </a:lnTo>
                <a:close/>
                <a:moveTo>
                  <a:pt x="125964" y="0"/>
                </a:moveTo>
                <a:lnTo>
                  <a:pt x="144205" y="0"/>
                </a:lnTo>
                <a:lnTo>
                  <a:pt x="144205" y="181375"/>
                </a:lnTo>
                <a:lnTo>
                  <a:pt x="185849" y="181375"/>
                </a:lnTo>
                <a:lnTo>
                  <a:pt x="185849" y="196863"/>
                </a:lnTo>
                <a:lnTo>
                  <a:pt x="144205" y="196863"/>
                </a:lnTo>
                <a:lnTo>
                  <a:pt x="144205" y="266556"/>
                </a:lnTo>
                <a:lnTo>
                  <a:pt x="127169" y="266556"/>
                </a:lnTo>
                <a:lnTo>
                  <a:pt x="127169" y="196863"/>
                </a:lnTo>
                <a:lnTo>
                  <a:pt x="0" y="196863"/>
                </a:lnTo>
                <a:lnTo>
                  <a:pt x="0" y="180171"/>
                </a:lnTo>
                <a:cubicBezTo>
                  <a:pt x="11931" y="166633"/>
                  <a:pt x="24034" y="152093"/>
                  <a:pt x="36309" y="136548"/>
                </a:cubicBezTo>
                <a:cubicBezTo>
                  <a:pt x="48584" y="121003"/>
                  <a:pt x="60315" y="105315"/>
                  <a:pt x="71500" y="89483"/>
                </a:cubicBezTo>
                <a:cubicBezTo>
                  <a:pt x="82685" y="73652"/>
                  <a:pt x="92982" y="58049"/>
                  <a:pt x="102389" y="42677"/>
                </a:cubicBezTo>
                <a:cubicBezTo>
                  <a:pt x="111796" y="27304"/>
                  <a:pt x="119654" y="13079"/>
                  <a:pt x="125964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21"/>
          <p:cNvSpPr txBox="1">
            <a:spLocks noChangeAspect="1"/>
          </p:cNvSpPr>
          <p:nvPr/>
        </p:nvSpPr>
        <p:spPr>
          <a:xfrm>
            <a:off x="1226185" y="1036955"/>
            <a:ext cx="126365" cy="417830"/>
          </a:xfrm>
          <a:custGeom>
            <a:avLst/>
            <a:gdLst/>
            <a:ahLst/>
            <a:cxnLst/>
            <a:rect l="l" t="t" r="r" b="b"/>
            <a:pathLst>
              <a:path w="82255" h="272407">
                <a:moveTo>
                  <a:pt x="76404" y="0"/>
                </a:moveTo>
                <a:lnTo>
                  <a:pt x="82255" y="0"/>
                </a:lnTo>
                <a:lnTo>
                  <a:pt x="82255" y="272407"/>
                </a:lnTo>
                <a:lnTo>
                  <a:pt x="65219" y="272407"/>
                </a:lnTo>
                <a:lnTo>
                  <a:pt x="65219" y="26845"/>
                </a:lnTo>
                <a:cubicBezTo>
                  <a:pt x="56615" y="35105"/>
                  <a:pt x="46835" y="42189"/>
                  <a:pt x="35879" y="48097"/>
                </a:cubicBezTo>
                <a:cubicBezTo>
                  <a:pt x="24923" y="54006"/>
                  <a:pt x="12963" y="59254"/>
                  <a:pt x="0" y="63843"/>
                </a:cubicBezTo>
                <a:lnTo>
                  <a:pt x="0" y="48356"/>
                </a:lnTo>
                <a:cubicBezTo>
                  <a:pt x="7801" y="45717"/>
                  <a:pt x="15028" y="42763"/>
                  <a:pt x="21682" y="39493"/>
                </a:cubicBezTo>
                <a:cubicBezTo>
                  <a:pt x="28336" y="36224"/>
                  <a:pt x="34732" y="32581"/>
                  <a:pt x="40869" y="28566"/>
                </a:cubicBezTo>
                <a:cubicBezTo>
                  <a:pt x="47007" y="24551"/>
                  <a:pt x="52972" y="20163"/>
                  <a:pt x="58766" y="15402"/>
                </a:cubicBezTo>
                <a:cubicBezTo>
                  <a:pt x="64559" y="10641"/>
                  <a:pt x="70439" y="5507"/>
                  <a:pt x="76404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59"/>
          <p:cNvSpPr txBox="1"/>
          <p:nvPr/>
        </p:nvSpPr>
        <p:spPr>
          <a:xfrm>
            <a:off x="3442335" y="1634490"/>
            <a:ext cx="185420" cy="411480"/>
          </a:xfrm>
          <a:custGeom>
            <a:avLst/>
            <a:gdLst/>
            <a:ahLst/>
            <a:cxnLst/>
            <a:rect l="l" t="t" r="r" b="b"/>
            <a:pathLst>
              <a:path w="150916" h="271030">
                <a:moveTo>
                  <a:pt x="80018" y="0"/>
                </a:moveTo>
                <a:cubicBezTo>
                  <a:pt x="90687" y="0"/>
                  <a:pt x="100353" y="1635"/>
                  <a:pt x="109014" y="4904"/>
                </a:cubicBezTo>
                <a:cubicBezTo>
                  <a:pt x="117676" y="8174"/>
                  <a:pt x="125075" y="12763"/>
                  <a:pt x="131213" y="18671"/>
                </a:cubicBezTo>
                <a:cubicBezTo>
                  <a:pt x="137350" y="24579"/>
                  <a:pt x="142083" y="31749"/>
                  <a:pt x="145410" y="40181"/>
                </a:cubicBezTo>
                <a:cubicBezTo>
                  <a:pt x="148736" y="48613"/>
                  <a:pt x="150400" y="58049"/>
                  <a:pt x="150400" y="68489"/>
                </a:cubicBezTo>
                <a:cubicBezTo>
                  <a:pt x="150400" y="80764"/>
                  <a:pt x="148650" y="91634"/>
                  <a:pt x="145151" y="101099"/>
                </a:cubicBezTo>
                <a:cubicBezTo>
                  <a:pt x="141652" y="110563"/>
                  <a:pt x="136863" y="119167"/>
                  <a:pt x="130783" y="126911"/>
                </a:cubicBezTo>
                <a:cubicBezTo>
                  <a:pt x="124702" y="134655"/>
                  <a:pt x="117618" y="141767"/>
                  <a:pt x="109530" y="148249"/>
                </a:cubicBezTo>
                <a:cubicBezTo>
                  <a:pt x="101442" y="154731"/>
                  <a:pt x="92867" y="161241"/>
                  <a:pt x="83804" y="167781"/>
                </a:cubicBezTo>
                <a:cubicBezTo>
                  <a:pt x="71758" y="176270"/>
                  <a:pt x="61577" y="183842"/>
                  <a:pt x="53259" y="190495"/>
                </a:cubicBezTo>
                <a:cubicBezTo>
                  <a:pt x="44942" y="197149"/>
                  <a:pt x="38202" y="203631"/>
                  <a:pt x="33040" y="209941"/>
                </a:cubicBezTo>
                <a:cubicBezTo>
                  <a:pt x="27877" y="216250"/>
                  <a:pt x="24149" y="222732"/>
                  <a:pt x="21854" y="229386"/>
                </a:cubicBezTo>
                <a:cubicBezTo>
                  <a:pt x="19560" y="236040"/>
                  <a:pt x="18413" y="243784"/>
                  <a:pt x="18413" y="252617"/>
                </a:cubicBezTo>
                <a:lnTo>
                  <a:pt x="18413" y="255371"/>
                </a:lnTo>
                <a:lnTo>
                  <a:pt x="150916" y="255371"/>
                </a:lnTo>
                <a:lnTo>
                  <a:pt x="150916" y="271030"/>
                </a:lnTo>
                <a:lnTo>
                  <a:pt x="0" y="271030"/>
                </a:lnTo>
                <a:lnTo>
                  <a:pt x="0" y="258640"/>
                </a:lnTo>
                <a:cubicBezTo>
                  <a:pt x="0" y="250265"/>
                  <a:pt x="659" y="242780"/>
                  <a:pt x="1979" y="236183"/>
                </a:cubicBezTo>
                <a:cubicBezTo>
                  <a:pt x="3298" y="229587"/>
                  <a:pt x="5363" y="223507"/>
                  <a:pt x="8174" y="217943"/>
                </a:cubicBezTo>
                <a:cubicBezTo>
                  <a:pt x="10984" y="212379"/>
                  <a:pt x="14455" y="207130"/>
                  <a:pt x="18585" y="202197"/>
                </a:cubicBezTo>
                <a:cubicBezTo>
                  <a:pt x="22715" y="197264"/>
                  <a:pt x="27562" y="192360"/>
                  <a:pt x="33126" y="187484"/>
                </a:cubicBezTo>
                <a:cubicBezTo>
                  <a:pt x="38690" y="182608"/>
                  <a:pt x="44971" y="177589"/>
                  <a:pt x="51969" y="172427"/>
                </a:cubicBezTo>
                <a:cubicBezTo>
                  <a:pt x="58967" y="167264"/>
                  <a:pt x="66596" y="161643"/>
                  <a:pt x="74856" y="155563"/>
                </a:cubicBezTo>
                <a:cubicBezTo>
                  <a:pt x="82886" y="149827"/>
                  <a:pt x="90401" y="144091"/>
                  <a:pt x="97399" y="138354"/>
                </a:cubicBezTo>
                <a:cubicBezTo>
                  <a:pt x="104397" y="132618"/>
                  <a:pt x="110505" y="126481"/>
                  <a:pt x="115725" y="119942"/>
                </a:cubicBezTo>
                <a:cubicBezTo>
                  <a:pt x="120945" y="113402"/>
                  <a:pt x="125075" y="106204"/>
                  <a:pt x="128115" y="98345"/>
                </a:cubicBezTo>
                <a:cubicBezTo>
                  <a:pt x="131155" y="90487"/>
                  <a:pt x="132675" y="81452"/>
                  <a:pt x="132675" y="71242"/>
                </a:cubicBezTo>
                <a:cubicBezTo>
                  <a:pt x="132675" y="53690"/>
                  <a:pt x="127800" y="40038"/>
                  <a:pt x="118048" y="30287"/>
                </a:cubicBezTo>
                <a:cubicBezTo>
                  <a:pt x="108297" y="20535"/>
                  <a:pt x="94645" y="15660"/>
                  <a:pt x="77093" y="15660"/>
                </a:cubicBezTo>
                <a:cubicBezTo>
                  <a:pt x="65162" y="15660"/>
                  <a:pt x="53689" y="18270"/>
                  <a:pt x="42676" y="23489"/>
                </a:cubicBezTo>
                <a:cubicBezTo>
                  <a:pt x="31663" y="28709"/>
                  <a:pt x="20879" y="35965"/>
                  <a:pt x="10325" y="45258"/>
                </a:cubicBezTo>
                <a:lnTo>
                  <a:pt x="10325" y="25124"/>
                </a:lnTo>
                <a:cubicBezTo>
                  <a:pt x="20535" y="17323"/>
                  <a:pt x="31519" y="11185"/>
                  <a:pt x="43278" y="6711"/>
                </a:cubicBezTo>
                <a:cubicBezTo>
                  <a:pt x="55037" y="2237"/>
                  <a:pt x="67284" y="0"/>
                  <a:pt x="80018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2"/>
          <p:cNvSpPr/>
          <p:nvPr/>
        </p:nvSpPr>
        <p:spPr>
          <a:xfrm>
            <a:off x="725805" y="885508"/>
            <a:ext cx="7961630" cy="708025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805" y="885190"/>
            <a:ext cx="7916545" cy="708660"/>
          </a:xfrm>
        </p:spPr>
        <p:txBody>
          <a:bodyPr/>
          <a:p>
            <a:pPr marL="0" indent="0" algn="just">
              <a:lnSpc>
                <a:spcPct val="120000"/>
              </a:lnSpc>
              <a:buNone/>
            </a:pPr>
            <a:r>
              <a:rPr lang="en-US" altLang="en-US" sz="1500">
                <a:solidFill>
                  <a:schemeClr val="tx1"/>
                </a:solidFill>
              </a:rPr>
              <a:t>Agile Method is a way of building software step-by-step. Instead of doing everything at once, work is done in small parts (called sprints) and improved over time based on feedback.</a:t>
            </a:r>
            <a:endParaRPr lang="en-US" altLang="en-US" sz="1500">
              <a:solidFill>
                <a:schemeClr val="tx1"/>
              </a:solidFill>
            </a:endParaRPr>
          </a:p>
        </p:txBody>
      </p:sp>
      <p:pic>
        <p:nvPicPr>
          <p:cNvPr id="5" name="Picture 4" descr="SUB 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  <p:pic>
        <p:nvPicPr>
          <p:cNvPr id="6155" name="图片 18"/>
          <p:cNvPicPr>
            <a:picLocks noChangeAspect="1"/>
          </p:cNvPicPr>
          <p:nvPr/>
        </p:nvPicPr>
        <p:blipFill>
          <a:blip r:embed="rId2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Method :</a:t>
            </a:r>
            <a:endParaRPr lang="en-US" altLang="en-GB" sz="2500" b="1" u="sng" dirty="0"/>
          </a:p>
        </p:txBody>
      </p:sp>
      <p:pic>
        <p:nvPicPr>
          <p:cNvPr id="8" name="Picture 7" descr="brave_screenshot_img.freepik.com (1) (1)"/>
          <p:cNvPicPr>
            <a:picLocks noChangeAspect="1"/>
          </p:cNvPicPr>
          <p:nvPr/>
        </p:nvPicPr>
        <p:blipFill>
          <a:blip r:embed="rId3"/>
          <a:srcRect l="2286" t="2296" r="2065" b="1086"/>
          <a:stretch>
            <a:fillRect/>
          </a:stretch>
        </p:blipFill>
        <p:spPr>
          <a:xfrm>
            <a:off x="725805" y="2025015"/>
            <a:ext cx="3559810" cy="268541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4616450" y="2025015"/>
            <a:ext cx="4025900" cy="29203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Using Agile:</a:t>
            </a:r>
            <a:endParaRPr lang="en-US" alt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 sz="1500" b="1"/>
              <a:t>Flexible changes</a:t>
            </a:r>
            <a:r>
              <a:rPr lang="en-US" altLang="en-US" sz="1500"/>
              <a:t> </a:t>
            </a:r>
            <a:r>
              <a:rPr lang="en-US" altLang="en-US" sz="1500" b="1"/>
              <a:t>–</a:t>
            </a:r>
            <a:r>
              <a:rPr lang="en-US" altLang="en-US" sz="1500"/>
              <a:t> You can update features anytime based on user needs.</a:t>
            </a:r>
            <a:endParaRPr lang="en-US" altLang="en-US" sz="1500"/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 sz="1500" b="1"/>
              <a:t>Fast delivery –</a:t>
            </a:r>
            <a:r>
              <a:rPr lang="en-US" altLang="en-US" sz="1500"/>
              <a:t> You release a basic version quickly, then improve it.</a:t>
            </a:r>
            <a:endParaRPr lang="en-US" altLang="en-US" sz="1500"/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 sz="1500" b="1"/>
              <a:t>Better teamwork –</a:t>
            </a:r>
            <a:r>
              <a:rPr lang="en-US" altLang="en-US" sz="1500"/>
              <a:t> Everyone (developer, designer, client) stays connected.</a:t>
            </a:r>
            <a:endParaRPr lang="en-US" altLang="en-US" sz="1500"/>
          </a:p>
          <a:p>
            <a:pPr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 sz="1500" b="1"/>
              <a:t>Customer feedback – </a:t>
            </a:r>
            <a:r>
              <a:rPr lang="en-US" altLang="en-US" sz="1500"/>
              <a:t>You get real feedback early and improve faster.</a:t>
            </a:r>
            <a:endParaRPr lang="en-US" altLang="en-US" sz="15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/>
              <a:t>Students from rural areas can easily apply without any hassle.</a:t>
            </a:r>
            <a:endParaRPr lang="en-US" altLang="en-US"/>
          </a:p>
          <a:p>
            <a:pPr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/>
              <a:t>Faster communication between university and students.</a:t>
            </a:r>
            <a:endParaRPr lang="en-US" altLang="en-US"/>
          </a:p>
          <a:p>
            <a:pPr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/>
              <a:t>Staff can focus on quality tasks rather than manual paperwork.</a:t>
            </a:r>
            <a:endParaRPr lang="en-US" altLang="en-US"/>
          </a:p>
          <a:p>
            <a:pPr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/>
              <a:t>Less paper use, saving trees.</a:t>
            </a:r>
            <a:endParaRPr lang="en-US" altLang="en-US"/>
          </a:p>
          <a:p>
            <a:pPr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/>
              <a:t>Reduces transport, lowering fuel use and pollution.</a:t>
            </a:r>
            <a:endParaRPr lang="en-US" altLang="en-US"/>
          </a:p>
          <a:p>
            <a:pPr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/>
              <a:t>Less need for printing, saving ink and electricity.</a:t>
            </a:r>
            <a:endParaRPr lang="en-US" altLang="en-US"/>
          </a:p>
          <a:p>
            <a:pPr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altLang="en-US"/>
              <a:t>Eco-friendly digital process replaces wasteful manual system.</a:t>
            </a:r>
            <a:endParaRPr lang="en-US" altLang="en-US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Positive Social Impacts :</a:t>
            </a:r>
            <a:endParaRPr lang="en-US" altLang="en-GB" sz="2500" b="1" u="sng" dirty="0"/>
          </a:p>
        </p:txBody>
      </p:sp>
      <p:pic>
        <p:nvPicPr>
          <p:cNvPr id="5" name="Picture 4" descr="SUB 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  <p:pic>
        <p:nvPicPr>
          <p:cNvPr id="6155" name="图片 18"/>
          <p:cNvPicPr>
            <a:picLocks noChangeAspect="1"/>
          </p:cNvPicPr>
          <p:nvPr/>
        </p:nvPicPr>
        <p:blipFill>
          <a:blip r:embed="rId2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altLang="en-US"/>
              <a:t>Time duration to build the system			- 5 months.</a:t>
            </a:r>
            <a:endParaRPr lang="en-US" altLang="en-US"/>
          </a:p>
          <a:p>
            <a:pPr marL="0" indent="0" algn="just">
              <a:buNone/>
            </a:pPr>
            <a:r>
              <a:rPr lang="en-US" altLang="en-US"/>
              <a:t>The system will be built every month 		- 22 days</a:t>
            </a:r>
            <a:endParaRPr lang="en-US" altLang="en-US"/>
          </a:p>
          <a:p>
            <a:pPr marL="0" indent="0" algn="just">
              <a:buNone/>
            </a:pPr>
            <a:r>
              <a:rPr lang="en-US" altLang="en-US">
                <a:sym typeface="+mn-ea"/>
              </a:rPr>
              <a:t>The system will be built every day 		- 2 hours</a:t>
            </a:r>
            <a:endParaRPr lang="en-US" altLang="en-US">
              <a:sym typeface="+mn-ea"/>
            </a:endParaRPr>
          </a:p>
          <a:p>
            <a:pPr marL="0" indent="0" algn="just">
              <a:buNone/>
            </a:pPr>
            <a:endParaRPr lang="en-US" altLang="en-US">
              <a:sym typeface="+mn-ea"/>
            </a:endParaRPr>
          </a:p>
          <a:p>
            <a:pPr marL="0" indent="0" algn="just">
              <a:buNone/>
            </a:pPr>
            <a:r>
              <a:rPr lang="en-US" altLang="en-US"/>
              <a:t>The working hours of each person are 		- (5x22x2) =  220 hours.</a:t>
            </a:r>
            <a:endParaRPr lang="en-US" altLang="en-US"/>
          </a:p>
          <a:p>
            <a:pPr marL="0" indent="0" algn="just">
              <a:buNone/>
            </a:pPr>
            <a:endParaRPr lang="en-US" altLang="en-US"/>
          </a:p>
          <a:p>
            <a:pPr marL="0" indent="0" algn="just">
              <a:buNone/>
            </a:pPr>
            <a:r>
              <a:rPr lang="en-US" altLang="en-US"/>
              <a:t>So,  </a:t>
            </a:r>
            <a:endParaRPr lang="en-US" altLang="en-US"/>
          </a:p>
          <a:p>
            <a:pPr marL="0" indent="0" algn="just">
              <a:buNone/>
            </a:pPr>
            <a:r>
              <a:rPr lang="en-US" altLang="en-US"/>
              <a:t>The total number of hours a team works together is - (220*3) = 660 hours.</a:t>
            </a:r>
            <a:endParaRPr lang="en-US" altLang="en-US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en-GB" sz="2500" b="1" u="sng" dirty="0"/>
              <a:t>Working Hour :</a:t>
            </a:r>
            <a:endParaRPr lang="en-US" altLang="en-GB" sz="2500" b="1" u="sng" dirty="0"/>
          </a:p>
        </p:txBody>
      </p:sp>
      <p:pic>
        <p:nvPicPr>
          <p:cNvPr id="5" name="Picture 4" descr="SUB 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0" y="80010"/>
            <a:ext cx="1500505" cy="420370"/>
          </a:xfrm>
          <a:prstGeom prst="rect">
            <a:avLst/>
          </a:prstGeom>
        </p:spPr>
      </p:pic>
      <p:pic>
        <p:nvPicPr>
          <p:cNvPr id="6155" name="图片 18"/>
          <p:cNvPicPr>
            <a:picLocks noChangeAspect="1"/>
          </p:cNvPicPr>
          <p:nvPr/>
        </p:nvPicPr>
        <p:blipFill>
          <a:blip r:embed="rId2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485*234"/>
  <p:tag name="TABLE_ENDDRAG_RECT" val="197*79*485*234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 Light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3984</Words>
  <Application>WPS Presentation</Application>
  <PresentationFormat>全屏显示(16:9)</PresentationFormat>
  <Paragraphs>307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Microsoft YaHei</vt:lpstr>
      <vt:lpstr>Bahnschrift SemiBold SemiCondensed</vt:lpstr>
      <vt:lpstr>Bahnschrift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Objectives :</vt:lpstr>
      <vt:lpstr>Features :</vt:lpstr>
      <vt:lpstr>Tools and Technologies :</vt:lpstr>
      <vt:lpstr>Method :</vt:lpstr>
      <vt:lpstr>Social Impacts :</vt:lpstr>
      <vt:lpstr>Working Hour :</vt:lpstr>
      <vt:lpstr>Costing :</vt:lpstr>
      <vt:lpstr>Costing :</vt:lpstr>
      <vt:lpstr>Costing :</vt:lpstr>
      <vt:lpstr>Costing :</vt:lpstr>
      <vt:lpstr>Costing :</vt:lpstr>
      <vt:lpstr>Gantt Chart :</vt:lpstr>
      <vt:lpstr>Conclusion :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Slibe</dc:creator>
  <cp:lastModifiedBy>RAKIBUL HASAN RAKIB</cp:lastModifiedBy>
  <cp:revision>206</cp:revision>
  <dcterms:created xsi:type="dcterms:W3CDTF">2016-02-01T02:43:00Z</dcterms:created>
  <dcterms:modified xsi:type="dcterms:W3CDTF">2025-06-23T03:24:20Z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1033-12.2.0.21546</vt:lpwstr>
  </property>
  <property fmtid="{D5CDD505-2E9C-101B-9397-08002B2CF9AE}" pid="3" name="ICV">
    <vt:lpwstr>5B0BEE557E034FFF80EDEEB2BE6A6446_13</vt:lpwstr>
  </property>
</Properties>
</file>