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288" r:id="rId2"/>
    <p:sldId id="456" r:id="rId3"/>
    <p:sldId id="457" r:id="rId4"/>
    <p:sldId id="458" r:id="rId5"/>
    <p:sldId id="749" r:id="rId6"/>
    <p:sldId id="462" r:id="rId7"/>
    <p:sldId id="750" r:id="rId8"/>
    <p:sldId id="463" r:id="rId9"/>
    <p:sldId id="464" r:id="rId10"/>
    <p:sldId id="764" r:id="rId11"/>
    <p:sldId id="466" r:id="rId12"/>
    <p:sldId id="765" r:id="rId13"/>
    <p:sldId id="753" r:id="rId14"/>
    <p:sldId id="465" r:id="rId15"/>
    <p:sldId id="754" r:id="rId16"/>
    <p:sldId id="467" r:id="rId17"/>
    <p:sldId id="755" r:id="rId18"/>
    <p:sldId id="469" r:id="rId19"/>
    <p:sldId id="756" r:id="rId20"/>
    <p:sldId id="757" r:id="rId21"/>
    <p:sldId id="472" r:id="rId22"/>
    <p:sldId id="470" r:id="rId23"/>
    <p:sldId id="476" r:id="rId24"/>
    <p:sldId id="477" r:id="rId25"/>
    <p:sldId id="478" r:id="rId26"/>
    <p:sldId id="758" r:id="rId27"/>
    <p:sldId id="759" r:id="rId28"/>
    <p:sldId id="760" r:id="rId29"/>
    <p:sldId id="479" r:id="rId30"/>
    <p:sldId id="761" r:id="rId31"/>
    <p:sldId id="480" r:id="rId32"/>
    <p:sldId id="767" r:id="rId33"/>
    <p:sldId id="768" r:id="rId3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DD71C18E-E663-4EDD-AEA3-955FD043FE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F05E8BF-883F-460D-80D8-EC625E7325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21F5FCB-7E7B-40E8-9D5E-70A32E0D1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AFE6F50E-B858-4843-A5FB-E5120977A1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798D137-7DAB-4D76-9266-1695482A37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EAA1165-365D-496F-93DA-84B6A4368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F9581474-8792-4C75-A56B-7AA9B126BF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B74CD4C-44D6-4ACD-8799-B3EFE276E7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8A8275C-DA01-41C4-85B7-9C9B4BA4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D2BCE6CF-597C-42C2-83CB-2B4284E45C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9B8ACD6-74CD-426B-AC3D-CD21FE37C7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54B6F95-B922-4D7D-A473-75B97BBCC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A373CBE6-C183-4AE9-8A78-0614E2D870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49C5182-19D0-441F-BFBF-56E9AA07A1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EA0EA8C-0919-42EA-B1A9-32DA55F42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4F5072A7-ECDA-401F-BB9D-C8FC6277DF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A0A30C4-11D4-4C8E-BAF8-44266F350D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B3077B6-21FE-47F7-9A74-E39CF02CF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0715D443-235F-4753-9940-B0E824CA13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9581A8B-5069-45D0-A2D2-830815DB1A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79246BC-699E-4ABE-A7EE-1FFFCE60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B8CA5487-B937-40A0-A47D-534ACF9075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BE8A600-946C-4398-B617-B4F9E043F9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02CBFA1-F3E1-44EB-AEAF-1FFBC579C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6C5A1AF8-6F04-47B8-BF56-184D1C63F8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D37035-A91D-49F7-9E2D-FC78F75D45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BB9725-3DE1-498C-AEB2-5F5731775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7EB0F1CA-4109-4A15-9868-8C5874462F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C4510E1-1CE0-45B4-8D89-1BFDF77032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CF07C8-DCC7-4D3A-8833-D9EF27013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58255BF4-41E3-4B99-BBAC-877C4DFB75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3FBD7E2-D7E5-494F-A7A4-3387C9FCF4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EA7F534-1C8C-4984-81D6-0D89398F7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A7981362-5921-48A0-B38F-0697BFBC06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9FF328F-4353-4F79-AB5E-52C0E193CF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E28B6EA-99C4-476C-AE10-1F0800F97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6421BFBE-8EE4-47F0-8D12-74479E61E7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6D00C2C-F84C-4CEC-8278-37EE417452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3C56939-9443-4830-B907-C840164B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9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832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18330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1833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33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3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3305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330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3B316268-9E56-4853-AD38-EB085B2A6B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BC4AF-930E-489C-B770-CB69F4581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572D6-2BBD-4C63-8E77-C59B6BCC4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DCD4ED57-595E-46C9-BA9E-693AC9AEDE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FB26C-3CE2-4682-BA0C-AE9DD097DF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E7F80-9A0E-42FD-88C3-4C054DD344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303D2-15CE-4C1F-A3FC-FF31A04DD1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444BE-94B7-4ED3-BC4B-F75F08D32E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5D419-1BAC-4ADA-86D0-D0BA88B99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24ABC-71FB-4413-A9B8-BE176BA86D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3A914-1C21-4C14-9D90-D20ECAD9E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E5BB4-FDFF-4A29-9C4A-FDF18C2F95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8227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8227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7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2278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8227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228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822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822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A9ACAD9C-2EA3-4AAB-9986-C6BB306A65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72E9-171F-47C1-BEE8-42A4D4B5CEDC}" type="slidenum">
              <a:rPr lang="en-US"/>
              <a:pPr/>
              <a:t>1</a:t>
            </a:fld>
            <a:endParaRPr lang="en-US"/>
          </a:p>
        </p:txBody>
      </p:sp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9900"/>
                </a:solidFill>
              </a:rPr>
              <a:t>Lecture 1.2 – 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38400"/>
            <a:ext cx="7265988" cy="3733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9900"/>
                </a:solidFill>
              </a:rPr>
              <a:t>Data -</a:t>
            </a:r>
            <a:r>
              <a:rPr lang="en-US" sz="2400" dirty="0"/>
              <a:t> meaningful facts about an object, person etc.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9900"/>
                </a:solidFill>
              </a:rPr>
              <a:t>Data communication –</a:t>
            </a:r>
            <a:r>
              <a:rPr lang="en-US" sz="2400" dirty="0"/>
              <a:t> exchange of data between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two devices via some forms of transmission medium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such as wire cable.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9900"/>
                </a:solidFill>
              </a:rPr>
              <a:t>Communication system –</a:t>
            </a:r>
            <a:r>
              <a:rPr lang="en-US" sz="2400" dirty="0"/>
              <a:t> made up of a combination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of hardware (physical equipments) and software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(programs).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A9E9ACF2-1C40-4764-9EC1-702038F6B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1F0DA0A-F839-46BD-BFCD-E569F3EE08E6}" type="slidenum">
              <a:rPr lang="en-US" altLang="en-US" sz="2000"/>
              <a:pPr/>
              <a:t>10</a:t>
            </a:fld>
            <a:endParaRPr lang="en-US" altLang="en-US" sz="2000"/>
          </a:p>
        </p:txBody>
      </p:sp>
      <p:sp>
        <p:nvSpPr>
          <p:cNvPr id="10243" name="Line 2">
            <a:extLst>
              <a:ext uri="{FF2B5EF4-FFF2-40B4-BE49-F238E27FC236}">
                <a16:creationId xmlns:a16="http://schemas.microsoft.com/office/drawing/2014/main" id="{5E1E050C-676D-40E2-9CA5-436C124BD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>
            <a:extLst>
              <a:ext uri="{FF2B5EF4-FFF2-40B4-BE49-F238E27FC236}">
                <a16:creationId xmlns:a16="http://schemas.microsoft.com/office/drawing/2014/main" id="{6B637748-1DCC-457C-A115-3DAFE13C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193FD90B-8532-41CB-A134-47EEE1FA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586306"/>
            <a:ext cx="7801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 dirty="0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7309DD57-F49D-4AB5-8EE5-0B2CE623F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1F7BF36D-FD79-4E7A-9029-3CF59993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547295"/>
            <a:ext cx="7513637" cy="43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347D-C22F-4D1A-9BBD-A577909B337C}" type="slidenum">
              <a:rPr lang="en-US"/>
              <a:pPr/>
              <a:t>11</a:t>
            </a:fld>
            <a:endParaRPr lang="en-US"/>
          </a:p>
        </p:txBody>
      </p:sp>
      <p:sp>
        <p:nvSpPr>
          <p:cNvPr id="28160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br>
              <a:rPr lang="en-US" sz="4800">
                <a:solidFill>
                  <a:srgbClr val="FF9900"/>
                </a:solidFill>
              </a:rPr>
            </a:br>
            <a:r>
              <a:rPr lang="en-US" sz="4800">
                <a:solidFill>
                  <a:srgbClr val="FF9900"/>
                </a:solidFill>
              </a:rPr>
              <a:t>Network Topology 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Topology refers to the way a network is laid out physically.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There are four basic types of topologies: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/>
              <a:t>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3C1F42B-D713-4CFF-8D69-60580A0F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56" y="3581400"/>
            <a:ext cx="63896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E408-9C00-44C6-B676-F866CBE6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5725"/>
            <a:ext cx="7924800" cy="1371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Topology</a:t>
            </a:r>
            <a:br>
              <a:rPr lang="en-US" dirty="0">
                <a:solidFill>
                  <a:srgbClr val="FF9900"/>
                </a:solidFill>
              </a:rPr>
            </a:br>
            <a:r>
              <a:rPr lang="en-US" sz="1800" dirty="0">
                <a:solidFill>
                  <a:srgbClr val="FF9900"/>
                </a:solidFill>
              </a:rPr>
              <a:t> </a:t>
            </a:r>
            <a:br>
              <a:rPr lang="en-US" dirty="0">
                <a:solidFill>
                  <a:srgbClr val="FF9900"/>
                </a:solidFill>
              </a:rPr>
            </a:br>
            <a:r>
              <a:rPr lang="en-US" dirty="0">
                <a:solidFill>
                  <a:srgbClr val="FF9900"/>
                </a:solidFill>
              </a:rPr>
              <a:t>Mesh Topology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0A73-A078-4A57-A470-145EE80C2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9900"/>
                </a:solidFill>
              </a:rPr>
              <a:t>	</a:t>
            </a:r>
            <a:r>
              <a:rPr lang="en-US" sz="2000" dirty="0"/>
              <a:t>Every device has a dedicated point-to-point link to every other device. A fully connected mesh network has n(n-1)/2 physical channels to link n devices.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Advantages: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 data traffic problems.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Robust networking system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Privacy and security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/>
              <a:t>Disadvantages.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Amount of cabling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Number of I/O ports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Installation and connection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More cable space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Expensive I/O ports and cables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84D1-A1F5-4E0C-9209-3D4C07FB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26C-3CE2-4682-BA0C-AE9DD097DF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FF2ECA71-4BF5-4453-8FAA-13608D71D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4532158-313E-465A-924A-87EDF22E5A52}" type="slidenum">
              <a:rPr lang="en-US" altLang="en-US" sz="2000"/>
              <a:pPr/>
              <a:t>13</a:t>
            </a:fld>
            <a:endParaRPr lang="en-US" altLang="en-US" sz="2000"/>
          </a:p>
        </p:txBody>
      </p:sp>
      <p:sp>
        <p:nvSpPr>
          <p:cNvPr id="12291" name="Line 2">
            <a:extLst>
              <a:ext uri="{FF2B5EF4-FFF2-40B4-BE49-F238E27FC236}">
                <a16:creationId xmlns:a16="http://schemas.microsoft.com/office/drawing/2014/main" id="{D25EB0A8-9297-4674-A1DD-6D1C59EA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DB49EFFB-F0A2-485A-BBE4-03963BF69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C0A5127E-F124-4D09-8539-59234A312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 dirty="0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2B3F4BCD-AA1B-4954-BC5B-C73107CA5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5" name="Picture 6">
            <a:extLst>
              <a:ext uri="{FF2B5EF4-FFF2-40B4-BE49-F238E27FC236}">
                <a16:creationId xmlns:a16="http://schemas.microsoft.com/office/drawing/2014/main" id="{E418D124-0936-45F0-BCFF-EEA432AB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7"/>
            <a:ext cx="5845175" cy="405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F60-3FDD-42B0-8A5A-FAAB1DF79D45}" type="slidenum">
              <a:rPr lang="en-US"/>
              <a:pPr/>
              <a:t>14</a:t>
            </a:fld>
            <a:endParaRPr lang="en-US"/>
          </a:p>
        </p:txBody>
      </p:sp>
      <p:sp>
        <p:nvSpPr>
          <p:cNvPr id="279554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9900"/>
                </a:solidFill>
              </a:rPr>
              <a:t>Topology Continues..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9900"/>
                </a:solidFill>
              </a:rPr>
              <a:t>Star Topology –</a:t>
            </a:r>
            <a:r>
              <a:rPr lang="en-US" sz="2400"/>
              <a:t> in a star topology, each device has a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dedicated point-to-point link only to a central controller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called hub; hub relays the data to receiver that came from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sender. </a:t>
            </a:r>
          </a:p>
          <a:p>
            <a:pPr>
              <a:lnSpc>
                <a:spcPct val="80000"/>
              </a:lnSpc>
            </a:pPr>
            <a:r>
              <a:rPr lang="en-US" sz="240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Less expensive than Mesh topology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Easy to install and configure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Robust networking system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Easy fault identification and fault isolation</a:t>
            </a:r>
          </a:p>
          <a:p>
            <a:pPr>
              <a:lnSpc>
                <a:spcPct val="80000"/>
              </a:lnSpc>
            </a:pPr>
            <a:r>
              <a:rPr lang="en-US" sz="2400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Amount of cabling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Each node must be linked to the central hub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AFCA9791-F2B3-4A0A-9083-0B5E6B510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7FE9C8F5-6A86-4140-93A9-81DC0DC2B2B3}" type="slidenum">
              <a:rPr lang="en-US" altLang="en-US" sz="2000"/>
              <a:pPr/>
              <a:t>15</a:t>
            </a:fld>
            <a:endParaRPr lang="en-US" altLang="en-US" sz="2000"/>
          </a:p>
        </p:txBody>
      </p:sp>
      <p:sp>
        <p:nvSpPr>
          <p:cNvPr id="13315" name="Line 2">
            <a:extLst>
              <a:ext uri="{FF2B5EF4-FFF2-40B4-BE49-F238E27FC236}">
                <a16:creationId xmlns:a16="http://schemas.microsoft.com/office/drawing/2014/main" id="{F56011A7-3E51-45D4-BD1D-723BF6EE9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3">
            <a:extLst>
              <a:ext uri="{FF2B5EF4-FFF2-40B4-BE49-F238E27FC236}">
                <a16:creationId xmlns:a16="http://schemas.microsoft.com/office/drawing/2014/main" id="{9952E329-534D-4B41-AE9D-F3C54FC6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3016EAB2-13E4-482E-9D95-B60BE4D9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81000"/>
            <a:ext cx="7200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8A5A8C42-988E-4298-AB49-AF785AF10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9" name="Picture 6">
            <a:extLst>
              <a:ext uri="{FF2B5EF4-FFF2-40B4-BE49-F238E27FC236}">
                <a16:creationId xmlns:a16="http://schemas.microsoft.com/office/drawing/2014/main" id="{864850BE-45F5-4816-95D5-25844C85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1881187"/>
            <a:ext cx="6620185" cy="35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1303-458B-43DC-BEA9-93CC6F0BA11B}" type="slidenum">
              <a:rPr lang="en-US"/>
              <a:pPr/>
              <a:t>16</a:t>
            </a:fld>
            <a:endParaRPr lang="en-US"/>
          </a:p>
        </p:txBody>
      </p:sp>
      <p:sp>
        <p:nvSpPr>
          <p:cNvPr id="28262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4800">
                <a:solidFill>
                  <a:srgbClr val="FF9900"/>
                </a:solidFill>
              </a:rPr>
              <a:t>Topology Continues..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9900"/>
                </a:solidFill>
              </a:rPr>
              <a:t>Bus Topology –</a:t>
            </a:r>
            <a:r>
              <a:rPr lang="en-US" sz="2400"/>
              <a:t> a multipoint topology where a long cable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acts as a backbone to link all the devices in a network.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Nodes are connected to the bus by drop lines and taps. </a:t>
            </a:r>
          </a:p>
          <a:p>
            <a:pPr>
              <a:lnSpc>
                <a:spcPct val="80000"/>
              </a:lnSpc>
            </a:pPr>
            <a:r>
              <a:rPr lang="en-US" sz="2400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Easy to install and configure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Less cabling than Mesh or Star 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Difficult to reconnect 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Difficult to isolate a fault 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Difficult to connect new device to the backbone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A fault or broken backbone can stop the network connection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6073AF4B-6368-4473-B541-2E27E8922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0C168E4E-3743-4AC4-8C30-16A31532D7FD}" type="slidenum">
              <a:rPr lang="en-US" altLang="en-US" sz="2000"/>
              <a:pPr/>
              <a:t>17</a:t>
            </a:fld>
            <a:endParaRPr lang="en-US" altLang="en-US" sz="2000"/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81615EBB-A892-4D7A-A446-C5574DBBE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1804F6AA-FB18-4FFB-862C-A9D6DEDE3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36C4170B-EC14-4978-8B4A-2E72E160C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7200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5C079300-E4E3-4B50-9FCF-DE74B2BF0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0C38E24A-681D-444D-9AFA-EABD8A77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8077200" cy="289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FCB5A-7CD1-4F40-8BE8-1002B7C00053}" type="slidenum">
              <a:rPr lang="en-US"/>
              <a:pPr/>
              <a:t>18</a:t>
            </a:fld>
            <a:endParaRPr lang="en-US"/>
          </a:p>
        </p:txBody>
      </p:sp>
      <p:sp>
        <p:nvSpPr>
          <p:cNvPr id="284674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Topology Continues..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8486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FF9900"/>
                </a:solidFill>
              </a:rPr>
              <a:t>Ring Topology –</a:t>
            </a:r>
            <a:r>
              <a:rPr lang="en-US" sz="1800"/>
              <a:t>  each device has a dedicated point-to-point connection only with the two devices on either side of it. A signal is passed along the ring in one direction, from device to device, until it reaches its reaches its destination. Generally in a ring, a signal is circulating at all times. If a device does not receive a signal in a specified period, it can issue an alarm.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 b="1"/>
              <a:t>Advantages: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Easy to install and configure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Less cabling than Mesh or Star 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800" b="1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Limited number of devices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Limited length in connecting medias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Unidirectional traffic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 break in the ring can stop the entire network</a:t>
            </a: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5942FA52-1179-4315-A029-74E12113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5A3D33D2-0CD1-422E-8501-11849AF03F4A}" type="slidenum">
              <a:rPr lang="en-US" altLang="en-US" sz="2000"/>
              <a:pPr/>
              <a:t>19</a:t>
            </a:fld>
            <a:endParaRPr lang="en-US" altLang="en-US" sz="2000"/>
          </a:p>
        </p:txBody>
      </p:sp>
      <p:sp>
        <p:nvSpPr>
          <p:cNvPr id="15363" name="Line 2">
            <a:extLst>
              <a:ext uri="{FF2B5EF4-FFF2-40B4-BE49-F238E27FC236}">
                <a16:creationId xmlns:a16="http://schemas.microsoft.com/office/drawing/2014/main" id="{60E5DBDC-5166-42EE-9FC9-9ACC0F96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Line 3">
            <a:extLst>
              <a:ext uri="{FF2B5EF4-FFF2-40B4-BE49-F238E27FC236}">
                <a16:creationId xmlns:a16="http://schemas.microsoft.com/office/drawing/2014/main" id="{BE637276-75FB-4373-B0FA-74C806FD9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B3CD3B65-0E0F-47AC-92DB-27238197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693DB53B-0938-4675-A262-1BC7EC283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ADD4B50F-EEC2-49B0-AC4F-0C6A4882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922462"/>
            <a:ext cx="8610600" cy="333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4ED7-57F7-4DB0-A593-6CCFCE6695CB}" type="slidenum">
              <a:rPr lang="en-US"/>
              <a:pPr/>
              <a:t>2</a:t>
            </a:fld>
            <a:endParaRPr lang="en-US"/>
          </a:p>
        </p:txBody>
      </p:sp>
      <p:sp>
        <p:nvSpPr>
          <p:cNvPr id="26829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838200"/>
          </a:xfrm>
        </p:spPr>
        <p:txBody>
          <a:bodyPr/>
          <a:lstStyle/>
          <a:p>
            <a:r>
              <a:rPr lang="en-US" sz="3200">
                <a:solidFill>
                  <a:srgbClr val="FF9900"/>
                </a:solidFill>
              </a:rPr>
              <a:t>Effectiveness of Data Communication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38400"/>
            <a:ext cx="7265988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The effectiveness of communication system three fundamental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characteristics:</a:t>
            </a:r>
          </a:p>
          <a:p>
            <a:pPr>
              <a:lnSpc>
                <a:spcPct val="80000"/>
              </a:lnSpc>
            </a:pPr>
            <a:r>
              <a:rPr lang="en-US" sz="2000"/>
              <a:t>Delivery – the system must deliver the data to the correct destination. Data must be received by the intended device or user.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Accuracy – the system must deliver the data accurately. Data that have been altered in transmission and left uncorrected are unusable.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Timeliness – the system must deliver the data in timely manner. Data delivered in late are useless.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634A703A-1BD8-4DE5-ABA6-51CAD0E07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86F8791-B37C-446E-B79D-8DC2E8DAE5BF}" type="slidenum">
              <a:rPr lang="en-US" altLang="en-US" sz="2000"/>
              <a:pPr/>
              <a:t>20</a:t>
            </a:fld>
            <a:endParaRPr lang="en-US" altLang="en-US" sz="2000"/>
          </a:p>
        </p:txBody>
      </p:sp>
      <p:sp>
        <p:nvSpPr>
          <p:cNvPr id="16387" name="Line 2">
            <a:extLst>
              <a:ext uri="{FF2B5EF4-FFF2-40B4-BE49-F238E27FC236}">
                <a16:creationId xmlns:a16="http://schemas.microsoft.com/office/drawing/2014/main" id="{8DE4BE45-0E85-47A0-88B2-4124DA00D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Line 3">
            <a:extLst>
              <a:ext uri="{FF2B5EF4-FFF2-40B4-BE49-F238E27FC236}">
                <a16:creationId xmlns:a16="http://schemas.microsoft.com/office/drawing/2014/main" id="{24130C51-4348-4669-B850-C354E4DE4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946560DF-F696-4CBE-B578-19E912C9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i="1" dirty="0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69D5EB3E-0DA5-4730-BD91-EC26268B0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1" name="Picture 6">
            <a:extLst>
              <a:ext uri="{FF2B5EF4-FFF2-40B4-BE49-F238E27FC236}">
                <a16:creationId xmlns:a16="http://schemas.microsoft.com/office/drawing/2014/main" id="{55BBC890-ADFF-4E41-B79D-B11C30C5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0664"/>
            <a:ext cx="7696200" cy="445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8807-B8F3-496D-A7CE-96CA016FDCE2}" type="slidenum">
              <a:rPr lang="en-US"/>
              <a:pPr/>
              <a:t>21</a:t>
            </a:fld>
            <a:endParaRPr lang="en-US"/>
          </a:p>
        </p:txBody>
      </p:sp>
      <p:sp>
        <p:nvSpPr>
          <p:cNvPr id="287746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sz="4000">
                <a:solidFill>
                  <a:srgbClr val="FF9900"/>
                </a:solidFill>
              </a:rPr>
              <a:t>How do we decide which topology to use?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Depends on the following factors.</a:t>
            </a:r>
          </a:p>
          <a:p>
            <a:pPr lvl="1"/>
            <a:r>
              <a:rPr lang="en-US"/>
              <a:t>Reliability</a:t>
            </a:r>
          </a:p>
          <a:p>
            <a:pPr lvl="1"/>
            <a:r>
              <a:rPr lang="en-US"/>
              <a:t>Expandability/Flexibility</a:t>
            </a:r>
          </a:p>
          <a:p>
            <a:pPr lvl="1"/>
            <a:r>
              <a:rPr lang="en-US"/>
              <a:t>Performance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E92B-C183-4328-8DAF-155826B5C5FD}" type="slidenum">
              <a:rPr lang="en-US"/>
              <a:pPr/>
              <a:t>22</a:t>
            </a:fld>
            <a:endParaRPr lang="en-US"/>
          </a:p>
        </p:txBody>
      </p:sp>
      <p:sp>
        <p:nvSpPr>
          <p:cNvPr id="28569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Categories of Networks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/>
              <a:t>When we speak of networks, we generally refer to </a:t>
            </a:r>
          </a:p>
          <a:p>
            <a:pPr>
              <a:buFont typeface="Wingdings" pitchFamily="2" charset="2"/>
              <a:buNone/>
            </a:pPr>
            <a:r>
              <a:rPr lang="en-US" sz="2400" b="1"/>
              <a:t>three primary categories. </a:t>
            </a:r>
          </a:p>
          <a:p>
            <a:r>
              <a:rPr lang="en-US" sz="2400" b="1"/>
              <a:t>LAN – Local Area Network</a:t>
            </a:r>
          </a:p>
          <a:p>
            <a:endParaRPr lang="en-US" sz="2400" b="1"/>
          </a:p>
          <a:p>
            <a:r>
              <a:rPr lang="en-US" sz="2400" b="1"/>
              <a:t>MAN – Metropolitan-area network </a:t>
            </a:r>
          </a:p>
          <a:p>
            <a:endParaRPr lang="en-US" sz="2400" b="1"/>
          </a:p>
          <a:p>
            <a:r>
              <a:rPr lang="en-US" sz="2400" b="1"/>
              <a:t>WAN – Wide Area Network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F13B-2798-4B6A-8065-1E65FCC0566F}" type="slidenum">
              <a:rPr lang="en-US"/>
              <a:pPr/>
              <a:t>23</a:t>
            </a:fld>
            <a:endParaRPr lang="en-US"/>
          </a:p>
        </p:txBody>
      </p:sp>
      <p:sp>
        <p:nvSpPr>
          <p:cNvPr id="294914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LAN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r>
              <a:rPr lang="en-US" sz="2400" b="1" dirty="0"/>
              <a:t>Usually privately owned and links the devices in a single office, building, or campus. </a:t>
            </a:r>
          </a:p>
          <a:p>
            <a:r>
              <a:rPr lang="en-US" altLang="en-US" sz="2400" b="1" dirty="0"/>
              <a:t>Short distances</a:t>
            </a:r>
          </a:p>
          <a:p>
            <a:r>
              <a:rPr lang="en-US" altLang="en-US" sz="2400" b="1" dirty="0"/>
              <a:t>Designed to provide local interconnectivity</a:t>
            </a:r>
            <a:endParaRPr lang="en-US" sz="2400" b="1" dirty="0"/>
          </a:p>
          <a:p>
            <a:r>
              <a:rPr lang="en-US" sz="2400" b="1" dirty="0"/>
              <a:t>LAN size  is limited to a few kilometers.</a:t>
            </a:r>
          </a:p>
          <a:p>
            <a:r>
              <a:rPr lang="en-US" sz="2400" b="1" dirty="0"/>
              <a:t>Designed to allow resources to be shared between personal computers.</a:t>
            </a:r>
          </a:p>
          <a:p>
            <a:r>
              <a:rPr lang="en-US" sz="2400" b="1" dirty="0"/>
              <a:t>LAN are distinguished from other types of networks by their transmission media and topology.</a:t>
            </a:r>
          </a:p>
          <a:p>
            <a:r>
              <a:rPr lang="en-US" sz="2400" b="1" dirty="0"/>
              <a:t>LAN have data rate in the 4 to 6 Mbps.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517E-DE94-4F45-A913-07F7C1CBEA20}" type="slidenum">
              <a:rPr lang="en-US"/>
              <a:pPr/>
              <a:t>24</a:t>
            </a:fld>
            <a:endParaRPr lang="en-US"/>
          </a:p>
        </p:txBody>
      </p:sp>
      <p:sp>
        <p:nvSpPr>
          <p:cNvPr id="29593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MAN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r>
              <a:rPr lang="en-US" b="1" dirty="0"/>
              <a:t>Designed to extend over an entire city.</a:t>
            </a:r>
          </a:p>
          <a:p>
            <a:r>
              <a:rPr lang="en-US" b="1" dirty="0"/>
              <a:t>MAN to connect several LANs in the entire city</a:t>
            </a:r>
          </a:p>
          <a:p>
            <a:r>
              <a:rPr lang="en-US" altLang="en-US" b="1" dirty="0"/>
              <a:t>Provide connectivity over areas such as a city, a campus</a:t>
            </a:r>
            <a:endParaRPr lang="en-US" b="1" dirty="0"/>
          </a:p>
          <a:p>
            <a:r>
              <a:rPr lang="en-US" b="1" dirty="0"/>
              <a:t>Example – Cable television network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3749-1115-4917-94C8-F49A0F01D127}" type="slidenum">
              <a:rPr lang="en-US"/>
              <a:pPr/>
              <a:t>25</a:t>
            </a:fld>
            <a:endParaRPr lang="en-US"/>
          </a:p>
        </p:txBody>
      </p:sp>
      <p:sp>
        <p:nvSpPr>
          <p:cNvPr id="29696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WAN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r>
              <a:rPr lang="en-US" b="1" dirty="0"/>
              <a:t>Provides long distance transmission of data, voice, image, and video information over large geographic areas that may comprise a country, a continent, or even the whole world.</a:t>
            </a:r>
          </a:p>
          <a:p>
            <a:r>
              <a:rPr lang="en-US" altLang="en-US" b="1" dirty="0"/>
              <a:t>Long distances</a:t>
            </a:r>
          </a:p>
          <a:p>
            <a:r>
              <a:rPr lang="en-US" altLang="en-US" b="1" dirty="0"/>
              <a:t>Provide connectivity over large areas</a:t>
            </a:r>
            <a:endParaRPr lang="en-US" b="1" dirty="0"/>
          </a:p>
          <a:p>
            <a:r>
              <a:rPr lang="en-US" b="1" dirty="0"/>
              <a:t>Enterprise Network – WAN that is wholly owned and used by a single company is often referred to as enterprise network.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DBF4DBF6-2D61-423D-B0DB-6F5B7C582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69BF9A67-26CD-40E0-B3A2-E8BA1D58494C}" type="slidenum">
              <a:rPr lang="en-US" altLang="en-US" sz="2000"/>
              <a:pPr/>
              <a:t>26</a:t>
            </a:fld>
            <a:endParaRPr lang="en-US" altLang="en-US" sz="2000"/>
          </a:p>
        </p:txBody>
      </p:sp>
      <p:sp>
        <p:nvSpPr>
          <p:cNvPr id="18435" name="Line 2">
            <a:extLst>
              <a:ext uri="{FF2B5EF4-FFF2-40B4-BE49-F238E27FC236}">
                <a16:creationId xmlns:a16="http://schemas.microsoft.com/office/drawing/2014/main" id="{6C3ABFE0-180A-45DE-9459-2026D1BF8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3">
            <a:extLst>
              <a:ext uri="{FF2B5EF4-FFF2-40B4-BE49-F238E27FC236}">
                <a16:creationId xmlns:a16="http://schemas.microsoft.com/office/drawing/2014/main" id="{015C00FE-F3F5-4BD3-9050-0829F6408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52147CE8-F88D-4F3F-96AD-8B13C2C40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 dirty="0">
                <a:latin typeface="Times New Roman" panose="02020603050405020304" pitchFamily="18" charset="0"/>
              </a:rPr>
              <a:t>An isolated LAN connecting 12 computers to a hub in a closet</a:t>
            </a:r>
          </a:p>
        </p:txBody>
      </p:sp>
      <p:sp>
        <p:nvSpPr>
          <p:cNvPr id="18438" name="Line 5">
            <a:extLst>
              <a:ext uri="{FF2B5EF4-FFF2-40B4-BE49-F238E27FC236}">
                <a16:creationId xmlns:a16="http://schemas.microsoft.com/office/drawing/2014/main" id="{07BFA8D0-2FFE-43CF-9202-6D7C4FE38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9" name="Picture 6">
            <a:extLst>
              <a:ext uri="{FF2B5EF4-FFF2-40B4-BE49-F238E27FC236}">
                <a16:creationId xmlns:a16="http://schemas.microsoft.com/office/drawing/2014/main" id="{764A8DE5-129B-442A-9341-A8A9C513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2425"/>
            <a:ext cx="7391400" cy="434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CC0F986E-48C6-48A1-9A54-5CE4274CE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0EB390D3-0B9E-4BA8-A77D-0AB306D0E619}" type="slidenum">
              <a:rPr lang="en-US" altLang="en-US" sz="2000"/>
              <a:pPr/>
              <a:t>27</a:t>
            </a:fld>
            <a:endParaRPr lang="en-US" altLang="en-US" sz="2000"/>
          </a:p>
        </p:txBody>
      </p:sp>
      <p:sp>
        <p:nvSpPr>
          <p:cNvPr id="19459" name="Line 2">
            <a:extLst>
              <a:ext uri="{FF2B5EF4-FFF2-40B4-BE49-F238E27FC236}">
                <a16:creationId xmlns:a16="http://schemas.microsoft.com/office/drawing/2014/main" id="{2C50D5ED-7284-4804-8716-E7ADAE26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3">
            <a:extLst>
              <a:ext uri="{FF2B5EF4-FFF2-40B4-BE49-F238E27FC236}">
                <a16:creationId xmlns:a16="http://schemas.microsoft.com/office/drawing/2014/main" id="{F45793DD-1A89-4BF8-B354-317EB0DA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DDDEF77B-9021-4F23-B9B6-21A1165C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 dirty="0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531AAB5B-81B7-4895-8B57-C32702F9D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2FC1C409-016B-4C20-AB53-9E433238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16013"/>
            <a:ext cx="73914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E9555AD1-FFE6-4F15-ADAB-B815C3224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E700358-CD8C-4EB2-8BF2-1CD4C1CDFC0F}" type="slidenum">
              <a:rPr lang="en-US" altLang="en-US" sz="2000"/>
              <a:pPr/>
              <a:t>28</a:t>
            </a:fld>
            <a:endParaRPr lang="en-US" altLang="en-US" sz="2000"/>
          </a:p>
        </p:txBody>
      </p:sp>
      <p:sp>
        <p:nvSpPr>
          <p:cNvPr id="20483" name="Line 2">
            <a:extLst>
              <a:ext uri="{FF2B5EF4-FFF2-40B4-BE49-F238E27FC236}">
                <a16:creationId xmlns:a16="http://schemas.microsoft.com/office/drawing/2014/main" id="{C5697C73-28DE-4714-A5E3-2E4701262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>
            <a:extLst>
              <a:ext uri="{FF2B5EF4-FFF2-40B4-BE49-F238E27FC236}">
                <a16:creationId xmlns:a16="http://schemas.microsoft.com/office/drawing/2014/main" id="{DF56BF56-7258-4610-B127-FEACA7361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261308DD-1022-4511-AD07-65F31718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"/>
            <a:ext cx="784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 dirty="0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024D8252-7927-461E-A5C5-1C1B8A7E3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7" name="Picture 6">
            <a:extLst>
              <a:ext uri="{FF2B5EF4-FFF2-40B4-BE49-F238E27FC236}">
                <a16:creationId xmlns:a16="http://schemas.microsoft.com/office/drawing/2014/main" id="{E8AB1111-3B3D-4CDC-BCAF-F7746206E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A636-E7F2-46B4-836C-E9B1A95CC7FC}" type="slidenum">
              <a:rPr lang="en-US"/>
              <a:pPr/>
              <a:t>29</a:t>
            </a:fld>
            <a:endParaRPr lang="en-US"/>
          </a:p>
        </p:txBody>
      </p:sp>
      <p:sp>
        <p:nvSpPr>
          <p:cNvPr id="29798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Internet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r>
              <a:rPr lang="en-US" sz="2400" b="1"/>
              <a:t>Collection of more than hundreds of thousands  many separate networks.</a:t>
            </a:r>
          </a:p>
          <a:p>
            <a:r>
              <a:rPr lang="en-US" sz="2400" b="1"/>
              <a:t>Began its journey in 1969 as ARPANET.</a:t>
            </a:r>
          </a:p>
          <a:p>
            <a:r>
              <a:rPr lang="en-US" sz="2400" b="1"/>
              <a:t>TCP/IP protocol is used for internetworking</a:t>
            </a:r>
          </a:p>
          <a:p>
            <a:r>
              <a:rPr lang="en-US" sz="2400" b="1"/>
              <a:t>IP (Internet Protocol) is used for datagram routing; TCP (Transmission Control Protocol) is used for higher level of internetworking functions such as segmenting, reassembly, and error detection.</a:t>
            </a:r>
          </a:p>
          <a:p>
            <a:r>
              <a:rPr lang="en-US" sz="2400" b="1"/>
              <a:t>Internet connections are provided through local ISPs.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AFB2-2E0C-4820-ADE3-D87AC36EFE9F}" type="slidenum">
              <a:rPr lang="en-US"/>
              <a:pPr/>
              <a:t>3</a:t>
            </a:fld>
            <a:endParaRPr lang="en-US"/>
          </a:p>
        </p:txBody>
      </p:sp>
      <p:sp>
        <p:nvSpPr>
          <p:cNvPr id="269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00"/>
                </a:solidFill>
              </a:rPr>
              <a:t>Components of Data Communication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83058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/>
              <a:t>There are five components of data communication:</a:t>
            </a:r>
          </a:p>
          <a:p>
            <a:pPr>
              <a:lnSpc>
                <a:spcPct val="80000"/>
              </a:lnSpc>
            </a:pPr>
            <a:r>
              <a:rPr lang="en-US" sz="1600" b="1"/>
              <a:t>Message</a:t>
            </a:r>
            <a:r>
              <a:rPr lang="en-US" sz="1600"/>
              <a:t> – the information to be communicated. It can consist of text, numbers, pictures, sound, or video-or combination of these.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Sender </a:t>
            </a:r>
            <a:r>
              <a:rPr lang="en-US" sz="1600"/>
              <a:t>– the device that sends the data message. Example - computer, workstation, telephone handset, video camera, and so on.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Receiver </a:t>
            </a:r>
            <a:r>
              <a:rPr lang="en-US" sz="1600"/>
              <a:t>– the device that receives the message. Example- computer, workstation, telephone handset, television, and so on.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 b="1"/>
              <a:t>Medium</a:t>
            </a:r>
            <a:r>
              <a:rPr lang="en-US" sz="1600"/>
              <a:t> – the physical path by which a message travels from sender to receiver. Example – twisted-pair, coaxial cable, fiber optics, or radio waves (terrestrial or satellite microwave).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</a:t>
            </a:r>
          </a:p>
          <a:p>
            <a:pPr>
              <a:lnSpc>
                <a:spcPct val="80000"/>
              </a:lnSpc>
            </a:pPr>
            <a:r>
              <a:rPr lang="en-US" sz="1600" b="1"/>
              <a:t>Protocol </a:t>
            </a:r>
            <a:r>
              <a:rPr lang="en-US" sz="1600"/>
              <a:t>– a set of rules that governs the data communication. It represents an agreement between the communicating devices. Without protocol, two devices may be connected but not communicating. Ex – a person speaking in Bangla can be understood by a French speaking person with set of rules like translation process.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 </a:t>
            </a:r>
          </a:p>
        </p:txBody>
      </p:sp>
      <p:pic>
        <p:nvPicPr>
          <p:cNvPr id="269316" name="Picture 4" descr="j0300520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343400" y="228600"/>
            <a:ext cx="3429000" cy="1066800"/>
          </a:xfrm>
          <a:noFill/>
          <a:ln/>
        </p:spPr>
      </p:pic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989C87AE-5FF7-44FC-9001-8CDF468F9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023B0DC3-CBAD-402C-B0F2-48E43C087F92}" type="slidenum">
              <a:rPr lang="en-US" altLang="en-US" sz="2000"/>
              <a:pPr/>
              <a:t>30</a:t>
            </a:fld>
            <a:endParaRPr lang="en-US" altLang="en-US" sz="2000"/>
          </a:p>
        </p:txBody>
      </p:sp>
      <p:sp>
        <p:nvSpPr>
          <p:cNvPr id="22531" name="Line 2">
            <a:extLst>
              <a:ext uri="{FF2B5EF4-FFF2-40B4-BE49-F238E27FC236}">
                <a16:creationId xmlns:a16="http://schemas.microsoft.com/office/drawing/2014/main" id="{BE8D67E2-ED5C-4BDE-8B07-CC8EF91CD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59D4AB05-C1F8-4DEB-8C65-370AF8421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2DCFD002-B805-4DE5-9BBD-31A4ECFE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5775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i="1" dirty="0">
                <a:latin typeface="Times New Roman" panose="02020603050405020304" pitchFamily="18" charset="0"/>
              </a:rPr>
              <a:t>                        Hierarchical organization of the Internet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</a:rPr>
              <a:t>NAP = Network Access Point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8BE10AF3-1EF2-452A-A412-37D9DA8D0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5" name="Picture 6">
            <a:extLst>
              <a:ext uri="{FF2B5EF4-FFF2-40B4-BE49-F238E27FC236}">
                <a16:creationId xmlns:a16="http://schemas.microsoft.com/office/drawing/2014/main" id="{B4046734-88F8-4CDE-ACFC-D27AE001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99173"/>
            <a:ext cx="7467599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9207-C8AD-4EF1-8C88-E03BAF25F131}" type="slidenum">
              <a:rPr lang="en-US"/>
              <a:pPr/>
              <a:t>31</a:t>
            </a:fld>
            <a:endParaRPr lang="en-US"/>
          </a:p>
        </p:txBody>
      </p:sp>
      <p:sp>
        <p:nvSpPr>
          <p:cNvPr id="29901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F9900"/>
                </a:solidFill>
              </a:rPr>
              <a:t>Protocol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9900"/>
                </a:solidFill>
              </a:rPr>
              <a:t>A set of rules that govern data communications.</a:t>
            </a:r>
            <a:r>
              <a:rPr lang="en-US" sz="2000" b="1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000" b="1" dirty="0"/>
              <a:t>A protocol defines-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how what is communicated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how it is communicated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when it is communicated</a:t>
            </a:r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/>
              <a:t>The key elements of protocols are –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Syntax 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Semantics 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Timing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0589ACD1-7F4E-48BA-B3D8-D7234F7CD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4822F125-65AD-41D8-9526-6F0C69925A7A}" type="slidenum">
              <a:rPr lang="en-US" altLang="en-US" sz="2000"/>
              <a:pPr/>
              <a:t>32</a:t>
            </a:fld>
            <a:endParaRPr lang="en-US" altLang="en-US" sz="2000"/>
          </a:p>
        </p:txBody>
      </p:sp>
      <p:sp>
        <p:nvSpPr>
          <p:cNvPr id="24579" name="Line 2">
            <a:extLst>
              <a:ext uri="{FF2B5EF4-FFF2-40B4-BE49-F238E27FC236}">
                <a16:creationId xmlns:a16="http://schemas.microsoft.com/office/drawing/2014/main" id="{E5311BC4-6536-4B6D-80A3-FF4DC1FD6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3">
            <a:extLst>
              <a:ext uri="{FF2B5EF4-FFF2-40B4-BE49-F238E27FC236}">
                <a16:creationId xmlns:a16="http://schemas.microsoft.com/office/drawing/2014/main" id="{52A4C20E-A0C5-4C64-B7D5-973239B4F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116BB5CC-30A2-4CAD-83FA-0D5AF0C28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02" y="1279457"/>
            <a:ext cx="5491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ヒラギノ角ゴ Pro W3" charset="-128"/>
              </a:rPr>
              <a:t>   Key </a:t>
            </a:r>
            <a:r>
              <a:rPr lang="en-US" altLang="en-US" dirty="0">
                <a:latin typeface="Times New Roman" panose="02020603050405020304" pitchFamily="18" charset="0"/>
              </a:rPr>
              <a:t>Elements of a Protocol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E98D45DC-5820-48CB-AA69-10C07D452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Text Box 6">
            <a:extLst>
              <a:ext uri="{FF2B5EF4-FFF2-40B4-BE49-F238E27FC236}">
                <a16:creationId xmlns:a16="http://schemas.microsoft.com/office/drawing/2014/main" id="{25A2D0BA-922C-4E38-BE08-A359A31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3093319C-6810-4A94-AB7E-FD5227543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7" y="22098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b="1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Syntax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Structure or format of the data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Indicates how to read the bits - field delineation</a:t>
            </a:r>
          </a:p>
          <a:p>
            <a:pPr marL="457200" lvl="1" indent="0" eaLnBrk="1" hangingPunct="1">
              <a:buNone/>
            </a:pPr>
            <a:r>
              <a:rPr lang="en-US" sz="1400" b="1" dirty="0"/>
              <a:t>Example – of a particular packet, first 8 bit is the address of the sender, the second 8 bit is the address of the receiver, and the rest is the message itself.</a:t>
            </a:r>
            <a:endParaRPr lang="en-US" altLang="en-US" sz="2000" b="1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/>
            <a:r>
              <a:rPr lang="en-US" altLang="en-US" sz="2000" b="1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Semantics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Interprets the meaning of the bits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Knows which fields define what action</a:t>
            </a:r>
          </a:p>
          <a:p>
            <a:pPr marL="457200" lvl="1" indent="0">
              <a:buNone/>
            </a:pPr>
            <a:r>
              <a:rPr lang="en-US" sz="1400" b="1" dirty="0"/>
              <a:t>Example – does the address identify the route to be taken or the final destination to the message?</a:t>
            </a:r>
            <a:endParaRPr lang="en-US" altLang="en-US" sz="1800" b="1" kern="120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/>
            <a:r>
              <a:rPr lang="en-US" altLang="en-US" sz="2000" b="1" kern="1200" dirty="0">
                <a:solidFill>
                  <a:srgbClr val="00B050"/>
                </a:solidFill>
                <a:latin typeface="Times New Roman" panose="02020603050405020304" pitchFamily="18" charset="0"/>
              </a:rPr>
              <a:t>Timing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When data should be sent and what</a:t>
            </a:r>
          </a:p>
          <a:p>
            <a:pPr lvl="1" eaLnBrk="1" hangingPunct="1"/>
            <a:r>
              <a:rPr lang="en-US" altLang="en-US" sz="1600" b="1" kern="1200" dirty="0">
                <a:latin typeface="Times New Roman" panose="02020603050405020304" pitchFamily="18" charset="0"/>
                <a:ea typeface="+mn-ea"/>
                <a:cs typeface="+mn-cs"/>
              </a:rPr>
              <a:t>Speed at which data should be sent or speed at which it is being received.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D82B-9336-4A64-A637-E15B5E52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DCDA-7EA1-48C3-806F-39CE4646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38BC-E1F1-485D-90A5-61558EE7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B26C-3CE2-4682-BA0C-AE9DD097DF5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205E-0222-4B25-AFCC-A9A355629EE7}" type="slidenum">
              <a:rPr lang="en-US"/>
              <a:pPr/>
              <a:t>4</a:t>
            </a:fld>
            <a:endParaRPr lang="en-US"/>
          </a:p>
        </p:txBody>
      </p:sp>
      <p:sp>
        <p:nvSpPr>
          <p:cNvPr id="271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9900"/>
                </a:solidFill>
              </a:rPr>
              <a:t>Components of Data Communication</a:t>
            </a:r>
          </a:p>
        </p:txBody>
      </p:sp>
      <p:pic>
        <p:nvPicPr>
          <p:cNvPr id="271364" name="Picture 4" descr="j0300520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3810000"/>
            <a:ext cx="5943600" cy="1981200"/>
          </a:xfrm>
          <a:noFill/>
          <a:ln/>
        </p:spPr>
      </p:pic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828800" y="6172200"/>
            <a:ext cx="1600200" cy="4572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Sender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6629400" y="6172200"/>
            <a:ext cx="1600200" cy="4572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Receiver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3810000" y="6172200"/>
            <a:ext cx="2514600" cy="4572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Message &amp; Medium</a:t>
            </a:r>
          </a:p>
        </p:txBody>
      </p:sp>
      <p:sp>
        <p:nvSpPr>
          <p:cNvPr id="271380" name="AutoShape 20"/>
          <p:cNvSpPr>
            <a:spLocks noChangeArrowheads="1"/>
          </p:cNvSpPr>
          <p:nvPr/>
        </p:nvSpPr>
        <p:spPr bwMode="auto">
          <a:xfrm>
            <a:off x="4800600" y="4572000"/>
            <a:ext cx="485775" cy="1585913"/>
          </a:xfrm>
          <a:prstGeom prst="upArrow">
            <a:avLst>
              <a:gd name="adj1" fmla="val 50000"/>
              <a:gd name="adj2" fmla="val 8161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7086600" y="5791200"/>
            <a:ext cx="485775" cy="3667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3" name="AutoShape 23"/>
          <p:cNvSpPr>
            <a:spLocks noChangeArrowheads="1"/>
          </p:cNvSpPr>
          <p:nvPr/>
        </p:nvSpPr>
        <p:spPr bwMode="auto">
          <a:xfrm>
            <a:off x="2362200" y="5791200"/>
            <a:ext cx="485775" cy="3667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1981200" y="2362200"/>
            <a:ext cx="1371600" cy="1371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Protocol</a:t>
            </a:r>
          </a:p>
          <a:p>
            <a:pPr algn="ctr"/>
            <a:r>
              <a:rPr lang="en-US" sz="1200" b="1"/>
              <a:t>Step 1:</a:t>
            </a:r>
          </a:p>
          <a:p>
            <a:pPr algn="ctr"/>
            <a:r>
              <a:rPr lang="en-US" sz="1200" b="1"/>
              <a:t>Step 2:</a:t>
            </a:r>
          </a:p>
          <a:p>
            <a:pPr algn="ctr"/>
            <a:r>
              <a:rPr lang="en-US" sz="1200" b="1"/>
              <a:t>Step 3:</a:t>
            </a:r>
          </a:p>
          <a:p>
            <a:pPr algn="ctr"/>
            <a:r>
              <a:rPr lang="en-US" sz="1200" b="1"/>
              <a:t>……..</a:t>
            </a:r>
          </a:p>
          <a:p>
            <a:pPr algn="ctr"/>
            <a:r>
              <a:rPr lang="en-US" sz="1200" b="1"/>
              <a:t>……..</a:t>
            </a:r>
          </a:p>
        </p:txBody>
      </p:sp>
      <p:sp>
        <p:nvSpPr>
          <p:cNvPr id="271385" name="AutoShape 25"/>
          <p:cNvSpPr>
            <a:spLocks noChangeArrowheads="1"/>
          </p:cNvSpPr>
          <p:nvPr/>
        </p:nvSpPr>
        <p:spPr bwMode="auto">
          <a:xfrm>
            <a:off x="1066800" y="2590800"/>
            <a:ext cx="838200" cy="2667000"/>
          </a:xfrm>
          <a:prstGeom prst="curvedRightArrow">
            <a:avLst>
              <a:gd name="adj1" fmla="val 63636"/>
              <a:gd name="adj2" fmla="val 12727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7" name="AutoShape 27"/>
          <p:cNvSpPr>
            <a:spLocks noChangeArrowheads="1"/>
          </p:cNvSpPr>
          <p:nvPr/>
        </p:nvSpPr>
        <p:spPr bwMode="auto">
          <a:xfrm>
            <a:off x="7848600" y="2590800"/>
            <a:ext cx="914400" cy="2438400"/>
          </a:xfrm>
          <a:prstGeom prst="curvedLef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6400800" y="2362200"/>
            <a:ext cx="1371600" cy="13716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Protocol</a:t>
            </a:r>
          </a:p>
          <a:p>
            <a:pPr algn="ctr"/>
            <a:r>
              <a:rPr lang="en-US" sz="1200" b="1"/>
              <a:t>Step 1:</a:t>
            </a:r>
          </a:p>
          <a:p>
            <a:pPr algn="ctr"/>
            <a:r>
              <a:rPr lang="en-US" sz="1200" b="1"/>
              <a:t>Step 2:</a:t>
            </a:r>
          </a:p>
          <a:p>
            <a:pPr algn="ctr"/>
            <a:r>
              <a:rPr lang="en-US" sz="1200" b="1"/>
              <a:t>Step 3:</a:t>
            </a:r>
          </a:p>
          <a:p>
            <a:pPr algn="ctr"/>
            <a:r>
              <a:rPr lang="en-US" sz="1200" b="1"/>
              <a:t>……..</a:t>
            </a:r>
          </a:p>
          <a:p>
            <a:pPr algn="ctr"/>
            <a:r>
              <a:rPr lang="en-US" sz="1200" b="1"/>
              <a:t>……..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B21A38B6-DD31-41A7-8F73-299F7B6A4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FA351353-8B33-43F5-9FBF-8DA5543A830C}" type="slidenum">
              <a:rPr lang="en-US" altLang="en-US" sz="2000"/>
              <a:pPr/>
              <a:t>5</a:t>
            </a:fld>
            <a:endParaRPr lang="en-US" altLang="en-US" sz="2000"/>
          </a:p>
        </p:txBody>
      </p:sp>
      <p:sp>
        <p:nvSpPr>
          <p:cNvPr id="5123" name="Line 2">
            <a:extLst>
              <a:ext uri="{FF2B5EF4-FFF2-40B4-BE49-F238E27FC236}">
                <a16:creationId xmlns:a16="http://schemas.microsoft.com/office/drawing/2014/main" id="{EDE11690-FCD4-4053-978B-7A6E4CC8F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Line 3">
            <a:extLst>
              <a:ext uri="{FF2B5EF4-FFF2-40B4-BE49-F238E27FC236}">
                <a16:creationId xmlns:a16="http://schemas.microsoft.com/office/drawing/2014/main" id="{1046D95A-34A3-42D1-8244-6AE7302FC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ECC1D5F4-E374-4578-994D-03077B70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510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 dirty="0">
                <a:latin typeface="Times New Roman" panose="02020603050405020304" pitchFamily="18" charset="0"/>
              </a:rPr>
              <a:t>Alternate Figure: Components of a data communication system</a:t>
            </a:r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20A119F4-E8D6-4C90-8C74-5C708B0AB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7" name="Picture 6">
            <a:extLst>
              <a:ext uri="{FF2B5EF4-FFF2-40B4-BE49-F238E27FC236}">
                <a16:creationId xmlns:a16="http://schemas.microsoft.com/office/drawing/2014/main" id="{4A295B36-5B55-44CC-A837-5ABB2727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8795"/>
            <a:ext cx="7558517" cy="251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EF07-0605-476D-9361-741C10B3F251}" type="slidenum">
              <a:rPr lang="en-US"/>
              <a:pPr/>
              <a:t>6</a:t>
            </a:fld>
            <a:endParaRPr lang="en-US"/>
          </a:p>
        </p:txBody>
      </p:sp>
      <p:sp>
        <p:nvSpPr>
          <p:cNvPr id="27648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924800" cy="838200"/>
          </a:xfrm>
        </p:spPr>
        <p:txBody>
          <a:bodyPr/>
          <a:lstStyle/>
          <a:p>
            <a:r>
              <a:rPr lang="en-US" sz="4800">
                <a:solidFill>
                  <a:srgbClr val="FF9900"/>
                </a:solidFill>
              </a:rPr>
              <a:t>Direction of Data Flow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667000"/>
            <a:ext cx="7265988" cy="3513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Communication between two devices can be: </a:t>
            </a:r>
          </a:p>
          <a:p>
            <a:pPr>
              <a:lnSpc>
                <a:spcPct val="90000"/>
              </a:lnSpc>
            </a:pPr>
            <a:r>
              <a:rPr lang="en-US" sz="2000"/>
              <a:t>Simplex – signals are transmitted in one direction; only one of the devices on a link can transmit while the other one only receive. Example – Keyboard and traditional monitor.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Half-Duplex – Both way data transmission but one at a time. Examples – Walkie-talkies, Citizens Band radios.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Full-Duplex – Both can transmit data simultaneously. Example – Telephone. 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1D00CE8B-61C9-43EC-B138-44324662E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1.</a:t>
            </a:r>
            <a:fld id="{26B17407-1844-47DA-8399-BF7ACE76A31A}" type="slidenum">
              <a:rPr lang="en-US" altLang="en-US" sz="2000"/>
              <a:pPr/>
              <a:t>7</a:t>
            </a:fld>
            <a:endParaRPr lang="en-US" altLang="en-US" sz="2000"/>
          </a:p>
        </p:txBody>
      </p:sp>
      <p:sp>
        <p:nvSpPr>
          <p:cNvPr id="6147" name="Line 2">
            <a:extLst>
              <a:ext uri="{FF2B5EF4-FFF2-40B4-BE49-F238E27FC236}">
                <a16:creationId xmlns:a16="http://schemas.microsoft.com/office/drawing/2014/main" id="{3C2E75F5-10D9-47FB-9869-C4DBC6794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Line 3">
            <a:extLst>
              <a:ext uri="{FF2B5EF4-FFF2-40B4-BE49-F238E27FC236}">
                <a16:creationId xmlns:a16="http://schemas.microsoft.com/office/drawing/2014/main" id="{17C7312E-B43E-4F38-A40D-50CF84F87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CD45A9E-2CC5-40A6-A170-6A387CC8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75" y="443102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i="1" dirty="0">
                <a:latin typeface="Times New Roman" panose="02020603050405020304" pitchFamily="18" charset="0"/>
              </a:rPr>
              <a:t>Data flow (simplex, half-duplex, and full-duplex)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6150" name="Line 5">
            <a:extLst>
              <a:ext uri="{FF2B5EF4-FFF2-40B4-BE49-F238E27FC236}">
                <a16:creationId xmlns:a16="http://schemas.microsoft.com/office/drawing/2014/main" id="{BAFC64C6-598C-4744-8902-502AC73A3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1" name="Picture 6">
            <a:extLst>
              <a:ext uri="{FF2B5EF4-FFF2-40B4-BE49-F238E27FC236}">
                <a16:creationId xmlns:a16="http://schemas.microsoft.com/office/drawing/2014/main" id="{2D1F8365-43C4-4891-8E74-30B00053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1575"/>
            <a:ext cx="76962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8623-6EB2-4423-B8D6-A04B2C008371}" type="slidenum">
              <a:rPr lang="en-US"/>
              <a:pPr/>
              <a:t>8</a:t>
            </a:fld>
            <a:endParaRPr lang="en-US"/>
          </a:p>
        </p:txBody>
      </p:sp>
      <p:sp>
        <p:nvSpPr>
          <p:cNvPr id="27750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924800" cy="990600"/>
          </a:xfrm>
        </p:spPr>
        <p:txBody>
          <a:bodyPr/>
          <a:lstStyle/>
          <a:p>
            <a:pPr algn="ctr"/>
            <a:r>
              <a:rPr lang="en-US" sz="4800">
                <a:solidFill>
                  <a:srgbClr val="FF9900"/>
                </a:solidFill>
              </a:rPr>
              <a:t>NETWORK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FF9900"/>
                </a:solidFill>
              </a:rPr>
              <a:t>A network</a:t>
            </a:r>
            <a:r>
              <a:rPr lang="en-US" sz="1600"/>
              <a:t> is a set of devices (often referred to as nodes) connected by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communication links. A node can be a computer, printer, or any other device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capable of sending and/or receiving data generated by other nodes on the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network.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solidFill>
                  <a:srgbClr val="FF9900"/>
                </a:solidFill>
              </a:rPr>
              <a:t>Distribute Processing: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solidFill>
                <a:srgbClr val="FF99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A network must meet the following criteria:</a:t>
            </a:r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rgbClr val="FF9900"/>
                </a:solidFill>
              </a:rPr>
              <a:t>Performance –</a:t>
            </a:r>
            <a:r>
              <a:rPr lang="en-US" sz="1600"/>
              <a:t> can be measured in many ways, including transmit time and response time. The performance of a network depends on a number of users, the type of transmission medium, capabilities of the connected hardware, and the efficiency of the software. 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rgbClr val="FF9900"/>
                </a:solidFill>
              </a:rPr>
              <a:t>Reliability –</a:t>
            </a:r>
            <a:r>
              <a:rPr lang="en-US" sz="1600"/>
              <a:t> is measured by the frequency of failure, the time it takes a link to recover from a failure, and the network robustness in a catastrophe.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1600">
                <a:solidFill>
                  <a:srgbClr val="FF9900"/>
                </a:solidFill>
              </a:rPr>
              <a:t>Security </a:t>
            </a:r>
            <a:r>
              <a:rPr lang="en-US" sz="1600"/>
              <a:t>– measure by the capabilities of protecting data from unauthorized access.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A40E8-852C-46A4-BFFF-EB5C76D558B0}" type="slidenum">
              <a:rPr lang="en-US"/>
              <a:pPr/>
              <a:t>9</a:t>
            </a:fld>
            <a:endParaRPr lang="en-US"/>
          </a:p>
        </p:txBody>
      </p:sp>
      <p:sp>
        <p:nvSpPr>
          <p:cNvPr id="27853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914400"/>
          </a:xfrm>
        </p:spPr>
        <p:txBody>
          <a:bodyPr/>
          <a:lstStyle/>
          <a:p>
            <a:pPr algn="ctr"/>
            <a:r>
              <a:rPr lang="en-US" sz="4800">
                <a:solidFill>
                  <a:srgbClr val="FF9900"/>
                </a:solidFill>
              </a:rPr>
              <a:t>Network Connections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8153400" cy="4267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There are two types of connection:	</a:t>
            </a:r>
          </a:p>
          <a:p>
            <a:r>
              <a:rPr lang="en-US"/>
              <a:t>Point-to-point – provides a direct link between two devices. The entire capacity is reserved for transmission between those two devices.</a:t>
            </a:r>
          </a:p>
          <a:p>
            <a:endParaRPr lang="en-US"/>
          </a:p>
          <a:p>
            <a:r>
              <a:rPr lang="en-US"/>
              <a:t>Multipoint – more than two devices share a single link. Example – Bus Topology.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1340</TotalTime>
  <Pages>9</Pages>
  <Words>1595</Words>
  <Application>Microsoft Office PowerPoint</Application>
  <PresentationFormat>On-screen Show (4:3)</PresentationFormat>
  <Paragraphs>253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ヒラギノ角ゴ Pro W3</vt:lpstr>
      <vt:lpstr>Arial</vt:lpstr>
      <vt:lpstr>Times New Roman</vt:lpstr>
      <vt:lpstr>Wingdings</vt:lpstr>
      <vt:lpstr>Capsules</vt:lpstr>
      <vt:lpstr>Lecture 1.2 – Introduction</vt:lpstr>
      <vt:lpstr>Effectiveness of Data Communication</vt:lpstr>
      <vt:lpstr>Components of Data Communication</vt:lpstr>
      <vt:lpstr>Components of Data Communication</vt:lpstr>
      <vt:lpstr>PowerPoint Presentation</vt:lpstr>
      <vt:lpstr>Direction of Data Flow</vt:lpstr>
      <vt:lpstr>PowerPoint Presentation</vt:lpstr>
      <vt:lpstr>NETWORK</vt:lpstr>
      <vt:lpstr>Network Connections</vt:lpstr>
      <vt:lpstr>PowerPoint Presentation</vt:lpstr>
      <vt:lpstr> Network Topology </vt:lpstr>
      <vt:lpstr>Topology   Mesh Topology</vt:lpstr>
      <vt:lpstr>PowerPoint Presentation</vt:lpstr>
      <vt:lpstr>Topology Continues..</vt:lpstr>
      <vt:lpstr>PowerPoint Presentation</vt:lpstr>
      <vt:lpstr>Topology Continues..</vt:lpstr>
      <vt:lpstr>PowerPoint Presentation</vt:lpstr>
      <vt:lpstr>Topology Continues..</vt:lpstr>
      <vt:lpstr>PowerPoint Presentation</vt:lpstr>
      <vt:lpstr>PowerPoint Presentation</vt:lpstr>
      <vt:lpstr>How do we decide which topology to use?</vt:lpstr>
      <vt:lpstr>Categories of Networks</vt:lpstr>
      <vt:lpstr>LAN</vt:lpstr>
      <vt:lpstr>MAN</vt:lpstr>
      <vt:lpstr>WAN</vt:lpstr>
      <vt:lpstr>PowerPoint Presentation</vt:lpstr>
      <vt:lpstr>PowerPoint Presentation</vt:lpstr>
      <vt:lpstr>PowerPoint Presentation</vt:lpstr>
      <vt:lpstr>Internet</vt:lpstr>
      <vt:lpstr>PowerPoint Presentation</vt:lpstr>
      <vt:lpstr>Protocol</vt:lpstr>
      <vt:lpstr>PowerPoint Presentation</vt:lpstr>
      <vt:lpstr> </vt:lpstr>
    </vt:vector>
  </TitlesOfParts>
  <Company>Fortis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</dc:title>
  <dc:creator>Fortis Employee</dc:creator>
  <cp:lastModifiedBy>Muntasir Hasan Kanchan</cp:lastModifiedBy>
  <cp:revision>82</cp:revision>
  <cp:lastPrinted>1998-01-19T09:29:56Z</cp:lastPrinted>
  <dcterms:created xsi:type="dcterms:W3CDTF">2004-01-09T15:30:50Z</dcterms:created>
  <dcterms:modified xsi:type="dcterms:W3CDTF">2022-09-18T06:45:59Z</dcterms:modified>
</cp:coreProperties>
</file>