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8A75-C9A9-4394-B7FA-162A8FC5E0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2789E-E575-4078-BED5-1A8347EE439D}" type="datetimeFigureOut">
              <a:rPr lang="en-US" smtClean="0"/>
              <a:t>6/18/2013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C6574-FA23-4E6C-8AF4-25B365C04C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en-US" sz="5000" smtClean="0"/>
          </a:p>
          <a:p>
            <a:pPr algn="ctr" eaLnBrk="1" hangingPunct="1">
              <a:buFont typeface="Wingdings" pitchFamily="2" charset="2"/>
              <a:buNone/>
            </a:pPr>
            <a:r>
              <a:rPr lang="en-US" sz="5000" smtClean="0">
                <a:solidFill>
                  <a:schemeClr val="folHlink"/>
                </a:solidFill>
              </a:rPr>
              <a:t>Lecture One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5000" smtClean="0">
                <a:solidFill>
                  <a:schemeClr val="hlink"/>
                </a:solidFill>
              </a:rPr>
              <a:t>Microprocessor Basics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Shift Instruction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43125" y="1612900"/>
            <a:ext cx="44862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Rotate Instruction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0750" y="1809750"/>
            <a:ext cx="48196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JMP, CALL and RET Instructions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JMP Instruction transfers the program control to a memory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location. If the JMP is within the current memory segment,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then the JMP is </a:t>
            </a:r>
            <a:r>
              <a:rPr lang="en-US" sz="2000" b="1" smtClean="0"/>
              <a:t>near</a:t>
            </a:r>
            <a:r>
              <a:rPr lang="en-US" sz="2000" smtClean="0"/>
              <a:t>; else the JMP is </a:t>
            </a:r>
            <a:r>
              <a:rPr lang="en-US" sz="2000" b="1" smtClean="0"/>
              <a:t>far</a:t>
            </a:r>
            <a:r>
              <a:rPr lang="en-US" sz="2000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CALL is similar to JMP, except that it has a return address.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RET instruction is usually used at the ending of a procedure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so that the flow of program can be returned to the address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stored in stack.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Hierarchy of Memory</a:t>
            </a:r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6781800" y="3587750"/>
            <a:ext cx="1909763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Microprocessor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3962400" y="3568700"/>
            <a:ext cx="890588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Cache</a:t>
            </a: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400300" y="3568700"/>
            <a:ext cx="111442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685800" y="3429000"/>
            <a:ext cx="11715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Storage </a:t>
            </a:r>
          </a:p>
          <a:p>
            <a:r>
              <a:rPr lang="en-US"/>
              <a:t>Device</a:t>
            </a:r>
          </a:p>
        </p:txBody>
      </p:sp>
      <p:cxnSp>
        <p:nvCxnSpPr>
          <p:cNvPr id="22535" name="AutoShape 8"/>
          <p:cNvCxnSpPr>
            <a:cxnSpLocks noChangeShapeType="1"/>
            <a:stCxn id="22534" idx="3"/>
            <a:endCxn id="22533" idx="1"/>
          </p:cNvCxnSpPr>
          <p:nvPr/>
        </p:nvCxnSpPr>
        <p:spPr bwMode="auto">
          <a:xfrm>
            <a:off x="1857375" y="3754438"/>
            <a:ext cx="5429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36" name="AutoShape 10"/>
          <p:cNvCxnSpPr>
            <a:cxnSpLocks noChangeShapeType="1"/>
            <a:stCxn id="22533" idx="3"/>
            <a:endCxn id="22532" idx="1"/>
          </p:cNvCxnSpPr>
          <p:nvPr/>
        </p:nvCxnSpPr>
        <p:spPr bwMode="auto">
          <a:xfrm>
            <a:off x="3514725" y="3757613"/>
            <a:ext cx="447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1660525" y="4451350"/>
            <a:ext cx="4271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# Data Processing Speed Increases</a:t>
            </a:r>
          </a:p>
          <a:p>
            <a:r>
              <a:rPr lang="en-US"/>
              <a:t># Amount of Data Decreases</a:t>
            </a:r>
          </a:p>
          <a:p>
            <a:r>
              <a:rPr lang="en-US"/>
              <a:t># Cost of Production Increases</a:t>
            </a:r>
          </a:p>
        </p:txBody>
      </p:sp>
      <p:sp>
        <p:nvSpPr>
          <p:cNvPr id="22538" name="Line 13"/>
          <p:cNvSpPr>
            <a:spLocks noChangeShapeType="1"/>
          </p:cNvSpPr>
          <p:nvPr/>
        </p:nvSpPr>
        <p:spPr bwMode="auto">
          <a:xfrm flipV="1">
            <a:off x="1752600" y="556260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9" name="Text Box 14"/>
          <p:cNvSpPr txBox="1">
            <a:spLocks noChangeArrowheads="1"/>
          </p:cNvSpPr>
          <p:nvPr/>
        </p:nvSpPr>
        <p:spPr bwMode="auto">
          <a:xfrm>
            <a:off x="5181600" y="3581400"/>
            <a:ext cx="12573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Registers</a:t>
            </a:r>
          </a:p>
        </p:txBody>
      </p:sp>
      <p:cxnSp>
        <p:nvCxnSpPr>
          <p:cNvPr id="22540" name="AutoShape 15"/>
          <p:cNvCxnSpPr>
            <a:cxnSpLocks noChangeShapeType="1"/>
            <a:stCxn id="22532" idx="3"/>
            <a:endCxn id="22539" idx="1"/>
          </p:cNvCxnSpPr>
          <p:nvPr/>
        </p:nvCxnSpPr>
        <p:spPr bwMode="auto">
          <a:xfrm>
            <a:off x="4852988" y="3757613"/>
            <a:ext cx="328612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2541" name="AutoShape 16"/>
          <p:cNvCxnSpPr>
            <a:cxnSpLocks noChangeShapeType="1"/>
            <a:stCxn id="22539" idx="3"/>
            <a:endCxn id="22531" idx="1"/>
          </p:cNvCxnSpPr>
          <p:nvPr/>
        </p:nvCxnSpPr>
        <p:spPr bwMode="auto">
          <a:xfrm>
            <a:off x="6438900" y="3770313"/>
            <a:ext cx="3429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Programming Model of Intel x86</a:t>
            </a:r>
          </a:p>
        </p:txBody>
      </p:sp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95600" y="1552575"/>
            <a:ext cx="3689350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Segment and Offset Address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smtClean="0"/>
              <a:t>Segment Address</a:t>
            </a:r>
            <a:r>
              <a:rPr lang="en-US" sz="2000" smtClean="0"/>
              <a:t> defines the beginning of any memory segment.</a:t>
            </a:r>
          </a:p>
          <a:p>
            <a:pPr eaLnBrk="1" hangingPunct="1"/>
            <a:r>
              <a:rPr lang="en-US" sz="2000" i="1" smtClean="0"/>
              <a:t>Offset Address</a:t>
            </a:r>
            <a:r>
              <a:rPr lang="en-US" sz="2000" smtClean="0"/>
              <a:t> selects any location within this memory segment.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5825" y="2844800"/>
            <a:ext cx="277177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055688" y="4343400"/>
            <a:ext cx="3516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address=segment×10+offset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Microprocessor Instruction- </a:t>
            </a:r>
            <a:r>
              <a:rPr lang="en-US" b="1" smtClean="0">
                <a:latin typeface="Courier New" pitchFamily="49" charset="0"/>
              </a:rPr>
              <a:t>MOV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7400" y="2105025"/>
            <a:ext cx="50101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Microprocessor Instruction- </a:t>
            </a:r>
            <a:r>
              <a:rPr lang="en-US" b="1" smtClean="0">
                <a:latin typeface="Courier New" pitchFamily="49" charset="0"/>
              </a:rPr>
              <a:t>MOV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62200" y="2590800"/>
            <a:ext cx="4791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dirty="0" smtClean="0"/>
              <a:t>Microprocessor Instruction- </a:t>
            </a:r>
            <a:r>
              <a:rPr lang="en-US" sz="3400" b="1" dirty="0" smtClean="0">
                <a:latin typeface="Courier New" pitchFamily="49" charset="0"/>
              </a:rPr>
              <a:t>PUSH</a:t>
            </a:r>
            <a:r>
              <a:rPr lang="en-US" sz="3400" dirty="0" smtClean="0">
                <a:latin typeface="Courier New" pitchFamily="49" charset="0"/>
              </a:rPr>
              <a:t> </a:t>
            </a:r>
            <a:r>
              <a:rPr lang="en-US" sz="3400" dirty="0" smtClean="0"/>
              <a:t>and</a:t>
            </a:r>
            <a:r>
              <a:rPr lang="en-US" sz="3400" dirty="0" smtClean="0">
                <a:latin typeface="Courier New" pitchFamily="49" charset="0"/>
              </a:rPr>
              <a:t> </a:t>
            </a:r>
            <a:r>
              <a:rPr lang="en-US" sz="3400" b="1" dirty="0" smtClean="0">
                <a:latin typeface="Courier New" pitchFamily="49" charset="0"/>
              </a:rPr>
              <a:t>POP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905000"/>
            <a:ext cx="8001000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PUSH</a:t>
            </a:r>
            <a:r>
              <a:rPr lang="en-US" smtClean="0"/>
              <a:t> instruction takes data from a 16-bit register, segment register or 16-bit memory location and places it into stack.</a:t>
            </a:r>
          </a:p>
          <a:p>
            <a:pPr algn="just" eaLnBrk="1" hangingPunct="1">
              <a:lnSpc>
                <a:spcPct val="90000"/>
              </a:lnSpc>
            </a:pPr>
            <a:endParaRPr lang="en-US" smtClean="0"/>
          </a:p>
          <a:p>
            <a:pPr algn="just"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smtClean="0">
                <a:latin typeface="Courier New" pitchFamily="49" charset="0"/>
              </a:rPr>
              <a:t>POP</a:t>
            </a:r>
            <a:r>
              <a:rPr lang="en-US" smtClean="0"/>
              <a:t> instruction removes data from stack and places it into the target 16-bit register, segment register or 16-bit memory location.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Microprocessor Instruction- </a:t>
            </a:r>
            <a:r>
              <a:rPr lang="en-US" sz="3400" smtClean="0">
                <a:latin typeface="Courier New" pitchFamily="49" charset="0"/>
              </a:rPr>
              <a:t>IN </a:t>
            </a:r>
            <a:r>
              <a:rPr lang="en-US" sz="3400" smtClean="0"/>
              <a:t>and</a:t>
            </a:r>
            <a:r>
              <a:rPr lang="en-US" sz="3400" smtClean="0">
                <a:latin typeface="Courier New" pitchFamily="49" charset="0"/>
              </a:rPr>
              <a:t> OUT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2486025"/>
            <a:ext cx="44958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Instructions</a:t>
            </a:r>
          </a:p>
        </p:txBody>
      </p:sp>
      <p:graphicFrame>
        <p:nvGraphicFramePr>
          <p:cNvPr id="17512" name="Group 104"/>
          <p:cNvGraphicFramePr>
            <a:graphicFrameLocks noGrp="1"/>
          </p:cNvGraphicFramePr>
          <p:nvPr>
            <p:ph idx="1"/>
          </p:nvPr>
        </p:nvGraphicFramePr>
        <p:xfrm>
          <a:off x="617538" y="1677988"/>
          <a:ext cx="8005762" cy="4419600"/>
        </p:xfrm>
        <a:graphic>
          <a:graphicData uri="http://schemas.openxmlformats.org/drawingml/2006/table">
            <a:tbl>
              <a:tblPr/>
              <a:tblGrid>
                <a:gridCol w="1589087"/>
                <a:gridCol w="6416675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 AL,BL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AL=AL+BL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ADC AL,AH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AL=AL+AH+Carry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SUB CL,BL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CL=CL-BL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SBB AH,AL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AH=AH-AL-Carry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INC BL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BL=BL+1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DEC BH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BH=BH-1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CMP CL,BL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CL-BL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 CL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AX=AL×CL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 CX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DX-AX=AX×CX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DIV CL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AX/CL;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AL contains quotient and AH contains remainder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AND, OR, XOR and NOT are the basic logic operations.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AND AL, BL means AL=AL and BL, so do the OR and XOR.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NOT means one’s complement.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NEG means two’s complement.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TEST instruction performs the AND operation but without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changing the content of the destination operand. 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300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Programming Model of Intel x86</vt:lpstr>
      <vt:lpstr>Segment and Offset Address</vt:lpstr>
      <vt:lpstr>Microprocessor Instruction- MOV</vt:lpstr>
      <vt:lpstr>Microprocessor Instruction- MOV</vt:lpstr>
      <vt:lpstr>Microprocessor Instruction- PUSH and POP</vt:lpstr>
      <vt:lpstr>Microprocessor Instruction- IN and OUT</vt:lpstr>
      <vt:lpstr>Arithmetic Instructions</vt:lpstr>
      <vt:lpstr>Logic Instructions</vt:lpstr>
      <vt:lpstr>Shift Instruction</vt:lpstr>
      <vt:lpstr>Rotate Instruction</vt:lpstr>
      <vt:lpstr>JMP, CALL and RET Instructions</vt:lpstr>
      <vt:lpstr>Hierarchy of Memory</vt:lpstr>
    </vt:vector>
  </TitlesOfParts>
  <Company>sub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cse07</dc:creator>
  <cp:lastModifiedBy>cse07</cp:lastModifiedBy>
  <cp:revision>3</cp:revision>
  <dcterms:created xsi:type="dcterms:W3CDTF">2013-06-18T06:44:26Z</dcterms:created>
  <dcterms:modified xsi:type="dcterms:W3CDTF">2013-06-18T06:46:20Z</dcterms:modified>
</cp:coreProperties>
</file>