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2212EF4-7566-43A3-ADE2-25F71153D416}" type="datetimeFigureOut">
              <a:rPr lang="en-US" smtClean="0"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67A4B00-9209-4A80-8678-E5A59C808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39F8-2E9E-4904-9227-7F3224E5492C}" type="datetimeFigureOut">
              <a:rPr lang="en-US" smtClean="0"/>
              <a:pPr/>
              <a:t>5/31/2016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52E2-03FB-497B-9B90-0CCDAEA8EA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441575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Three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Memory and I/O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5638799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Input  Interfaces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8086_IO1-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1137" y="2186781"/>
            <a:ext cx="6181725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output interfaces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913512"/>
            <a:ext cx="4038600" cy="38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7244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The </a:t>
            </a:r>
            <a:r>
              <a:rPr lang="en-US" sz="2400" dirty="0" smtClean="0"/>
              <a:t>speed of microprocessor is </a:t>
            </a:r>
            <a:r>
              <a:rPr lang="en-US" sz="2400" dirty="0"/>
              <a:t>much larger than the </a:t>
            </a:r>
            <a:r>
              <a:rPr lang="en-US" sz="2400" dirty="0" smtClean="0"/>
              <a:t>speed of </a:t>
            </a:r>
            <a:r>
              <a:rPr lang="en-US" sz="2400" dirty="0"/>
              <a:t>output devices. </a:t>
            </a:r>
          </a:p>
          <a:p>
            <a:r>
              <a:rPr lang="en-US" sz="2400" dirty="0"/>
              <a:t>To synchronize their speed</a:t>
            </a:r>
          </a:p>
          <a:p>
            <a:pPr>
              <a:buNone/>
            </a:pPr>
            <a:r>
              <a:rPr lang="en-US" sz="2400" dirty="0" smtClean="0"/>
              <a:t>	a </a:t>
            </a:r>
            <a:r>
              <a:rPr lang="en-US" sz="2400" dirty="0"/>
              <a:t>latch is used. The latch</a:t>
            </a:r>
          </a:p>
          <a:p>
            <a:pPr>
              <a:buNone/>
            </a:pPr>
            <a:r>
              <a:rPr lang="en-US" sz="2400" dirty="0" smtClean="0"/>
              <a:t>	makes </a:t>
            </a:r>
            <a:r>
              <a:rPr lang="en-US" sz="2400" dirty="0"/>
              <a:t>a delay of the signal</a:t>
            </a:r>
          </a:p>
          <a:p>
            <a:pPr>
              <a:buNone/>
            </a:pPr>
            <a:r>
              <a:rPr lang="en-US" sz="2400" dirty="0" smtClean="0"/>
              <a:t>	generated </a:t>
            </a:r>
            <a:r>
              <a:rPr lang="en-US" sz="2400" dirty="0"/>
              <a:t>for the </a:t>
            </a:r>
            <a:r>
              <a:rPr lang="en-US" sz="2400" dirty="0" smtClean="0"/>
              <a:t>output devices.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solidFill>
                  <a:srgbClr val="FF0000"/>
                </a:solidFill>
              </a:rPr>
              <a:t>Handshaking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Tx/>
              <a:buNone/>
            </a:pPr>
            <a:r>
              <a:rPr lang="en-US" sz="2800" b="1" dirty="0">
                <a:latin typeface="Arial" charset="0"/>
                <a:cs typeface="Arial" charset="0"/>
              </a:rPr>
              <a:t>♪</a:t>
            </a:r>
            <a:r>
              <a:rPr lang="en-US" sz="2800" dirty="0">
                <a:latin typeface="Arial" charset="0"/>
                <a:cs typeface="Arial" charset="0"/>
              </a:rPr>
              <a:t>  </a:t>
            </a:r>
            <a:r>
              <a:rPr lang="en-US" sz="2400" b="1" dirty="0">
                <a:latin typeface="Arial" charset="0"/>
              </a:rPr>
              <a:t>Many I/O devices accept or release information at a much slower rate than the microprocessor. Another method of I/O control is called </a:t>
            </a:r>
            <a:r>
              <a:rPr lang="en-US" sz="2400" b="1" i="1" dirty="0">
                <a:latin typeface="Arial" charset="0"/>
              </a:rPr>
              <a:t>handshaking </a:t>
            </a:r>
            <a:r>
              <a:rPr lang="en-US" sz="2400" b="1" dirty="0">
                <a:latin typeface="Arial" charset="0"/>
              </a:rPr>
              <a:t>or </a:t>
            </a:r>
            <a:r>
              <a:rPr lang="en-US" sz="2400" b="1" i="1" dirty="0">
                <a:latin typeface="Arial" charset="0"/>
              </a:rPr>
              <a:t>polling, </a:t>
            </a:r>
            <a:r>
              <a:rPr lang="en-US" sz="2400" b="1" dirty="0">
                <a:latin typeface="Arial" charset="0"/>
              </a:rPr>
              <a:t>synchronizes the I/O devices with the microprocessor. </a:t>
            </a:r>
          </a:p>
          <a:p>
            <a:pPr>
              <a:buFontTx/>
              <a:buNone/>
            </a:pPr>
            <a:r>
              <a:rPr lang="en-US" sz="2400" b="1" dirty="0">
                <a:latin typeface="Arial" charset="0"/>
              </a:rPr>
              <a:t>	</a:t>
            </a:r>
          </a:p>
          <a:p>
            <a:pPr algn="just">
              <a:buFontTx/>
              <a:buNone/>
            </a:pPr>
            <a:r>
              <a:rPr lang="en-US" sz="2400" b="1" dirty="0">
                <a:latin typeface="Arial" charset="0"/>
                <a:cs typeface="Arial" charset="0"/>
              </a:rPr>
              <a:t>♪</a:t>
            </a:r>
            <a:r>
              <a:rPr lang="en-US" sz="2400" b="1" dirty="0">
                <a:latin typeface="Arial" charset="0"/>
              </a:rPr>
              <a:t> An example device that requires handshaking is a parallel printer that prints 100 characters per second (CPS). It is obvious that the microprocessor can definitely send more than 100 CPS to the printer, so a way to slow the microprocessor down to match speeds with the printer must be developed.</a:t>
            </a:r>
          </a:p>
          <a:p>
            <a:endParaRPr lang="en-US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u="sng">
                <a:solidFill>
                  <a:srgbClr val="FF0000"/>
                </a:solidFill>
              </a:rPr>
              <a:t>Isolated I/O and Memory‑Mapped I/O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algn="just"/>
            <a:r>
              <a:rPr lang="en-US" sz="2400" b="1">
                <a:latin typeface="Arial" charset="0"/>
              </a:rPr>
              <a:t>Isolated I/O:</a:t>
            </a:r>
            <a:r>
              <a:rPr lang="en-US" sz="2400">
                <a:latin typeface="Arial" charset="0"/>
              </a:rPr>
              <a:t> </a:t>
            </a:r>
          </a:p>
          <a:p>
            <a:pPr algn="just">
              <a:buFontTx/>
              <a:buNone/>
            </a:pPr>
            <a:r>
              <a:rPr lang="en-US" sz="2400" b="1">
                <a:latin typeface="Arial" charset="0"/>
              </a:rPr>
              <a:t>	The most common I/O transfer technique used in the Intel microprocessor‑based system is isolated I/O. The term isolated describes how the I/O locations are isolated from the memory system in a separate I/O address space. </a:t>
            </a:r>
          </a:p>
          <a:p>
            <a:pPr algn="just">
              <a:buFontTx/>
              <a:buNone/>
            </a:pPr>
            <a:endParaRPr lang="en-US" sz="2400" b="1">
              <a:latin typeface="Arial" charset="0"/>
            </a:endParaRPr>
          </a:p>
          <a:p>
            <a:pPr algn="just"/>
            <a:r>
              <a:rPr lang="en-US" sz="2400" b="1">
                <a:latin typeface="Arial" charset="0"/>
              </a:rPr>
              <a:t>Memory‑Mapped I/O:</a:t>
            </a:r>
            <a:r>
              <a:rPr lang="en-US" sz="2400" b="1" i="1">
                <a:latin typeface="Arial" charset="0"/>
              </a:rPr>
              <a:t> </a:t>
            </a:r>
          </a:p>
          <a:p>
            <a:pPr algn="just">
              <a:buFontTx/>
              <a:buNone/>
            </a:pPr>
            <a:r>
              <a:rPr lang="en-US" sz="2400" b="1">
                <a:latin typeface="Arial" charset="0"/>
              </a:rPr>
              <a:t>	A memory‑mapped I/O device is treated as a memory location in the memory map.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Unlike isolated I/O, memory‑mapped I/O does not use the IN, INS, OUT, or OUTS instructions. Instead, it uses any instruction that transfers data between the microprocessor and memory. </a:t>
            </a:r>
          </a:p>
          <a:p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Isolated I/O and memory mapped I/O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402081"/>
          <a:ext cx="7543800" cy="6098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8100"/>
                <a:gridCol w="3695700"/>
              </a:tblGrid>
              <a:tr h="801074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Isolated I/O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Mapped I/O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112519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I/O locations are isolated from memory system in a separated I/O address space.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memory can’t be expanded since a portion is used as I/O map.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097279">
                <a:tc>
                  <a:txBody>
                    <a:bodyPr/>
                    <a:lstStyle/>
                    <a:p>
                      <a:pPr algn="l"/>
                      <a:endParaRPr lang="en-US" sz="1200" baseline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r>
                        <a:rPr lang="en-US" sz="1600" baseline="0" smtClean="0">
                          <a:solidFill>
                            <a:srgbClr val="000000"/>
                          </a:solidFill>
                          <a:latin typeface="Verdana"/>
                        </a:rPr>
                        <a:t>Memory can be expanded to its full size without using any of memory space for I/O devices.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200" baseline="0" dirty="0" smtClean="0">
                        <a:solidFill>
                          <a:srgbClr val="000000"/>
                        </a:solidFill>
                        <a:latin typeface="Verdana"/>
                      </a:endParaRPr>
                    </a:p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memory can’t be expanded since a portion is used as I/O map.	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Verdana"/>
                        </a:rPr>
                        <a:t>	</a:t>
                      </a:r>
                    </a:p>
                  </a:txBody>
                  <a:tcPr/>
                </a:tc>
              </a:tr>
              <a:tr h="1127759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transfer between microprocessor and I/O requires IN, INS, OUT and OUTS instructions.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such instruction is required for transferring data.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16499"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Expanded amount of memory.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amount of memory.	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Address </a:t>
            </a:r>
            <a:r>
              <a:rPr lang="en-US" dirty="0"/>
              <a:t>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2400" dirty="0" smtClean="0"/>
              <a:t>Since a computer system involves simply a microprocessor, I/O devices and a memory; we need to interface the microprocessor with either I/O or memory.</a:t>
            </a:r>
            <a:endParaRPr lang="en-US" sz="2400" dirty="0"/>
          </a:p>
          <a:p>
            <a:r>
              <a:rPr lang="en-US" sz="2400" dirty="0"/>
              <a:t>Therefore</a:t>
            </a:r>
            <a:r>
              <a:rPr lang="en-US" sz="2400" dirty="0" smtClean="0"/>
              <a:t>, we have to decode address only for either I/O devices or memory.</a:t>
            </a:r>
            <a:endParaRPr lang="en-US" sz="2400" dirty="0"/>
          </a:p>
          <a:p>
            <a:r>
              <a:rPr lang="en-US" sz="2400" dirty="0" smtClean="0"/>
              <a:t>Thus we have either </a:t>
            </a:r>
            <a:r>
              <a:rPr lang="en-US" sz="2400" i="1" dirty="0" smtClean="0"/>
              <a:t>memory address decoding or I/O address decoding</a:t>
            </a:r>
            <a:r>
              <a:rPr lang="en-US" sz="2400" i="1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01000" cy="2438400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As mentioned, the fixed I/O instruction uses an 8‑bit I/O port address that appears on A15‑A0 as 0000H‑00FFH. If a system will never contain more than 256 I/O devices, we often decode only address connections A7‑A0 for an 8‑bit I/O port address. Thus, we ignore address connections A15‑ A8.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pic>
        <p:nvPicPr>
          <p:cNvPr id="9222" name="Picture 6"/>
          <p:cNvPicPr>
            <a:picLocks noGrp="1" noChangeAspect="1" noChangeArrowheads="1"/>
          </p:cNvPicPr>
          <p:nvPr>
            <p:ph type="body"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3048000"/>
            <a:ext cx="3810000" cy="3509963"/>
          </a:xfrm>
          <a:noFill/>
          <a:ln/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81000" y="6491288"/>
            <a:ext cx="417353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>
                <a:latin typeface="Arial" charset="0"/>
              </a:rPr>
              <a:t>Fig: 8 port I/O decoder using 74138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4572000" y="6491288"/>
            <a:ext cx="4800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>
                <a:latin typeface="Arial" charset="0"/>
              </a:rPr>
              <a:t> Fig: 8 port I/O decoder using PAL16L8</a:t>
            </a:r>
          </a:p>
        </p:txBody>
      </p:sp>
      <p:pic>
        <p:nvPicPr>
          <p:cNvPr id="9230" name="Picture 14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3048000"/>
            <a:ext cx="3581400" cy="3352800"/>
          </a:xfrm>
          <a:noFill/>
          <a:ln/>
        </p:spPr>
      </p:pic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868488" y="0"/>
            <a:ext cx="5219700" cy="538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ctr"/>
            <a:r>
              <a:rPr lang="en-US" sz="3200" b="1" u="sng">
                <a:solidFill>
                  <a:srgbClr val="FF0000"/>
                </a:solidFill>
              </a:rPr>
              <a:t>Decoding 8‑bit I/O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 autoUpdateAnimBg="0"/>
      <p:bldP spid="9224" grpId="0" autoUpdateAnimBg="0"/>
      <p:bldP spid="9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Memory Decoding: </a:t>
            </a:r>
            <a:br>
              <a:rPr lang="en-US" sz="3000" smtClean="0"/>
            </a:br>
            <a:r>
              <a:rPr lang="en-US" sz="3000" smtClean="0"/>
              <a:t>A simple NAND gate Decoder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2000"/>
          </a:blip>
          <a:srcRect/>
          <a:stretch>
            <a:fillRect/>
          </a:stretch>
        </p:blipFill>
        <p:spPr bwMode="auto">
          <a:xfrm>
            <a:off x="1647825" y="1371600"/>
            <a:ext cx="62007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419225" y="4800600"/>
            <a:ext cx="62007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19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18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17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16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15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14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13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12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11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10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9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8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7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6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5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1</a:t>
            </a:r>
            <a:r>
              <a:rPr lang="en-US">
                <a:solidFill>
                  <a:schemeClr val="hlink"/>
                </a:solidFill>
              </a:rPr>
              <a:t>A</a:t>
            </a:r>
            <a:r>
              <a:rPr lang="en-US" baseline="-25000">
                <a:solidFill>
                  <a:schemeClr val="hlink"/>
                </a:solidFill>
              </a:rPr>
              <a:t>0</a:t>
            </a:r>
          </a:p>
          <a:p>
            <a:endParaRPr lang="en-US">
              <a:solidFill>
                <a:schemeClr val="hlink"/>
              </a:solidFill>
            </a:endParaRPr>
          </a:p>
          <a:p>
            <a:r>
              <a:rPr lang="en-US"/>
              <a:t>1   1  1   1   1  1   1  1   1  </a:t>
            </a:r>
            <a:r>
              <a:rPr lang="en-US">
                <a:solidFill>
                  <a:schemeClr val="hlink"/>
                </a:solidFill>
              </a:rPr>
              <a:t>X  X  X X X X  X X X X X</a:t>
            </a:r>
          </a:p>
          <a:p>
            <a:r>
              <a:rPr lang="en-US"/>
              <a:t>1   1  1   1   1  1   1  1   1  </a:t>
            </a:r>
            <a:r>
              <a:rPr lang="en-US">
                <a:solidFill>
                  <a:schemeClr val="accent2"/>
                </a:solidFill>
              </a:rPr>
              <a:t>0  0  0  0 0 0  0 0 0  0 0</a:t>
            </a:r>
          </a:p>
          <a:p>
            <a:r>
              <a:rPr lang="en-US"/>
              <a:t>1   1  1   1   1  1   1  1   1  </a:t>
            </a:r>
            <a:r>
              <a:rPr lang="en-US">
                <a:solidFill>
                  <a:srgbClr val="000099"/>
                </a:solidFill>
              </a:rPr>
              <a:t>1  1  1  1 1 1  1 1 1  1 1</a:t>
            </a:r>
          </a:p>
          <a:p>
            <a:r>
              <a:rPr lang="en-US"/>
              <a:t>Therfore, 	Starting Address 	FF800 H</a:t>
            </a:r>
          </a:p>
          <a:p>
            <a:r>
              <a:rPr lang="en-US"/>
              <a:t>	   	Ending Address   	FFFFF H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375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Lecture Three  Memory and I/O Interface</vt:lpstr>
      <vt:lpstr>Basic Input  Interfaces</vt:lpstr>
      <vt:lpstr>Basic output interfaces</vt:lpstr>
      <vt:lpstr>Handshaking</vt:lpstr>
      <vt:lpstr>Isolated I/O and Memory‑Mapped I/O</vt:lpstr>
      <vt:lpstr>Difference between Isolated I/O and memory mapped I/O</vt:lpstr>
      <vt:lpstr> Address Decoding</vt:lpstr>
      <vt:lpstr>As mentioned, the fixed I/O instruction uses an 8‑bit I/O port address that appears on A15‑A0 as 0000H‑00FFH. If a system will never contain more than 256 I/O devices, we often decode only address connections A7‑A0 for an 8‑bit I/O port address. Thus, we ignore address connections A15‑ A8.</vt:lpstr>
      <vt:lpstr>Memory Decoding:  A simple NAND gate Decoder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Four Memory and I/O Interface</dc:title>
  <dc:creator>cse07</dc:creator>
  <cp:lastModifiedBy>lab</cp:lastModifiedBy>
  <cp:revision>9</cp:revision>
  <dcterms:created xsi:type="dcterms:W3CDTF">2013-06-11T06:52:01Z</dcterms:created>
  <dcterms:modified xsi:type="dcterms:W3CDTF">2016-05-31T06:30:16Z</dcterms:modified>
</cp:coreProperties>
</file>