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79" r:id="rId3"/>
    <p:sldId id="258" r:id="rId4"/>
    <p:sldId id="259" r:id="rId5"/>
    <p:sldId id="260" r:id="rId6"/>
    <p:sldId id="269" r:id="rId7"/>
    <p:sldId id="261" r:id="rId8"/>
    <p:sldId id="275" r:id="rId9"/>
    <p:sldId id="276" r:id="rId10"/>
    <p:sldId id="262" r:id="rId11"/>
    <p:sldId id="263" r:id="rId12"/>
    <p:sldId id="265" r:id="rId13"/>
    <p:sldId id="270" r:id="rId14"/>
    <p:sldId id="266" r:id="rId15"/>
    <p:sldId id="271" r:id="rId16"/>
    <p:sldId id="272" r:id="rId17"/>
    <p:sldId id="267" r:id="rId18"/>
    <p:sldId id="273" r:id="rId19"/>
    <p:sldId id="274" r:id="rId2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0" d="100"/>
          <a:sy n="70" d="100"/>
        </p:scale>
        <p:origin x="-1386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0282811-442B-4260-BD0B-2DD7D8B613B5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4AC92F1-21AC-4057-88FA-82F9672CBAE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596900"/>
            <a:ext cx="4632325" cy="3473450"/>
          </a:xfrm>
        </p:spPr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5388" y="596900"/>
            <a:ext cx="4632325" cy="3473450"/>
          </a:xfrm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34720" y="4415790"/>
            <a:ext cx="5140960" cy="4183380"/>
          </a:xfrm>
          <a:prstGeom prst="rect">
            <a:avLst/>
          </a:prstGeom>
          <a:noFill/>
          <a:ln w="12700"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529E-09BA-41A1-956B-E006F68D41D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AE71-8622-4B7A-BDDB-C4894AFC3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529E-09BA-41A1-956B-E006F68D41D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AE71-8622-4B7A-BDDB-C4894AFC3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529E-09BA-41A1-956B-E006F68D41D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AE71-8622-4B7A-BDDB-C4894AFC3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675" y="304800"/>
            <a:ext cx="8001000" cy="1216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67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3438" y="1752600"/>
            <a:ext cx="3924300" cy="4267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8ADB79-3463-4693-912D-4475FFFC07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529E-09BA-41A1-956B-E006F68D41D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AE71-8622-4B7A-BDDB-C4894AFC3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529E-09BA-41A1-956B-E006F68D41D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AE71-8622-4B7A-BDDB-C4894AFC3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529E-09BA-41A1-956B-E006F68D41D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AE71-8622-4B7A-BDDB-C4894AFC3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529E-09BA-41A1-956B-E006F68D41D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AE71-8622-4B7A-BDDB-C4894AFC3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529E-09BA-41A1-956B-E006F68D41D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AE71-8622-4B7A-BDDB-C4894AFC3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529E-09BA-41A1-956B-E006F68D41D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AE71-8622-4B7A-BDDB-C4894AFC3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529E-09BA-41A1-956B-E006F68D41D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AE71-8622-4B7A-BDDB-C4894AFC3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E529E-09BA-41A1-956B-E006F68D41D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E6AE71-8622-4B7A-BDDB-C4894AFC3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E529E-09BA-41A1-956B-E006F68D41DC}" type="datetimeFigureOut">
              <a:rPr lang="en-US" smtClean="0"/>
              <a:pPr/>
              <a:t>7/19/2016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E6AE71-8622-4B7A-BDDB-C4894AFC34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Basic Description of 82C55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sz="1500" dirty="0" smtClean="0"/>
              <a:t>The 82C55 is a very popular, cost </a:t>
            </a:r>
            <a:r>
              <a:rPr lang="en-US" sz="1500" dirty="0" err="1" smtClean="0"/>
              <a:t>effetive</a:t>
            </a:r>
            <a:r>
              <a:rPr lang="en-US" sz="1500" dirty="0" smtClean="0"/>
              <a:t> interfacing component for </a:t>
            </a:r>
            <a:r>
              <a:rPr lang="el-GR" sz="1500" dirty="0" smtClean="0"/>
              <a:t>μ</a:t>
            </a:r>
            <a:r>
              <a:rPr lang="en-US" sz="1500" dirty="0" smtClean="0"/>
              <a:t>P.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1500" dirty="0" smtClean="0"/>
              <a:t>It has 24 pins and three I/O ports.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1500" dirty="0" smtClean="0"/>
              <a:t>Group-A consists of Port-A and upper half of Port-C.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1500" dirty="0" smtClean="0"/>
              <a:t>Group-B consists of Port-B and lower half of Port-C.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1500" dirty="0" smtClean="0"/>
              <a:t>Register selection is done by A1, A0 pins.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sz="1500" dirty="0" smtClean="0"/>
              <a:t>It can operate in three distinct modes of operations: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400" dirty="0" smtClean="0"/>
              <a:t>Mode-0 (simple I/O)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400" dirty="0" smtClean="0"/>
              <a:t>Mode-1 (</a:t>
            </a:r>
            <a:r>
              <a:rPr lang="en-US" sz="1400" dirty="0" err="1" smtClean="0"/>
              <a:t>strobed</a:t>
            </a:r>
            <a:r>
              <a:rPr lang="en-US" sz="1400" dirty="0" smtClean="0"/>
              <a:t> I/O)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sz="1400" dirty="0" smtClean="0"/>
              <a:t>Mode-2 (bidirectional I/O)</a:t>
            </a:r>
          </a:p>
          <a:p>
            <a:pPr lvl="1" algn="just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1400" dirty="0" smtClean="0"/>
          </a:p>
        </p:txBody>
      </p:sp>
      <p:pic>
        <p:nvPicPr>
          <p:cNvPr id="2050" name="Picture 2" descr="E:\Summer 2016\CSE-407, Computer Interfacing\Classes are taken\82C55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00401" y="3124200"/>
            <a:ext cx="5943600" cy="3733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Interfacing Stepper Motor </a:t>
            </a:r>
            <a:br>
              <a:rPr lang="en-US" sz="3400" smtClean="0"/>
            </a:br>
            <a:r>
              <a:rPr lang="en-US" sz="3400" smtClean="0"/>
              <a:t>through 82C55</a:t>
            </a:r>
          </a:p>
        </p:txBody>
      </p:sp>
      <p:pic>
        <p:nvPicPr>
          <p:cNvPr id="77828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39813" y="1524000"/>
            <a:ext cx="7065962" cy="389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7829" name="Text Box 6"/>
          <p:cNvSpPr txBox="1">
            <a:spLocks noChangeArrowheads="1"/>
          </p:cNvSpPr>
          <p:nvPr/>
        </p:nvSpPr>
        <p:spPr bwMode="auto">
          <a:xfrm>
            <a:off x="457200" y="5334000"/>
            <a:ext cx="8558213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# In order to flow high current through the coils, </a:t>
            </a:r>
            <a:r>
              <a:rPr lang="en-US" sz="1200" i="1"/>
              <a:t>darlington amplifiers</a:t>
            </a:r>
            <a:r>
              <a:rPr lang="en-US" sz="1200"/>
              <a:t> are used in stepper motor interfacing.</a:t>
            </a:r>
          </a:p>
          <a:p>
            <a:endParaRPr lang="en-US" sz="1200"/>
          </a:p>
          <a:p>
            <a:r>
              <a:rPr lang="en-US" sz="1200"/>
              <a:t># Since a motor is an inductive load, it will produce a back EMF which could damage second transistor.</a:t>
            </a:r>
          </a:p>
          <a:p>
            <a:r>
              <a:rPr lang="en-US" sz="1200"/>
              <a:t>    The single </a:t>
            </a:r>
            <a:r>
              <a:rPr lang="en-US" sz="1200" i="1"/>
              <a:t>diode</a:t>
            </a:r>
            <a:r>
              <a:rPr lang="en-US" sz="1200"/>
              <a:t> prevents the damage by sorting out the back EMF.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Controlling Stepper Motor </a:t>
            </a:r>
            <a:br>
              <a:rPr lang="en-US" sz="3400" smtClean="0"/>
            </a:br>
            <a:r>
              <a:rPr lang="en-US" sz="3400" smtClean="0"/>
              <a:t>in its Full Step Operation</a:t>
            </a:r>
          </a:p>
        </p:txBody>
      </p:sp>
      <p:sp>
        <p:nvSpPr>
          <p:cNvPr id="78852" name="Text Box 5"/>
          <p:cNvSpPr txBox="1">
            <a:spLocks noChangeArrowheads="1"/>
          </p:cNvSpPr>
          <p:nvPr/>
        </p:nvSpPr>
        <p:spPr bwMode="auto">
          <a:xfrm>
            <a:off x="517525" y="1784350"/>
            <a:ext cx="696851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hlink"/>
                </a:solidFill>
              </a:rPr>
              <a:t>The following procedure controls the stepper motor’s full step operation</a:t>
            </a:r>
          </a:p>
          <a:p>
            <a:r>
              <a:rPr lang="en-US" dirty="0">
                <a:solidFill>
                  <a:schemeClr val="hlink"/>
                </a:solidFill>
              </a:rPr>
              <a:t>where the motor is interfaced to the port A </a:t>
            </a:r>
            <a:r>
              <a:rPr lang="en-US" dirty="0" smtClean="0">
                <a:solidFill>
                  <a:schemeClr val="hlink"/>
                </a:solidFill>
              </a:rPr>
              <a:t>of 82C55.</a:t>
            </a:r>
            <a:endParaRPr lang="en-US" dirty="0">
              <a:solidFill>
                <a:schemeClr val="hlink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400" smtClean="0"/>
              <a:t>Mode-1 and Mode-2 Operation </a:t>
            </a:r>
            <a:br>
              <a:rPr lang="en-US" sz="3400" smtClean="0"/>
            </a:br>
            <a:r>
              <a:rPr lang="en-US" sz="3400" smtClean="0"/>
              <a:t>of 82C55.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Mode-1 Strobed Input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Mode-1 Strobed Output</a:t>
            </a:r>
          </a:p>
          <a:p>
            <a:pPr eaLnBrk="1" hangingPunct="1"/>
            <a:endParaRPr lang="en-US" smtClean="0"/>
          </a:p>
          <a:p>
            <a:pPr eaLnBrk="1" hangingPunct="1"/>
            <a:r>
              <a:rPr lang="en-US" smtClean="0"/>
              <a:t>Mode-2 Bidirectional Input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 of </a:t>
            </a:r>
            <a:r>
              <a:rPr lang="en-US" dirty="0" err="1" smtClean="0"/>
              <a:t>Strobed</a:t>
            </a:r>
            <a:r>
              <a:rPr lang="en-US" dirty="0" smtClean="0"/>
              <a:t>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Mode 1 operation causes port A and/or port B to function as latching input devices. This </a:t>
            </a:r>
            <a:r>
              <a:rPr lang="en-US" b="1" dirty="0" smtClean="0"/>
              <a:t>allows external data to be stored into the port until the microprocessor is ready to retrieve it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Port C is also used in </a:t>
            </a:r>
            <a:r>
              <a:rPr lang="en-US" smtClean="0"/>
              <a:t>mode 1 </a:t>
            </a:r>
            <a:r>
              <a:rPr lang="en-US" dirty="0" smtClean="0"/>
              <a:t>operation, </a:t>
            </a:r>
            <a:r>
              <a:rPr lang="en-US" b="1" dirty="0" smtClean="0"/>
              <a:t>not for data, but for control or handshaking signals</a:t>
            </a:r>
            <a:r>
              <a:rPr lang="en-US" dirty="0" smtClean="0"/>
              <a:t> that help operate either or both port A and port B as </a:t>
            </a:r>
            <a:r>
              <a:rPr lang="en-US" dirty="0" err="1" smtClean="0"/>
              <a:t>strobed</a:t>
            </a:r>
            <a:r>
              <a:rPr lang="en-US" dirty="0" smtClean="0"/>
              <a:t> input ports.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Mode-1 Strobed Input</a:t>
            </a:r>
          </a:p>
        </p:txBody>
      </p:sp>
      <p:pic>
        <p:nvPicPr>
          <p:cNvPr id="8192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62138" y="1625600"/>
            <a:ext cx="5148262" cy="256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24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47800" y="4133850"/>
            <a:ext cx="6134100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pic>
        <p:nvPicPr>
          <p:cNvPr id="4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295400" y="990600"/>
            <a:ext cx="6133334" cy="2800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 Box 7"/>
          <p:cNvSpPr txBox="1">
            <a:spLocks noChangeArrowheads="1"/>
          </p:cNvSpPr>
          <p:nvPr/>
        </p:nvSpPr>
        <p:spPr bwMode="auto">
          <a:xfrm>
            <a:off x="457200" y="3733800"/>
            <a:ext cx="8229600" cy="32462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The </a:t>
            </a:r>
            <a:r>
              <a:rPr lang="en-US" sz="2000" dirty="0" err="1"/>
              <a:t>strobed</a:t>
            </a:r>
            <a:r>
              <a:rPr lang="en-US" sz="2000" dirty="0"/>
              <a:t> input port captures data from the port pins when the strobe (STB) is activated. The STB signal causes data to be captured in the port and also activates the IBF </a:t>
            </a:r>
            <a:r>
              <a:rPr lang="en-US" sz="2000" b="1" dirty="0"/>
              <a:t>(input buffer full) </a:t>
            </a:r>
            <a:r>
              <a:rPr lang="en-US" sz="2000" dirty="0"/>
              <a:t>and INTR </a:t>
            </a:r>
            <a:r>
              <a:rPr lang="en-US" sz="2000" b="1" dirty="0"/>
              <a:t>(interrupt request) </a:t>
            </a:r>
            <a:r>
              <a:rPr lang="en-US" sz="2000" dirty="0"/>
              <a:t>signals. </a:t>
            </a:r>
          </a:p>
          <a:p>
            <a:endParaRPr lang="en-US" sz="2000" dirty="0"/>
          </a:p>
          <a:p>
            <a:r>
              <a:rPr lang="en-US" sz="2000" dirty="0"/>
              <a:t>Once the microprocessor, through software (IBF) or hardware (INTR), notices that data are </a:t>
            </a:r>
            <a:r>
              <a:rPr lang="en-US" sz="2000" dirty="0" err="1"/>
              <a:t>strobed</a:t>
            </a:r>
            <a:r>
              <a:rPr lang="en-US" sz="2000" dirty="0"/>
              <a:t> into the port, it executes an IN instruction to read the port (RD). </a:t>
            </a:r>
          </a:p>
          <a:p>
            <a:endParaRPr lang="en-US" sz="2000" dirty="0"/>
          </a:p>
          <a:p>
            <a:r>
              <a:rPr lang="en-US" sz="2000" dirty="0"/>
              <a:t>The act of reading the port restores both IBF and INTR to their inactive states until the next datum is </a:t>
            </a:r>
            <a:r>
              <a:rPr lang="en-US" sz="2000" dirty="0" err="1"/>
              <a:t>strobed</a:t>
            </a:r>
            <a:r>
              <a:rPr lang="en-US" sz="2000" dirty="0"/>
              <a:t> into the port.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7" name="Rectangle 9"/>
          <p:cNvSpPr>
            <a:spLocks noGrp="1" noChangeArrowheads="1"/>
          </p:cNvSpPr>
          <p:nvPr>
            <p:ph type="title"/>
          </p:nvPr>
        </p:nvSpPr>
        <p:spPr>
          <a:xfrm>
            <a:off x="850900" y="271463"/>
            <a:ext cx="7469188" cy="41433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2800"/>
              <a:t>Mode 1 Strobed Input Example ( Keyboard)</a:t>
            </a:r>
            <a:r>
              <a:rPr lang="en-US"/>
              <a:t> </a:t>
            </a:r>
          </a:p>
        </p:txBody>
      </p:sp>
      <p:sp>
        <p:nvSpPr>
          <p:cNvPr id="119818" name="Text Box 10"/>
          <p:cNvSpPr txBox="1">
            <a:spLocks noChangeArrowheads="1"/>
          </p:cNvSpPr>
          <p:nvPr/>
        </p:nvSpPr>
        <p:spPr bwMode="auto">
          <a:xfrm>
            <a:off x="304800" y="685800"/>
            <a:ext cx="8534400" cy="2554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 dirty="0"/>
              <a:t>The keyboard encoder </a:t>
            </a:r>
            <a:r>
              <a:rPr lang="en-US" sz="2000" dirty="0" err="1"/>
              <a:t>de‑bounces</a:t>
            </a:r>
            <a:r>
              <a:rPr lang="en-US" sz="2000" dirty="0"/>
              <a:t> the </a:t>
            </a:r>
            <a:r>
              <a:rPr lang="en-US" sz="2000" dirty="0" err="1"/>
              <a:t>key‑switches</a:t>
            </a:r>
            <a:r>
              <a:rPr lang="en-US" sz="2000" dirty="0"/>
              <a:t> and provides a strobe signal whenever a key is depressed and the </a:t>
            </a:r>
            <a:r>
              <a:rPr lang="en-US" sz="2000" b="1" dirty="0"/>
              <a:t>data output contain the </a:t>
            </a:r>
            <a:r>
              <a:rPr lang="en-US" sz="2000" b="1" dirty="0" err="1"/>
              <a:t>ASCII‑coded</a:t>
            </a:r>
            <a:r>
              <a:rPr lang="en-US" sz="2000" b="1" dirty="0"/>
              <a:t> key code. </a:t>
            </a:r>
          </a:p>
          <a:p>
            <a:endParaRPr lang="en-US" sz="2000" b="1" dirty="0"/>
          </a:p>
          <a:p>
            <a:r>
              <a:rPr lang="en-US" sz="2000" dirty="0"/>
              <a:t>Here </a:t>
            </a:r>
            <a:r>
              <a:rPr lang="en-US" sz="2000" b="1" dirty="0"/>
              <a:t>DAV (data available) </a:t>
            </a:r>
            <a:r>
              <a:rPr lang="en-US" sz="2000" dirty="0"/>
              <a:t>is activated for </a:t>
            </a:r>
            <a:r>
              <a:rPr lang="en-US" sz="2000" dirty="0" smtClean="0"/>
              <a:t>1 </a:t>
            </a:r>
            <a:r>
              <a:rPr lang="el-GR" sz="2000" dirty="0">
                <a:cs typeface="Arial" charset="0"/>
              </a:rPr>
              <a:t>μ</a:t>
            </a:r>
            <a:r>
              <a:rPr lang="en-US" sz="2000" dirty="0"/>
              <a:t>s each time that a key is typed on the keyboard. Each time a key is typed, therefore, it is stored into port A of the 82C55. The STB input also activates the IBF signal, indicating that data are in port A.</a:t>
            </a:r>
          </a:p>
        </p:txBody>
      </p:sp>
      <p:pic>
        <p:nvPicPr>
          <p:cNvPr id="11982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00" y="2971800"/>
            <a:ext cx="3724275" cy="3505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Mode-1 Strobed Output</a:t>
            </a:r>
          </a:p>
        </p:txBody>
      </p:sp>
      <p:pic>
        <p:nvPicPr>
          <p:cNvPr id="82947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43100" y="1600200"/>
            <a:ext cx="5372100" cy="2649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2948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524000" y="4267200"/>
            <a:ext cx="6269038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Timing diagram</a:t>
            </a:r>
            <a:endParaRPr lang="en-US" dirty="0"/>
          </a:p>
        </p:txBody>
      </p:sp>
      <p:sp>
        <p:nvSpPr>
          <p:cNvPr id="4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229600" cy="193899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Whenever data are written to a port programmed as a </a:t>
            </a:r>
            <a:r>
              <a:rPr lang="en-US" sz="2000" dirty="0" err="1"/>
              <a:t>strobed</a:t>
            </a:r>
            <a:r>
              <a:rPr lang="en-US" sz="2000" dirty="0"/>
              <a:t> output port, the </a:t>
            </a:r>
            <a:r>
              <a:rPr lang="en-US" sz="2000" b="1" dirty="0"/>
              <a:t>OBF</a:t>
            </a:r>
            <a:r>
              <a:rPr lang="en-US" sz="2000" dirty="0"/>
              <a:t> (</a:t>
            </a:r>
            <a:r>
              <a:rPr lang="en-US" sz="2000" b="1" dirty="0"/>
              <a:t>output buffer full</a:t>
            </a:r>
            <a:r>
              <a:rPr lang="en-US" sz="2000" dirty="0"/>
              <a:t>) signal becomes a logic 0 to indicate that </a:t>
            </a:r>
            <a:r>
              <a:rPr lang="en-US" sz="2000" b="1" dirty="0"/>
              <a:t>data are present in the port latch</a:t>
            </a:r>
            <a:r>
              <a:rPr lang="en-US" sz="2000" dirty="0"/>
              <a:t>. This signal indicates that data are available to an external I/O device that removes the data by </a:t>
            </a:r>
            <a:r>
              <a:rPr lang="en-US" sz="2000" dirty="0" err="1"/>
              <a:t>strobing</a:t>
            </a:r>
            <a:r>
              <a:rPr lang="en-US" sz="2000" dirty="0"/>
              <a:t> the </a:t>
            </a:r>
            <a:r>
              <a:rPr lang="en-US" sz="2000" b="1" dirty="0"/>
              <a:t>ACK</a:t>
            </a:r>
            <a:r>
              <a:rPr lang="en-US" sz="2000" dirty="0"/>
              <a:t> (acknowledge) input to the port. The ACK signal returns the OBF signal to a logic 1, indicating that the buffer is not full.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143000" y="3657600"/>
            <a:ext cx="6269038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5" name="Rectangle 3"/>
          <p:cNvSpPr>
            <a:spLocks noGrp="1" noChangeArrowheads="1"/>
          </p:cNvSpPr>
          <p:nvPr>
            <p:ph type="title"/>
          </p:nvPr>
        </p:nvSpPr>
        <p:spPr>
          <a:xfrm>
            <a:off x="850900" y="271463"/>
            <a:ext cx="7205663" cy="414337"/>
          </a:xfrm>
          <a:noFill/>
          <a:ln/>
        </p:spPr>
        <p:txBody>
          <a:bodyPr>
            <a:normAutofit fontScale="90000"/>
          </a:bodyPr>
          <a:lstStyle/>
          <a:p>
            <a:r>
              <a:rPr lang="en-US" sz="2800"/>
              <a:t>Mode 1 Strobed Output Example ( Printer)</a:t>
            </a:r>
          </a:p>
        </p:txBody>
      </p:sp>
      <p:sp>
        <p:nvSpPr>
          <p:cNvPr id="182276" name="Rectangle 4"/>
          <p:cNvSpPr>
            <a:spLocks noChangeArrowheads="1"/>
          </p:cNvSpPr>
          <p:nvPr/>
        </p:nvSpPr>
        <p:spPr bwMode="auto">
          <a:xfrm>
            <a:off x="457200" y="593725"/>
            <a:ext cx="8305800" cy="224676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Figure illustrates </a:t>
            </a:r>
            <a:r>
              <a:rPr lang="en-US" sz="2000" b="1" dirty="0"/>
              <a:t>port B connected to a parallel printer</a:t>
            </a:r>
            <a:r>
              <a:rPr lang="en-US" sz="2000" dirty="0"/>
              <a:t> with eight data inputs for receiving </a:t>
            </a:r>
            <a:r>
              <a:rPr lang="en-US" sz="2000" dirty="0" err="1"/>
              <a:t>ASCII‑coded</a:t>
            </a:r>
            <a:r>
              <a:rPr lang="en-US" sz="2000" dirty="0"/>
              <a:t> data, a </a:t>
            </a:r>
            <a:r>
              <a:rPr lang="en-US" sz="2000" b="1" dirty="0"/>
              <a:t>DS</a:t>
            </a:r>
            <a:r>
              <a:rPr lang="en-US" sz="2000" dirty="0"/>
              <a:t> (</a:t>
            </a:r>
            <a:r>
              <a:rPr lang="en-US" sz="2000" b="1" dirty="0"/>
              <a:t>data strobe</a:t>
            </a:r>
            <a:r>
              <a:rPr lang="en-US" sz="2000" dirty="0"/>
              <a:t>) input to strobe data into the printer, and an </a:t>
            </a:r>
            <a:r>
              <a:rPr lang="en-US" sz="2000" b="1" dirty="0"/>
              <a:t>ACK</a:t>
            </a:r>
            <a:r>
              <a:rPr lang="en-US" sz="2000" dirty="0"/>
              <a:t> output to acknowledge the receipt of the ASCII character.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In this circuit, there is no signal to generate the </a:t>
            </a:r>
            <a:r>
              <a:rPr lang="en-US" sz="2000" b="1" dirty="0"/>
              <a:t>DS</a:t>
            </a:r>
            <a:r>
              <a:rPr lang="en-US" sz="2000" dirty="0"/>
              <a:t> signal to the printer. So </a:t>
            </a:r>
            <a:r>
              <a:rPr lang="en-US" sz="2000" b="1" dirty="0"/>
              <a:t>PC4</a:t>
            </a:r>
            <a:r>
              <a:rPr lang="en-US" sz="2000" dirty="0"/>
              <a:t> is used with software that generates the DS signal. The </a:t>
            </a:r>
            <a:r>
              <a:rPr lang="en-US" sz="2000" b="1" dirty="0"/>
              <a:t>ACK</a:t>
            </a:r>
            <a:r>
              <a:rPr lang="en-US" sz="2000" dirty="0"/>
              <a:t> signal that is returned from the printer acknowledges the receipt of the data and is connected to the AM input of the 82C55.</a:t>
            </a:r>
          </a:p>
        </p:txBody>
      </p:sp>
      <p:sp>
        <p:nvSpPr>
          <p:cNvPr id="182278" name="Text Box 6"/>
          <p:cNvSpPr txBox="1">
            <a:spLocks noChangeArrowheads="1"/>
          </p:cNvSpPr>
          <p:nvPr/>
        </p:nvSpPr>
        <p:spPr bwMode="auto">
          <a:xfrm>
            <a:off x="2133600" y="4419600"/>
            <a:ext cx="1676400" cy="3667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2000"/>
          </a:p>
        </p:txBody>
      </p:sp>
      <p:pic>
        <p:nvPicPr>
          <p:cNvPr id="18227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21375261">
            <a:off x="2133600" y="3124200"/>
            <a:ext cx="3514725" cy="33496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Block Diagram of 82C55</a:t>
            </a:r>
            <a:endParaRPr lang="en-US" dirty="0"/>
          </a:p>
        </p:txBody>
      </p:sp>
      <p:pic>
        <p:nvPicPr>
          <p:cNvPr id="1026" name="Picture 2" descr="E:\Summer 2016\CSE-407, Computer Interfacing\8255 Block diagram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88644" y="1600200"/>
            <a:ext cx="6366711" cy="45259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Operating Modes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000" smtClean="0"/>
              <a:t>Mode-0 Operation:</a:t>
            </a:r>
          </a:p>
          <a:p>
            <a:pPr lvl="1" algn="just" eaLnBrk="1" hangingPunct="1"/>
            <a:r>
              <a:rPr lang="en-US" sz="1600" smtClean="0"/>
              <a:t>It causes the 82C55 to function as either a buffered input device or as a latched output device. For example, 82C55 can be interfaced with LED display (latched output) or with keyboard (buffered input).</a:t>
            </a:r>
          </a:p>
          <a:p>
            <a:pPr lvl="1" algn="just" eaLnBrk="1" hangingPunct="1"/>
            <a:endParaRPr lang="en-US" sz="1600" smtClean="0"/>
          </a:p>
          <a:p>
            <a:pPr eaLnBrk="1" hangingPunct="1"/>
            <a:r>
              <a:rPr lang="en-US" sz="2000" smtClean="0"/>
              <a:t>Mode-1 Operation:</a:t>
            </a:r>
          </a:p>
          <a:p>
            <a:pPr lvl="1" eaLnBrk="1" hangingPunct="1"/>
            <a:r>
              <a:rPr lang="en-US" sz="1600" smtClean="0"/>
              <a:t>It causes Port-A and/or Port-B to function as latching input device. Port-C is used for control or handshaking signals in this mode.</a:t>
            </a:r>
          </a:p>
          <a:p>
            <a:pPr lvl="1" eaLnBrk="1" hangingPunct="1"/>
            <a:endParaRPr lang="en-US" sz="1600" smtClean="0"/>
          </a:p>
          <a:p>
            <a:pPr eaLnBrk="1" hangingPunct="1"/>
            <a:r>
              <a:rPr lang="en-US" sz="2000" smtClean="0"/>
              <a:t>Mode-2 Operation:</a:t>
            </a:r>
          </a:p>
          <a:p>
            <a:pPr lvl="1" algn="just" eaLnBrk="1" hangingPunct="1"/>
            <a:r>
              <a:rPr lang="en-US" sz="1600" smtClean="0"/>
              <a:t>It allows only group-A. Here, Port-A becomes bidirectional, allowing data to be transmitted and received over the same eight wires.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Programming 82C55</a:t>
            </a:r>
          </a:p>
        </p:txBody>
      </p:sp>
      <p:pic>
        <p:nvPicPr>
          <p:cNvPr id="71683" name="Picture 4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681538" y="1600200"/>
            <a:ext cx="3167062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684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85800" y="1600200"/>
            <a:ext cx="3362325" cy="200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1685" name="Text Box 6"/>
          <p:cNvSpPr txBox="1">
            <a:spLocks noChangeArrowheads="1"/>
          </p:cNvSpPr>
          <p:nvPr/>
        </p:nvSpPr>
        <p:spPr bwMode="auto">
          <a:xfrm>
            <a:off x="1219200" y="3733800"/>
            <a:ext cx="1520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Command Byte B</a:t>
            </a:r>
          </a:p>
        </p:txBody>
      </p:sp>
      <p:sp>
        <p:nvSpPr>
          <p:cNvPr id="71686" name="Text Box 7"/>
          <p:cNvSpPr txBox="1">
            <a:spLocks noChangeArrowheads="1"/>
          </p:cNvSpPr>
          <p:nvPr/>
        </p:nvSpPr>
        <p:spPr bwMode="auto">
          <a:xfrm>
            <a:off x="6324600" y="4343400"/>
            <a:ext cx="1520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Command Byte A</a:t>
            </a:r>
          </a:p>
        </p:txBody>
      </p:sp>
      <p:sp>
        <p:nvSpPr>
          <p:cNvPr id="71687" name="Text Box 8"/>
          <p:cNvSpPr txBox="1">
            <a:spLocks noChangeArrowheads="1"/>
          </p:cNvSpPr>
          <p:nvPr/>
        </p:nvSpPr>
        <p:spPr bwMode="auto">
          <a:xfrm>
            <a:off x="398463" y="4527550"/>
            <a:ext cx="4706937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The Command Byte A functions for group-A and </a:t>
            </a:r>
          </a:p>
          <a:p>
            <a:r>
              <a:rPr lang="en-US" sz="1200"/>
              <a:t>Group-B and Command Byte B sets or resets the bits of </a:t>
            </a:r>
          </a:p>
          <a:p>
            <a:r>
              <a:rPr lang="en-US" sz="1200"/>
              <a:t>Port-C only if 82C55 is programmed in mode-1 or mode-2.</a:t>
            </a:r>
          </a:p>
        </p:txBody>
      </p:sp>
      <p:sp>
        <p:nvSpPr>
          <p:cNvPr id="71688" name="Text Box 9"/>
          <p:cNvSpPr txBox="1">
            <a:spLocks noChangeArrowheads="1"/>
          </p:cNvSpPr>
          <p:nvPr/>
        </p:nvSpPr>
        <p:spPr bwMode="auto">
          <a:xfrm>
            <a:off x="406400" y="5257800"/>
            <a:ext cx="4368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Group-A can operate in all three modes while Group-B</a:t>
            </a:r>
          </a:p>
          <a:p>
            <a:r>
              <a:rPr lang="en-US" sz="1200"/>
              <a:t>can operate in only mode-0 and in mode-1.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smtClean="0"/>
              <a:t>Control Word and Programming 82C55</a:t>
            </a:r>
          </a:p>
        </p:txBody>
      </p:sp>
      <p:sp>
        <p:nvSpPr>
          <p:cNvPr id="7270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66738" y="1752600"/>
            <a:ext cx="7967662" cy="4267200"/>
          </a:xfrm>
        </p:spPr>
        <p:txBody>
          <a:bodyPr/>
          <a:lstStyle/>
          <a:p>
            <a:pPr eaLnBrk="1" hangingPunct="1"/>
            <a:r>
              <a:rPr lang="en-US" sz="1800" dirty="0" smtClean="0"/>
              <a:t>Control Word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1800" dirty="0" smtClean="0"/>
              <a:t>	</a:t>
            </a:r>
            <a:endParaRPr lang="en-US" sz="1400" dirty="0" smtClean="0"/>
          </a:p>
          <a:p>
            <a:pPr eaLnBrk="1" hangingPunct="1">
              <a:buFont typeface="Wingdings" pitchFamily="2" charset="2"/>
              <a:buNone/>
            </a:pPr>
            <a:r>
              <a:rPr lang="en-US" sz="1400" dirty="0" smtClean="0"/>
              <a:t>	</a:t>
            </a:r>
            <a:r>
              <a:rPr lang="en-US" sz="1600" dirty="0" smtClean="0"/>
              <a:t>It is a word stored in a register named control register used to control the operation of a program of a digital device.</a:t>
            </a:r>
          </a:p>
          <a:p>
            <a:pPr eaLnBrk="1" hangingPunct="1"/>
            <a:r>
              <a:rPr lang="en-US" sz="1600" dirty="0" smtClean="0"/>
              <a:t>Find the control word by keeping c4 pin reset in C port.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1600" dirty="0" smtClean="0"/>
          </a:p>
          <a:p>
            <a:pPr eaLnBrk="1" hangingPunct="1"/>
            <a:r>
              <a:rPr lang="en-US" sz="1800" dirty="0" smtClean="0"/>
              <a:t>Find the control word for PA=out, PB=in, PC0-PC3=in, PC4-PC7=out.</a:t>
            </a:r>
            <a:endParaRPr lang="en-US" sz="16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sz="1400" dirty="0" smtClean="0"/>
          </a:p>
          <a:p>
            <a:pPr lvl="1" eaLnBrk="1" hangingPunct="1">
              <a:buFont typeface="Wingdings" pitchFamily="2" charset="2"/>
              <a:buNone/>
            </a:pPr>
            <a:endParaRPr lang="en-US" sz="1400" dirty="0" smtClean="0"/>
          </a:p>
        </p:txBody>
      </p:sp>
      <p:graphicFrame>
        <p:nvGraphicFramePr>
          <p:cNvPr id="95312" name="Group 80"/>
          <p:cNvGraphicFramePr>
            <a:graphicFrameLocks noGrp="1"/>
          </p:cNvGraphicFramePr>
          <p:nvPr>
            <p:ph sz="half" idx="2"/>
          </p:nvPr>
        </p:nvGraphicFramePr>
        <p:xfrm>
          <a:off x="3048000" y="4724400"/>
          <a:ext cx="2501900" cy="335280"/>
        </p:xfrm>
        <a:graphic>
          <a:graphicData uri="http://schemas.openxmlformats.org/drawingml/2006/table">
            <a:tbl>
              <a:tblPr/>
              <a:tblGrid>
                <a:gridCol w="312738"/>
                <a:gridCol w="312737"/>
                <a:gridCol w="312738"/>
                <a:gridCol w="312737"/>
                <a:gridCol w="312738"/>
                <a:gridCol w="312737"/>
                <a:gridCol w="312738"/>
                <a:gridCol w="312737"/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Verdana" pitchFamily="34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2729" name="Text Box 81"/>
          <p:cNvSpPr txBox="1">
            <a:spLocks noChangeArrowheads="1"/>
          </p:cNvSpPr>
          <p:nvPr/>
        </p:nvSpPr>
        <p:spPr bwMode="auto">
          <a:xfrm>
            <a:off x="2997200" y="5213350"/>
            <a:ext cx="258445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/>
              <a:t>Therefore, Control Word = 83H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Interfacing a 4×4 Key-Board</a:t>
            </a:r>
          </a:p>
        </p:txBody>
      </p:sp>
      <p:pic>
        <p:nvPicPr>
          <p:cNvPr id="79876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04938" y="1752600"/>
            <a:ext cx="6443662" cy="3109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9877" name="Text Box 6"/>
          <p:cNvSpPr txBox="1">
            <a:spLocks noChangeArrowheads="1"/>
          </p:cNvSpPr>
          <p:nvPr/>
        </p:nvSpPr>
        <p:spPr bwMode="auto">
          <a:xfrm>
            <a:off x="990600" y="5010150"/>
            <a:ext cx="583679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Port-A is programmed to read the rows while Port-B is programmed</a:t>
            </a:r>
          </a:p>
          <a:p>
            <a:r>
              <a:rPr lang="en-US" sz="1600" dirty="0"/>
              <a:t>to select a column. If 1110 is output to Port-B, column-0 has </a:t>
            </a:r>
            <a:r>
              <a:rPr lang="en-US" sz="1600" dirty="0" smtClean="0"/>
              <a:t>logic-0.</a:t>
            </a:r>
            <a:endParaRPr lang="en-US" sz="1600" dirty="0"/>
          </a:p>
          <a:p>
            <a:r>
              <a:rPr lang="en-US" sz="1600" dirty="0"/>
              <a:t>So the four keys of column-0 are selected. Now, if a key is pressed in</a:t>
            </a:r>
          </a:p>
          <a:p>
            <a:r>
              <a:rPr lang="en-US" sz="1600" dirty="0"/>
              <a:t>column-0, corresponding Port-A line can detect the stroke. </a:t>
            </a:r>
          </a:p>
        </p:txBody>
      </p:sp>
      <p:sp>
        <p:nvSpPr>
          <p:cNvPr id="79878" name="Text Box 7"/>
          <p:cNvSpPr txBox="1">
            <a:spLocks noChangeArrowheads="1"/>
          </p:cNvSpPr>
          <p:nvPr/>
        </p:nvSpPr>
        <p:spPr bwMode="auto">
          <a:xfrm>
            <a:off x="3717925" y="3352800"/>
            <a:ext cx="4803775" cy="136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Electrical contacts in mechanical push button</a:t>
            </a:r>
          </a:p>
          <a:p>
            <a:r>
              <a:rPr lang="en-US" sz="1400"/>
              <a:t>switches often make and break contacts several</a:t>
            </a:r>
          </a:p>
          <a:p>
            <a:r>
              <a:rPr lang="en-US" sz="1400"/>
              <a:t>times when the button is first pushed. This is called</a:t>
            </a:r>
          </a:p>
          <a:p>
            <a:r>
              <a:rPr lang="en-US" sz="1400" b="1"/>
              <a:t>Debouncing</a:t>
            </a:r>
            <a:r>
              <a:rPr lang="en-US" sz="1400"/>
              <a:t>. </a:t>
            </a:r>
          </a:p>
          <a:p>
            <a:r>
              <a:rPr lang="en-US" sz="1400"/>
              <a:t>A debouncing circuit removes the resulting ripple</a:t>
            </a:r>
          </a:p>
          <a:p>
            <a:r>
              <a:rPr lang="en-US" sz="1400"/>
              <a:t>signal and provides a clean transition to its output.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 of a </a:t>
            </a:r>
            <a:r>
              <a:rPr lang="en-US" i="1" smtClean="0"/>
              <a:t>Stepper Motor</a:t>
            </a:r>
          </a:p>
        </p:txBody>
      </p:sp>
      <p:pic>
        <p:nvPicPr>
          <p:cNvPr id="76804" name="Picture 5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9600" y="1681163"/>
            <a:ext cx="4467225" cy="4491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805" name="Text Box 6"/>
          <p:cNvSpPr txBox="1">
            <a:spLocks noChangeArrowheads="1"/>
          </p:cNvSpPr>
          <p:nvPr/>
        </p:nvSpPr>
        <p:spPr bwMode="auto">
          <a:xfrm>
            <a:off x="5257800" y="2052638"/>
            <a:ext cx="3096617" cy="36933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 stepper motor is a digital</a:t>
            </a:r>
          </a:p>
          <a:p>
            <a:r>
              <a:rPr lang="en-US" dirty="0"/>
              <a:t>motor as it moves in discrete </a:t>
            </a:r>
          </a:p>
          <a:p>
            <a:r>
              <a:rPr lang="en-US" dirty="0"/>
              <a:t>steps. 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Figure(a) shows that the </a:t>
            </a:r>
            <a:r>
              <a:rPr lang="en-US" dirty="0" smtClean="0"/>
              <a:t>motor</a:t>
            </a:r>
            <a:endParaRPr lang="en-US" dirty="0"/>
          </a:p>
          <a:p>
            <a:r>
              <a:rPr lang="en-US" dirty="0"/>
              <a:t>is repelled by the same pole</a:t>
            </a:r>
          </a:p>
          <a:p>
            <a:r>
              <a:rPr lang="en-US" dirty="0"/>
              <a:t>and moves a step to 45</a:t>
            </a:r>
            <a:r>
              <a:rPr lang="en-US" baseline="30000" dirty="0"/>
              <a:t>o</a:t>
            </a:r>
            <a:r>
              <a:rPr lang="en-US" dirty="0"/>
              <a:t>. </a:t>
            </a:r>
          </a:p>
          <a:p>
            <a:r>
              <a:rPr lang="en-US" dirty="0"/>
              <a:t>Then it is attracted by the </a:t>
            </a:r>
          </a:p>
          <a:p>
            <a:r>
              <a:rPr lang="en-US" dirty="0"/>
              <a:t>different pole and moves </a:t>
            </a:r>
          </a:p>
          <a:p>
            <a:r>
              <a:rPr lang="en-US" dirty="0"/>
              <a:t>another step to 135</a:t>
            </a:r>
            <a:r>
              <a:rPr lang="en-US" baseline="30000" dirty="0"/>
              <a:t>o</a:t>
            </a:r>
            <a:r>
              <a:rPr lang="en-US" dirty="0"/>
              <a:t>. </a:t>
            </a:r>
          </a:p>
          <a:p>
            <a:r>
              <a:rPr lang="en-US" dirty="0"/>
              <a:t>Thus it also moves</a:t>
            </a:r>
          </a:p>
          <a:p>
            <a:r>
              <a:rPr lang="en-US" dirty="0" err="1"/>
              <a:t>Upto</a:t>
            </a:r>
            <a:r>
              <a:rPr lang="en-US" dirty="0"/>
              <a:t> 225</a:t>
            </a:r>
            <a:r>
              <a:rPr lang="en-US" baseline="30000" dirty="0"/>
              <a:t>o</a:t>
            </a:r>
            <a:r>
              <a:rPr lang="en-US" dirty="0"/>
              <a:t> and 315</a:t>
            </a:r>
            <a:r>
              <a:rPr lang="en-US" baseline="30000" dirty="0"/>
              <a:t>o</a:t>
            </a:r>
            <a:r>
              <a:rPr lang="en-US" dirty="0"/>
              <a:t>.</a:t>
            </a:r>
            <a:endParaRPr lang="en-US" baseline="30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Circuit of Stepper Motor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Picture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1676400"/>
            <a:ext cx="5829300" cy="421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Truth Table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05333" y="2053657"/>
            <a:ext cx="3333334" cy="3619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1008</Words>
  <Application>Microsoft Office PowerPoint</Application>
  <PresentationFormat>On-screen Show (4:3)</PresentationFormat>
  <Paragraphs>108</Paragraphs>
  <Slides>19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Basic Description of 82C55</vt:lpstr>
      <vt:lpstr>Block Diagram of 82C55</vt:lpstr>
      <vt:lpstr>Operating Modes</vt:lpstr>
      <vt:lpstr>Programming 82C55</vt:lpstr>
      <vt:lpstr>Control Word and Programming 82C55</vt:lpstr>
      <vt:lpstr>Interfacing a 4×4 Key-Board</vt:lpstr>
      <vt:lpstr>Operation of a Stepper Motor</vt:lpstr>
      <vt:lpstr>Circuit of Stepper Motor </vt:lpstr>
      <vt:lpstr>Truth Table</vt:lpstr>
      <vt:lpstr>Interfacing Stepper Motor  through 82C55</vt:lpstr>
      <vt:lpstr>Controlling Stepper Motor  in its Full Step Operation</vt:lpstr>
      <vt:lpstr>Mode-1 and Mode-2 Operation  of 82C55.</vt:lpstr>
      <vt:lpstr>Mode of Strobed input</vt:lpstr>
      <vt:lpstr>Mode-1 Strobed Input</vt:lpstr>
      <vt:lpstr>Timing diagram</vt:lpstr>
      <vt:lpstr>Mode 1 Strobed Input Example ( Keyboard) </vt:lpstr>
      <vt:lpstr>Mode-1 Strobed Output</vt:lpstr>
      <vt:lpstr>Timing diagram</vt:lpstr>
      <vt:lpstr>Mode 1 Strobed Output Example ( Printer)</vt:lpstr>
    </vt:vector>
  </TitlesOfParts>
  <Company>sub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Description of 82C55</dc:title>
  <dc:creator>cse07</dc:creator>
  <cp:lastModifiedBy>lab</cp:lastModifiedBy>
  <cp:revision>28</cp:revision>
  <dcterms:created xsi:type="dcterms:W3CDTF">2013-06-18T04:52:49Z</dcterms:created>
  <dcterms:modified xsi:type="dcterms:W3CDTF">2016-07-19T06:11:17Z</dcterms:modified>
</cp:coreProperties>
</file>