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2" r:id="rId3"/>
    <p:sldId id="535" r:id="rId4"/>
    <p:sldId id="536" r:id="rId5"/>
    <p:sldId id="2320" r:id="rId6"/>
    <p:sldId id="2321" r:id="rId7"/>
    <p:sldId id="2322" r:id="rId8"/>
    <p:sldId id="2323" r:id="rId9"/>
    <p:sldId id="2324" r:id="rId10"/>
    <p:sldId id="2325" r:id="rId11"/>
    <p:sldId id="2326" r:id="rId12"/>
    <p:sldId id="2327" r:id="rId13"/>
    <p:sldId id="2328" r:id="rId14"/>
    <p:sldId id="2329" r:id="rId15"/>
    <p:sldId id="2330" r:id="rId16"/>
    <p:sldId id="2319" r:id="rId1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6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4.xml"/><Relationship Id="rId15" Type="http://schemas.openxmlformats.org/officeDocument/2006/relationships/image" Target="../media/image5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82575" y="1200785"/>
            <a:ext cx="4437380" cy="11137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  <a:sym typeface="+mn-ea"/>
              </a:rPr>
              <a:t>Automatic Traffic Control</a:t>
            </a:r>
            <a:endParaRPr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charset="0"/>
              <a:cs typeface="Bahnschrift" panose="020B0502040204020203" charset="0"/>
              <a:sym typeface="+mn-ea"/>
            </a:endParaRPr>
          </a:p>
          <a:p>
            <a:pPr algn="ctr">
              <a:lnSpc>
                <a:spcPct val="130000"/>
              </a:lnSpc>
            </a:pPr>
            <a:r>
              <a: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  <a:sym typeface="+mn-ea"/>
              </a:rPr>
              <a:t>System</a:t>
            </a:r>
            <a:r>
              <a:rPr 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  <a:sym typeface="+mn-ea"/>
              </a:rPr>
              <a:t> </a:t>
            </a:r>
            <a:r>
              <a:rPr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charset="0"/>
                <a:cs typeface="Bahnschrift" panose="020B0502040204020203" charset="0"/>
                <a:sym typeface="+mn-ea"/>
              </a:rPr>
              <a:t>Using Fuzzy Logic</a:t>
            </a:r>
            <a:endParaRPr lang="en-US" altLang="zh-CN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9195" y="2629535"/>
            <a:ext cx="264350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MD.RAKIBUL HASAN RAKIB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SUB ID : UG02-59-22-002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MD. MUSTAFUZUR RAHMAN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SUB ID: UG02-59-22-019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ARBI AKTHER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en-GB" sz="1500" dirty="0">
                <a:solidFill>
                  <a:schemeClr val="tx2"/>
                </a:solidFill>
                <a:latin typeface="Bahnschrift" panose="020B0502040204020203" charset="0"/>
                <a:ea typeface="Calibri" panose="020F0502020204030204" pitchFamily="34" charset="0"/>
                <a:cs typeface="Bahnschrift" panose="020B0502040204020203" charset="0"/>
                <a:sym typeface="+mn-lt"/>
              </a:rPr>
              <a:t>SUB ID: UG02-56-21-010</a:t>
            </a:r>
            <a:endParaRPr lang="en-US" altLang="en-GB" sz="1500" dirty="0">
              <a:solidFill>
                <a:schemeClr val="tx2"/>
              </a:solidFill>
              <a:latin typeface="Bahnschrift" panose="020B0502040204020203" charset="0"/>
              <a:ea typeface="Calibri" panose="020F0502020204030204" pitchFamily="34" charset="0"/>
              <a:cs typeface="Bahnschrift" panose="020B0502040204020203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05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Fuzzy Rules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69365"/>
            <a:ext cx="7035800" cy="3148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olidFill>
                  <a:schemeClr val="tx2"/>
                </a:solidFill>
                <a:sym typeface="+mn-ea"/>
              </a:rPr>
              <a:t>25 rules cover all cases.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1600" u="sng">
                <a:solidFill>
                  <a:schemeClr val="tx2"/>
                </a:solidFill>
                <a:sym typeface="+mn-ea"/>
              </a:rPr>
              <a:t>Example:</a:t>
            </a:r>
            <a:endParaRPr sz="1600" u="sng">
              <a:solidFill>
                <a:schemeClr val="tx2"/>
              </a:solidFill>
              <a:sym typeface="+mn-ea"/>
            </a:endParaRPr>
          </a:p>
          <a:p>
            <a:r>
              <a:rPr sz="1600">
                <a:solidFill>
                  <a:schemeClr val="tx2"/>
                </a:solidFill>
                <a:sym typeface="+mn-ea"/>
              </a:rPr>
              <a:t>IF Density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Very Small</a:t>
            </a:r>
            <a:r>
              <a:rPr sz="1600">
                <a:solidFill>
                  <a:schemeClr val="tx2"/>
                </a:solidFill>
                <a:sym typeface="+mn-ea"/>
              </a:rPr>
              <a:t> AND Flow is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Very Small</a:t>
            </a:r>
            <a:r>
              <a:rPr sz="1600">
                <a:solidFill>
                  <a:schemeClr val="tx2"/>
                </a:solidFill>
                <a:sym typeface="+mn-ea"/>
              </a:rPr>
              <a:t>→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 Very Small</a:t>
            </a:r>
            <a:r>
              <a:rPr sz="1600">
                <a:solidFill>
                  <a:schemeClr val="tx2"/>
                </a:solidFill>
                <a:sym typeface="+mn-ea"/>
              </a:rPr>
              <a:t> Cycle</a:t>
            </a:r>
            <a:endParaRPr sz="1600">
              <a:solidFill>
                <a:schemeClr val="tx2"/>
              </a:solidFill>
              <a:sym typeface="+mn-ea"/>
            </a:endParaRPr>
          </a:p>
          <a:p>
            <a:r>
              <a:rPr sz="1600">
                <a:solidFill>
                  <a:schemeClr val="tx2"/>
                </a:solidFill>
                <a:sym typeface="+mn-ea"/>
              </a:rPr>
              <a:t>IF Density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Very Small</a:t>
            </a:r>
            <a:r>
              <a:rPr sz="1600">
                <a:solidFill>
                  <a:schemeClr val="tx2"/>
                </a:solidFill>
                <a:sym typeface="+mn-ea"/>
              </a:rPr>
              <a:t> AND Flow is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Small</a:t>
            </a:r>
            <a:r>
              <a:rPr sz="1600">
                <a:solidFill>
                  <a:schemeClr val="tx2"/>
                </a:solidFill>
                <a:sym typeface="+mn-ea"/>
              </a:rPr>
              <a:t>→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 Small</a:t>
            </a:r>
            <a:r>
              <a:rPr sz="1600">
                <a:solidFill>
                  <a:schemeClr val="tx2"/>
                </a:solidFill>
                <a:sym typeface="+mn-ea"/>
              </a:rPr>
              <a:t> Cycle</a:t>
            </a:r>
            <a:endParaRPr sz="1600">
              <a:solidFill>
                <a:schemeClr val="tx2"/>
              </a:solidFill>
              <a:sym typeface="+mn-ea"/>
            </a:endParaRPr>
          </a:p>
          <a:p>
            <a:r>
              <a:rPr sz="1600">
                <a:solidFill>
                  <a:schemeClr val="tx2"/>
                </a:solidFill>
                <a:sym typeface="+mn-ea"/>
              </a:rPr>
              <a:t>IF Density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Very Small</a:t>
            </a:r>
            <a:r>
              <a:rPr sz="1600">
                <a:solidFill>
                  <a:schemeClr val="tx2"/>
                </a:solidFill>
                <a:sym typeface="+mn-ea"/>
              </a:rPr>
              <a:t> AND Flow is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Medium</a:t>
            </a:r>
            <a:r>
              <a:rPr sz="1600">
                <a:solidFill>
                  <a:schemeClr val="tx2"/>
                </a:solidFill>
                <a:sym typeface="+mn-ea"/>
              </a:rPr>
              <a:t>→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 Small</a:t>
            </a:r>
            <a:r>
              <a:rPr sz="1600">
                <a:solidFill>
                  <a:schemeClr val="tx2"/>
                </a:solidFill>
                <a:sym typeface="+mn-ea"/>
              </a:rPr>
              <a:t> Cycle</a:t>
            </a:r>
            <a:endParaRPr sz="1600">
              <a:solidFill>
                <a:schemeClr val="tx2"/>
              </a:solidFill>
              <a:sym typeface="+mn-ea"/>
            </a:endParaRPr>
          </a:p>
          <a:p>
            <a:r>
              <a:rPr sz="1600">
                <a:solidFill>
                  <a:schemeClr val="tx2"/>
                </a:solidFill>
                <a:sym typeface="+mn-ea"/>
              </a:rPr>
              <a:t>IF Density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Very Low </a:t>
            </a:r>
            <a:r>
              <a:rPr sz="1600">
                <a:solidFill>
                  <a:schemeClr val="tx2"/>
                </a:solidFill>
                <a:sym typeface="+mn-ea"/>
              </a:rPr>
              <a:t>AND Flow is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Medium</a:t>
            </a:r>
            <a:r>
              <a:rPr sz="1600">
                <a:solidFill>
                  <a:schemeClr val="tx2"/>
                </a:solidFill>
                <a:sym typeface="+mn-ea"/>
              </a:rPr>
              <a:t>→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 Medium</a:t>
            </a:r>
            <a:r>
              <a:rPr sz="1600">
                <a:solidFill>
                  <a:schemeClr val="tx2"/>
                </a:solidFill>
                <a:sym typeface="+mn-ea"/>
              </a:rPr>
              <a:t> Cycle</a:t>
            </a:r>
            <a:endParaRPr sz="1600">
              <a:solidFill>
                <a:schemeClr val="tx2"/>
              </a:solidFill>
              <a:sym typeface="+mn-ea"/>
            </a:endParaRPr>
          </a:p>
          <a:p>
            <a:r>
              <a:rPr sz="1600">
                <a:solidFill>
                  <a:schemeClr val="tx2"/>
                </a:solidFill>
                <a:sym typeface="+mn-ea"/>
              </a:rPr>
              <a:t>IF Density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Very Large </a:t>
            </a:r>
            <a:r>
              <a:rPr sz="1600">
                <a:solidFill>
                  <a:schemeClr val="tx2"/>
                </a:solidFill>
                <a:sym typeface="+mn-ea"/>
              </a:rPr>
              <a:t>AND Flow is </a:t>
            </a:r>
            <a:r>
              <a:rPr lang="en-US" sz="1600">
                <a:solidFill>
                  <a:schemeClr val="tx2"/>
                </a:solidFill>
                <a:sym typeface="+mn-ea"/>
              </a:rPr>
              <a:t>Large</a:t>
            </a:r>
            <a:r>
              <a:rPr sz="1600">
                <a:solidFill>
                  <a:schemeClr val="tx2"/>
                </a:solidFill>
                <a:sym typeface="+mn-ea"/>
              </a:rPr>
              <a:t>→ </a:t>
            </a:r>
            <a:r>
              <a:rPr lang="en-US" altLang="en-GB" sz="1600">
                <a:solidFill>
                  <a:schemeClr val="tx2"/>
                </a:solidFill>
                <a:sym typeface="+mn-ea"/>
              </a:rPr>
              <a:t> Large </a:t>
            </a:r>
            <a:r>
              <a:rPr sz="1600">
                <a:solidFill>
                  <a:schemeClr val="tx2"/>
                </a:solidFill>
                <a:sym typeface="+mn-ea"/>
              </a:rPr>
              <a:t>Cycle</a:t>
            </a:r>
            <a:endParaRPr sz="1600">
              <a:solidFill>
                <a:schemeClr val="tx2"/>
              </a:solidFill>
              <a:sym typeface="+mn-ea"/>
            </a:endParaRPr>
          </a:p>
          <a:p>
            <a:r>
              <a:rPr lang="en-US" sz="1600">
                <a:solidFill>
                  <a:schemeClr val="tx2"/>
                </a:solidFill>
                <a:sym typeface="+mn-ea"/>
              </a:rPr>
              <a:t>.</a:t>
            </a:r>
            <a:endParaRPr lang="en-US" sz="1600">
              <a:solidFill>
                <a:schemeClr val="tx2"/>
              </a:solidFill>
              <a:sym typeface="+mn-ea"/>
            </a:endParaRPr>
          </a:p>
          <a:p>
            <a:r>
              <a:rPr lang="en-US" sz="1600">
                <a:solidFill>
                  <a:schemeClr val="tx2"/>
                </a:solidFill>
                <a:sym typeface="+mn-ea"/>
              </a:rPr>
              <a:t>.</a:t>
            </a:r>
            <a:endParaRPr lang="en-US" sz="1600">
              <a:solidFill>
                <a:schemeClr val="tx2"/>
              </a:solidFill>
              <a:sym typeface="+mn-ea"/>
            </a:endParaRPr>
          </a:p>
          <a:p>
            <a:r>
              <a:rPr lang="en-US" sz="1600">
                <a:solidFill>
                  <a:schemeClr val="tx2"/>
                </a:solidFill>
                <a:sym typeface="+mn-ea"/>
              </a:rPr>
              <a:t>.</a:t>
            </a:r>
            <a:endParaRPr sz="16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lang="en-US" sz="16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6" name="Picture 5" descr="1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06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MATLAB Results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69365"/>
            <a:ext cx="5526405" cy="1746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solidFill>
                  <a:schemeClr val="tx2"/>
                </a:solidFill>
                <a:sym typeface="+mn-ea"/>
              </a:rPr>
              <a:t>MATLAB Fuzzy Toolbox used.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Membership functions designed.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Rule Viewer &amp; Surface Viewer show output.</a:t>
            </a:r>
            <a:endParaRPr lang="en-US" sz="20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06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MATLAB Results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3" name="Picture 2" descr="Rules_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55" y="1103630"/>
            <a:ext cx="5800725" cy="275336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061460" y="4077335"/>
            <a:ext cx="102108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olidFill>
                  <a:schemeClr val="tx2"/>
                </a:solidFill>
                <a:sym typeface="+mn-ea"/>
              </a:rPr>
              <a:t>Rule Viewer</a:t>
            </a:r>
            <a:endParaRPr lang="en-US" alt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urfa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1103630"/>
            <a:ext cx="6021070" cy="27539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06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MATLAB Results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35095" y="4077335"/>
            <a:ext cx="127381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>
                <a:solidFill>
                  <a:schemeClr val="tx2"/>
                </a:solidFill>
                <a:sym typeface="+mn-ea"/>
              </a:rPr>
              <a:t>Surface Viewer </a:t>
            </a:r>
            <a:endParaRPr lang="en-US" altLang="en-GB"/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07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Conclusion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69365"/>
            <a:ext cx="6113780" cy="18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solidFill>
                  <a:schemeClr val="tx2"/>
                </a:solidFill>
                <a:sym typeface="+mn-ea"/>
              </a:rPr>
              <a:t>Fuzzy system adapts signals automatically.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Reduces waiting time &amp; congestion.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Better than fixed-time system.</a:t>
            </a:r>
            <a:endParaRPr lang="en-US" sz="20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22985" y="2794000"/>
            <a:ext cx="4363720" cy="12915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60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en-US" altLang="zh-CN" sz="60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Picture 3" descr="Untitled_design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-1193800" y="92710"/>
            <a:ext cx="5154295" cy="5050790"/>
          </a:xfrm>
          <a:prstGeom prst="rect">
            <a:avLst/>
          </a:prstGeom>
        </p:spPr>
      </p:pic>
      <p:pic>
        <p:nvPicPr>
          <p:cNvPr id="5" name="Picture 4" descr="1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335" y="3483610"/>
            <a:ext cx="2126615" cy="2126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141220" y="2275840"/>
            <a:ext cx="1768475" cy="632460"/>
            <a:chOff x="3224" y="3054"/>
            <a:chExt cx="2785" cy="996"/>
          </a:xfrm>
        </p:grpSpPr>
        <p:sp>
          <p:nvSpPr>
            <p:cNvPr id="28" name="文本框 5"/>
            <p:cNvSpPr txBox="1">
              <a:spLocks noChangeArrowheads="1"/>
            </p:cNvSpPr>
            <p:nvPr/>
          </p:nvSpPr>
          <p:spPr bwMode="auto">
            <a:xfrm>
              <a:off x="3224" y="3054"/>
              <a:ext cx="2785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 Light" panose="020F0302020204030204" pitchFamily="34" charset="0"/>
                  <a:ea typeface="方正宋刻本秀楷简体" panose="02000000000000000000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800" b="1" dirty="0">
                  <a:solidFill>
                    <a:schemeClr val="accent1"/>
                  </a:solidFill>
                  <a:latin typeface="+mn-lt"/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CONTENTS</a:t>
              </a:r>
              <a:endPara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3358" y="4050"/>
              <a:ext cx="6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26710" y="367030"/>
            <a:ext cx="2357755" cy="4380230"/>
            <a:chOff x="7268" y="610"/>
            <a:chExt cx="3713" cy="6898"/>
          </a:xfrm>
        </p:grpSpPr>
        <p:sp>
          <p:nvSpPr>
            <p:cNvPr id="71" name="矩形 70"/>
            <p:cNvSpPr/>
            <p:nvPr>
              <p:custDataLst>
                <p:tags r:id="rId1"/>
              </p:custDataLst>
            </p:nvPr>
          </p:nvSpPr>
          <p:spPr>
            <a:xfrm>
              <a:off x="8315" y="812"/>
              <a:ext cx="1738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b="1" dirty="0">
                  <a:solidFill>
                    <a:schemeClr val="tx2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Introduction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2" name="椭圆 81"/>
            <p:cNvSpPr/>
            <p:nvPr>
              <p:custDataLst>
                <p:tags r:id="rId2"/>
              </p:custDataLst>
            </p:nvPr>
          </p:nvSpPr>
          <p:spPr>
            <a:xfrm>
              <a:off x="7268" y="610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01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矩形 70"/>
            <p:cNvSpPr/>
            <p:nvPr>
              <p:custDataLst>
                <p:tags r:id="rId3"/>
              </p:custDataLst>
            </p:nvPr>
          </p:nvSpPr>
          <p:spPr>
            <a:xfrm>
              <a:off x="8315" y="1814"/>
              <a:ext cx="2666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Problem Description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5" name="椭圆 81"/>
            <p:cNvSpPr/>
            <p:nvPr>
              <p:custDataLst>
                <p:tags r:id="rId4"/>
              </p:custDataLst>
            </p:nvPr>
          </p:nvSpPr>
          <p:spPr>
            <a:xfrm>
              <a:off x="7268" y="1612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02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矩形 70"/>
            <p:cNvSpPr/>
            <p:nvPr>
              <p:custDataLst>
                <p:tags r:id="rId5"/>
              </p:custDataLst>
            </p:nvPr>
          </p:nvSpPr>
          <p:spPr>
            <a:xfrm>
              <a:off x="8352" y="2816"/>
              <a:ext cx="2229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Fuzzy Logic &amp; FIS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7" name="椭圆 81"/>
            <p:cNvSpPr/>
            <p:nvPr>
              <p:custDataLst>
                <p:tags r:id="rId6"/>
              </p:custDataLst>
            </p:nvPr>
          </p:nvSpPr>
          <p:spPr>
            <a:xfrm>
              <a:off x="7305" y="2614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03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矩形 70"/>
            <p:cNvSpPr/>
            <p:nvPr>
              <p:custDataLst>
                <p:tags r:id="rId7"/>
              </p:custDataLst>
            </p:nvPr>
          </p:nvSpPr>
          <p:spPr>
            <a:xfrm>
              <a:off x="8352" y="3818"/>
              <a:ext cx="2419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Inputs and Output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9" name="椭圆 81"/>
            <p:cNvSpPr/>
            <p:nvPr>
              <p:custDataLst>
                <p:tags r:id="rId8"/>
              </p:custDataLst>
            </p:nvPr>
          </p:nvSpPr>
          <p:spPr>
            <a:xfrm>
              <a:off x="7305" y="3616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04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矩形 70"/>
            <p:cNvSpPr/>
            <p:nvPr>
              <p:custDataLst>
                <p:tags r:id="rId9"/>
              </p:custDataLst>
            </p:nvPr>
          </p:nvSpPr>
          <p:spPr>
            <a:xfrm>
              <a:off x="8352" y="4820"/>
              <a:ext cx="1612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Fuzzy Rules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2" name="椭圆 81"/>
            <p:cNvSpPr/>
            <p:nvPr>
              <p:custDataLst>
                <p:tags r:id="rId10"/>
              </p:custDataLst>
            </p:nvPr>
          </p:nvSpPr>
          <p:spPr>
            <a:xfrm>
              <a:off x="7305" y="4618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05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矩形 70"/>
            <p:cNvSpPr/>
            <p:nvPr>
              <p:custDataLst>
                <p:tags r:id="rId11"/>
              </p:custDataLst>
            </p:nvPr>
          </p:nvSpPr>
          <p:spPr>
            <a:xfrm>
              <a:off x="8352" y="5822"/>
              <a:ext cx="2162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MATLAB Results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4" name="椭圆 81"/>
            <p:cNvSpPr/>
            <p:nvPr>
              <p:custDataLst>
                <p:tags r:id="rId12"/>
              </p:custDataLst>
            </p:nvPr>
          </p:nvSpPr>
          <p:spPr>
            <a:xfrm>
              <a:off x="7305" y="5620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06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矩形 70"/>
            <p:cNvSpPr/>
            <p:nvPr>
              <p:custDataLst>
                <p:tags r:id="rId13"/>
              </p:custDataLst>
            </p:nvPr>
          </p:nvSpPr>
          <p:spPr>
            <a:xfrm>
              <a:off x="8434" y="6824"/>
              <a:ext cx="1555" cy="483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algn="l"/>
              <a:r>
                <a:rPr sz="1400" b="1">
                  <a:solidFill>
                    <a:schemeClr val="tx2"/>
                  </a:solidFill>
                  <a:sym typeface="+mn-ea"/>
                </a:rPr>
                <a:t>Conclusion</a:t>
              </a:r>
              <a:endParaRPr lang="en-US" altLang="zh-CN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ea"/>
              </a:endParaRPr>
            </a:p>
          </p:txBody>
        </p:sp>
        <p:sp>
          <p:nvSpPr>
            <p:cNvPr id="16" name="椭圆 81"/>
            <p:cNvSpPr/>
            <p:nvPr>
              <p:custDataLst>
                <p:tags r:id="rId14"/>
              </p:custDataLst>
            </p:nvPr>
          </p:nvSpPr>
          <p:spPr>
            <a:xfrm>
              <a:off x="7387" y="6622"/>
              <a:ext cx="884" cy="886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>
              <a:no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07</a:t>
              </a:r>
              <a:endParaRPr lang="zh-CN" altLang="en-US" sz="16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pic>
        <p:nvPicPr>
          <p:cNvPr id="19" name="Picture 18" descr="1-removebg-preview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0760000" flipH="1">
            <a:off x="-17780" y="2442845"/>
            <a:ext cx="2580005" cy="253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3048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5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Introduction</a:t>
            </a:r>
            <a:endParaRPr lang="en-GB" altLang="en-US" sz="250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69365"/>
            <a:ext cx="7035800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solidFill>
                  <a:schemeClr val="tx2"/>
                </a:solidFill>
                <a:sym typeface="+mn-ea"/>
              </a:rPr>
              <a:t>Traffic jams are common in cities.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Fixed-time signals cannot handle changing traffic.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Fuzzy logic can make signals adaptive.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This reduces waiting time</a:t>
            </a:r>
            <a:r>
              <a:rPr lang="en-US" sz="2000">
                <a:solidFill>
                  <a:schemeClr val="tx2"/>
                </a:solidFill>
                <a:sym typeface="+mn-ea"/>
              </a:rPr>
              <a:t>.</a:t>
            </a:r>
            <a:endParaRPr lang="en-US" sz="20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3048000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Problem Description</a:t>
            </a:r>
            <a:endParaRPr lang="en-GB" altLang="en-US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69365"/>
            <a:ext cx="7035800" cy="2422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000">
                <a:solidFill>
                  <a:schemeClr val="tx2"/>
                </a:solidFill>
                <a:sym typeface="+mn-ea"/>
              </a:rPr>
              <a:t>Fixed signals waste time: empty roads get green,</a:t>
            </a:r>
            <a:r>
              <a:rPr lang="en-US" sz="2000">
                <a:solidFill>
                  <a:schemeClr val="tx2"/>
                </a:solidFill>
                <a:sym typeface="+mn-ea"/>
              </a:rPr>
              <a:t> </a:t>
            </a:r>
            <a:r>
              <a:rPr sz="2000">
                <a:solidFill>
                  <a:schemeClr val="tx2"/>
                </a:solidFill>
                <a:sym typeface="+mn-ea"/>
              </a:rPr>
              <a:t>busy roads wait too long.</a:t>
            </a:r>
            <a:endParaRPr sz="2000">
              <a:solidFill>
                <a:schemeClr val="tx2"/>
              </a:solidFill>
              <a:sym typeface="+mn-ea"/>
            </a:endParaRPr>
          </a:p>
          <a:p>
            <a:endParaRPr lang="en-US"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Inputs: Traffic Density &amp; Flow Rate.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Output: Cycle Length.</a:t>
            </a:r>
            <a:endParaRPr sz="2000">
              <a:solidFill>
                <a:schemeClr val="tx2"/>
              </a:solidFill>
              <a:sym typeface="+mn-ea"/>
            </a:endParaRPr>
          </a:p>
          <a:p>
            <a:r>
              <a:rPr sz="2000">
                <a:solidFill>
                  <a:schemeClr val="tx2"/>
                </a:solidFill>
                <a:sym typeface="+mn-ea"/>
              </a:rPr>
              <a:t>Goal: Adjust signals automatically.</a:t>
            </a:r>
            <a:endParaRPr lang="en-US" sz="20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8250" y="1965325"/>
            <a:ext cx="3806190" cy="190309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Fuzzy Logic &amp; </a:t>
            </a:r>
            <a:r>
              <a:rPr lang="en-US" altLang="en-GB" sz="2500" b="1">
                <a:solidFill>
                  <a:schemeClr val="tx2"/>
                </a:solidFill>
                <a:sym typeface="+mn-ea"/>
              </a:rPr>
              <a:t>Fuzzy Inference System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79525"/>
            <a:ext cx="7035800" cy="492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2000">
                <a:solidFill>
                  <a:schemeClr val="tx2"/>
                </a:solidFill>
                <a:sym typeface="+mn-ea"/>
              </a:rPr>
              <a:t>Fuzzy logic is a way for computers to think more like humans.</a:t>
            </a:r>
            <a:endParaRPr lang="en-US" altLang="en-GB" sz="2000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084445" y="2168525"/>
            <a:ext cx="3469005" cy="149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GB" sz="1500" b="1" u="sng">
                <a:solidFill>
                  <a:schemeClr val="tx2"/>
                </a:solidFill>
                <a:sym typeface="+mn-ea"/>
              </a:rPr>
              <a:t>Fuzzy Inference System</a:t>
            </a:r>
            <a:r>
              <a:rPr sz="1500" b="1" u="sng">
                <a:solidFill>
                  <a:schemeClr val="tx2"/>
                </a:solidFill>
                <a:sym typeface="+mn-ea"/>
              </a:rPr>
              <a:t> has 4 steps:</a:t>
            </a:r>
            <a:endParaRPr sz="1500" b="1" u="sng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1500">
                <a:solidFill>
                  <a:schemeClr val="tx2"/>
                </a:solidFill>
                <a:sym typeface="+mn-ea"/>
              </a:rPr>
              <a:t>1. Fuzzification (convert input to fuzzy sets)</a:t>
            </a:r>
            <a:endParaRPr sz="15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1500">
                <a:solidFill>
                  <a:schemeClr val="tx2"/>
                </a:solidFill>
                <a:sym typeface="+mn-ea"/>
              </a:rPr>
              <a:t>2. Rule </a:t>
            </a:r>
            <a:r>
              <a:rPr lang="en-US" sz="1500">
                <a:solidFill>
                  <a:schemeClr val="tx2"/>
                </a:solidFill>
                <a:sym typeface="+mn-ea"/>
              </a:rPr>
              <a:t>Evaluation</a:t>
            </a:r>
            <a:r>
              <a:rPr sz="1500">
                <a:solidFill>
                  <a:schemeClr val="tx2"/>
                </a:solidFill>
                <a:sym typeface="+mn-ea"/>
              </a:rPr>
              <a:t> (IF–THEN rules)</a:t>
            </a:r>
            <a:endParaRPr sz="15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1500">
                <a:solidFill>
                  <a:schemeClr val="tx2"/>
                </a:solidFill>
                <a:sym typeface="+mn-ea"/>
              </a:rPr>
              <a:t>3. </a:t>
            </a:r>
            <a:r>
              <a:rPr lang="en-US" sz="1500">
                <a:solidFill>
                  <a:schemeClr val="tx2"/>
                </a:solidFill>
                <a:sym typeface="+mn-ea"/>
              </a:rPr>
              <a:t>Rule Aggregation</a:t>
            </a:r>
            <a:r>
              <a:rPr sz="1500">
                <a:solidFill>
                  <a:schemeClr val="tx2"/>
                </a:solidFill>
                <a:sym typeface="+mn-ea"/>
              </a:rPr>
              <a:t> (apply rules)</a:t>
            </a:r>
            <a:endParaRPr sz="15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1500">
                <a:solidFill>
                  <a:schemeClr val="tx2"/>
                </a:solidFill>
                <a:sym typeface="+mn-ea"/>
              </a:rPr>
              <a:t>4. Defuzzification (get crisp output).</a:t>
            </a:r>
            <a:endParaRPr lang="en-US" sz="15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Inputs and Output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744980" y="1279525"/>
            <a:ext cx="6027420" cy="1546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 b="1">
                <a:solidFill>
                  <a:schemeClr val="tx2"/>
                </a:solidFill>
                <a:sym typeface="+mn-ea"/>
              </a:rPr>
              <a:t>Input 1:</a:t>
            </a:r>
            <a:r>
              <a:rPr sz="2000">
                <a:solidFill>
                  <a:schemeClr val="tx2"/>
                </a:solidFill>
                <a:sym typeface="+mn-ea"/>
              </a:rPr>
              <a:t> Traffic Density (cars/km)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2000" b="1">
                <a:solidFill>
                  <a:schemeClr val="tx2"/>
                </a:solidFill>
                <a:sym typeface="+mn-ea"/>
              </a:rPr>
              <a:t>Input 2:</a:t>
            </a:r>
            <a:r>
              <a:rPr sz="2000">
                <a:solidFill>
                  <a:schemeClr val="tx2"/>
                </a:solidFill>
                <a:sym typeface="+mn-ea"/>
              </a:rPr>
              <a:t> Traffic Flow Rate (cars/hour)</a:t>
            </a: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endParaRPr sz="2000">
              <a:solidFill>
                <a:schemeClr val="tx2"/>
              </a:solidFill>
              <a:sym typeface="+mn-ea"/>
            </a:endParaRPr>
          </a:p>
          <a:p>
            <a:pPr marL="0" indent="0">
              <a:buNone/>
            </a:pPr>
            <a:r>
              <a:rPr sz="2000" b="1">
                <a:solidFill>
                  <a:schemeClr val="tx2"/>
                </a:solidFill>
                <a:sym typeface="+mn-ea"/>
              </a:rPr>
              <a:t>Output:</a:t>
            </a:r>
            <a:r>
              <a:rPr sz="2000">
                <a:solidFill>
                  <a:schemeClr val="tx2"/>
                </a:solidFill>
                <a:sym typeface="+mn-ea"/>
              </a:rPr>
              <a:t> Cycle Length (seconds)</a:t>
            </a:r>
            <a:endParaRPr lang="en-US" altLang="en-GB" sz="2000">
              <a:solidFill>
                <a:schemeClr val="tx2"/>
              </a:solidFill>
              <a:sym typeface="+mn-ea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0" name="Picture 9" descr="1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Inputs and Output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pic>
        <p:nvPicPr>
          <p:cNvPr id="9" name="Picture 8" descr="Input_Densi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1385570"/>
            <a:ext cx="6051550" cy="22631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89730" y="3965575"/>
            <a:ext cx="12839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b="1">
                <a:solidFill>
                  <a:schemeClr val="tx2"/>
                </a:solidFill>
                <a:sym typeface="+mn-ea"/>
              </a:rPr>
              <a:t>Traffic Density</a:t>
            </a:r>
            <a:endParaRPr lang="en-GB" alt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11" name="Picture 10" descr="Untitled_design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13" name="Picture 12" descr="1-removebg-previe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put_Flowra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1397635"/>
            <a:ext cx="6062345" cy="229616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Inputs and Output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50030" y="3965575"/>
            <a:ext cx="15633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b="1">
                <a:solidFill>
                  <a:schemeClr val="tx2"/>
                </a:solidFill>
                <a:sym typeface="+mn-ea"/>
              </a:rPr>
              <a:t>Traffic Flow Rate</a:t>
            </a:r>
            <a:endParaRPr lang="en-GB" alt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4" name="Picture 3" descr="Untitled_design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6" name="Picture 5" descr="1-removebg-previe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utput_Cycle_Lengh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40" y="1423035"/>
            <a:ext cx="6064250" cy="228536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2682240" y="130810"/>
            <a:ext cx="681990" cy="6762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en-US" altLang="zh-CN" sz="20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364865" y="238760"/>
            <a:ext cx="522160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500" b="1">
                <a:solidFill>
                  <a:schemeClr val="tx2"/>
                </a:solidFill>
                <a:sym typeface="+mn-ea"/>
              </a:rPr>
              <a:t>Inputs and Output</a:t>
            </a:r>
            <a:endParaRPr lang="en-US" altLang="en-GB" sz="2500" b="1">
              <a:solidFill>
                <a:schemeClr val="tx2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50030" y="3965575"/>
            <a:ext cx="1563370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b="1">
                <a:solidFill>
                  <a:schemeClr val="tx2"/>
                </a:solidFill>
                <a:sym typeface="+mn-ea"/>
              </a:rPr>
              <a:t>Cycle Length</a:t>
            </a:r>
            <a:endParaRPr lang="en-GB" altLang="en-US" b="1"/>
          </a:p>
        </p:txBody>
      </p:sp>
      <p:grpSp>
        <p:nvGrpSpPr>
          <p:cNvPr id="12" name="Group 11"/>
          <p:cNvGrpSpPr/>
          <p:nvPr/>
        </p:nvGrpSpPr>
        <p:grpSpPr>
          <a:xfrm>
            <a:off x="-90170" y="3121025"/>
            <a:ext cx="2606040" cy="2463800"/>
            <a:chOff x="-142" y="4915"/>
            <a:chExt cx="4104" cy="3880"/>
          </a:xfrm>
        </p:grpSpPr>
        <p:pic>
          <p:nvPicPr>
            <p:cNvPr id="9" name="Picture 8" descr="Untitled_design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-142" y="4915"/>
              <a:ext cx="2224" cy="3185"/>
            </a:xfrm>
            <a:prstGeom prst="rect">
              <a:avLst/>
            </a:prstGeom>
          </p:spPr>
        </p:pic>
        <p:pic>
          <p:nvPicPr>
            <p:cNvPr id="7" name="Picture 6" descr="1-removebg-preview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" y="5493"/>
              <a:ext cx="3303" cy="330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10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11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12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13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14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2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3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4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5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6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7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8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ags/tag9.xml><?xml version="1.0" encoding="utf-8"?>
<p:tagLst xmlns:p="http://schemas.openxmlformats.org/presentationml/2006/main">
  <p:tag name="KSO_WM_DIAGRAM_VIRTUALLY_FRAME" val="{&quot;height&quot;:266.1505511811024,&quot;left&quot;:363.38574803149606,&quot;top&quot;:70.11125984251969,&quot;width&quot;:287.55700787401565}"/>
</p:tagLst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1786</Words>
  <Application>WPS Presentation</Application>
  <PresentationFormat>全屏显示(16:9)</PresentationFormat>
  <Paragraphs>144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Bahnschrift</vt:lpstr>
      <vt:lpstr>Calibri</vt:lpstr>
      <vt:lpstr>Calibri Light</vt:lpstr>
      <vt:lpstr>方正宋刻本秀楷简体</vt:lpstr>
      <vt:lpstr>Arial</vt:lpstr>
      <vt:lpstr>Microsoft YaHei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Rakibul Hasan</cp:lastModifiedBy>
  <cp:revision>104</cp:revision>
  <dcterms:created xsi:type="dcterms:W3CDTF">2017-05-02T06:39:00Z</dcterms:created>
  <dcterms:modified xsi:type="dcterms:W3CDTF">2025-08-18T07:40:54Z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2057-12.2.0.21936</vt:lpwstr>
  </property>
  <property fmtid="{D5CDD505-2E9C-101B-9397-08002B2CF9AE}" pid="3" name="ICV">
    <vt:lpwstr>39DCC12F96124A0B8861B2BFDBDEF06B_11</vt:lpwstr>
  </property>
</Properties>
</file>