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2" r:id="rId2"/>
    <p:sldId id="256" r:id="rId3"/>
    <p:sldId id="257" r:id="rId4"/>
    <p:sldId id="258" r:id="rId5"/>
    <p:sldId id="274" r:id="rId6"/>
    <p:sldId id="275" r:id="rId7"/>
    <p:sldId id="276" r:id="rId8"/>
    <p:sldId id="259" r:id="rId9"/>
    <p:sldId id="277" r:id="rId10"/>
    <p:sldId id="278" r:id="rId11"/>
    <p:sldId id="279" r:id="rId12"/>
    <p:sldId id="283" r:id="rId13"/>
    <p:sldId id="284" r:id="rId14"/>
    <p:sldId id="285" r:id="rId15"/>
    <p:sldId id="260" r:id="rId16"/>
    <p:sldId id="280" r:id="rId17"/>
    <p:sldId id="282" r:id="rId18"/>
    <p:sldId id="281" r:id="rId19"/>
    <p:sldId id="286" r:id="rId20"/>
    <p:sldId id="261" r:id="rId21"/>
    <p:sldId id="262" r:id="rId22"/>
    <p:sldId id="263" r:id="rId23"/>
    <p:sldId id="264" r:id="rId24"/>
    <p:sldId id="265" r:id="rId25"/>
    <p:sldId id="266" r:id="rId26"/>
    <p:sldId id="267" r:id="rId27"/>
    <p:sldId id="268" r:id="rId28"/>
    <p:sldId id="287" r:id="rId29"/>
    <p:sldId id="269"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270" r:id="rId43"/>
    <p:sldId id="300" r:id="rId44"/>
    <p:sldId id="301" r:id="rId45"/>
    <p:sldId id="302" r:id="rId46"/>
    <p:sldId id="303" r:id="rId47"/>
    <p:sldId id="271" r:id="rId48"/>
    <p:sldId id="27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183"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D1E2C7-7DDD-4EF0-9F94-30082D3B7E06}" type="datetimeFigureOut">
              <a:rPr lang="en-US" smtClean="0"/>
              <a:pPr/>
              <a:t>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B3670-2959-4049-ADD7-2C2726539A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E6FD7-C1C8-44ED-BF30-D3CE09E9F3E0}" type="slidenum">
              <a:rPr lang="en-US"/>
              <a:pPr/>
              <a:t>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orchestra performance: where each musician plays their part, and together they make beautiful music.</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B43FAB3-A55A-4DDF-9104-DB62FD2BA69A}" type="slidenum">
              <a:rPr lang="en-US" smtClean="0">
                <a:latin typeface="Times New Roman" pitchFamily="18" charset="0"/>
              </a:rPr>
              <a:pPr/>
              <a:t>47</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E49DD-659A-42C1-BF7F-06DBF854AB4A}" type="slidenum">
              <a:rPr lang="en-US"/>
              <a:pPr/>
              <a:t>4</a:t>
            </a:fld>
            <a:endParaRPr lang="en-US"/>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99106-099C-4EF9-B9E4-3EAB5AE47084}" type="slidenum">
              <a:rPr lang="en-US"/>
              <a:pPr/>
              <a:t>8</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7EB91-AF22-4166-9257-C6997026854F}" type="slidenum">
              <a:rPr lang="en-US"/>
              <a:pPr/>
              <a:t>15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B3670-2959-4049-ADD7-2C2726539AAA}"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en-US"/>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B3670-2959-4049-ADD7-2C2726539AAA}"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is kernel?</a:t>
            </a:r>
          </a:p>
          <a:p>
            <a:r>
              <a:rPr lang="en-US" sz="1200" b="0" i="0" kern="1200" dirty="0">
                <a:solidFill>
                  <a:schemeClr val="tx1"/>
                </a:solidFill>
                <a:latin typeface="+mn-lt"/>
                <a:ea typeface="+mn-ea"/>
                <a:cs typeface="+mn-cs"/>
              </a:rPr>
              <a:t>A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in that context is something from which the rest grows. You could also call a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a "core", but botanically-speaking a "core" contains seeds (or "</a:t>
            </a:r>
            <a:r>
              <a:rPr lang="en-US" sz="1200" b="1" i="0" kern="1200" dirty="0">
                <a:solidFill>
                  <a:schemeClr val="tx1"/>
                </a:solidFill>
                <a:latin typeface="+mn-lt"/>
                <a:ea typeface="+mn-ea"/>
                <a:cs typeface="+mn-cs"/>
              </a:rPr>
              <a:t>kernels</a:t>
            </a:r>
            <a:r>
              <a:rPr lang="en-US" sz="1200" b="0" i="0" kern="1200" dirty="0">
                <a:solidFill>
                  <a:schemeClr val="tx1"/>
                </a:solidFill>
                <a:latin typeface="+mn-lt"/>
                <a:ea typeface="+mn-ea"/>
                <a:cs typeface="+mn-cs"/>
              </a:rPr>
              <a:t>"). As the rest of the operating systems grows from the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the term makes sense to me.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is the central part of an operating system. It manages the operations of the computer and the hardware, most notably memory and CPU time. ... A micro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which only contains basic functionality; A monolithic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which contains many device drivers.</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is monolithic kernel?</a:t>
            </a:r>
          </a:p>
          <a:p>
            <a:r>
              <a:rPr lang="en-US" sz="1200" b="1" i="0" kern="1200" dirty="0">
                <a:solidFill>
                  <a:schemeClr val="tx1"/>
                </a:solidFill>
                <a:latin typeface="+mn-lt"/>
                <a:ea typeface="+mn-ea"/>
                <a:cs typeface="+mn-cs"/>
              </a:rPr>
              <a:t>Monolithic kernel</a:t>
            </a:r>
            <a:r>
              <a:rPr lang="en-US" sz="1200" b="0" i="0" kern="1200" dirty="0">
                <a:solidFill>
                  <a:schemeClr val="tx1"/>
                </a:solidFill>
                <a:latin typeface="+mn-lt"/>
                <a:ea typeface="+mn-ea"/>
                <a:cs typeface="+mn-cs"/>
              </a:rPr>
              <a:t> means that the whole operating system runs in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mode (i.e. highly privileged by the hardware). That is, no part of the OS runs in user mode (lower privilege). Only applications on top of the OS run in user mode.</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Which kernel is used in Linux?</a:t>
            </a:r>
          </a:p>
          <a:p>
            <a:r>
              <a:rPr lang="en-US" sz="1200" b="1" i="0" kern="1200" dirty="0">
                <a:solidFill>
                  <a:schemeClr val="tx1"/>
                </a:solidFill>
                <a:latin typeface="+mn-lt"/>
                <a:ea typeface="+mn-ea"/>
                <a:cs typeface="+mn-cs"/>
              </a:rPr>
              <a:t>Different Types of Kernels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In general, most kernels fall into one of three types: monolithic, microkernel, and hybrid. </a:t>
            </a:r>
            <a:r>
              <a:rPr lang="en-US" sz="1200" b="1" i="0" kern="1200" dirty="0">
                <a:solidFill>
                  <a:schemeClr val="tx1"/>
                </a:solidFill>
                <a:latin typeface="+mn-lt"/>
                <a:ea typeface="+mn-ea"/>
                <a:cs typeface="+mn-cs"/>
              </a:rPr>
              <a:t>Linux is a monolithic kernel </a:t>
            </a:r>
            <a:r>
              <a:rPr lang="en-US" sz="1200" b="0" i="0" kern="1200" dirty="0">
                <a:solidFill>
                  <a:schemeClr val="tx1"/>
                </a:solidFill>
                <a:latin typeface="+mn-lt"/>
                <a:ea typeface="+mn-ea"/>
                <a:cs typeface="+mn-cs"/>
              </a:rPr>
              <a:t>while </a:t>
            </a:r>
            <a:r>
              <a:rPr lang="en-US" sz="1200" b="1" i="0" kern="1200" dirty="0">
                <a:solidFill>
                  <a:schemeClr val="tx1"/>
                </a:solidFill>
                <a:latin typeface="+mn-lt"/>
                <a:ea typeface="+mn-ea"/>
                <a:cs typeface="+mn-cs"/>
              </a:rPr>
              <a:t>OS X</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XNU</a:t>
            </a:r>
            <a:r>
              <a:rPr lang="en-US" sz="1200" b="0" i="0" kern="1200" dirty="0">
                <a:solidFill>
                  <a:schemeClr val="tx1"/>
                </a:solidFill>
                <a:latin typeface="+mn-lt"/>
                <a:ea typeface="+mn-ea"/>
                <a:cs typeface="+mn-cs"/>
              </a:rPr>
              <a:t>) and Windows 7 use hybrid kernels.</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Why Linux is monolithic kernel?</a:t>
            </a:r>
          </a:p>
          <a:p>
            <a:r>
              <a:rPr lang="en-US" sz="1200" b="1" i="0" kern="1200" dirty="0">
                <a:solidFill>
                  <a:schemeClr val="tx1"/>
                </a:solidFill>
                <a:latin typeface="+mn-lt"/>
                <a:ea typeface="+mn-ea"/>
                <a:cs typeface="+mn-cs"/>
              </a:rPr>
              <a:t>Monolithic kernel</a:t>
            </a:r>
            <a:r>
              <a:rPr lang="en-US" sz="1200" b="0" i="0" kern="1200" dirty="0">
                <a:solidFill>
                  <a:schemeClr val="tx1"/>
                </a:solidFill>
                <a:latin typeface="+mn-lt"/>
                <a:ea typeface="+mn-ea"/>
                <a:cs typeface="+mn-cs"/>
              </a:rPr>
              <a:t> means that the whole operating system runs in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mode (i.e. highly privileged by the hardware). That is, no part of the OS runs in user mode (lower privilege). Only applications on top of the OS run in user mode.</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rgbClr val="FF0066"/>
                </a:solidFill>
                <a:latin typeface="+mn-lt"/>
                <a:ea typeface="+mn-ea"/>
                <a:cs typeface="+mn-cs"/>
              </a:rPr>
              <a:t>Is Windows 10 monolithic kernel?</a:t>
            </a:r>
          </a:p>
          <a:p>
            <a:r>
              <a:rPr lang="en-US" sz="1200" b="0" i="0" kern="1200" dirty="0">
                <a:solidFill>
                  <a:schemeClr val="tx1"/>
                </a:solidFill>
                <a:latin typeface="+mn-lt"/>
                <a:ea typeface="+mn-ea"/>
                <a:cs typeface="+mn-cs"/>
              </a:rPr>
              <a:t>Like most Unix systems, </a:t>
            </a:r>
            <a:r>
              <a:rPr lang="en-US" sz="1200" b="1" i="0" kern="1200" dirty="0">
                <a:solidFill>
                  <a:schemeClr val="tx1"/>
                </a:solidFill>
                <a:latin typeface="+mn-lt"/>
                <a:ea typeface="+mn-ea"/>
                <a:cs typeface="+mn-cs"/>
              </a:rPr>
              <a:t>Windows</a:t>
            </a:r>
            <a:r>
              <a:rPr lang="en-US" sz="1200" b="0" i="0" kern="1200" dirty="0">
                <a:solidFill>
                  <a:schemeClr val="tx1"/>
                </a:solidFill>
                <a:latin typeface="+mn-lt"/>
                <a:ea typeface="+mn-ea"/>
                <a:cs typeface="+mn-cs"/>
              </a:rPr>
              <a:t> is a </a:t>
            </a:r>
            <a:r>
              <a:rPr lang="en-US" sz="1200" b="1" i="0" kern="1200" dirty="0">
                <a:solidFill>
                  <a:schemeClr val="tx1"/>
                </a:solidFill>
                <a:latin typeface="+mn-lt"/>
                <a:ea typeface="+mn-ea"/>
                <a:cs typeface="+mn-cs"/>
              </a:rPr>
              <a:t>monolithic</a:t>
            </a:r>
            <a:r>
              <a:rPr lang="en-US" sz="1200" b="0" i="0" kern="1200" dirty="0">
                <a:solidFill>
                  <a:schemeClr val="tx1"/>
                </a:solidFill>
                <a:latin typeface="+mn-lt"/>
                <a:ea typeface="+mn-ea"/>
                <a:cs typeface="+mn-cs"/>
              </a:rPr>
              <a:t> operating system. Because the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mode protected memory space is shared by the operating system and device driver code.</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is difference between kernel and operating system?</a:t>
            </a:r>
          </a:p>
          <a:p>
            <a:pPr>
              <a:buFont typeface="Wingdings" pitchFamily="2" charset="2"/>
              <a:buNone/>
            </a:pPr>
            <a:r>
              <a:rPr lang="en-US" sz="1200" b="1" i="0" kern="1200" dirty="0">
                <a:solidFill>
                  <a:schemeClr val="tx1"/>
                </a:solidFill>
                <a:latin typeface="+mn-lt"/>
                <a:ea typeface="+mn-ea"/>
                <a:cs typeface="+mn-cs"/>
              </a:rPr>
              <a:t>Operating system</a:t>
            </a:r>
            <a:r>
              <a:rPr lang="en-US" sz="1200" b="0" i="0" kern="1200" dirty="0">
                <a:solidFill>
                  <a:schemeClr val="tx1"/>
                </a:solidFill>
                <a:latin typeface="+mn-lt"/>
                <a:ea typeface="+mn-ea"/>
                <a:cs typeface="+mn-cs"/>
              </a:rPr>
              <a:t> is a </a:t>
            </a:r>
            <a:r>
              <a:rPr lang="en-US" sz="1200" b="1" i="0" kern="1200" dirty="0">
                <a:solidFill>
                  <a:schemeClr val="tx1"/>
                </a:solidFill>
                <a:latin typeface="+mn-lt"/>
                <a:ea typeface="+mn-ea"/>
                <a:cs typeface="+mn-cs"/>
              </a:rPr>
              <a:t>system</a:t>
            </a:r>
            <a:r>
              <a:rPr lang="en-US" sz="1200" b="0" i="0" kern="1200" dirty="0">
                <a:solidFill>
                  <a:schemeClr val="tx1"/>
                </a:solidFill>
                <a:latin typeface="+mn-lt"/>
                <a:ea typeface="+mn-ea"/>
                <a:cs typeface="+mn-cs"/>
              </a:rPr>
              <a:t> software.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is a part of </a:t>
            </a:r>
            <a:r>
              <a:rPr lang="en-US" sz="1200" b="1" i="0" kern="1200" dirty="0">
                <a:solidFill>
                  <a:schemeClr val="tx1"/>
                </a:solidFill>
                <a:latin typeface="+mn-lt"/>
                <a:ea typeface="+mn-ea"/>
                <a:cs typeface="+mn-cs"/>
              </a:rPr>
              <a:t>operating system</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Operating system</a:t>
            </a:r>
            <a:r>
              <a:rPr lang="en-US" sz="1200" b="0" i="0" kern="1200" dirty="0">
                <a:solidFill>
                  <a:schemeClr val="tx1"/>
                </a:solidFill>
                <a:latin typeface="+mn-lt"/>
                <a:ea typeface="+mn-ea"/>
                <a:cs typeface="+mn-cs"/>
              </a:rPr>
              <a:t> acts as an interface </a:t>
            </a:r>
            <a:r>
              <a:rPr lang="en-US" sz="1200" b="1" i="0" kern="1200" dirty="0">
                <a:solidFill>
                  <a:schemeClr val="tx1"/>
                </a:solidFill>
                <a:latin typeface="+mn-lt"/>
                <a:ea typeface="+mn-ea"/>
                <a:cs typeface="+mn-cs"/>
              </a:rPr>
              <a:t>between</a:t>
            </a:r>
            <a:r>
              <a:rPr lang="en-US" sz="1200" b="0" i="0" kern="1200" dirty="0">
                <a:solidFill>
                  <a:schemeClr val="tx1"/>
                </a:solidFill>
                <a:latin typeface="+mn-lt"/>
                <a:ea typeface="+mn-ea"/>
                <a:cs typeface="+mn-cs"/>
              </a:rPr>
              <a:t> user and hardware.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acts as an interface </a:t>
            </a:r>
            <a:r>
              <a:rPr lang="en-US" sz="1200" b="1" i="0" kern="1200" dirty="0">
                <a:solidFill>
                  <a:schemeClr val="tx1"/>
                </a:solidFill>
                <a:latin typeface="+mn-lt"/>
                <a:ea typeface="+mn-ea"/>
                <a:cs typeface="+mn-cs"/>
              </a:rPr>
              <a:t>between</a:t>
            </a:r>
            <a:r>
              <a:rPr lang="en-US" sz="1200" b="0" i="0" kern="1200" dirty="0">
                <a:solidFill>
                  <a:schemeClr val="tx1"/>
                </a:solidFill>
                <a:latin typeface="+mn-lt"/>
                <a:ea typeface="+mn-ea"/>
                <a:cs typeface="+mn-cs"/>
              </a:rPr>
              <a:t> applications and hardware.</a:t>
            </a:r>
          </a:p>
          <a:p>
            <a:pPr>
              <a:buFont typeface="Wingdings" pitchFamily="2" charset="2"/>
              <a:buNone/>
            </a:pPr>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are the drawbacks of monolithic kernel?</a:t>
            </a:r>
          </a:p>
          <a:p>
            <a:pPr>
              <a:buFont typeface="Wingdings" pitchFamily="2" charset="2"/>
              <a:buNone/>
            </a:pPr>
            <a:r>
              <a:rPr lang="en-US" sz="1200" b="0" i="0" kern="1200" dirty="0">
                <a:solidFill>
                  <a:schemeClr val="tx1"/>
                </a:solidFill>
                <a:latin typeface="+mn-lt"/>
                <a:ea typeface="+mn-ea"/>
                <a:cs typeface="+mn-cs"/>
              </a:rPr>
              <a:t>One of the major </a:t>
            </a:r>
            <a:r>
              <a:rPr lang="en-US" sz="1200" b="1" i="0" kern="1200" dirty="0">
                <a:solidFill>
                  <a:schemeClr val="tx1"/>
                </a:solidFill>
                <a:latin typeface="+mn-lt"/>
                <a:ea typeface="+mn-ea"/>
                <a:cs typeface="+mn-cs"/>
              </a:rPr>
              <a:t>disadvantage</a:t>
            </a:r>
            <a:r>
              <a:rPr lang="en-US" sz="1200" b="0" i="0" kern="1200" dirty="0">
                <a:solidFill>
                  <a:schemeClr val="tx1"/>
                </a:solidFill>
                <a:latin typeface="+mn-lt"/>
                <a:ea typeface="+mn-ea"/>
                <a:cs typeface="+mn-cs"/>
              </a:rPr>
              <a:t> of </a:t>
            </a:r>
            <a:r>
              <a:rPr lang="en-US" sz="1200" b="1" i="0" kern="1200" dirty="0">
                <a:solidFill>
                  <a:schemeClr val="tx1"/>
                </a:solidFill>
                <a:latin typeface="+mn-lt"/>
                <a:ea typeface="+mn-ea"/>
                <a:cs typeface="+mn-cs"/>
              </a:rPr>
              <a:t>monolithic kernel</a:t>
            </a:r>
            <a:r>
              <a:rPr lang="en-US" sz="1200" b="0" i="0" kern="1200" dirty="0">
                <a:solidFill>
                  <a:schemeClr val="tx1"/>
                </a:solidFill>
                <a:latin typeface="+mn-lt"/>
                <a:ea typeface="+mn-ea"/>
                <a:cs typeface="+mn-cs"/>
              </a:rPr>
              <a:t> is that, if anyone service fails it leads to entire system failure. If user has to add any new service. User needs to modify entire operating system.</a:t>
            </a:r>
            <a:endParaRPr lang="en-US" sz="1200" b="1" i="1" kern="1200" dirty="0">
              <a:solidFill>
                <a:schemeClr val="tx1"/>
              </a:solidFill>
              <a:latin typeface="+mn-lt"/>
              <a:ea typeface="+mn-ea"/>
              <a:cs typeface="+mn-cs"/>
            </a:endParaRPr>
          </a:p>
          <a:p>
            <a:r>
              <a:rPr lang="en-US" sz="1200" b="1" i="0" kern="1200" dirty="0">
                <a:solidFill>
                  <a:schemeClr val="tx1"/>
                </a:solidFill>
                <a:latin typeface="+mn-lt"/>
                <a:ea typeface="+mn-ea"/>
                <a:cs typeface="+mn-cs"/>
              </a:rPr>
              <a:t>Drawbacks of Monolithic Architecture:</a:t>
            </a:r>
            <a:endParaRPr lang="en-US" sz="1200" b="0" i="0" kern="1200" dirty="0">
              <a:solidFill>
                <a:schemeClr val="tx1"/>
              </a:solidFill>
              <a:latin typeface="+mn-lt"/>
              <a:ea typeface="+mn-ea"/>
              <a:cs typeface="+mn-cs"/>
            </a:endParaRPr>
          </a:p>
          <a:p>
            <a:pPr>
              <a:buFont typeface="Arial" pitchFamily="34" charset="0"/>
              <a:buChar char="•"/>
            </a:pPr>
            <a:r>
              <a:rPr lang="en-US" sz="1200" b="0" i="0" kern="1200" dirty="0">
                <a:solidFill>
                  <a:schemeClr val="tx1"/>
                </a:solidFill>
                <a:latin typeface="+mn-lt"/>
                <a:ea typeface="+mn-ea"/>
                <a:cs typeface="+mn-cs"/>
              </a:rPr>
              <a:t>This simple approach has a limitation in size and complexity.</a:t>
            </a:r>
          </a:p>
          <a:p>
            <a:pPr>
              <a:buFont typeface="Arial" pitchFamily="34" charset="0"/>
              <a:buChar char="•"/>
            </a:pPr>
            <a:r>
              <a:rPr lang="en-US" sz="1200" b="0" i="0" kern="1200" dirty="0">
                <a:solidFill>
                  <a:schemeClr val="tx1"/>
                </a:solidFill>
                <a:latin typeface="+mn-lt"/>
                <a:ea typeface="+mn-ea"/>
                <a:cs typeface="+mn-cs"/>
              </a:rPr>
              <a:t>Application is too large and complex to fully understand and made changes fast and correctly.</a:t>
            </a:r>
          </a:p>
          <a:p>
            <a:pPr>
              <a:buFont typeface="Arial" pitchFamily="34" charset="0"/>
              <a:buChar char="•"/>
            </a:pPr>
            <a:r>
              <a:rPr lang="en-US" sz="1200" b="0" i="0" kern="1200" dirty="0">
                <a:solidFill>
                  <a:schemeClr val="tx1"/>
                </a:solidFill>
                <a:latin typeface="+mn-lt"/>
                <a:ea typeface="+mn-ea"/>
                <a:cs typeface="+mn-cs"/>
              </a:rPr>
              <a:t>The size of the application can slow down the start-up time.</a:t>
            </a:r>
          </a:p>
          <a:p>
            <a:pPr>
              <a:buFont typeface="Arial" pitchFamily="34" charset="0"/>
              <a:buChar char="•"/>
            </a:pPr>
            <a:r>
              <a:rPr lang="en-US" sz="1200" b="0" i="0" kern="1200" dirty="0">
                <a:solidFill>
                  <a:schemeClr val="tx1"/>
                </a:solidFill>
                <a:latin typeface="+mn-lt"/>
                <a:ea typeface="+mn-ea"/>
                <a:cs typeface="+mn-cs"/>
              </a:rPr>
              <a:t>You must redeploy the entire application on each update.</a:t>
            </a:r>
          </a:p>
          <a:p>
            <a:pPr>
              <a:buFont typeface="Arial" pitchFamily="34" charset="0"/>
              <a:buChar char="•"/>
            </a:pPr>
            <a:r>
              <a:rPr lang="en-US" sz="1200" b="0" i="0" kern="1200" dirty="0">
                <a:solidFill>
                  <a:schemeClr val="tx1"/>
                </a:solidFill>
                <a:latin typeface="+mn-lt"/>
                <a:ea typeface="+mn-ea"/>
                <a:cs typeface="+mn-cs"/>
              </a:rPr>
              <a:t>Impact of a change is usually not very well understood which leads to do extensive manual testing.</a:t>
            </a:r>
          </a:p>
          <a:p>
            <a:pPr>
              <a:buFont typeface="Arial" pitchFamily="34" charset="0"/>
              <a:buChar char="•"/>
            </a:pPr>
            <a:r>
              <a:rPr lang="en-US" sz="1200" b="0" i="0" kern="1200" dirty="0">
                <a:solidFill>
                  <a:schemeClr val="tx1"/>
                </a:solidFill>
                <a:latin typeface="+mn-lt"/>
                <a:ea typeface="+mn-ea"/>
                <a:cs typeface="+mn-cs"/>
              </a:rPr>
              <a:t>Continuous deployment is difficult.</a:t>
            </a:r>
          </a:p>
          <a:p>
            <a:pPr>
              <a:buFont typeface="Arial" pitchFamily="34" charset="0"/>
              <a:buChar char="•"/>
            </a:pPr>
            <a:r>
              <a:rPr lang="en-US" sz="1200" b="0" i="0" kern="1200" dirty="0">
                <a:solidFill>
                  <a:schemeClr val="tx1"/>
                </a:solidFill>
                <a:latin typeface="+mn-lt"/>
                <a:ea typeface="+mn-ea"/>
                <a:cs typeface="+mn-cs"/>
              </a:rPr>
              <a:t>Monolithic applications can also be difficult to scale when different modules have conflicting resource requirements.</a:t>
            </a:r>
          </a:p>
          <a:p>
            <a:pPr>
              <a:buFont typeface="Arial" pitchFamily="34" charset="0"/>
              <a:buChar char="•"/>
            </a:pPr>
            <a:r>
              <a:rPr lang="en-US" sz="1200" b="0" i="0" kern="1200" dirty="0">
                <a:solidFill>
                  <a:schemeClr val="tx1"/>
                </a:solidFill>
                <a:latin typeface="+mn-lt"/>
                <a:ea typeface="+mn-ea"/>
                <a:cs typeface="+mn-cs"/>
              </a:rPr>
              <a:t>Another problem with monolithic applications is reliability. Bug in any module (e.g. memory leak) can potentially bring down the entire process. Moreover, since all instances of the application are identical, that bug will impact the availability of the entire application.</a:t>
            </a:r>
          </a:p>
          <a:p>
            <a:pPr>
              <a:buFont typeface="Arial" pitchFamily="34" charset="0"/>
              <a:buChar char="•"/>
            </a:pPr>
            <a:r>
              <a:rPr lang="en-US" sz="1200" b="0" i="0" kern="1200" dirty="0">
                <a:solidFill>
                  <a:schemeClr val="tx1"/>
                </a:solidFill>
                <a:latin typeface="+mn-lt"/>
                <a:ea typeface="+mn-ea"/>
                <a:cs typeface="+mn-cs"/>
              </a:rPr>
              <a:t>Monolithic applications has a barrier to adopting new technologies. Since changes in frameworks or languages will affect an entire application it is extremely expensive in both time and cost.</a:t>
            </a:r>
          </a:p>
          <a:p>
            <a:pPr>
              <a:buFont typeface="Wingdings" pitchFamily="2" charset="2"/>
              <a:buNone/>
            </a:pPr>
            <a:endParaRPr lang="en-US" dirty="0"/>
          </a:p>
          <a:p>
            <a:pPr>
              <a:buFont typeface="Wingdings" pitchFamily="2" charset="2"/>
              <a:buNone/>
            </a:pPr>
            <a:endParaRPr lang="en-US" dirty="0"/>
          </a:p>
          <a:p>
            <a:pPr>
              <a:buFont typeface="Wingdings" pitchFamily="2" charset="2"/>
              <a:buChar char="v"/>
            </a:pPr>
            <a:r>
              <a:rPr lang="en-US" sz="1200" b="1" i="1" kern="1200" dirty="0">
                <a:solidFill>
                  <a:schemeClr val="tx1"/>
                </a:solidFill>
                <a:latin typeface="+mn-lt"/>
                <a:ea typeface="+mn-ea"/>
                <a:cs typeface="+mn-cs"/>
              </a:rPr>
              <a:t>Is Unix monolithic?</a:t>
            </a:r>
          </a:p>
          <a:p>
            <a:r>
              <a:rPr lang="en-US" sz="1200" b="1" i="0" kern="1200" dirty="0">
                <a:solidFill>
                  <a:schemeClr val="tx1"/>
                </a:solidFill>
                <a:latin typeface="+mn-lt"/>
                <a:ea typeface="+mn-ea"/>
                <a:cs typeface="+mn-cs"/>
              </a:rPr>
              <a:t>Unix</a:t>
            </a:r>
            <a:r>
              <a:rPr lang="en-US" sz="1200" b="0" i="0" kern="1200" dirty="0">
                <a:solidFill>
                  <a:schemeClr val="tx1"/>
                </a:solidFill>
                <a:latin typeface="+mn-lt"/>
                <a:ea typeface="+mn-ea"/>
                <a:cs typeface="+mn-cs"/>
              </a:rPr>
              <a:t> is a </a:t>
            </a:r>
            <a:r>
              <a:rPr lang="en-US" sz="1200" b="1" i="0" kern="1200" dirty="0">
                <a:solidFill>
                  <a:schemeClr val="tx1"/>
                </a:solidFill>
                <a:latin typeface="+mn-lt"/>
                <a:ea typeface="+mn-ea"/>
                <a:cs typeface="+mn-cs"/>
              </a:rPr>
              <a:t>monolithic</a:t>
            </a:r>
            <a:r>
              <a:rPr lang="en-US" sz="1200" b="0" i="0" kern="1200" dirty="0">
                <a:solidFill>
                  <a:schemeClr val="tx1"/>
                </a:solidFill>
                <a:latin typeface="+mn-lt"/>
                <a:ea typeface="+mn-ea"/>
                <a:cs typeface="+mn-cs"/>
              </a:rPr>
              <a:t> kernel because it all the functionality is compiled into one big chunk of code, including substantial implementations for networking, file systems, and devices. Unix is the most influential operating system ever. Micro kernels, for instance, attempt to eliminated networking and file systems from the kernel, loading them in as auxiliary software elements after boot. Ironically, micro kernels are much larger and more complicated than the Unix monolithic kernel, hence have not yet displaced the Unix kernel.</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Is Unix a kernel or OS?</a:t>
            </a:r>
          </a:p>
          <a:p>
            <a:r>
              <a:rPr lang="en-US" sz="1200" b="1" i="0" kern="1200" dirty="0">
                <a:solidFill>
                  <a:schemeClr val="tx1"/>
                </a:solidFill>
                <a:latin typeface="+mn-lt"/>
                <a:ea typeface="+mn-ea"/>
                <a:cs typeface="+mn-cs"/>
              </a:rPr>
              <a:t>UNIX</a:t>
            </a:r>
            <a:r>
              <a:rPr lang="en-US" sz="1200" b="0" i="0" kern="1200" dirty="0">
                <a:solidFill>
                  <a:schemeClr val="tx1"/>
                </a:solidFill>
                <a:latin typeface="+mn-lt"/>
                <a:ea typeface="+mn-ea"/>
                <a:cs typeface="+mn-cs"/>
              </a:rPr>
              <a:t> is an </a:t>
            </a:r>
            <a:r>
              <a:rPr lang="en-US" sz="1200" b="1" i="0" kern="1200" dirty="0">
                <a:solidFill>
                  <a:schemeClr val="tx1"/>
                </a:solidFill>
                <a:latin typeface="+mn-lt"/>
                <a:ea typeface="+mn-ea"/>
                <a:cs typeface="+mn-cs"/>
              </a:rPr>
              <a:t>OS</a:t>
            </a:r>
            <a:r>
              <a:rPr lang="en-US" sz="1200" b="0" i="0" kern="1200" dirty="0">
                <a:solidFill>
                  <a:schemeClr val="tx1"/>
                </a:solidFill>
                <a:latin typeface="+mn-lt"/>
                <a:ea typeface="+mn-ea"/>
                <a:cs typeface="+mn-cs"/>
              </a:rPr>
              <a:t>. There is no specific </a:t>
            </a:r>
            <a:r>
              <a:rPr lang="en-US" sz="1200" b="1" i="0" kern="1200" dirty="0">
                <a:solidFill>
                  <a:schemeClr val="tx1"/>
                </a:solidFill>
                <a:latin typeface="+mn-lt"/>
                <a:ea typeface="+mn-ea"/>
                <a:cs typeface="+mn-cs"/>
              </a:rPr>
              <a:t>UNIX kernel</a:t>
            </a:r>
            <a:r>
              <a:rPr lang="en-US" sz="1200" b="0" i="0" kern="1200" dirty="0">
                <a:solidFill>
                  <a:schemeClr val="tx1"/>
                </a:solidFill>
                <a:latin typeface="+mn-lt"/>
                <a:ea typeface="+mn-ea"/>
                <a:cs typeface="+mn-cs"/>
              </a:rPr>
              <a:t> which is available separately since </a:t>
            </a:r>
            <a:r>
              <a:rPr lang="en-US" sz="1200" b="1" i="0" kern="1200" dirty="0">
                <a:solidFill>
                  <a:schemeClr val="tx1"/>
                </a:solidFill>
                <a:latin typeface="+mn-lt"/>
                <a:ea typeface="+mn-ea"/>
                <a:cs typeface="+mn-cs"/>
              </a:rPr>
              <a:t>UNIX OS</a:t>
            </a:r>
            <a:r>
              <a:rPr lang="en-US" sz="1200" b="0" i="0" kern="1200" dirty="0">
                <a:solidFill>
                  <a:schemeClr val="tx1"/>
                </a:solidFill>
                <a:latin typeface="+mn-lt"/>
                <a:ea typeface="+mn-ea"/>
                <a:cs typeface="+mn-cs"/>
              </a:rPr>
              <a:t> was released with the </a:t>
            </a:r>
            <a:r>
              <a:rPr lang="en-US" sz="1200" b="1" i="0" kern="1200" dirty="0">
                <a:solidFill>
                  <a:schemeClr val="tx1"/>
                </a:solidFill>
                <a:latin typeface="+mn-lt"/>
                <a:ea typeface="+mn-ea"/>
                <a:cs typeface="+mn-cs"/>
              </a:rPr>
              <a:t>kernel</a:t>
            </a:r>
            <a:r>
              <a:rPr lang="en-US" sz="1200" b="0" i="0" kern="1200" dirty="0">
                <a:solidFill>
                  <a:schemeClr val="tx1"/>
                </a:solidFill>
                <a:latin typeface="+mn-lt"/>
                <a:ea typeface="+mn-ea"/>
                <a:cs typeface="+mn-cs"/>
              </a:rPr>
              <a:t>, shell and </a:t>
            </a:r>
            <a:r>
              <a:rPr lang="en-US" sz="1200" b="1" i="0" kern="1200" dirty="0">
                <a:solidFill>
                  <a:schemeClr val="tx1"/>
                </a:solidFill>
                <a:latin typeface="+mn-lt"/>
                <a:ea typeface="+mn-ea"/>
                <a:cs typeface="+mn-cs"/>
              </a:rPr>
              <a:t>OS</a:t>
            </a:r>
            <a:r>
              <a:rPr lang="en-US" sz="1200" b="0" i="0" kern="1200" dirty="0">
                <a:solidFill>
                  <a:schemeClr val="tx1"/>
                </a:solidFill>
                <a:latin typeface="+mn-lt"/>
                <a:ea typeface="+mn-ea"/>
                <a:cs typeface="+mn-cs"/>
              </a:rPr>
              <a:t> utilities. </a:t>
            </a:r>
            <a:r>
              <a:rPr lang="en-US" sz="1200" b="1" i="0" kern="1200" dirty="0">
                <a:solidFill>
                  <a:schemeClr val="tx1"/>
                </a:solidFill>
                <a:latin typeface="+mn-lt"/>
                <a:ea typeface="+mn-ea"/>
                <a:cs typeface="+mn-cs"/>
              </a:rPr>
              <a:t>UNIX</a:t>
            </a:r>
            <a:r>
              <a:rPr lang="en-US" sz="1200" b="0" i="0" kern="1200" dirty="0">
                <a:solidFill>
                  <a:schemeClr val="tx1"/>
                </a:solidFill>
                <a:latin typeface="+mn-lt"/>
                <a:ea typeface="+mn-ea"/>
                <a:cs typeface="+mn-cs"/>
              </a:rPr>
              <a:t> developers developed the whole </a:t>
            </a:r>
            <a:r>
              <a:rPr lang="en-US" sz="1200" b="1" i="0" kern="1200" dirty="0">
                <a:solidFill>
                  <a:schemeClr val="tx1"/>
                </a:solidFill>
                <a:latin typeface="+mn-lt"/>
                <a:ea typeface="+mn-ea"/>
                <a:cs typeface="+mn-cs"/>
              </a:rPr>
              <a:t>OS</a:t>
            </a:r>
            <a:r>
              <a:rPr lang="en-US" sz="1200" b="0" i="0" kern="1200" dirty="0">
                <a:solidFill>
                  <a:schemeClr val="tx1"/>
                </a:solidFill>
                <a:latin typeface="+mn-lt"/>
                <a:ea typeface="+mn-ea"/>
                <a:cs typeface="+mn-cs"/>
              </a:rPr>
              <a:t> as one entity (though it had distinct parts but never to be used alone by some other </a:t>
            </a:r>
            <a:r>
              <a:rPr lang="en-US" sz="1200" b="1" i="0" kern="1200" dirty="0">
                <a:solidFill>
                  <a:schemeClr val="tx1"/>
                </a:solidFill>
                <a:latin typeface="+mn-lt"/>
                <a:ea typeface="+mn-ea"/>
                <a:cs typeface="+mn-cs"/>
              </a:rPr>
              <a:t>OS</a:t>
            </a:r>
            <a:r>
              <a:rPr lang="en-US" sz="1200" b="0" i="0" kern="1200" dirty="0">
                <a:solidFill>
                  <a:schemeClr val="tx1"/>
                </a:solidFill>
                <a:latin typeface="+mn-lt"/>
                <a:ea typeface="+mn-ea"/>
                <a:cs typeface="+mn-cs"/>
              </a:rPr>
              <a:t> or to be distributed separately).</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is microkernel OS?</a:t>
            </a:r>
          </a:p>
          <a:p>
            <a:r>
              <a:rPr lang="en-US" sz="1200" b="0" i="0" kern="1200" dirty="0">
                <a:solidFill>
                  <a:schemeClr val="tx1"/>
                </a:solidFill>
                <a:latin typeface="+mn-lt"/>
                <a:ea typeface="+mn-ea"/>
                <a:cs typeface="+mn-cs"/>
              </a:rPr>
              <a:t>In </a:t>
            </a:r>
            <a:r>
              <a:rPr lang="en-US" sz="1200" b="1" i="0" kern="1200" dirty="0">
                <a:solidFill>
                  <a:schemeClr val="tx1"/>
                </a:solidFill>
                <a:latin typeface="+mn-lt"/>
                <a:ea typeface="+mn-ea"/>
                <a:cs typeface="+mn-cs"/>
              </a:rPr>
              <a:t>computer</a:t>
            </a:r>
            <a:r>
              <a:rPr lang="en-US" sz="1200" b="0" i="0" kern="1200" dirty="0">
                <a:solidFill>
                  <a:schemeClr val="tx1"/>
                </a:solidFill>
                <a:latin typeface="+mn-lt"/>
                <a:ea typeface="+mn-ea"/>
                <a:cs typeface="+mn-cs"/>
              </a:rPr>
              <a:t> science, a </a:t>
            </a:r>
            <a:r>
              <a:rPr lang="en-US" sz="1200" b="1" i="0" kern="1200" dirty="0">
                <a:solidFill>
                  <a:schemeClr val="tx1"/>
                </a:solidFill>
                <a:latin typeface="+mn-lt"/>
                <a:ea typeface="+mn-ea"/>
                <a:cs typeface="+mn-cs"/>
              </a:rPr>
              <a:t>microkernel</a:t>
            </a:r>
            <a:r>
              <a:rPr lang="en-US" sz="1200" b="0" i="0" kern="1200" dirty="0">
                <a:solidFill>
                  <a:schemeClr val="tx1"/>
                </a:solidFill>
                <a:latin typeface="+mn-lt"/>
                <a:ea typeface="+mn-ea"/>
                <a:cs typeface="+mn-cs"/>
              </a:rPr>
              <a:t> (often abbreviated as μ-kernel) is the near-minimum amount of software that can provide the mechanisms needed to implement an </a:t>
            </a:r>
            <a:r>
              <a:rPr lang="en-US" sz="1200" b="1" i="0" kern="1200" dirty="0">
                <a:solidFill>
                  <a:schemeClr val="tx1"/>
                </a:solidFill>
                <a:latin typeface="+mn-lt"/>
                <a:ea typeface="+mn-ea"/>
                <a:cs typeface="+mn-cs"/>
              </a:rPr>
              <a:t>operating system</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OS</a:t>
            </a:r>
            <a:r>
              <a:rPr lang="en-US" sz="1200" b="0" i="0" kern="1200" dirty="0">
                <a:solidFill>
                  <a:schemeClr val="tx1"/>
                </a:solidFill>
                <a:latin typeface="+mn-lt"/>
                <a:ea typeface="+mn-ea"/>
                <a:cs typeface="+mn-cs"/>
              </a:rPr>
              <a:t>). These mechanisms include low-level address space management, thread management, and inter-process communication (IPC).</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Where is microkernel used?</a:t>
            </a:r>
          </a:p>
          <a:p>
            <a:r>
              <a:rPr lang="en-US" sz="1200" b="1" i="0" kern="1200" dirty="0" err="1">
                <a:solidFill>
                  <a:schemeClr val="tx1"/>
                </a:solidFill>
                <a:latin typeface="+mn-lt"/>
                <a:ea typeface="+mn-ea"/>
                <a:cs typeface="+mn-cs"/>
              </a:rPr>
              <a:t>Microkernels</a:t>
            </a:r>
            <a:r>
              <a:rPr lang="en-US" sz="1200" b="0" i="0" kern="1200" dirty="0">
                <a:solidFill>
                  <a:schemeClr val="tx1"/>
                </a:solidFill>
                <a:latin typeface="+mn-lt"/>
                <a:ea typeface="+mn-ea"/>
                <a:cs typeface="+mn-cs"/>
              </a:rPr>
              <a:t> were popular in the 1980s because of the memory and storage limitations of early computer systems. While they are still </a:t>
            </a:r>
            <a:r>
              <a:rPr lang="en-US" sz="1200" b="1" i="0" kern="1200" dirty="0">
                <a:solidFill>
                  <a:schemeClr val="tx1"/>
                </a:solidFill>
                <a:latin typeface="+mn-lt"/>
                <a:ea typeface="+mn-ea"/>
                <a:cs typeface="+mn-cs"/>
              </a:rPr>
              <a:t>used</a:t>
            </a:r>
            <a:r>
              <a:rPr lang="en-US" sz="1200" b="0" i="0" kern="1200" dirty="0">
                <a:solidFill>
                  <a:schemeClr val="tx1"/>
                </a:solidFill>
                <a:latin typeface="+mn-lt"/>
                <a:ea typeface="+mn-ea"/>
                <a:cs typeface="+mn-cs"/>
              </a:rPr>
              <a:t> for some server </a:t>
            </a:r>
            <a:r>
              <a:rPr lang="en-US" sz="1200" b="0" i="0" kern="1200" dirty="0" err="1">
                <a:solidFill>
                  <a:schemeClr val="tx1"/>
                </a:solidFill>
                <a:latin typeface="+mn-lt"/>
                <a:ea typeface="+mn-ea"/>
                <a:cs typeface="+mn-cs"/>
              </a:rPr>
              <a:t>OSes</a:t>
            </a:r>
            <a:r>
              <a:rPr lang="en-US" sz="1200" b="0" i="0" kern="1200" dirty="0">
                <a:solidFill>
                  <a:schemeClr val="tx1"/>
                </a:solidFill>
                <a:latin typeface="+mn-lt"/>
                <a:ea typeface="+mn-ea"/>
                <a:cs typeface="+mn-cs"/>
              </a:rPr>
              <a:t>, most major operating systems, such as Windows and OS X, use monolithic kernels.</a:t>
            </a:r>
          </a:p>
          <a:p>
            <a:endParaRPr lang="en-US" sz="1200" b="0" i="0" kern="1200" dirty="0">
              <a:solidFill>
                <a:schemeClr val="tx1"/>
              </a:solidFill>
              <a:latin typeface="+mn-lt"/>
              <a:ea typeface="+mn-ea"/>
              <a:cs typeface="+mn-cs"/>
            </a:endParaRP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AFCB3670-2959-4049-ADD7-2C2726539AAA}"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Wingdings" pitchFamily="2" charset="2"/>
              <a:buChar char="v"/>
            </a:pPr>
            <a:r>
              <a:rPr lang="en-US" sz="1200" b="1" i="0" kern="1200" dirty="0">
                <a:solidFill>
                  <a:schemeClr val="tx1"/>
                </a:solidFill>
                <a:latin typeface="+mn-lt"/>
                <a:ea typeface="+mn-ea"/>
                <a:cs typeface="+mn-cs"/>
              </a:rPr>
              <a:t>Layered Operating </a:t>
            </a:r>
            <a:r>
              <a:rPr lang="en-US" sz="1200" b="1" i="0" kern="1200" dirty="0" err="1">
                <a:solidFill>
                  <a:schemeClr val="tx1"/>
                </a:solidFill>
                <a:latin typeface="+mn-lt"/>
                <a:ea typeface="+mn-ea"/>
                <a:cs typeface="+mn-cs"/>
              </a:rPr>
              <a:t>System:</a:t>
            </a:r>
            <a:r>
              <a:rPr lang="en-US" sz="1200" b="0" i="0" kern="1200" dirty="0" err="1">
                <a:solidFill>
                  <a:schemeClr val="tx1"/>
                </a:solidFill>
                <a:latin typeface="+mn-lt"/>
                <a:ea typeface="+mn-ea"/>
                <a:cs typeface="+mn-cs"/>
              </a:rPr>
              <a:t>The</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operating system</a:t>
            </a:r>
            <a:r>
              <a:rPr lang="en-US" sz="1200" b="0" i="0" kern="1200" dirty="0">
                <a:solidFill>
                  <a:schemeClr val="tx1"/>
                </a:solidFill>
                <a:latin typeface="+mn-lt"/>
                <a:ea typeface="+mn-ea"/>
                <a:cs typeface="+mn-cs"/>
              </a:rPr>
              <a:t> is divided into a number of layers (levels), each built on top of lower layers. The bottom </a:t>
            </a:r>
            <a:r>
              <a:rPr lang="en-US" sz="1200" b="1" i="0" kern="1200" dirty="0">
                <a:solidFill>
                  <a:schemeClr val="tx1"/>
                </a:solidFill>
                <a:latin typeface="+mn-lt"/>
                <a:ea typeface="+mn-ea"/>
                <a:cs typeface="+mn-cs"/>
              </a:rPr>
              <a:t>layer</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layer</a:t>
            </a:r>
            <a:r>
              <a:rPr lang="en-US" sz="1200" b="0" i="0" kern="1200" dirty="0">
                <a:solidFill>
                  <a:schemeClr val="tx1"/>
                </a:solidFill>
                <a:latin typeface="+mn-lt"/>
                <a:ea typeface="+mn-ea"/>
                <a:cs typeface="+mn-cs"/>
              </a:rPr>
              <a:t> 0) is the hardware; the highest (</a:t>
            </a:r>
            <a:r>
              <a:rPr lang="en-US" sz="1200" b="1" i="0" kern="1200" dirty="0">
                <a:solidFill>
                  <a:schemeClr val="tx1"/>
                </a:solidFill>
                <a:latin typeface="+mn-lt"/>
                <a:ea typeface="+mn-ea"/>
                <a:cs typeface="+mn-cs"/>
              </a:rPr>
              <a:t>layer</a:t>
            </a:r>
            <a:r>
              <a:rPr lang="en-US" sz="1200" b="0" i="0" kern="1200" dirty="0">
                <a:solidFill>
                  <a:schemeClr val="tx1"/>
                </a:solidFill>
                <a:latin typeface="+mn-lt"/>
                <a:ea typeface="+mn-ea"/>
                <a:cs typeface="+mn-cs"/>
              </a:rPr>
              <a:t> N) is the user interface. With modularity, layers are selected such that each uses functions (</a:t>
            </a:r>
            <a:r>
              <a:rPr lang="en-US" sz="1200" b="1" i="0" kern="1200" dirty="0">
                <a:solidFill>
                  <a:schemeClr val="tx1"/>
                </a:solidFill>
                <a:latin typeface="+mn-lt"/>
                <a:ea typeface="+mn-ea"/>
                <a:cs typeface="+mn-cs"/>
              </a:rPr>
              <a:t>operations</a:t>
            </a:r>
            <a:r>
              <a:rPr lang="en-US" sz="1200" b="0" i="0" kern="1200" dirty="0">
                <a:solidFill>
                  <a:schemeClr val="tx1"/>
                </a:solidFill>
                <a:latin typeface="+mn-lt"/>
                <a:ea typeface="+mn-ea"/>
                <a:cs typeface="+mn-cs"/>
              </a:rPr>
              <a:t>) and services of only lower-level layers.</a:t>
            </a:r>
            <a:endParaRPr lang="en-US" sz="1200" b="1" i="1" kern="1200" dirty="0">
              <a:solidFill>
                <a:schemeClr val="tx1"/>
              </a:solidFill>
              <a:latin typeface="+mn-lt"/>
              <a:ea typeface="+mn-ea"/>
              <a:cs typeface="+mn-cs"/>
            </a:endParaRPr>
          </a:p>
          <a:p>
            <a:pPr>
              <a:buFont typeface="Wingdings" pitchFamily="2" charset="2"/>
              <a:buChar char="v"/>
            </a:pPr>
            <a:endParaRPr lang="en-US" sz="1200" b="1" i="1"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are the layers of operating system?</a:t>
            </a:r>
          </a:p>
          <a:p>
            <a:r>
              <a:rPr lang="en-US" sz="1200" b="1" i="0" kern="1200" dirty="0">
                <a:solidFill>
                  <a:schemeClr val="tx1"/>
                </a:solidFill>
                <a:latin typeface="+mn-lt"/>
                <a:ea typeface="+mn-ea"/>
                <a:cs typeface="+mn-cs"/>
              </a:rPr>
              <a:t>Layers in Layered Operating System</a:t>
            </a:r>
            <a:endParaRPr lang="en-US" sz="1200" b="0" i="0" kern="1200" dirty="0">
              <a:solidFill>
                <a:schemeClr val="tx1"/>
              </a:solidFill>
              <a:latin typeface="+mn-lt"/>
              <a:ea typeface="+mn-ea"/>
              <a:cs typeface="+mn-cs"/>
            </a:endParaRPr>
          </a:p>
          <a:p>
            <a:pPr>
              <a:buFont typeface="Arial" pitchFamily="34" charset="0"/>
              <a:buChar char="•"/>
            </a:pPr>
            <a:r>
              <a:rPr lang="en-US" sz="1200" b="0" i="0" kern="1200" dirty="0">
                <a:solidFill>
                  <a:schemeClr val="tx1"/>
                </a:solidFill>
                <a:latin typeface="+mn-lt"/>
                <a:ea typeface="+mn-ea"/>
                <a:cs typeface="+mn-cs"/>
              </a:rPr>
              <a:t>Hardware. This layer interacts with the system hardware and coordinates with all the peripheral devices used such as printer, mouse, keyboard, scanner etc.</a:t>
            </a:r>
          </a:p>
          <a:p>
            <a:pPr>
              <a:buFont typeface="Arial" pitchFamily="34" charset="0"/>
              <a:buChar char="•"/>
            </a:pPr>
            <a:r>
              <a:rPr lang="en-US" sz="1200" b="0" i="0" kern="1200" dirty="0">
                <a:solidFill>
                  <a:schemeClr val="tx1"/>
                </a:solidFill>
                <a:latin typeface="+mn-lt"/>
                <a:ea typeface="+mn-ea"/>
                <a:cs typeface="+mn-cs"/>
              </a:rPr>
              <a:t>CPU Scheduling.</a:t>
            </a:r>
          </a:p>
          <a:p>
            <a:pPr>
              <a:buFont typeface="Arial" pitchFamily="34" charset="0"/>
              <a:buChar char="•"/>
            </a:pPr>
            <a:r>
              <a:rPr lang="en-US" sz="1200" b="0" i="0" kern="1200" dirty="0">
                <a:solidFill>
                  <a:schemeClr val="tx1"/>
                </a:solidFill>
                <a:latin typeface="+mn-lt"/>
                <a:ea typeface="+mn-ea"/>
                <a:cs typeface="+mn-cs"/>
              </a:rPr>
              <a:t>Memory Management.</a:t>
            </a:r>
          </a:p>
          <a:p>
            <a:pPr>
              <a:buFont typeface="Arial" pitchFamily="34" charset="0"/>
              <a:buChar char="•"/>
            </a:pPr>
            <a:r>
              <a:rPr lang="en-US" sz="1200" b="0" i="0" kern="1200" dirty="0">
                <a:solidFill>
                  <a:schemeClr val="tx1"/>
                </a:solidFill>
                <a:latin typeface="+mn-lt"/>
                <a:ea typeface="+mn-ea"/>
                <a:cs typeface="+mn-cs"/>
              </a:rPr>
              <a:t>Process Management.</a:t>
            </a:r>
          </a:p>
          <a:p>
            <a:pPr>
              <a:buFont typeface="Arial" pitchFamily="34" charset="0"/>
              <a:buChar char="•"/>
            </a:pPr>
            <a:r>
              <a:rPr lang="en-US" sz="1200" b="0" i="0" kern="1200" dirty="0">
                <a:solidFill>
                  <a:schemeClr val="tx1"/>
                </a:solidFill>
                <a:latin typeface="+mn-lt"/>
                <a:ea typeface="+mn-ea"/>
                <a:cs typeface="+mn-cs"/>
              </a:rPr>
              <a:t>I/O Buffer.</a:t>
            </a:r>
          </a:p>
          <a:p>
            <a:pPr>
              <a:buFont typeface="Arial" pitchFamily="34" charset="0"/>
              <a:buChar char="•"/>
            </a:pPr>
            <a:r>
              <a:rPr lang="en-US" sz="1200" b="0" i="0" kern="1200" dirty="0">
                <a:solidFill>
                  <a:schemeClr val="tx1"/>
                </a:solidFill>
                <a:latin typeface="+mn-lt"/>
                <a:ea typeface="+mn-ea"/>
                <a:cs typeface="+mn-cs"/>
              </a:rPr>
              <a:t>User Programs.</a:t>
            </a:r>
          </a:p>
          <a:p>
            <a:pPr>
              <a:buFont typeface="Wingdings" pitchFamily="2" charset="2"/>
              <a:buNone/>
            </a:pPr>
            <a:endParaRPr lang="en-US" sz="1200" b="1" i="1" kern="1200" dirty="0">
              <a:solidFill>
                <a:schemeClr val="tx1"/>
              </a:solidFill>
              <a:latin typeface="+mn-lt"/>
              <a:ea typeface="+mn-ea"/>
              <a:cs typeface="+mn-cs"/>
            </a:endParaRPr>
          </a:p>
          <a:p>
            <a:pPr>
              <a:buFont typeface="Wingdings" pitchFamily="2" charset="2"/>
              <a:buNone/>
            </a:pPr>
            <a:endParaRPr lang="en-US" sz="1200" b="1" i="1" kern="1200" dirty="0">
              <a:solidFill>
                <a:schemeClr val="tx1"/>
              </a:solidFill>
              <a:latin typeface="+mn-lt"/>
              <a:ea typeface="+mn-ea"/>
              <a:cs typeface="+mn-cs"/>
            </a:endParaRPr>
          </a:p>
          <a:p>
            <a:pPr marL="228600" indent="-228600">
              <a:buFont typeface="Wingdings" pitchFamily="2" charset="2"/>
              <a:buChar char="v"/>
            </a:pPr>
            <a:r>
              <a:rPr lang="en-US" sz="1200" b="1" i="1" kern="1200" dirty="0">
                <a:solidFill>
                  <a:schemeClr val="tx1"/>
                </a:solidFill>
                <a:latin typeface="+mn-lt"/>
                <a:ea typeface="+mn-ea"/>
                <a:cs typeface="+mn-cs"/>
              </a:rPr>
              <a:t>What are the advantages of layered structure over monolithic structure?</a:t>
            </a:r>
          </a:p>
          <a:p>
            <a:r>
              <a:rPr lang="en-US" sz="1200" b="0" i="0" kern="1200" dirty="0">
                <a:solidFill>
                  <a:schemeClr val="tx1"/>
                </a:solidFill>
                <a:latin typeface="+mn-lt"/>
                <a:ea typeface="+mn-ea"/>
                <a:cs typeface="+mn-cs"/>
              </a:rPr>
              <a:t>The main </a:t>
            </a:r>
            <a:r>
              <a:rPr lang="en-US" sz="1200" b="1" i="0" kern="1200" dirty="0">
                <a:solidFill>
                  <a:schemeClr val="tx1"/>
                </a:solidFill>
                <a:latin typeface="+mn-lt"/>
                <a:ea typeface="+mn-ea"/>
                <a:cs typeface="+mn-cs"/>
              </a:rPr>
              <a:t>advantage</a:t>
            </a:r>
            <a:r>
              <a:rPr lang="en-US" sz="1200" b="0" i="0" kern="1200" dirty="0">
                <a:solidFill>
                  <a:schemeClr val="tx1"/>
                </a:solidFill>
                <a:latin typeface="+mn-lt"/>
                <a:ea typeface="+mn-ea"/>
                <a:cs typeface="+mn-cs"/>
              </a:rPr>
              <a:t> of the </a:t>
            </a:r>
            <a:r>
              <a:rPr lang="en-US" sz="1200" b="1" i="0" kern="1200" dirty="0">
                <a:solidFill>
                  <a:schemeClr val="tx1"/>
                </a:solidFill>
                <a:latin typeface="+mn-lt"/>
                <a:ea typeface="+mn-ea"/>
                <a:cs typeface="+mn-cs"/>
              </a:rPr>
              <a:t>layered</a:t>
            </a:r>
            <a:r>
              <a:rPr lang="en-US" sz="1200" b="0" i="0" kern="1200" dirty="0">
                <a:solidFill>
                  <a:schemeClr val="tx1"/>
                </a:solidFill>
                <a:latin typeface="+mn-lt"/>
                <a:ea typeface="+mn-ea"/>
                <a:cs typeface="+mn-cs"/>
              </a:rPr>
              <a:t> approach is simplicity of </a:t>
            </a:r>
            <a:r>
              <a:rPr lang="en-US" sz="1200" b="1" i="0" kern="1200" dirty="0">
                <a:solidFill>
                  <a:schemeClr val="tx1"/>
                </a:solidFill>
                <a:latin typeface="+mn-lt"/>
                <a:ea typeface="+mn-ea"/>
                <a:cs typeface="+mn-cs"/>
              </a:rPr>
              <a:t>construction</a:t>
            </a:r>
            <a:r>
              <a:rPr lang="en-US" sz="1200" b="0" i="0" kern="1200" dirty="0">
                <a:solidFill>
                  <a:schemeClr val="tx1"/>
                </a:solidFill>
                <a:latin typeface="+mn-lt"/>
                <a:ea typeface="+mn-ea"/>
                <a:cs typeface="+mn-cs"/>
              </a:rPr>
              <a:t> and debugging. The </a:t>
            </a:r>
            <a:r>
              <a:rPr lang="en-US" sz="1200" b="1" i="0" kern="1200" dirty="0">
                <a:solidFill>
                  <a:schemeClr val="tx1"/>
                </a:solidFill>
                <a:latin typeface="+mn-lt"/>
                <a:ea typeface="+mn-ea"/>
                <a:cs typeface="+mn-cs"/>
              </a:rPr>
              <a:t>layers</a:t>
            </a:r>
            <a:r>
              <a:rPr lang="en-US" sz="1200" b="0" i="0" kern="1200" dirty="0">
                <a:solidFill>
                  <a:schemeClr val="tx1"/>
                </a:solidFill>
                <a:latin typeface="+mn-lt"/>
                <a:ea typeface="+mn-ea"/>
                <a:cs typeface="+mn-cs"/>
              </a:rPr>
              <a:t> are selected so that each uses functions (operations) and services of only lower-level </a:t>
            </a:r>
            <a:r>
              <a:rPr lang="en-US" sz="1200" b="1" i="0" kern="1200" dirty="0">
                <a:solidFill>
                  <a:schemeClr val="tx1"/>
                </a:solidFill>
                <a:latin typeface="+mn-lt"/>
                <a:ea typeface="+mn-ea"/>
                <a:cs typeface="+mn-cs"/>
              </a:rPr>
              <a:t>layers</a:t>
            </a:r>
            <a:r>
              <a:rPr lang="en-US" sz="1200" b="0" i="0" kern="1200" dirty="0">
                <a:solidFill>
                  <a:schemeClr val="tx1"/>
                </a:solidFill>
                <a:latin typeface="+mn-lt"/>
                <a:ea typeface="+mn-ea"/>
                <a:cs typeface="+mn-cs"/>
              </a:rPr>
              <a:t>. This approach simplifies debugging and system verification.</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With the layered approach, the bottom layer is the </a:t>
            </a:r>
            <a:r>
              <a:rPr lang="en-US" sz="1200" b="1" i="0" kern="1200" dirty="0">
                <a:solidFill>
                  <a:schemeClr val="tx1"/>
                </a:solidFill>
                <a:latin typeface="+mn-lt"/>
                <a:ea typeface="+mn-ea"/>
                <a:cs typeface="+mn-cs"/>
              </a:rPr>
              <a:t>hardware</a:t>
            </a:r>
            <a:r>
              <a:rPr lang="en-US" sz="1200" b="0" i="0" kern="1200" dirty="0">
                <a:solidFill>
                  <a:schemeClr val="tx1"/>
                </a:solidFill>
                <a:latin typeface="+mn-lt"/>
                <a:ea typeface="+mn-ea"/>
                <a:cs typeface="+mn-cs"/>
              </a:rPr>
              <a:t>, while the highest layer is the user interface. The main advantage is </a:t>
            </a:r>
            <a:r>
              <a:rPr lang="en-US" sz="1200" b="1" i="0" kern="1200" dirty="0">
                <a:solidFill>
                  <a:schemeClr val="tx1"/>
                </a:solidFill>
                <a:latin typeface="+mn-lt"/>
                <a:ea typeface="+mn-ea"/>
                <a:cs typeface="+mn-cs"/>
              </a:rPr>
              <a:t>simplicity</a:t>
            </a:r>
            <a:r>
              <a:rPr lang="en-US" sz="1200" b="0" i="0" kern="1200" dirty="0">
                <a:solidFill>
                  <a:schemeClr val="tx1"/>
                </a:solidFill>
                <a:latin typeface="+mn-lt"/>
                <a:ea typeface="+mn-ea"/>
                <a:cs typeface="+mn-cs"/>
              </a:rPr>
              <a:t> of construction and debugging. The main difficulty is defining the various layers. The main </a:t>
            </a:r>
            <a:r>
              <a:rPr lang="en-US" sz="1200" b="1" i="0" kern="1200" dirty="0">
                <a:solidFill>
                  <a:schemeClr val="tx1"/>
                </a:solidFill>
                <a:latin typeface="+mn-lt"/>
                <a:ea typeface="+mn-ea"/>
                <a:cs typeface="+mn-cs"/>
              </a:rPr>
              <a:t>disadvantage</a:t>
            </a:r>
            <a:r>
              <a:rPr lang="en-US" sz="1200" b="0" i="0" kern="1200" dirty="0">
                <a:solidFill>
                  <a:schemeClr val="tx1"/>
                </a:solidFill>
                <a:latin typeface="+mn-lt"/>
                <a:ea typeface="+mn-ea"/>
                <a:cs typeface="+mn-cs"/>
              </a:rPr>
              <a:t> is that the OS tends to be less efficient than other implementations.</a:t>
            </a:r>
          </a:p>
          <a:p>
            <a:endParaRPr lang="en-US" sz="1200" b="0" i="0" kern="1200" dirty="0">
              <a:solidFill>
                <a:schemeClr val="tx1"/>
              </a:solidFill>
              <a:latin typeface="+mn-lt"/>
              <a:ea typeface="+mn-ea"/>
              <a:cs typeface="+mn-cs"/>
            </a:endParaRPr>
          </a:p>
          <a:p>
            <a:pPr>
              <a:buFont typeface="Wingdings" pitchFamily="2" charset="2"/>
              <a:buChar char="v"/>
            </a:pPr>
            <a:r>
              <a:rPr lang="en-US" sz="1200" b="1" i="1" kern="1200" dirty="0">
                <a:solidFill>
                  <a:schemeClr val="tx1"/>
                </a:solidFill>
                <a:latin typeface="+mn-lt"/>
                <a:ea typeface="+mn-ea"/>
                <a:cs typeface="+mn-cs"/>
              </a:rPr>
              <a:t>What are the drawbacks for layers?</a:t>
            </a:r>
          </a:p>
          <a:p>
            <a:r>
              <a:rPr lang="en-US" sz="1200" b="1" i="0" kern="1200" dirty="0">
                <a:solidFill>
                  <a:schemeClr val="tx1"/>
                </a:solidFill>
                <a:latin typeface="+mn-lt"/>
                <a:ea typeface="+mn-ea"/>
                <a:cs typeface="+mn-cs"/>
              </a:rPr>
              <a:t>Drawbacks of a Layered Architecture:</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Lack of inbuilt scalability: The principles of </a:t>
            </a:r>
            <a:r>
              <a:rPr lang="en-US" sz="1200" b="1" i="0" kern="1200" dirty="0">
                <a:solidFill>
                  <a:schemeClr val="tx1"/>
                </a:solidFill>
                <a:latin typeface="+mn-lt"/>
                <a:ea typeface="+mn-ea"/>
                <a:cs typeface="+mn-cs"/>
              </a:rPr>
              <a:t>layered</a:t>
            </a:r>
            <a:r>
              <a:rPr lang="en-US" sz="1200" b="0" i="0" kern="1200" dirty="0">
                <a:solidFill>
                  <a:schemeClr val="tx1"/>
                </a:solidFill>
                <a:latin typeface="+mn-lt"/>
                <a:ea typeface="+mn-ea"/>
                <a:cs typeface="+mn-cs"/>
              </a:rPr>
              <a:t> architecture hinders the growth of your project as it does not help to scale your project.</a:t>
            </a:r>
          </a:p>
          <a:p>
            <a:r>
              <a:rPr lang="en-US" sz="1200" b="0" i="0" kern="1200" dirty="0">
                <a:solidFill>
                  <a:schemeClr val="tx1"/>
                </a:solidFill>
                <a:latin typeface="+mn-lt"/>
                <a:ea typeface="+mn-ea"/>
                <a:cs typeface="+mn-cs"/>
              </a:rPr>
              <a:t>Hidden use cases: It is difficult to determine the use cases of your project by simply checking the code organization.</a:t>
            </a:r>
          </a:p>
          <a:p>
            <a:endParaRPr lang="en-US" sz="1200" b="0" i="0" kern="1200" dirty="0">
              <a:solidFill>
                <a:schemeClr val="tx1"/>
              </a:solidFill>
              <a:latin typeface="+mn-lt"/>
              <a:ea typeface="+mn-ea"/>
              <a:cs typeface="+mn-cs"/>
            </a:endParaRPr>
          </a:p>
          <a:p>
            <a:pPr>
              <a:buFont typeface="Wingdings" pitchFamily="2" charset="2"/>
              <a:buNone/>
            </a:pPr>
            <a:endParaRPr lang="en-US" sz="1200" b="1"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FCB3670-2959-4049-ADD7-2C2726539AAA}"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9540A2-CDB0-48A2-ABE0-D848023EFFDD}"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540A2-CDB0-48A2-ABE0-D848023EFFDD}"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540A2-CDB0-48A2-ABE0-D848023EFFDD}"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540A2-CDB0-48A2-ABE0-D848023EFFDD}"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540A2-CDB0-48A2-ABE0-D848023EFFDD}"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540A2-CDB0-48A2-ABE0-D848023EFFDD}"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540A2-CDB0-48A2-ABE0-D848023EFFDD}"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9540A2-CDB0-48A2-ABE0-D848023EFFDD}"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540A2-CDB0-48A2-ABE0-D848023EFFDD}"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540A2-CDB0-48A2-ABE0-D848023EFFDD}"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540A2-CDB0-48A2-ABE0-D848023EFFDD}"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9474C-48A1-458E-BEE8-A63C2EF898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540A2-CDB0-48A2-ABE0-D848023EFFDD}" type="datetimeFigureOut">
              <a:rPr lang="en-US" smtClean="0"/>
              <a:pPr/>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9474C-48A1-458E-BEE8-A63C2EF898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algn="ctr">
              <a:buNone/>
            </a:pPr>
            <a:r>
              <a:rPr lang="en-US" sz="7200" b="1" dirty="0">
                <a:solidFill>
                  <a:srgbClr val="00B050"/>
                </a:solidFill>
              </a:rPr>
              <a:t> Lecture – 1</a:t>
            </a:r>
          </a:p>
          <a:p>
            <a:pPr algn="ctr">
              <a:buNone/>
            </a:pPr>
            <a:r>
              <a:rPr lang="en-US" sz="6600" b="1" dirty="0">
                <a:solidFill>
                  <a:srgbClr val="FF0066"/>
                </a:solidFill>
              </a:rPr>
              <a:t>Parallel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Taxonomy of Parallel Computing Paradigms (cont..)</a:t>
            </a:r>
            <a:endParaRPr lang="en-US" dirty="0">
              <a:solidFill>
                <a:srgbClr val="00B050"/>
              </a:solidFill>
            </a:endParaRPr>
          </a:p>
        </p:txBody>
      </p:sp>
      <p:sp>
        <p:nvSpPr>
          <p:cNvPr id="3" name="Content Placeholder 2"/>
          <p:cNvSpPr>
            <a:spLocks noGrp="1"/>
          </p:cNvSpPr>
          <p:nvPr>
            <p:ph idx="1"/>
          </p:nvPr>
        </p:nvSpPr>
        <p:spPr/>
        <p:txBody>
          <a:bodyPr>
            <a:normAutofit fontScale="70000" lnSpcReduction="20000"/>
          </a:bodyPr>
          <a:lstStyle/>
          <a:p>
            <a:pPr algn="just">
              <a:buNone/>
            </a:pPr>
            <a:r>
              <a:rPr lang="en-US" b="1" dirty="0"/>
              <a:t>	</a:t>
            </a:r>
            <a:r>
              <a:rPr lang="en-US" b="1" dirty="0" err="1">
                <a:solidFill>
                  <a:srgbClr val="FF0066"/>
                </a:solidFill>
              </a:rPr>
              <a:t>Asynch</a:t>
            </a:r>
            <a:r>
              <a:rPr lang="en-US" b="1" dirty="0">
                <a:solidFill>
                  <a:srgbClr val="FF0066"/>
                </a:solidFill>
              </a:rPr>
              <a:t> Vs. Synch :</a:t>
            </a:r>
            <a:endParaRPr lang="en-US" dirty="0">
              <a:solidFill>
                <a:srgbClr val="FF0066"/>
              </a:solidFill>
            </a:endParaRPr>
          </a:p>
          <a:p>
            <a:pPr algn="just">
              <a:buNone/>
            </a:pPr>
            <a:r>
              <a:rPr lang="en-US" dirty="0"/>
              <a:t>	Coordination is required in parallel programs when a certain task depends on others.</a:t>
            </a:r>
          </a:p>
          <a:p>
            <a:pPr algn="just"/>
            <a:r>
              <a:rPr lang="en-US" u="sng" dirty="0">
                <a:solidFill>
                  <a:srgbClr val="0070C0"/>
                </a:solidFill>
              </a:rPr>
              <a:t>Synchronous</a:t>
            </a:r>
            <a:r>
              <a:rPr lang="en-US" dirty="0"/>
              <a:t> or lockstep coordination is implemented in the hardware by enabling all operations at once in a way that removes the dependency of one operation on the other.</a:t>
            </a:r>
          </a:p>
          <a:p>
            <a:pPr algn="just"/>
            <a:r>
              <a:rPr lang="en-US" u="sng" dirty="0">
                <a:solidFill>
                  <a:srgbClr val="0070C0"/>
                </a:solidFill>
              </a:rPr>
              <a:t>Asynchronous</a:t>
            </a:r>
            <a:r>
              <a:rPr lang="en-US" dirty="0"/>
              <a:t> coordination relies on coordination mechanisms called </a:t>
            </a:r>
            <a:r>
              <a:rPr lang="en-US" i="1" dirty="0"/>
              <a:t>locks</a:t>
            </a:r>
            <a:r>
              <a:rPr lang="en-US" dirty="0"/>
              <a:t> to coordinate processors.</a:t>
            </a:r>
          </a:p>
          <a:p>
            <a:pPr algn="just"/>
            <a:r>
              <a:rPr lang="en-US" u="sng" dirty="0">
                <a:solidFill>
                  <a:srgbClr val="00B0F0"/>
                </a:solidFill>
              </a:rPr>
              <a:t>Vector/Array </a:t>
            </a:r>
            <a:r>
              <a:rPr lang="en-US" dirty="0"/>
              <a:t>paradigm is another name for pipelining since numerical problems involving matrices and such require breaking down the problem into small stages. Pipelining for a parallel computer is similar to that of a processor, except in the sense of scale.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Taxonomy of Parallel Computing Paradigms (cont..)</a:t>
            </a:r>
            <a:endParaRPr lang="en-US" dirty="0">
              <a:solidFill>
                <a:srgbClr val="00B050"/>
              </a:solidFill>
            </a:endParaRPr>
          </a:p>
        </p:txBody>
      </p:sp>
      <p:sp>
        <p:nvSpPr>
          <p:cNvPr id="3" name="Content Placeholder 2"/>
          <p:cNvSpPr>
            <a:spLocks noGrp="1"/>
          </p:cNvSpPr>
          <p:nvPr>
            <p:ph idx="1"/>
          </p:nvPr>
        </p:nvSpPr>
        <p:spPr/>
        <p:txBody>
          <a:bodyPr>
            <a:normAutofit fontScale="77500" lnSpcReduction="20000"/>
          </a:bodyPr>
          <a:lstStyle/>
          <a:p>
            <a:pPr>
              <a:buNone/>
            </a:pPr>
            <a:r>
              <a:rPr lang="en-US" b="1" dirty="0">
                <a:solidFill>
                  <a:srgbClr val="FF0066"/>
                </a:solidFill>
              </a:rPr>
              <a:t>	SIMD:</a:t>
            </a:r>
            <a:endParaRPr lang="en-US" dirty="0">
              <a:solidFill>
                <a:srgbClr val="FF0066"/>
              </a:solidFill>
            </a:endParaRPr>
          </a:p>
          <a:p>
            <a:pPr>
              <a:buNone/>
            </a:pPr>
            <a:r>
              <a:rPr lang="en-US" dirty="0"/>
              <a:t>	SIMD (Single Instruction, Multiple Data) means all the processors do the same thing at the same time or else they remain idle.  SIMD uses two phases over and over to solve the problem of managing the data:</a:t>
            </a:r>
          </a:p>
          <a:p>
            <a:pPr>
              <a:buNone/>
            </a:pPr>
            <a:r>
              <a:rPr lang="en-US" dirty="0"/>
              <a:t>	</a:t>
            </a:r>
            <a:r>
              <a:rPr lang="en-US" b="1" dirty="0">
                <a:solidFill>
                  <a:srgbClr val="00B050"/>
                </a:solidFill>
              </a:rPr>
              <a:t>Phase 1: </a:t>
            </a:r>
            <a:r>
              <a:rPr lang="en-US" dirty="0"/>
              <a:t>Partition and distribute the data.   Called data partitioning</a:t>
            </a:r>
          </a:p>
          <a:p>
            <a:pPr>
              <a:buNone/>
            </a:pPr>
            <a:r>
              <a:rPr lang="en-US" dirty="0"/>
              <a:t>	</a:t>
            </a:r>
            <a:r>
              <a:rPr lang="en-US" b="1" dirty="0">
                <a:solidFill>
                  <a:srgbClr val="00B050"/>
                </a:solidFill>
              </a:rPr>
              <a:t>Phase 2: </a:t>
            </a:r>
            <a:r>
              <a:rPr lang="en-US" dirty="0"/>
              <a:t>Process the data in parallel.         Called data parallel processing</a:t>
            </a:r>
          </a:p>
          <a:p>
            <a:pPr>
              <a:buNone/>
            </a:pPr>
            <a:r>
              <a:rPr lang="en-US" dirty="0"/>
              <a:t>	Now this might seem to be a very trivial at first, but this paradigm is extremely useful in solving problems that have lots of data to be updated on a wholesale basis. This is especially powerful in vector and matrix calculations.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096962"/>
          </a:xfrm>
        </p:spPr>
        <p:txBody>
          <a:bodyPr>
            <a:normAutofit fontScale="90000"/>
          </a:bodyPr>
          <a:lstStyle/>
          <a:p>
            <a:r>
              <a:rPr lang="en-US" b="1" dirty="0">
                <a:solidFill>
                  <a:srgbClr val="00B050"/>
                </a:solidFill>
              </a:rPr>
              <a:t>Taxonomy of Parallel Computing Paradigms (cont..)</a:t>
            </a:r>
            <a:endParaRPr lang="en-US" dirty="0">
              <a:solidFill>
                <a:srgbClr val="00B050"/>
              </a:solidFill>
            </a:endParaRPr>
          </a:p>
        </p:txBody>
      </p:sp>
      <p:sp>
        <p:nvSpPr>
          <p:cNvPr id="3" name="Content Placeholder 2"/>
          <p:cNvSpPr>
            <a:spLocks noGrp="1"/>
          </p:cNvSpPr>
          <p:nvPr>
            <p:ph idx="1"/>
          </p:nvPr>
        </p:nvSpPr>
        <p:spPr>
          <a:xfrm>
            <a:off x="457200" y="1524000"/>
            <a:ext cx="8458200" cy="5029200"/>
          </a:xfrm>
        </p:spPr>
        <p:txBody>
          <a:bodyPr>
            <a:normAutofit fontScale="77500" lnSpcReduction="20000"/>
          </a:bodyPr>
          <a:lstStyle/>
          <a:p>
            <a:pPr algn="just">
              <a:buNone/>
            </a:pPr>
            <a:r>
              <a:rPr lang="en-US" b="1" dirty="0">
                <a:solidFill>
                  <a:srgbClr val="FF0066"/>
                </a:solidFill>
              </a:rPr>
              <a:t>	Systolic:</a:t>
            </a:r>
            <a:endParaRPr lang="en-US" dirty="0">
              <a:solidFill>
                <a:srgbClr val="FF0066"/>
              </a:solidFill>
            </a:endParaRPr>
          </a:p>
          <a:p>
            <a:pPr algn="just"/>
            <a:r>
              <a:rPr lang="en-US" dirty="0"/>
              <a:t>Invented in the 80s by H.T. Kung at Carnegie Mellon University, a Systolic parallel computer is a multiprocessor which distributed data from memory to an array of processors before returning to memory.  </a:t>
            </a:r>
          </a:p>
          <a:p>
            <a:pPr algn="just"/>
            <a:r>
              <a:rPr lang="en-US" dirty="0"/>
              <a:t>This paradigm incorporates features of both SIMD and vector/array paradigms. </a:t>
            </a:r>
          </a:p>
          <a:p>
            <a:pPr algn="just"/>
            <a:r>
              <a:rPr lang="en-US" dirty="0"/>
              <a:t>In this mode, a parallel computer can exhibit very high speeds by avoiding input/output bottlenecks. </a:t>
            </a:r>
          </a:p>
          <a:p>
            <a:pPr algn="just"/>
            <a:r>
              <a:rPr lang="en-US" dirty="0"/>
              <a:t>This is done by churning the data among the processors as much as possible before returning to memory.</a:t>
            </a:r>
          </a:p>
          <a:p>
            <a:pPr algn="just"/>
            <a:r>
              <a:rPr lang="en-US" dirty="0"/>
              <a:t>The most general form of parallelism is asynchronous parallelism, since the processors operate without regard to any global synch.</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Taxonomy of Parallel Computing Paradigms (cont..)</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b="1" dirty="0">
                <a:solidFill>
                  <a:srgbClr val="FF0066"/>
                </a:solidFill>
              </a:rPr>
              <a:t>MIMD: </a:t>
            </a:r>
            <a:endParaRPr lang="en-US" dirty="0">
              <a:solidFill>
                <a:srgbClr val="FF0066"/>
              </a:solidFill>
            </a:endParaRPr>
          </a:p>
          <a:p>
            <a:r>
              <a:rPr lang="en-US" dirty="0"/>
              <a:t>As stated earlier, an MIMD organization means that processors are doing different instructions to different data at the same time.  This enables each processor to work on its data freely without relying on other processors for information.</a:t>
            </a:r>
          </a:p>
          <a:p>
            <a:r>
              <a:rPr lang="en-US" dirty="0"/>
              <a:t>However, certain mechanisms called locks are needed if lets say that two processors need access to one spot in memory. This is done by mutual exclusion, which only allows one processor to access info at a point in time.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Taxonomy of Parallel Computing Paradigms (cont..)</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a:t>Other locks such as read and write locks are used when the MIMD incorporates a shared memory.  </a:t>
            </a:r>
          </a:p>
          <a:p>
            <a:r>
              <a:rPr lang="en-US" dirty="0"/>
              <a:t>MIMD is most useful in large-grained problems because of the overhead in passing data and control from task to task. When I say large-grained, I am speaking of grain size, which is equal to the number of serial instructions done by one processor.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609600"/>
            <a:ext cx="8162925" cy="701675"/>
          </a:xfrm>
        </p:spPr>
        <p:txBody>
          <a:bodyPr/>
          <a:lstStyle/>
          <a:p>
            <a:r>
              <a:rPr lang="en-US" sz="4000" b="1" dirty="0">
                <a:solidFill>
                  <a:srgbClr val="00B050"/>
                </a:solidFill>
              </a:rPr>
              <a:t>Interconnection Networks(IN)</a:t>
            </a:r>
          </a:p>
        </p:txBody>
      </p:sp>
      <p:sp>
        <p:nvSpPr>
          <p:cNvPr id="41988" name="AutoShape 4"/>
          <p:cNvSpPr>
            <a:spLocks noChangeArrowheads="1"/>
          </p:cNvSpPr>
          <p:nvPr/>
        </p:nvSpPr>
        <p:spPr bwMode="auto">
          <a:xfrm>
            <a:off x="3657600" y="2209800"/>
            <a:ext cx="1981200" cy="609600"/>
          </a:xfrm>
          <a:prstGeom prst="flowChartAlternateProcess">
            <a:avLst/>
          </a:prstGeom>
          <a:solidFill>
            <a:srgbClr val="99CCFF"/>
          </a:solidFill>
          <a:ln w="9525">
            <a:solidFill>
              <a:schemeClr val="tx1"/>
            </a:solidFill>
            <a:miter lim="800000"/>
            <a:headEnd/>
            <a:tailEnd/>
          </a:ln>
          <a:effectLst/>
        </p:spPr>
        <p:txBody>
          <a:bodyPr wrap="none" anchor="ctr"/>
          <a:lstStyle/>
          <a:p>
            <a:pPr algn="ctr"/>
            <a:r>
              <a:rPr lang="en-US"/>
              <a:t>IN topology</a:t>
            </a:r>
          </a:p>
        </p:txBody>
      </p:sp>
      <p:sp>
        <p:nvSpPr>
          <p:cNvPr id="41989" name="AutoShape 5"/>
          <p:cNvSpPr>
            <a:spLocks noChangeArrowheads="1"/>
          </p:cNvSpPr>
          <p:nvPr/>
        </p:nvSpPr>
        <p:spPr bwMode="auto">
          <a:xfrm>
            <a:off x="1676400" y="3048000"/>
            <a:ext cx="2590800" cy="609600"/>
          </a:xfrm>
          <a:prstGeom prst="flowChartAlternateProcess">
            <a:avLst/>
          </a:prstGeom>
          <a:solidFill>
            <a:srgbClr val="99FF33"/>
          </a:solidFill>
          <a:ln w="9525">
            <a:solidFill>
              <a:schemeClr val="tx1"/>
            </a:solidFill>
            <a:miter lim="800000"/>
            <a:headEnd/>
            <a:tailEnd/>
          </a:ln>
          <a:effectLst/>
        </p:spPr>
        <p:txBody>
          <a:bodyPr wrap="none" anchor="ctr"/>
          <a:lstStyle/>
          <a:p>
            <a:pPr algn="ctr"/>
            <a:r>
              <a:rPr lang="en-US" sz="2000"/>
              <a:t>Distributed Memory</a:t>
            </a:r>
          </a:p>
        </p:txBody>
      </p:sp>
      <p:sp>
        <p:nvSpPr>
          <p:cNvPr id="41990" name="AutoShape 6"/>
          <p:cNvSpPr>
            <a:spLocks noChangeArrowheads="1"/>
          </p:cNvSpPr>
          <p:nvPr/>
        </p:nvSpPr>
        <p:spPr bwMode="auto">
          <a:xfrm>
            <a:off x="4724400" y="3048000"/>
            <a:ext cx="2514600" cy="609600"/>
          </a:xfrm>
          <a:prstGeom prst="flowChartAlternateProcess">
            <a:avLst/>
          </a:prstGeom>
          <a:solidFill>
            <a:srgbClr val="FFCC66"/>
          </a:solidFill>
          <a:ln w="9525">
            <a:solidFill>
              <a:schemeClr val="tx1"/>
            </a:solidFill>
            <a:miter lim="800000"/>
            <a:headEnd/>
            <a:tailEnd/>
          </a:ln>
          <a:effectLst/>
        </p:spPr>
        <p:txBody>
          <a:bodyPr wrap="none" anchor="ctr"/>
          <a:lstStyle/>
          <a:p>
            <a:pPr algn="ctr"/>
            <a:r>
              <a:rPr lang="en-US" sz="2000"/>
              <a:t>Shared Memory</a:t>
            </a:r>
          </a:p>
        </p:txBody>
      </p:sp>
      <p:sp>
        <p:nvSpPr>
          <p:cNvPr id="41991" name="AutoShape 7"/>
          <p:cNvSpPr>
            <a:spLocks noChangeArrowheads="1"/>
          </p:cNvSpPr>
          <p:nvPr/>
        </p:nvSpPr>
        <p:spPr bwMode="auto">
          <a:xfrm>
            <a:off x="1371600" y="4114800"/>
            <a:ext cx="990600" cy="457200"/>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sz="2000"/>
              <a:t>Static</a:t>
            </a:r>
          </a:p>
        </p:txBody>
      </p:sp>
      <p:sp>
        <p:nvSpPr>
          <p:cNvPr id="41992" name="AutoShape 8"/>
          <p:cNvSpPr>
            <a:spLocks noChangeArrowheads="1"/>
          </p:cNvSpPr>
          <p:nvPr/>
        </p:nvSpPr>
        <p:spPr bwMode="auto">
          <a:xfrm>
            <a:off x="3124200" y="4114800"/>
            <a:ext cx="1371600" cy="457200"/>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sz="2000"/>
              <a:t>Dynamic</a:t>
            </a:r>
          </a:p>
        </p:txBody>
      </p:sp>
      <p:grpSp>
        <p:nvGrpSpPr>
          <p:cNvPr id="2" name="Group 19"/>
          <p:cNvGrpSpPr>
            <a:grpSpLocks/>
          </p:cNvGrpSpPr>
          <p:nvPr/>
        </p:nvGrpSpPr>
        <p:grpSpPr bwMode="auto">
          <a:xfrm>
            <a:off x="0" y="4953000"/>
            <a:ext cx="2514600" cy="1447800"/>
            <a:chOff x="96" y="2880"/>
            <a:chExt cx="1488" cy="1200"/>
          </a:xfrm>
        </p:grpSpPr>
        <p:sp>
          <p:nvSpPr>
            <p:cNvPr id="41993" name="AutoShape 9"/>
            <p:cNvSpPr>
              <a:spLocks noChangeArrowheads="1"/>
            </p:cNvSpPr>
            <p:nvPr/>
          </p:nvSpPr>
          <p:spPr bwMode="auto">
            <a:xfrm>
              <a:off x="96" y="2880"/>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1-dimensional</a:t>
              </a:r>
            </a:p>
          </p:txBody>
        </p:sp>
        <p:sp>
          <p:nvSpPr>
            <p:cNvPr id="41994" name="AutoShape 10"/>
            <p:cNvSpPr>
              <a:spLocks noChangeArrowheads="1"/>
            </p:cNvSpPr>
            <p:nvPr/>
          </p:nvSpPr>
          <p:spPr bwMode="auto">
            <a:xfrm>
              <a:off x="96" y="3312"/>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2-dimensional</a:t>
              </a:r>
            </a:p>
          </p:txBody>
        </p:sp>
        <p:sp>
          <p:nvSpPr>
            <p:cNvPr id="41995" name="AutoShape 11"/>
            <p:cNvSpPr>
              <a:spLocks noChangeArrowheads="1"/>
            </p:cNvSpPr>
            <p:nvPr/>
          </p:nvSpPr>
          <p:spPr bwMode="auto">
            <a:xfrm>
              <a:off x="96" y="3744"/>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Hypercube</a:t>
              </a:r>
            </a:p>
          </p:txBody>
        </p:sp>
      </p:grpSp>
      <p:grpSp>
        <p:nvGrpSpPr>
          <p:cNvPr id="3" name="Group 18"/>
          <p:cNvGrpSpPr>
            <a:grpSpLocks/>
          </p:cNvGrpSpPr>
          <p:nvPr/>
        </p:nvGrpSpPr>
        <p:grpSpPr bwMode="auto">
          <a:xfrm>
            <a:off x="3200400" y="4953000"/>
            <a:ext cx="2057400" cy="1524000"/>
            <a:chOff x="2016" y="2880"/>
            <a:chExt cx="1488" cy="1200"/>
          </a:xfrm>
        </p:grpSpPr>
        <p:sp>
          <p:nvSpPr>
            <p:cNvPr id="41996" name="AutoShape 12"/>
            <p:cNvSpPr>
              <a:spLocks noChangeArrowheads="1"/>
            </p:cNvSpPr>
            <p:nvPr/>
          </p:nvSpPr>
          <p:spPr bwMode="auto">
            <a:xfrm>
              <a:off x="2016" y="2880"/>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Single-stage</a:t>
              </a:r>
            </a:p>
          </p:txBody>
        </p:sp>
        <p:sp>
          <p:nvSpPr>
            <p:cNvPr id="41997" name="AutoShape 13"/>
            <p:cNvSpPr>
              <a:spLocks noChangeArrowheads="1"/>
            </p:cNvSpPr>
            <p:nvPr/>
          </p:nvSpPr>
          <p:spPr bwMode="auto">
            <a:xfrm>
              <a:off x="2016" y="3312"/>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Multi-stage</a:t>
              </a:r>
            </a:p>
          </p:txBody>
        </p:sp>
        <p:sp>
          <p:nvSpPr>
            <p:cNvPr id="41998" name="AutoShape 14"/>
            <p:cNvSpPr>
              <a:spLocks noChangeArrowheads="1"/>
            </p:cNvSpPr>
            <p:nvPr/>
          </p:nvSpPr>
          <p:spPr bwMode="auto">
            <a:xfrm>
              <a:off x="2016" y="3744"/>
              <a:ext cx="1488" cy="336"/>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a:t>Cross-bar</a:t>
              </a:r>
            </a:p>
          </p:txBody>
        </p:sp>
      </p:grpSp>
      <p:grpSp>
        <p:nvGrpSpPr>
          <p:cNvPr id="4" name="Group 17"/>
          <p:cNvGrpSpPr>
            <a:grpSpLocks/>
          </p:cNvGrpSpPr>
          <p:nvPr/>
        </p:nvGrpSpPr>
        <p:grpSpPr bwMode="auto">
          <a:xfrm>
            <a:off x="6019800" y="4038600"/>
            <a:ext cx="2057400" cy="1066800"/>
            <a:chOff x="3792" y="2544"/>
            <a:chExt cx="1488" cy="816"/>
          </a:xfrm>
        </p:grpSpPr>
        <p:sp>
          <p:nvSpPr>
            <p:cNvPr id="41999" name="AutoShape 15"/>
            <p:cNvSpPr>
              <a:spLocks noChangeArrowheads="1"/>
            </p:cNvSpPr>
            <p:nvPr/>
          </p:nvSpPr>
          <p:spPr bwMode="auto">
            <a:xfrm>
              <a:off x="3792" y="2544"/>
              <a:ext cx="1488" cy="336"/>
            </a:xfrm>
            <a:prstGeom prst="flowChartTerminator">
              <a:avLst/>
            </a:prstGeom>
            <a:solidFill>
              <a:srgbClr val="FFCC66"/>
            </a:solidFill>
            <a:ln w="9525">
              <a:solidFill>
                <a:schemeClr val="tx1"/>
              </a:solidFill>
              <a:miter lim="800000"/>
              <a:headEnd/>
              <a:tailEnd/>
            </a:ln>
            <a:effectLst/>
          </p:spPr>
          <p:txBody>
            <a:bodyPr wrap="none" anchor="ctr"/>
            <a:lstStyle/>
            <a:p>
              <a:pPr algn="ctr"/>
              <a:r>
                <a:rPr lang="en-US"/>
                <a:t>Vector</a:t>
              </a:r>
            </a:p>
          </p:txBody>
        </p:sp>
        <p:sp>
          <p:nvSpPr>
            <p:cNvPr id="42000" name="AutoShape 16"/>
            <p:cNvSpPr>
              <a:spLocks noChangeArrowheads="1"/>
            </p:cNvSpPr>
            <p:nvPr/>
          </p:nvSpPr>
          <p:spPr bwMode="auto">
            <a:xfrm>
              <a:off x="3792" y="3024"/>
              <a:ext cx="1488" cy="336"/>
            </a:xfrm>
            <a:prstGeom prst="flowChartTerminator">
              <a:avLst/>
            </a:prstGeom>
            <a:solidFill>
              <a:srgbClr val="FFCC66"/>
            </a:solidFill>
            <a:ln w="9525">
              <a:solidFill>
                <a:schemeClr val="tx1"/>
              </a:solidFill>
              <a:miter lim="800000"/>
              <a:headEnd/>
              <a:tailEnd/>
            </a:ln>
            <a:effectLst/>
          </p:spPr>
          <p:txBody>
            <a:bodyPr wrap="none" anchor="ctr"/>
            <a:lstStyle/>
            <a:p>
              <a:pPr algn="ctr"/>
              <a:r>
                <a:rPr lang="en-US"/>
                <a:t>MIMD</a:t>
              </a:r>
            </a:p>
          </p:txBody>
        </p:sp>
      </p:grpSp>
      <p:sp>
        <p:nvSpPr>
          <p:cNvPr id="42004" name="Line 20"/>
          <p:cNvSpPr>
            <a:spLocks noChangeShapeType="1"/>
          </p:cNvSpPr>
          <p:nvPr/>
        </p:nvSpPr>
        <p:spPr bwMode="auto">
          <a:xfrm flipH="1">
            <a:off x="1905000" y="3657600"/>
            <a:ext cx="990600" cy="457200"/>
          </a:xfrm>
          <a:prstGeom prst="line">
            <a:avLst/>
          </a:prstGeom>
          <a:noFill/>
          <a:ln w="9525">
            <a:solidFill>
              <a:schemeClr val="tx1"/>
            </a:solidFill>
            <a:miter lim="800000"/>
            <a:headEnd/>
            <a:tailEnd/>
          </a:ln>
          <a:effectLst/>
        </p:spPr>
        <p:txBody>
          <a:bodyPr wrap="none"/>
          <a:lstStyle/>
          <a:p>
            <a:endParaRPr lang="en-US"/>
          </a:p>
        </p:txBody>
      </p:sp>
      <p:sp>
        <p:nvSpPr>
          <p:cNvPr id="42005" name="Line 21"/>
          <p:cNvSpPr>
            <a:spLocks noChangeShapeType="1"/>
          </p:cNvSpPr>
          <p:nvPr/>
        </p:nvSpPr>
        <p:spPr bwMode="auto">
          <a:xfrm rot="13597830" flipH="1">
            <a:off x="2895600" y="3657600"/>
            <a:ext cx="1066800" cy="457200"/>
          </a:xfrm>
          <a:prstGeom prst="line">
            <a:avLst/>
          </a:prstGeom>
          <a:noFill/>
          <a:ln w="9525">
            <a:solidFill>
              <a:schemeClr val="tx1"/>
            </a:solidFill>
            <a:miter lim="800000"/>
            <a:headEnd/>
            <a:tailEnd/>
          </a:ln>
          <a:effectLst/>
        </p:spPr>
        <p:txBody>
          <a:bodyPr wrap="none"/>
          <a:lstStyle/>
          <a:p>
            <a:endParaRPr lang="en-US"/>
          </a:p>
        </p:txBody>
      </p:sp>
      <p:sp>
        <p:nvSpPr>
          <p:cNvPr id="42006" name="Line 22"/>
          <p:cNvSpPr>
            <a:spLocks noChangeShapeType="1"/>
          </p:cNvSpPr>
          <p:nvPr/>
        </p:nvSpPr>
        <p:spPr bwMode="auto">
          <a:xfrm>
            <a:off x="5715000" y="3657600"/>
            <a:ext cx="0" cy="1219200"/>
          </a:xfrm>
          <a:prstGeom prst="line">
            <a:avLst/>
          </a:prstGeom>
          <a:noFill/>
          <a:ln w="9525">
            <a:solidFill>
              <a:schemeClr val="tx1"/>
            </a:solidFill>
            <a:miter lim="800000"/>
            <a:headEnd/>
            <a:tailEnd/>
          </a:ln>
          <a:effectLst/>
        </p:spPr>
        <p:txBody>
          <a:bodyPr wrap="none"/>
          <a:lstStyle/>
          <a:p>
            <a:endParaRPr lang="en-US"/>
          </a:p>
        </p:txBody>
      </p:sp>
      <p:sp>
        <p:nvSpPr>
          <p:cNvPr id="42007" name="Line 23"/>
          <p:cNvSpPr>
            <a:spLocks noChangeShapeType="1"/>
          </p:cNvSpPr>
          <p:nvPr/>
        </p:nvSpPr>
        <p:spPr bwMode="auto">
          <a:xfrm>
            <a:off x="5715000" y="4267200"/>
            <a:ext cx="304800" cy="0"/>
          </a:xfrm>
          <a:prstGeom prst="line">
            <a:avLst/>
          </a:prstGeom>
          <a:noFill/>
          <a:ln w="9525">
            <a:solidFill>
              <a:schemeClr val="tx1"/>
            </a:solidFill>
            <a:miter lim="800000"/>
            <a:headEnd/>
            <a:tailEnd/>
          </a:ln>
          <a:effectLst/>
        </p:spPr>
        <p:txBody>
          <a:bodyPr wrap="none"/>
          <a:lstStyle/>
          <a:p>
            <a:endParaRPr lang="en-US"/>
          </a:p>
        </p:txBody>
      </p:sp>
      <p:sp>
        <p:nvSpPr>
          <p:cNvPr id="42008" name="Line 24"/>
          <p:cNvSpPr>
            <a:spLocks noChangeShapeType="1"/>
          </p:cNvSpPr>
          <p:nvPr/>
        </p:nvSpPr>
        <p:spPr bwMode="auto">
          <a:xfrm>
            <a:off x="5715000" y="4876800"/>
            <a:ext cx="304800" cy="0"/>
          </a:xfrm>
          <a:prstGeom prst="line">
            <a:avLst/>
          </a:prstGeom>
          <a:noFill/>
          <a:ln w="9525">
            <a:solidFill>
              <a:schemeClr val="tx1"/>
            </a:solidFill>
            <a:miter lim="800000"/>
            <a:headEnd/>
            <a:tailEnd/>
          </a:ln>
          <a:effectLst/>
        </p:spPr>
        <p:txBody>
          <a:bodyPr wrap="none"/>
          <a:lstStyle/>
          <a:p>
            <a:endParaRPr lang="en-US"/>
          </a:p>
        </p:txBody>
      </p:sp>
      <p:sp>
        <p:nvSpPr>
          <p:cNvPr id="42009" name="Line 25"/>
          <p:cNvSpPr>
            <a:spLocks noChangeShapeType="1"/>
          </p:cNvSpPr>
          <p:nvPr/>
        </p:nvSpPr>
        <p:spPr bwMode="auto">
          <a:xfrm>
            <a:off x="2667000" y="4343400"/>
            <a:ext cx="0" cy="1905000"/>
          </a:xfrm>
          <a:prstGeom prst="line">
            <a:avLst/>
          </a:prstGeom>
          <a:noFill/>
          <a:ln w="9525">
            <a:solidFill>
              <a:schemeClr val="tx1"/>
            </a:solidFill>
            <a:miter lim="800000"/>
            <a:headEnd/>
            <a:tailEnd/>
          </a:ln>
          <a:effectLst/>
        </p:spPr>
        <p:txBody>
          <a:bodyPr wrap="none"/>
          <a:lstStyle/>
          <a:p>
            <a:endParaRPr lang="en-US"/>
          </a:p>
        </p:txBody>
      </p:sp>
      <p:sp>
        <p:nvSpPr>
          <p:cNvPr id="42010" name="Line 26"/>
          <p:cNvSpPr>
            <a:spLocks noChangeShapeType="1"/>
          </p:cNvSpPr>
          <p:nvPr/>
        </p:nvSpPr>
        <p:spPr bwMode="auto">
          <a:xfrm>
            <a:off x="2895600" y="4343400"/>
            <a:ext cx="0" cy="1905000"/>
          </a:xfrm>
          <a:prstGeom prst="line">
            <a:avLst/>
          </a:prstGeom>
          <a:noFill/>
          <a:ln w="9525">
            <a:solidFill>
              <a:schemeClr val="tx1"/>
            </a:solidFill>
            <a:miter lim="800000"/>
            <a:headEnd/>
            <a:tailEnd/>
          </a:ln>
          <a:effectLst/>
        </p:spPr>
        <p:txBody>
          <a:bodyPr wrap="none"/>
          <a:lstStyle/>
          <a:p>
            <a:endParaRPr lang="en-US"/>
          </a:p>
        </p:txBody>
      </p:sp>
      <p:sp>
        <p:nvSpPr>
          <p:cNvPr id="42011" name="Line 27"/>
          <p:cNvSpPr>
            <a:spLocks noChangeShapeType="1"/>
          </p:cNvSpPr>
          <p:nvPr/>
        </p:nvSpPr>
        <p:spPr bwMode="auto">
          <a:xfrm flipH="1">
            <a:off x="2362200" y="4343400"/>
            <a:ext cx="304800" cy="0"/>
          </a:xfrm>
          <a:prstGeom prst="line">
            <a:avLst/>
          </a:prstGeom>
          <a:noFill/>
          <a:ln w="9525">
            <a:solidFill>
              <a:schemeClr val="tx1"/>
            </a:solidFill>
            <a:miter lim="800000"/>
            <a:headEnd/>
            <a:tailEnd/>
          </a:ln>
          <a:effectLst/>
        </p:spPr>
        <p:txBody>
          <a:bodyPr wrap="none"/>
          <a:lstStyle/>
          <a:p>
            <a:endParaRPr lang="en-US"/>
          </a:p>
        </p:txBody>
      </p:sp>
      <p:sp>
        <p:nvSpPr>
          <p:cNvPr id="42012" name="Line 28"/>
          <p:cNvSpPr>
            <a:spLocks noChangeShapeType="1"/>
          </p:cNvSpPr>
          <p:nvPr/>
        </p:nvSpPr>
        <p:spPr bwMode="auto">
          <a:xfrm flipH="1">
            <a:off x="2895600" y="4343400"/>
            <a:ext cx="228600" cy="0"/>
          </a:xfrm>
          <a:prstGeom prst="line">
            <a:avLst/>
          </a:prstGeom>
          <a:noFill/>
          <a:ln w="9525">
            <a:solidFill>
              <a:schemeClr val="tx1"/>
            </a:solidFill>
            <a:miter lim="800000"/>
            <a:headEnd/>
            <a:tailEnd/>
          </a:ln>
          <a:effectLst/>
        </p:spPr>
        <p:txBody>
          <a:bodyPr wrap="none"/>
          <a:lstStyle/>
          <a:p>
            <a:endParaRPr lang="en-US"/>
          </a:p>
        </p:txBody>
      </p:sp>
      <p:sp>
        <p:nvSpPr>
          <p:cNvPr id="42013" name="Line 29"/>
          <p:cNvSpPr>
            <a:spLocks noChangeShapeType="1"/>
          </p:cNvSpPr>
          <p:nvPr/>
        </p:nvSpPr>
        <p:spPr bwMode="auto">
          <a:xfrm flipH="1">
            <a:off x="2514600" y="5105400"/>
            <a:ext cx="152400" cy="0"/>
          </a:xfrm>
          <a:prstGeom prst="line">
            <a:avLst/>
          </a:prstGeom>
          <a:noFill/>
          <a:ln w="9525">
            <a:solidFill>
              <a:schemeClr val="tx1"/>
            </a:solidFill>
            <a:miter lim="800000"/>
            <a:headEnd/>
            <a:tailEnd/>
          </a:ln>
          <a:effectLst/>
        </p:spPr>
        <p:txBody>
          <a:bodyPr wrap="none"/>
          <a:lstStyle/>
          <a:p>
            <a:endParaRPr lang="en-US"/>
          </a:p>
        </p:txBody>
      </p:sp>
      <p:sp>
        <p:nvSpPr>
          <p:cNvPr id="42014" name="Line 30"/>
          <p:cNvSpPr>
            <a:spLocks noChangeShapeType="1"/>
          </p:cNvSpPr>
          <p:nvPr/>
        </p:nvSpPr>
        <p:spPr bwMode="auto">
          <a:xfrm flipH="1">
            <a:off x="2514600" y="5638800"/>
            <a:ext cx="152400" cy="0"/>
          </a:xfrm>
          <a:prstGeom prst="line">
            <a:avLst/>
          </a:prstGeom>
          <a:noFill/>
          <a:ln w="9525">
            <a:solidFill>
              <a:schemeClr val="tx1"/>
            </a:solidFill>
            <a:miter lim="800000"/>
            <a:headEnd/>
            <a:tailEnd/>
          </a:ln>
          <a:effectLst/>
        </p:spPr>
        <p:txBody>
          <a:bodyPr wrap="none"/>
          <a:lstStyle/>
          <a:p>
            <a:endParaRPr lang="en-US"/>
          </a:p>
        </p:txBody>
      </p:sp>
      <p:sp>
        <p:nvSpPr>
          <p:cNvPr id="42015" name="Line 31"/>
          <p:cNvSpPr>
            <a:spLocks noChangeShapeType="1"/>
          </p:cNvSpPr>
          <p:nvPr/>
        </p:nvSpPr>
        <p:spPr bwMode="auto">
          <a:xfrm flipH="1">
            <a:off x="2514600" y="6248400"/>
            <a:ext cx="152400" cy="0"/>
          </a:xfrm>
          <a:prstGeom prst="line">
            <a:avLst/>
          </a:prstGeom>
          <a:noFill/>
          <a:ln w="9525">
            <a:solidFill>
              <a:schemeClr val="tx1"/>
            </a:solidFill>
            <a:miter lim="800000"/>
            <a:headEnd/>
            <a:tailEnd/>
          </a:ln>
          <a:effectLst/>
        </p:spPr>
        <p:txBody>
          <a:bodyPr wrap="none"/>
          <a:lstStyle/>
          <a:p>
            <a:endParaRPr lang="en-US"/>
          </a:p>
        </p:txBody>
      </p:sp>
      <p:sp>
        <p:nvSpPr>
          <p:cNvPr id="42016" name="Line 32"/>
          <p:cNvSpPr>
            <a:spLocks noChangeShapeType="1"/>
          </p:cNvSpPr>
          <p:nvPr/>
        </p:nvSpPr>
        <p:spPr bwMode="auto">
          <a:xfrm>
            <a:off x="2895600" y="5105400"/>
            <a:ext cx="304800" cy="0"/>
          </a:xfrm>
          <a:prstGeom prst="line">
            <a:avLst/>
          </a:prstGeom>
          <a:noFill/>
          <a:ln w="9525">
            <a:solidFill>
              <a:schemeClr val="tx1"/>
            </a:solidFill>
            <a:miter lim="800000"/>
            <a:headEnd/>
            <a:tailEnd/>
          </a:ln>
          <a:effectLst/>
        </p:spPr>
        <p:txBody>
          <a:bodyPr wrap="none"/>
          <a:lstStyle/>
          <a:p>
            <a:endParaRPr lang="en-US"/>
          </a:p>
        </p:txBody>
      </p:sp>
      <p:sp>
        <p:nvSpPr>
          <p:cNvPr id="42017" name="Line 33"/>
          <p:cNvSpPr>
            <a:spLocks noChangeShapeType="1"/>
          </p:cNvSpPr>
          <p:nvPr/>
        </p:nvSpPr>
        <p:spPr bwMode="auto">
          <a:xfrm>
            <a:off x="2895600" y="5638800"/>
            <a:ext cx="304800" cy="0"/>
          </a:xfrm>
          <a:prstGeom prst="line">
            <a:avLst/>
          </a:prstGeom>
          <a:noFill/>
          <a:ln w="9525">
            <a:solidFill>
              <a:schemeClr val="tx1"/>
            </a:solidFill>
            <a:miter lim="800000"/>
            <a:headEnd/>
            <a:tailEnd/>
          </a:ln>
          <a:effectLst/>
        </p:spPr>
        <p:txBody>
          <a:bodyPr wrap="none"/>
          <a:lstStyle/>
          <a:p>
            <a:endParaRPr lang="en-US"/>
          </a:p>
        </p:txBody>
      </p:sp>
      <p:sp>
        <p:nvSpPr>
          <p:cNvPr id="42018" name="Line 34"/>
          <p:cNvSpPr>
            <a:spLocks noChangeShapeType="1"/>
          </p:cNvSpPr>
          <p:nvPr/>
        </p:nvSpPr>
        <p:spPr bwMode="auto">
          <a:xfrm>
            <a:off x="2895600" y="6248400"/>
            <a:ext cx="304800" cy="0"/>
          </a:xfrm>
          <a:prstGeom prst="line">
            <a:avLst/>
          </a:prstGeom>
          <a:noFill/>
          <a:ln w="9525">
            <a:solidFill>
              <a:schemeClr val="tx1"/>
            </a:solidFill>
            <a:miter lim="800000"/>
            <a:headEnd/>
            <a:tailEnd/>
          </a:ln>
          <a:effectLst/>
        </p:spPr>
        <p:txBody>
          <a:bodyPr wrap="none"/>
          <a:lstStyle/>
          <a:p>
            <a:endParaRPr lang="en-US"/>
          </a:p>
        </p:txBody>
      </p:sp>
      <p:sp>
        <p:nvSpPr>
          <p:cNvPr id="42019" name="Line 35"/>
          <p:cNvSpPr>
            <a:spLocks noChangeShapeType="1"/>
          </p:cNvSpPr>
          <p:nvPr/>
        </p:nvSpPr>
        <p:spPr bwMode="auto">
          <a:xfrm flipH="1">
            <a:off x="2971800" y="2514600"/>
            <a:ext cx="685800" cy="0"/>
          </a:xfrm>
          <a:prstGeom prst="line">
            <a:avLst/>
          </a:prstGeom>
          <a:noFill/>
          <a:ln w="9525">
            <a:solidFill>
              <a:schemeClr val="tx1"/>
            </a:solidFill>
            <a:miter lim="800000"/>
            <a:headEnd/>
            <a:tailEnd/>
          </a:ln>
          <a:effectLst/>
        </p:spPr>
        <p:txBody>
          <a:bodyPr wrap="none"/>
          <a:lstStyle/>
          <a:p>
            <a:endParaRPr lang="en-US"/>
          </a:p>
        </p:txBody>
      </p:sp>
      <p:sp>
        <p:nvSpPr>
          <p:cNvPr id="42020" name="Line 36"/>
          <p:cNvSpPr>
            <a:spLocks noChangeShapeType="1"/>
          </p:cNvSpPr>
          <p:nvPr/>
        </p:nvSpPr>
        <p:spPr bwMode="auto">
          <a:xfrm flipH="1">
            <a:off x="5638800" y="2514600"/>
            <a:ext cx="685800" cy="0"/>
          </a:xfrm>
          <a:prstGeom prst="line">
            <a:avLst/>
          </a:prstGeom>
          <a:noFill/>
          <a:ln w="9525">
            <a:solidFill>
              <a:schemeClr val="tx1"/>
            </a:solidFill>
            <a:miter lim="800000"/>
            <a:headEnd/>
            <a:tailEnd/>
          </a:ln>
          <a:effectLst/>
        </p:spPr>
        <p:txBody>
          <a:bodyPr wrap="none"/>
          <a:lstStyle/>
          <a:p>
            <a:endParaRPr lang="en-US"/>
          </a:p>
        </p:txBody>
      </p:sp>
      <p:sp>
        <p:nvSpPr>
          <p:cNvPr id="42021" name="Line 37"/>
          <p:cNvSpPr>
            <a:spLocks noChangeShapeType="1"/>
          </p:cNvSpPr>
          <p:nvPr/>
        </p:nvSpPr>
        <p:spPr bwMode="auto">
          <a:xfrm>
            <a:off x="2971800" y="2514600"/>
            <a:ext cx="0" cy="533400"/>
          </a:xfrm>
          <a:prstGeom prst="line">
            <a:avLst/>
          </a:prstGeom>
          <a:noFill/>
          <a:ln w="9525">
            <a:solidFill>
              <a:schemeClr val="tx1"/>
            </a:solidFill>
            <a:miter lim="800000"/>
            <a:headEnd/>
            <a:tailEnd/>
          </a:ln>
          <a:effectLst/>
        </p:spPr>
        <p:txBody>
          <a:bodyPr wrap="none"/>
          <a:lstStyle/>
          <a:p>
            <a:endParaRPr lang="en-US"/>
          </a:p>
        </p:txBody>
      </p:sp>
      <p:sp>
        <p:nvSpPr>
          <p:cNvPr id="42022" name="Line 38"/>
          <p:cNvSpPr>
            <a:spLocks noChangeShapeType="1"/>
          </p:cNvSpPr>
          <p:nvPr/>
        </p:nvSpPr>
        <p:spPr bwMode="auto">
          <a:xfrm>
            <a:off x="6324600" y="2514600"/>
            <a:ext cx="0" cy="5334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Interconnection Networks(IN) (cont..)</a:t>
            </a:r>
            <a:endParaRPr lang="en-US" b="1" dirty="0"/>
          </a:p>
        </p:txBody>
      </p:sp>
      <p:sp>
        <p:nvSpPr>
          <p:cNvPr id="3" name="Content Placeholder 2"/>
          <p:cNvSpPr>
            <a:spLocks noGrp="1"/>
          </p:cNvSpPr>
          <p:nvPr>
            <p:ph idx="1"/>
          </p:nvPr>
        </p:nvSpPr>
        <p:spPr/>
        <p:txBody>
          <a:bodyPr>
            <a:normAutofit/>
          </a:bodyPr>
          <a:lstStyle/>
          <a:p>
            <a:pPr algn="just"/>
            <a:r>
              <a:rPr lang="en-US" dirty="0"/>
              <a:t>The processors themselves in a parallel system can range from simple 1-bit processors to some of the advance architectures we have seen in the previous case studies.</a:t>
            </a:r>
          </a:p>
          <a:p>
            <a:pPr algn="just"/>
            <a:r>
              <a:rPr lang="en-US" dirty="0"/>
              <a:t>While the speed and capacitance can vary, the most significant difference in these machines is how they are connected to each other.</a:t>
            </a:r>
          </a:p>
          <a:p>
            <a:pPr algn="just"/>
            <a:endParaRPr lang="en-US" dirty="0"/>
          </a:p>
          <a:p>
            <a:pPr algn="just"/>
            <a:endParaRPr lang="en-US" dirty="0"/>
          </a:p>
          <a:p>
            <a:pPr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Interconnection Networks(IN) (cont..)</a:t>
            </a:r>
            <a:endParaRPr lang="en-US" dirty="0"/>
          </a:p>
        </p:txBody>
      </p:sp>
      <p:sp>
        <p:nvSpPr>
          <p:cNvPr id="3" name="Content Placeholder 2"/>
          <p:cNvSpPr>
            <a:spLocks noGrp="1"/>
          </p:cNvSpPr>
          <p:nvPr>
            <p:ph idx="1"/>
          </p:nvPr>
        </p:nvSpPr>
        <p:spPr/>
        <p:txBody>
          <a:bodyPr>
            <a:normAutofit lnSpcReduction="10000"/>
          </a:bodyPr>
          <a:lstStyle/>
          <a:p>
            <a:r>
              <a:rPr lang="en-US" dirty="0"/>
              <a:t>In shared memory, every processor must be connected to the main memory. </a:t>
            </a:r>
          </a:p>
          <a:p>
            <a:r>
              <a:rPr lang="en-US" dirty="0"/>
              <a:t>However, in distributed memory networks, each processor can be fully connected to each other processor or the processors are somewhat connected to each other .</a:t>
            </a:r>
          </a:p>
          <a:p>
            <a:r>
              <a:rPr lang="en-US" dirty="0"/>
              <a:t>And in some cases the data must ‘hop’ through other processors to reach its destination processor.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Interconnection Networks(IN) (cont..)</a:t>
            </a:r>
            <a:endParaRPr lang="en-US" dirty="0"/>
          </a:p>
        </p:txBody>
      </p:sp>
      <p:sp>
        <p:nvSpPr>
          <p:cNvPr id="3" name="Content Placeholder 2"/>
          <p:cNvSpPr>
            <a:spLocks noGrp="1"/>
          </p:cNvSpPr>
          <p:nvPr>
            <p:ph idx="1"/>
          </p:nvPr>
        </p:nvSpPr>
        <p:spPr/>
        <p:txBody>
          <a:bodyPr>
            <a:normAutofit lnSpcReduction="10000"/>
          </a:bodyPr>
          <a:lstStyle/>
          <a:p>
            <a:r>
              <a:rPr lang="en-US" dirty="0"/>
              <a:t>Distributed memory is set into two different classes: </a:t>
            </a:r>
          </a:p>
          <a:p>
            <a:r>
              <a:rPr lang="en-US" dirty="0"/>
              <a:t>static and dynamic.  </a:t>
            </a:r>
          </a:p>
          <a:p>
            <a:r>
              <a:rPr lang="en-US" dirty="0"/>
              <a:t>The difference is in when a connection is needed between processors. </a:t>
            </a:r>
          </a:p>
          <a:p>
            <a:r>
              <a:rPr lang="en-US" dirty="0"/>
              <a:t>Static IN’s always have a connection whether it is direct (fully connected) or through another processor. </a:t>
            </a:r>
          </a:p>
          <a:p>
            <a:r>
              <a:rPr lang="en-US" dirty="0"/>
              <a:t>Dynamic IN’s make the connection on the fly.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Interconnection Networks(IN) (cont..)</a:t>
            </a:r>
            <a:endParaRPr lang="en-US" dirty="0"/>
          </a:p>
        </p:txBody>
      </p:sp>
      <p:sp>
        <p:nvSpPr>
          <p:cNvPr id="3" name="Content Placeholder 2"/>
          <p:cNvSpPr>
            <a:spLocks noGrp="1"/>
          </p:cNvSpPr>
          <p:nvPr>
            <p:ph idx="1"/>
          </p:nvPr>
        </p:nvSpPr>
        <p:spPr/>
        <p:txBody>
          <a:bodyPr/>
          <a:lstStyle/>
          <a:p>
            <a:pPr>
              <a:buNone/>
            </a:pPr>
            <a:r>
              <a:rPr lang="en-US" b="1" dirty="0"/>
              <a:t>	</a:t>
            </a:r>
            <a:r>
              <a:rPr lang="en-US" b="1" dirty="0">
                <a:solidFill>
                  <a:srgbClr val="FF0066"/>
                </a:solidFill>
              </a:rPr>
              <a:t>IPC: </a:t>
            </a:r>
            <a:r>
              <a:rPr lang="en-US" b="1" dirty="0"/>
              <a:t>( Inter Process Communication)</a:t>
            </a:r>
            <a:endParaRPr lang="en-US" dirty="0"/>
          </a:p>
          <a:p>
            <a:pPr>
              <a:buNone/>
            </a:pPr>
            <a:r>
              <a:rPr lang="en-US" dirty="0"/>
              <a:t>	In computer science, inter-process communication or inter process communication (</a:t>
            </a:r>
            <a:r>
              <a:rPr lang="en-US" b="1" dirty="0"/>
              <a:t>IPC</a:t>
            </a:r>
            <a:r>
              <a:rPr lang="en-US" dirty="0"/>
              <a:t>) refers specifically to the mechanisms an operating system provides to allow the processes to manage shared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b="1" dirty="0">
                <a:solidFill>
                  <a:srgbClr val="00B050"/>
                </a:solidFill>
              </a:rPr>
              <a:t>Parallel Computer</a:t>
            </a:r>
          </a:p>
        </p:txBody>
      </p:sp>
      <p:sp>
        <p:nvSpPr>
          <p:cNvPr id="3" name="Subtitle 2"/>
          <p:cNvSpPr>
            <a:spLocks noGrp="1"/>
          </p:cNvSpPr>
          <p:nvPr>
            <p:ph type="subTitle" idx="1"/>
          </p:nvPr>
        </p:nvSpPr>
        <p:spPr>
          <a:xfrm>
            <a:off x="1219200" y="1981200"/>
            <a:ext cx="6705600" cy="3429000"/>
          </a:xfrm>
        </p:spPr>
        <p:txBody>
          <a:bodyPr>
            <a:normAutofit/>
          </a:bodyPr>
          <a:lstStyle/>
          <a:p>
            <a:pPr algn="just">
              <a:lnSpc>
                <a:spcPct val="90000"/>
              </a:lnSpc>
            </a:pPr>
            <a:r>
              <a:rPr lang="en-US" dirty="0">
                <a:solidFill>
                  <a:schemeClr val="tx1"/>
                </a:solidFill>
              </a:rPr>
              <a:t>What is a parallel computer?</a:t>
            </a:r>
          </a:p>
          <a:p>
            <a:pPr algn="just">
              <a:lnSpc>
                <a:spcPct val="90000"/>
              </a:lnSpc>
            </a:pPr>
            <a:endParaRPr lang="en-US" dirty="0">
              <a:solidFill>
                <a:schemeClr val="tx1"/>
              </a:solidFill>
            </a:endParaRPr>
          </a:p>
          <a:p>
            <a:pPr lvl="1" algn="just">
              <a:lnSpc>
                <a:spcPct val="90000"/>
              </a:lnSpc>
              <a:buFont typeface="Arial" pitchFamily="34" charset="0"/>
              <a:buChar char="•"/>
            </a:pPr>
            <a:r>
              <a:rPr lang="en-US" dirty="0">
                <a:solidFill>
                  <a:schemeClr val="tx1"/>
                </a:solidFill>
              </a:rPr>
              <a:t> A collection of processing elements that   communicate and cooperate to solve large problems fast.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lIns="90488" tIns="44450" rIns="90488" bIns="44450"/>
          <a:lstStyle/>
          <a:p>
            <a:pPr marL="571500" indent="-571500" algn="just">
              <a:buSzPct val="150000"/>
              <a:buFont typeface="Monotype Sorts" charset="2"/>
              <a:buChar char="ä"/>
            </a:pPr>
            <a:r>
              <a:rPr lang="en-US" sz="3200" dirty="0"/>
              <a:t>Simple classification by Flynn: </a:t>
            </a:r>
          </a:p>
          <a:p>
            <a:pPr marL="571500" indent="-571500" algn="just">
              <a:spcBef>
                <a:spcPct val="5000"/>
              </a:spcBef>
              <a:buFont typeface="Wingdings" pitchFamily="2" charset="2"/>
              <a:buNone/>
            </a:pPr>
            <a:r>
              <a:rPr lang="en-US" sz="3200" dirty="0"/>
              <a:t>	</a:t>
            </a:r>
            <a:r>
              <a:rPr lang="en-US" sz="2400" dirty="0"/>
              <a:t>(No. of instruction and data streams)</a:t>
            </a:r>
            <a:endParaRPr lang="en-US" sz="3200" dirty="0"/>
          </a:p>
          <a:p>
            <a:pPr marL="1028700" lvl="1" indent="-342900" algn="just" eaLnBrk="0" hangingPunct="0">
              <a:lnSpc>
                <a:spcPct val="90000"/>
              </a:lnSpc>
              <a:spcBef>
                <a:spcPct val="30000"/>
              </a:spcBef>
              <a:buClr>
                <a:srgbClr val="FC0128"/>
              </a:buClr>
              <a:buFont typeface="CommonBullets" charset="2"/>
              <a:buChar char="&gt;"/>
            </a:pPr>
            <a:r>
              <a:rPr lang="en-US" sz="2000" b="1" dirty="0">
                <a:solidFill>
                  <a:srgbClr val="FF0066"/>
                </a:solidFill>
                <a:latin typeface="Century Gothic" pitchFamily="34" charset="0"/>
              </a:rPr>
              <a:t>SISD   - conventional</a:t>
            </a:r>
          </a:p>
          <a:p>
            <a:pPr marL="1028700" lvl="1" indent="-342900" algn="just" eaLnBrk="0" hangingPunct="0">
              <a:lnSpc>
                <a:spcPct val="90000"/>
              </a:lnSpc>
              <a:spcBef>
                <a:spcPct val="30000"/>
              </a:spcBef>
              <a:buClr>
                <a:srgbClr val="FC0128"/>
              </a:buClr>
              <a:buFont typeface="CommonBullets" charset="2"/>
              <a:buChar char="&gt;"/>
            </a:pPr>
            <a:r>
              <a:rPr lang="en-US" sz="2000" b="1" dirty="0">
                <a:solidFill>
                  <a:srgbClr val="FF0066"/>
                </a:solidFill>
                <a:latin typeface="Century Gothic" pitchFamily="34" charset="0"/>
              </a:rPr>
              <a:t>SIMD  - data parallel, vector computing</a:t>
            </a:r>
          </a:p>
          <a:p>
            <a:pPr marL="1028700" lvl="1" indent="-342900" algn="just" eaLnBrk="0" hangingPunct="0">
              <a:lnSpc>
                <a:spcPct val="90000"/>
              </a:lnSpc>
              <a:spcBef>
                <a:spcPct val="30000"/>
              </a:spcBef>
              <a:buClr>
                <a:srgbClr val="FC0128"/>
              </a:buClr>
              <a:buFont typeface="CommonBullets" charset="2"/>
              <a:buChar char="&gt;"/>
            </a:pPr>
            <a:r>
              <a:rPr lang="en-US" sz="2000" b="1" dirty="0">
                <a:solidFill>
                  <a:srgbClr val="FF0066"/>
                </a:solidFill>
                <a:latin typeface="Century Gothic" pitchFamily="34" charset="0"/>
              </a:rPr>
              <a:t>MISD  - systolic arrays</a:t>
            </a:r>
          </a:p>
          <a:p>
            <a:pPr marL="1028700" lvl="1" indent="-342900" algn="just" eaLnBrk="0" hangingPunct="0">
              <a:lnSpc>
                <a:spcPct val="90000"/>
              </a:lnSpc>
              <a:spcBef>
                <a:spcPct val="30000"/>
              </a:spcBef>
              <a:spcAft>
                <a:spcPct val="50000"/>
              </a:spcAft>
              <a:buClr>
                <a:srgbClr val="FC0128"/>
              </a:buClr>
              <a:buFont typeface="CommonBullets" charset="2"/>
              <a:buChar char="&gt;"/>
            </a:pPr>
            <a:r>
              <a:rPr lang="en-US" sz="2000" b="1" dirty="0">
                <a:solidFill>
                  <a:srgbClr val="FF0066"/>
                </a:solidFill>
                <a:latin typeface="Century Gothic" pitchFamily="34" charset="0"/>
              </a:rPr>
              <a:t>MIMD - very general, multiple approaches.</a:t>
            </a:r>
          </a:p>
          <a:p>
            <a:pPr marL="571500" indent="-571500" algn="just">
              <a:buSzPct val="150000"/>
              <a:buFont typeface="Monotype Sorts" charset="2"/>
              <a:buChar char="ä"/>
            </a:pPr>
            <a:r>
              <a:rPr lang="en-US" sz="3200" dirty="0"/>
              <a:t>Current focus is on MIMD model, using general purpose processors. </a:t>
            </a:r>
          </a:p>
          <a:p>
            <a:pPr marL="571500" indent="-571500" algn="just">
              <a:buFont typeface="Wingdings" pitchFamily="2" charset="2"/>
              <a:buNone/>
            </a:pPr>
            <a:r>
              <a:rPr lang="en-US" sz="3200" dirty="0"/>
              <a:t>      (No shared memory)</a:t>
            </a:r>
          </a:p>
        </p:txBody>
      </p:sp>
      <p:sp>
        <p:nvSpPr>
          <p:cNvPr id="23555" name="Rectangle 3"/>
          <p:cNvSpPr>
            <a:spLocks noGrp="1" noChangeArrowheads="1"/>
          </p:cNvSpPr>
          <p:nvPr>
            <p:ph type="title"/>
          </p:nvPr>
        </p:nvSpPr>
        <p:spPr>
          <a:xfrm>
            <a:off x="609600" y="19050"/>
            <a:ext cx="8497888" cy="1066800"/>
          </a:xfrm>
          <a:noFill/>
          <a:ln/>
        </p:spPr>
        <p:txBody>
          <a:bodyPr lIns="90488" tIns="44450" rIns="90488" bIns="44450"/>
          <a:lstStyle/>
          <a:p>
            <a:r>
              <a:rPr lang="en-US" b="1" dirty="0">
                <a:solidFill>
                  <a:srgbClr val="00B050"/>
                </a:solidFill>
              </a:rPr>
              <a:t>Processing Elements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8783638" cy="1066800"/>
          </a:xfrm>
          <a:noFill/>
          <a:ln/>
        </p:spPr>
        <p:txBody>
          <a:bodyPr lIns="90488" tIns="44450" rIns="90488" bIns="44450"/>
          <a:lstStyle/>
          <a:p>
            <a:r>
              <a:rPr lang="en-US" sz="4000" b="1" dirty="0">
                <a:solidFill>
                  <a:srgbClr val="00B050"/>
                </a:solidFill>
              </a:rPr>
              <a:t>SISD : A Conventional Computer</a:t>
            </a:r>
          </a:p>
        </p:txBody>
      </p:sp>
      <p:sp>
        <p:nvSpPr>
          <p:cNvPr id="24579" name="Rectangle 3"/>
          <p:cNvSpPr>
            <a:spLocks noGrp="1" noChangeArrowheads="1"/>
          </p:cNvSpPr>
          <p:nvPr>
            <p:ph type="body" idx="1"/>
          </p:nvPr>
        </p:nvSpPr>
        <p:spPr>
          <a:xfrm>
            <a:off x="625475" y="4762500"/>
            <a:ext cx="7967663" cy="704850"/>
          </a:xfrm>
          <a:noFill/>
          <a:ln/>
        </p:spPr>
        <p:txBody>
          <a:bodyPr lIns="90488" tIns="44450" rIns="90488" bIns="44450">
            <a:normAutofit fontScale="92500" lnSpcReduction="20000"/>
          </a:bodyPr>
          <a:lstStyle/>
          <a:p>
            <a:pPr algn="ctr">
              <a:buClr>
                <a:schemeClr val="tx1"/>
              </a:buClr>
              <a:buFont typeface="Wingdings" pitchFamily="2" charset="2"/>
              <a:buChar char="è"/>
            </a:pPr>
            <a:r>
              <a:rPr lang="en-US" sz="2600"/>
              <a:t>Speed is limited by the rate at which computer can transfer information internally.</a:t>
            </a:r>
          </a:p>
        </p:txBody>
      </p:sp>
      <p:grpSp>
        <p:nvGrpSpPr>
          <p:cNvPr id="2" name="Group 25"/>
          <p:cNvGrpSpPr>
            <a:grpSpLocks/>
          </p:cNvGrpSpPr>
          <p:nvPr/>
        </p:nvGrpSpPr>
        <p:grpSpPr bwMode="auto">
          <a:xfrm>
            <a:off x="1695450" y="1162050"/>
            <a:ext cx="6173788" cy="3154363"/>
            <a:chOff x="1068" y="732"/>
            <a:chExt cx="3889" cy="1987"/>
          </a:xfrm>
        </p:grpSpPr>
        <p:sp>
          <p:nvSpPr>
            <p:cNvPr id="24580" name="Rectangle 4"/>
            <p:cNvSpPr>
              <a:spLocks noChangeArrowheads="1"/>
            </p:cNvSpPr>
            <p:nvPr/>
          </p:nvSpPr>
          <p:spPr bwMode="auto">
            <a:xfrm>
              <a:off x="2272" y="1936"/>
              <a:ext cx="1096" cy="568"/>
            </a:xfrm>
            <a:prstGeom prst="rect">
              <a:avLst/>
            </a:prstGeom>
            <a:solidFill>
              <a:srgbClr val="C1CEFF"/>
            </a:solidFill>
            <a:ln w="12700">
              <a:solidFill>
                <a:schemeClr val="bg2"/>
              </a:solidFill>
              <a:miter lim="800000"/>
              <a:headEnd/>
              <a:tailEnd/>
            </a:ln>
            <a:effectLst>
              <a:outerShdw dist="107763" dir="2700000" algn="ctr" rotWithShape="0">
                <a:srgbClr val="183400">
                  <a:alpha val="50000"/>
                </a:srgbClr>
              </a:outerShdw>
            </a:effectLst>
          </p:spPr>
          <p:txBody>
            <a:bodyPr wrap="none" lIns="90488" tIns="44450" rIns="90488" bIns="44450" anchor="ctr"/>
            <a:lstStyle/>
            <a:p>
              <a:pPr eaLnBrk="0" hangingPunct="0"/>
              <a:r>
                <a:rPr lang="en-US" sz="2400">
                  <a:latin typeface="Times New Roman" pitchFamily="18" charset="0"/>
                </a:rPr>
                <a:t>Processor</a:t>
              </a:r>
            </a:p>
          </p:txBody>
        </p:sp>
        <p:grpSp>
          <p:nvGrpSpPr>
            <p:cNvPr id="3" name="Group 10"/>
            <p:cNvGrpSpPr>
              <a:grpSpLocks/>
            </p:cNvGrpSpPr>
            <p:nvPr/>
          </p:nvGrpSpPr>
          <p:grpSpPr bwMode="auto">
            <a:xfrm>
              <a:off x="3737" y="1788"/>
              <a:ext cx="1220" cy="931"/>
              <a:chOff x="3737" y="1788"/>
              <a:chExt cx="1220" cy="931"/>
            </a:xfrm>
          </p:grpSpPr>
          <p:sp>
            <p:nvSpPr>
              <p:cNvPr id="24581" name="Freeform 5"/>
              <p:cNvSpPr>
                <a:spLocks/>
              </p:cNvSpPr>
              <p:nvPr/>
            </p:nvSpPr>
            <p:spPr bwMode="auto">
              <a:xfrm>
                <a:off x="3792" y="1788"/>
                <a:ext cx="1165" cy="879"/>
              </a:xfrm>
              <a:custGeom>
                <a:avLst/>
                <a:gdLst/>
                <a:ahLst/>
                <a:cxnLst>
                  <a:cxn ang="0">
                    <a:pos x="0" y="195"/>
                  </a:cxn>
                  <a:cxn ang="0">
                    <a:pos x="0" y="688"/>
                  </a:cxn>
                  <a:cxn ang="0">
                    <a:pos x="725" y="688"/>
                  </a:cxn>
                  <a:cxn ang="0">
                    <a:pos x="725" y="878"/>
                  </a:cxn>
                  <a:cxn ang="0">
                    <a:pos x="1164" y="440"/>
                  </a:cxn>
                  <a:cxn ang="0">
                    <a:pos x="725" y="0"/>
                  </a:cxn>
                  <a:cxn ang="0">
                    <a:pos x="725" y="195"/>
                  </a:cxn>
                  <a:cxn ang="0">
                    <a:pos x="0" y="195"/>
                  </a:cxn>
                </a:cxnLst>
                <a:rect l="0" t="0" r="r" b="b"/>
                <a:pathLst>
                  <a:path w="1165" h="879">
                    <a:moveTo>
                      <a:pt x="0" y="195"/>
                    </a:moveTo>
                    <a:lnTo>
                      <a:pt x="0" y="688"/>
                    </a:lnTo>
                    <a:lnTo>
                      <a:pt x="725" y="688"/>
                    </a:lnTo>
                    <a:lnTo>
                      <a:pt x="725" y="878"/>
                    </a:lnTo>
                    <a:lnTo>
                      <a:pt x="1164" y="440"/>
                    </a:lnTo>
                    <a:lnTo>
                      <a:pt x="725" y="0"/>
                    </a:lnTo>
                    <a:lnTo>
                      <a:pt x="725" y="195"/>
                    </a:lnTo>
                    <a:lnTo>
                      <a:pt x="0" y="195"/>
                    </a:lnTo>
                  </a:path>
                </a:pathLst>
              </a:custGeom>
              <a:solidFill>
                <a:srgbClr val="438E00"/>
              </a:solidFill>
              <a:ln w="12700" cap="rnd" cmpd="sng">
                <a:solidFill>
                  <a:srgbClr val="000000"/>
                </a:solidFill>
                <a:prstDash val="solid"/>
                <a:round/>
                <a:headEnd type="none" w="med" len="med"/>
                <a:tailEnd type="none" w="med" len="med"/>
              </a:ln>
              <a:effectLst/>
            </p:spPr>
            <p:txBody>
              <a:bodyPr/>
              <a:lstStyle/>
              <a:p>
                <a:endParaRPr lang="en-US"/>
              </a:p>
            </p:txBody>
          </p:sp>
          <p:sp>
            <p:nvSpPr>
              <p:cNvPr id="24582" name="Freeform 6"/>
              <p:cNvSpPr>
                <a:spLocks/>
              </p:cNvSpPr>
              <p:nvPr/>
            </p:nvSpPr>
            <p:spPr bwMode="auto">
              <a:xfrm>
                <a:off x="3738" y="2475"/>
                <a:ext cx="781" cy="55"/>
              </a:xfrm>
              <a:custGeom>
                <a:avLst/>
                <a:gdLst/>
                <a:ahLst/>
                <a:cxnLst>
                  <a:cxn ang="0">
                    <a:pos x="727" y="53"/>
                  </a:cxn>
                  <a:cxn ang="0">
                    <a:pos x="780" y="0"/>
                  </a:cxn>
                  <a:cxn ang="0">
                    <a:pos x="51" y="0"/>
                  </a:cxn>
                  <a:cxn ang="0">
                    <a:pos x="0" y="54"/>
                  </a:cxn>
                  <a:cxn ang="0">
                    <a:pos x="727" y="53"/>
                  </a:cxn>
                </a:cxnLst>
                <a:rect l="0" t="0" r="r" b="b"/>
                <a:pathLst>
                  <a:path w="781" h="55">
                    <a:moveTo>
                      <a:pt x="727" y="53"/>
                    </a:moveTo>
                    <a:lnTo>
                      <a:pt x="780" y="0"/>
                    </a:lnTo>
                    <a:lnTo>
                      <a:pt x="51" y="0"/>
                    </a:lnTo>
                    <a:lnTo>
                      <a:pt x="0" y="54"/>
                    </a:lnTo>
                    <a:lnTo>
                      <a:pt x="727" y="53"/>
                    </a:lnTo>
                  </a:path>
                </a:pathLst>
              </a:custGeom>
              <a:solidFill>
                <a:srgbClr val="438E00"/>
              </a:solidFill>
              <a:ln w="12700" cap="rnd" cmpd="sng">
                <a:solidFill>
                  <a:srgbClr val="000000"/>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4465" y="2474"/>
                <a:ext cx="53" cy="245"/>
              </a:xfrm>
              <a:custGeom>
                <a:avLst/>
                <a:gdLst/>
                <a:ahLst/>
                <a:cxnLst>
                  <a:cxn ang="0">
                    <a:pos x="0" y="55"/>
                  </a:cxn>
                  <a:cxn ang="0">
                    <a:pos x="52" y="0"/>
                  </a:cxn>
                  <a:cxn ang="0">
                    <a:pos x="52" y="192"/>
                  </a:cxn>
                  <a:cxn ang="0">
                    <a:pos x="0" y="244"/>
                  </a:cxn>
                  <a:cxn ang="0">
                    <a:pos x="0" y="55"/>
                  </a:cxn>
                </a:cxnLst>
                <a:rect l="0" t="0" r="r" b="b"/>
                <a:pathLst>
                  <a:path w="53" h="245">
                    <a:moveTo>
                      <a:pt x="0" y="55"/>
                    </a:moveTo>
                    <a:lnTo>
                      <a:pt x="52" y="0"/>
                    </a:lnTo>
                    <a:lnTo>
                      <a:pt x="52" y="192"/>
                    </a:lnTo>
                    <a:lnTo>
                      <a:pt x="0" y="244"/>
                    </a:lnTo>
                    <a:lnTo>
                      <a:pt x="0" y="55"/>
                    </a:lnTo>
                  </a:path>
                </a:pathLst>
              </a:custGeom>
              <a:solidFill>
                <a:srgbClr val="438E00"/>
              </a:solidFill>
              <a:ln w="12700" cap="rnd" cmpd="sng">
                <a:solidFill>
                  <a:srgbClr val="000000"/>
                </a:solidFill>
                <a:prstDash val="solid"/>
                <a:round/>
                <a:headEnd type="none" w="med" len="med"/>
                <a:tailEnd type="none" w="med" len="med"/>
              </a:ln>
              <a:effectLst/>
            </p:spPr>
            <p:txBody>
              <a:bodyPr/>
              <a:lstStyle/>
              <a:p>
                <a:endParaRPr lang="en-US"/>
              </a:p>
            </p:txBody>
          </p:sp>
          <p:sp>
            <p:nvSpPr>
              <p:cNvPr id="24584" name="Freeform 8"/>
              <p:cNvSpPr>
                <a:spLocks/>
              </p:cNvSpPr>
              <p:nvPr/>
            </p:nvSpPr>
            <p:spPr bwMode="auto">
              <a:xfrm>
                <a:off x="3737" y="1983"/>
                <a:ext cx="56" cy="547"/>
              </a:xfrm>
              <a:custGeom>
                <a:avLst/>
                <a:gdLst/>
                <a:ahLst/>
                <a:cxnLst>
                  <a:cxn ang="0">
                    <a:pos x="0" y="57"/>
                  </a:cxn>
                  <a:cxn ang="0">
                    <a:pos x="55" y="0"/>
                  </a:cxn>
                  <a:cxn ang="0">
                    <a:pos x="55" y="491"/>
                  </a:cxn>
                  <a:cxn ang="0">
                    <a:pos x="0" y="546"/>
                  </a:cxn>
                  <a:cxn ang="0">
                    <a:pos x="0" y="57"/>
                  </a:cxn>
                </a:cxnLst>
                <a:rect l="0" t="0" r="r" b="b"/>
                <a:pathLst>
                  <a:path w="56" h="547">
                    <a:moveTo>
                      <a:pt x="0" y="57"/>
                    </a:moveTo>
                    <a:lnTo>
                      <a:pt x="55" y="0"/>
                    </a:lnTo>
                    <a:lnTo>
                      <a:pt x="55" y="491"/>
                    </a:lnTo>
                    <a:lnTo>
                      <a:pt x="0" y="546"/>
                    </a:lnTo>
                    <a:lnTo>
                      <a:pt x="0" y="57"/>
                    </a:lnTo>
                  </a:path>
                </a:pathLst>
              </a:custGeom>
              <a:solidFill>
                <a:srgbClr val="438E00"/>
              </a:solidFill>
              <a:ln w="12700" cap="rnd" cmpd="sng">
                <a:solidFill>
                  <a:srgbClr val="000000"/>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4465" y="1788"/>
                <a:ext cx="53" cy="196"/>
              </a:xfrm>
              <a:custGeom>
                <a:avLst/>
                <a:gdLst/>
                <a:ahLst/>
                <a:cxnLst>
                  <a:cxn ang="0">
                    <a:pos x="0" y="195"/>
                  </a:cxn>
                  <a:cxn ang="0">
                    <a:pos x="52" y="195"/>
                  </a:cxn>
                  <a:cxn ang="0">
                    <a:pos x="52" y="0"/>
                  </a:cxn>
                  <a:cxn ang="0">
                    <a:pos x="0" y="52"/>
                  </a:cxn>
                  <a:cxn ang="0">
                    <a:pos x="0" y="195"/>
                  </a:cxn>
                </a:cxnLst>
                <a:rect l="0" t="0" r="r" b="b"/>
                <a:pathLst>
                  <a:path w="53" h="196">
                    <a:moveTo>
                      <a:pt x="0" y="195"/>
                    </a:moveTo>
                    <a:lnTo>
                      <a:pt x="52" y="195"/>
                    </a:lnTo>
                    <a:lnTo>
                      <a:pt x="52" y="0"/>
                    </a:lnTo>
                    <a:lnTo>
                      <a:pt x="0" y="52"/>
                    </a:lnTo>
                    <a:lnTo>
                      <a:pt x="0" y="195"/>
                    </a:lnTo>
                  </a:path>
                </a:pathLst>
              </a:custGeom>
              <a:solidFill>
                <a:srgbClr val="438E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6"/>
            <p:cNvGrpSpPr>
              <a:grpSpLocks/>
            </p:cNvGrpSpPr>
            <p:nvPr/>
          </p:nvGrpSpPr>
          <p:grpSpPr bwMode="auto">
            <a:xfrm>
              <a:off x="1068" y="1740"/>
              <a:ext cx="1115" cy="961"/>
              <a:chOff x="1068" y="1740"/>
              <a:chExt cx="1115" cy="961"/>
            </a:xfrm>
          </p:grpSpPr>
          <p:sp>
            <p:nvSpPr>
              <p:cNvPr id="24587" name="Freeform 11"/>
              <p:cNvSpPr>
                <a:spLocks/>
              </p:cNvSpPr>
              <p:nvPr/>
            </p:nvSpPr>
            <p:spPr bwMode="auto">
              <a:xfrm>
                <a:off x="1118" y="1794"/>
                <a:ext cx="1065" cy="907"/>
              </a:xfrm>
              <a:custGeom>
                <a:avLst/>
                <a:gdLst/>
                <a:ahLst/>
                <a:cxnLst>
                  <a:cxn ang="0">
                    <a:pos x="0" y="705"/>
                  </a:cxn>
                  <a:cxn ang="0">
                    <a:pos x="0" y="196"/>
                  </a:cxn>
                  <a:cxn ang="0">
                    <a:pos x="663" y="196"/>
                  </a:cxn>
                  <a:cxn ang="0">
                    <a:pos x="663" y="0"/>
                  </a:cxn>
                  <a:cxn ang="0">
                    <a:pos x="1064" y="452"/>
                  </a:cxn>
                  <a:cxn ang="0">
                    <a:pos x="663" y="906"/>
                  </a:cxn>
                  <a:cxn ang="0">
                    <a:pos x="663" y="705"/>
                  </a:cxn>
                  <a:cxn ang="0">
                    <a:pos x="0" y="705"/>
                  </a:cxn>
                </a:cxnLst>
                <a:rect l="0" t="0" r="r" b="b"/>
                <a:pathLst>
                  <a:path w="1065" h="907">
                    <a:moveTo>
                      <a:pt x="0" y="705"/>
                    </a:moveTo>
                    <a:lnTo>
                      <a:pt x="0" y="196"/>
                    </a:lnTo>
                    <a:lnTo>
                      <a:pt x="663" y="196"/>
                    </a:lnTo>
                    <a:lnTo>
                      <a:pt x="663" y="0"/>
                    </a:lnTo>
                    <a:lnTo>
                      <a:pt x="1064" y="452"/>
                    </a:lnTo>
                    <a:lnTo>
                      <a:pt x="663" y="906"/>
                    </a:lnTo>
                    <a:lnTo>
                      <a:pt x="663" y="705"/>
                    </a:lnTo>
                    <a:lnTo>
                      <a:pt x="0" y="705"/>
                    </a:lnTo>
                  </a:path>
                </a:pathLst>
              </a:custGeom>
              <a:solidFill>
                <a:srgbClr val="F35B1B"/>
              </a:solidFill>
              <a:ln w="12700" cap="rnd" cmpd="sng">
                <a:solidFill>
                  <a:srgbClr val="000000"/>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1069" y="1935"/>
                <a:ext cx="714" cy="57"/>
              </a:xfrm>
              <a:custGeom>
                <a:avLst/>
                <a:gdLst/>
                <a:ahLst/>
                <a:cxnLst>
                  <a:cxn ang="0">
                    <a:pos x="665" y="1"/>
                  </a:cxn>
                  <a:cxn ang="0">
                    <a:pos x="713" y="56"/>
                  </a:cxn>
                  <a:cxn ang="0">
                    <a:pos x="47" y="56"/>
                  </a:cxn>
                  <a:cxn ang="0">
                    <a:pos x="0" y="0"/>
                  </a:cxn>
                  <a:cxn ang="0">
                    <a:pos x="665" y="1"/>
                  </a:cxn>
                </a:cxnLst>
                <a:rect l="0" t="0" r="r" b="b"/>
                <a:pathLst>
                  <a:path w="714" h="57">
                    <a:moveTo>
                      <a:pt x="665" y="1"/>
                    </a:moveTo>
                    <a:lnTo>
                      <a:pt x="713" y="56"/>
                    </a:lnTo>
                    <a:lnTo>
                      <a:pt x="47" y="56"/>
                    </a:lnTo>
                    <a:lnTo>
                      <a:pt x="0" y="0"/>
                    </a:lnTo>
                    <a:lnTo>
                      <a:pt x="665" y="1"/>
                    </a:lnTo>
                  </a:path>
                </a:pathLst>
              </a:custGeom>
              <a:solidFill>
                <a:srgbClr val="F35B1B"/>
              </a:solidFill>
              <a:ln w="12700" cap="rnd" cmpd="sng">
                <a:solidFill>
                  <a:srgbClr val="000000"/>
                </a:solidFill>
                <a:prstDash val="solid"/>
                <a:round/>
                <a:headEnd type="none" w="med" len="med"/>
                <a:tailEnd type="none" w="med" len="med"/>
              </a:ln>
              <a:effectLst/>
            </p:spPr>
            <p:txBody>
              <a:bodyPr/>
              <a:lstStyle/>
              <a:p>
                <a:endParaRPr lang="en-US"/>
              </a:p>
            </p:txBody>
          </p:sp>
          <p:sp>
            <p:nvSpPr>
              <p:cNvPr id="24589" name="Freeform 13"/>
              <p:cNvSpPr>
                <a:spLocks/>
              </p:cNvSpPr>
              <p:nvPr/>
            </p:nvSpPr>
            <p:spPr bwMode="auto">
              <a:xfrm>
                <a:off x="1733" y="1740"/>
                <a:ext cx="49" cy="253"/>
              </a:xfrm>
              <a:custGeom>
                <a:avLst/>
                <a:gdLst/>
                <a:ahLst/>
                <a:cxnLst>
                  <a:cxn ang="0">
                    <a:pos x="0" y="195"/>
                  </a:cxn>
                  <a:cxn ang="0">
                    <a:pos x="48" y="252"/>
                  </a:cxn>
                  <a:cxn ang="0">
                    <a:pos x="48" y="54"/>
                  </a:cxn>
                  <a:cxn ang="0">
                    <a:pos x="0" y="0"/>
                  </a:cxn>
                  <a:cxn ang="0">
                    <a:pos x="0" y="195"/>
                  </a:cxn>
                </a:cxnLst>
                <a:rect l="0" t="0" r="r" b="b"/>
                <a:pathLst>
                  <a:path w="49" h="253">
                    <a:moveTo>
                      <a:pt x="0" y="195"/>
                    </a:moveTo>
                    <a:lnTo>
                      <a:pt x="48" y="252"/>
                    </a:lnTo>
                    <a:lnTo>
                      <a:pt x="48" y="54"/>
                    </a:lnTo>
                    <a:lnTo>
                      <a:pt x="0" y="0"/>
                    </a:lnTo>
                    <a:lnTo>
                      <a:pt x="0" y="195"/>
                    </a:lnTo>
                  </a:path>
                </a:pathLst>
              </a:custGeom>
              <a:solidFill>
                <a:srgbClr val="F35B1B"/>
              </a:solidFill>
              <a:ln w="12700" cap="rnd" cmpd="sng">
                <a:solidFill>
                  <a:srgbClr val="000000"/>
                </a:solidFill>
                <a:prstDash val="solid"/>
                <a:round/>
                <a:headEnd type="none" w="med" len="med"/>
                <a:tailEnd type="none" w="med" len="med"/>
              </a:ln>
              <a:effectLst/>
            </p:spPr>
            <p:txBody>
              <a:bodyPr/>
              <a:lstStyle/>
              <a:p>
                <a:endParaRPr lang="en-US"/>
              </a:p>
            </p:txBody>
          </p:sp>
          <p:sp>
            <p:nvSpPr>
              <p:cNvPr id="24590" name="Freeform 14"/>
              <p:cNvSpPr>
                <a:spLocks/>
              </p:cNvSpPr>
              <p:nvPr/>
            </p:nvSpPr>
            <p:spPr bwMode="auto">
              <a:xfrm>
                <a:off x="1068" y="1935"/>
                <a:ext cx="51" cy="565"/>
              </a:xfrm>
              <a:custGeom>
                <a:avLst/>
                <a:gdLst/>
                <a:ahLst/>
                <a:cxnLst>
                  <a:cxn ang="0">
                    <a:pos x="0" y="505"/>
                  </a:cxn>
                  <a:cxn ang="0">
                    <a:pos x="50" y="564"/>
                  </a:cxn>
                  <a:cxn ang="0">
                    <a:pos x="50" y="57"/>
                  </a:cxn>
                  <a:cxn ang="0">
                    <a:pos x="0" y="0"/>
                  </a:cxn>
                  <a:cxn ang="0">
                    <a:pos x="0" y="505"/>
                  </a:cxn>
                </a:cxnLst>
                <a:rect l="0" t="0" r="r" b="b"/>
                <a:pathLst>
                  <a:path w="51" h="565">
                    <a:moveTo>
                      <a:pt x="0" y="505"/>
                    </a:moveTo>
                    <a:lnTo>
                      <a:pt x="50" y="564"/>
                    </a:lnTo>
                    <a:lnTo>
                      <a:pt x="50" y="57"/>
                    </a:lnTo>
                    <a:lnTo>
                      <a:pt x="0" y="0"/>
                    </a:lnTo>
                    <a:lnTo>
                      <a:pt x="0" y="505"/>
                    </a:lnTo>
                  </a:path>
                </a:pathLst>
              </a:custGeom>
              <a:solidFill>
                <a:srgbClr val="F35B1B"/>
              </a:solidFill>
              <a:ln w="12700" cap="rnd" cmpd="sng">
                <a:solidFill>
                  <a:srgbClr val="000000"/>
                </a:solidFill>
                <a:prstDash val="solid"/>
                <a:round/>
                <a:headEnd type="none" w="med" len="med"/>
                <a:tailEnd type="none" w="med" len="med"/>
              </a:ln>
              <a:effectLst/>
            </p:spPr>
            <p:txBody>
              <a:bodyPr/>
              <a:lstStyle/>
              <a:p>
                <a:endParaRPr lang="en-US"/>
              </a:p>
            </p:txBody>
          </p:sp>
          <p:sp>
            <p:nvSpPr>
              <p:cNvPr id="24591" name="Freeform 15"/>
              <p:cNvSpPr>
                <a:spLocks/>
              </p:cNvSpPr>
              <p:nvPr/>
            </p:nvSpPr>
            <p:spPr bwMode="auto">
              <a:xfrm>
                <a:off x="1733" y="2499"/>
                <a:ext cx="49" cy="202"/>
              </a:xfrm>
              <a:custGeom>
                <a:avLst/>
                <a:gdLst/>
                <a:ahLst/>
                <a:cxnLst>
                  <a:cxn ang="0">
                    <a:pos x="0" y="0"/>
                  </a:cxn>
                  <a:cxn ang="0">
                    <a:pos x="48" y="0"/>
                  </a:cxn>
                  <a:cxn ang="0">
                    <a:pos x="48" y="201"/>
                  </a:cxn>
                  <a:cxn ang="0">
                    <a:pos x="0" y="147"/>
                  </a:cxn>
                  <a:cxn ang="0">
                    <a:pos x="0" y="0"/>
                  </a:cxn>
                </a:cxnLst>
                <a:rect l="0" t="0" r="r" b="b"/>
                <a:pathLst>
                  <a:path w="49" h="202">
                    <a:moveTo>
                      <a:pt x="0" y="0"/>
                    </a:moveTo>
                    <a:lnTo>
                      <a:pt x="48" y="0"/>
                    </a:lnTo>
                    <a:lnTo>
                      <a:pt x="48" y="201"/>
                    </a:lnTo>
                    <a:lnTo>
                      <a:pt x="0" y="147"/>
                    </a:lnTo>
                    <a:lnTo>
                      <a:pt x="0" y="0"/>
                    </a:lnTo>
                  </a:path>
                </a:pathLst>
              </a:custGeom>
              <a:solidFill>
                <a:srgbClr val="F35B1B"/>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21"/>
            <p:cNvGrpSpPr>
              <a:grpSpLocks/>
            </p:cNvGrpSpPr>
            <p:nvPr/>
          </p:nvGrpSpPr>
          <p:grpSpPr bwMode="auto">
            <a:xfrm>
              <a:off x="2408" y="732"/>
              <a:ext cx="773" cy="1060"/>
              <a:chOff x="2408" y="732"/>
              <a:chExt cx="773" cy="1060"/>
            </a:xfrm>
          </p:grpSpPr>
          <p:sp>
            <p:nvSpPr>
              <p:cNvPr id="24593" name="Freeform 17"/>
              <p:cNvSpPr>
                <a:spLocks/>
              </p:cNvSpPr>
              <p:nvPr/>
            </p:nvSpPr>
            <p:spPr bwMode="auto">
              <a:xfrm>
                <a:off x="2410" y="772"/>
                <a:ext cx="768" cy="1020"/>
              </a:xfrm>
              <a:custGeom>
                <a:avLst/>
                <a:gdLst/>
                <a:ahLst/>
                <a:cxnLst>
                  <a:cxn ang="0">
                    <a:pos x="597" y="0"/>
                  </a:cxn>
                  <a:cxn ang="0">
                    <a:pos x="168" y="0"/>
                  </a:cxn>
                  <a:cxn ang="0">
                    <a:pos x="168" y="637"/>
                  </a:cxn>
                  <a:cxn ang="0">
                    <a:pos x="0" y="637"/>
                  </a:cxn>
                  <a:cxn ang="0">
                    <a:pos x="384" y="1019"/>
                  </a:cxn>
                  <a:cxn ang="0">
                    <a:pos x="767" y="637"/>
                  </a:cxn>
                  <a:cxn ang="0">
                    <a:pos x="597" y="637"/>
                  </a:cxn>
                  <a:cxn ang="0">
                    <a:pos x="597" y="0"/>
                  </a:cxn>
                </a:cxnLst>
                <a:rect l="0" t="0" r="r" b="b"/>
                <a:pathLst>
                  <a:path w="768" h="1020">
                    <a:moveTo>
                      <a:pt x="597" y="0"/>
                    </a:moveTo>
                    <a:lnTo>
                      <a:pt x="168" y="0"/>
                    </a:lnTo>
                    <a:lnTo>
                      <a:pt x="168" y="637"/>
                    </a:lnTo>
                    <a:lnTo>
                      <a:pt x="0" y="637"/>
                    </a:lnTo>
                    <a:lnTo>
                      <a:pt x="384" y="1019"/>
                    </a:lnTo>
                    <a:lnTo>
                      <a:pt x="767" y="637"/>
                    </a:lnTo>
                    <a:lnTo>
                      <a:pt x="597" y="637"/>
                    </a:lnTo>
                    <a:lnTo>
                      <a:pt x="597" y="0"/>
                    </a:lnTo>
                  </a:path>
                </a:pathLst>
              </a:custGeom>
              <a:solidFill>
                <a:schemeClr val="accent2"/>
              </a:solidFill>
              <a:ln w="12700" cap="rnd" cmpd="sng">
                <a:solidFill>
                  <a:srgbClr val="000000"/>
                </a:solidFill>
                <a:prstDash val="solid"/>
                <a:round/>
                <a:headEnd type="none" w="med" len="med"/>
                <a:tailEnd type="none" w="med" len="med"/>
              </a:ln>
              <a:effectLst/>
            </p:spPr>
            <p:txBody>
              <a:bodyPr/>
              <a:lstStyle/>
              <a:p>
                <a:endParaRPr lang="en-US"/>
              </a:p>
            </p:txBody>
          </p:sp>
          <p:sp>
            <p:nvSpPr>
              <p:cNvPr id="24594" name="Freeform 18"/>
              <p:cNvSpPr>
                <a:spLocks/>
              </p:cNvSpPr>
              <p:nvPr/>
            </p:nvSpPr>
            <p:spPr bwMode="auto">
              <a:xfrm>
                <a:off x="2577" y="732"/>
                <a:ext cx="431" cy="42"/>
              </a:xfrm>
              <a:custGeom>
                <a:avLst/>
                <a:gdLst/>
                <a:ahLst/>
                <a:cxnLst>
                  <a:cxn ang="0">
                    <a:pos x="0" y="41"/>
                  </a:cxn>
                  <a:cxn ang="0">
                    <a:pos x="430" y="41"/>
                  </a:cxn>
                  <a:cxn ang="0">
                    <a:pos x="430" y="0"/>
                  </a:cxn>
                  <a:cxn ang="0">
                    <a:pos x="0" y="0"/>
                  </a:cxn>
                  <a:cxn ang="0">
                    <a:pos x="0" y="41"/>
                  </a:cxn>
                </a:cxnLst>
                <a:rect l="0" t="0" r="r" b="b"/>
                <a:pathLst>
                  <a:path w="431" h="42">
                    <a:moveTo>
                      <a:pt x="0" y="41"/>
                    </a:moveTo>
                    <a:lnTo>
                      <a:pt x="430" y="41"/>
                    </a:lnTo>
                    <a:lnTo>
                      <a:pt x="430" y="0"/>
                    </a:lnTo>
                    <a:lnTo>
                      <a:pt x="0" y="0"/>
                    </a:lnTo>
                    <a:lnTo>
                      <a:pt x="0" y="41"/>
                    </a:lnTo>
                  </a:path>
                </a:pathLst>
              </a:custGeom>
              <a:solidFill>
                <a:schemeClr val="accent2"/>
              </a:solidFill>
              <a:ln w="12700" cap="rnd" cmpd="sng">
                <a:solidFill>
                  <a:srgbClr val="000000"/>
                </a:solidFill>
                <a:prstDash val="solid"/>
                <a:round/>
                <a:headEnd type="none" w="med" len="med"/>
                <a:tailEnd type="none" w="med" len="med"/>
              </a:ln>
              <a:effectLst/>
            </p:spPr>
            <p:txBody>
              <a:bodyPr/>
              <a:lstStyle/>
              <a:p>
                <a:endParaRPr lang="en-US"/>
              </a:p>
            </p:txBody>
          </p:sp>
          <p:sp>
            <p:nvSpPr>
              <p:cNvPr id="24595" name="Freeform 19"/>
              <p:cNvSpPr>
                <a:spLocks/>
              </p:cNvSpPr>
              <p:nvPr/>
            </p:nvSpPr>
            <p:spPr bwMode="auto">
              <a:xfrm>
                <a:off x="2408" y="1350"/>
                <a:ext cx="170" cy="59"/>
              </a:xfrm>
              <a:custGeom>
                <a:avLst/>
                <a:gdLst/>
                <a:ahLst/>
                <a:cxnLst>
                  <a:cxn ang="0">
                    <a:pos x="169" y="0"/>
                  </a:cxn>
                  <a:cxn ang="0">
                    <a:pos x="169" y="58"/>
                  </a:cxn>
                  <a:cxn ang="0">
                    <a:pos x="0" y="58"/>
                  </a:cxn>
                  <a:cxn ang="0">
                    <a:pos x="1" y="0"/>
                  </a:cxn>
                  <a:cxn ang="0">
                    <a:pos x="169" y="0"/>
                  </a:cxn>
                </a:cxnLst>
                <a:rect l="0" t="0" r="r" b="b"/>
                <a:pathLst>
                  <a:path w="170" h="59">
                    <a:moveTo>
                      <a:pt x="169" y="0"/>
                    </a:moveTo>
                    <a:lnTo>
                      <a:pt x="169" y="58"/>
                    </a:lnTo>
                    <a:lnTo>
                      <a:pt x="0" y="58"/>
                    </a:lnTo>
                    <a:lnTo>
                      <a:pt x="1" y="0"/>
                    </a:lnTo>
                    <a:lnTo>
                      <a:pt x="169" y="0"/>
                    </a:lnTo>
                  </a:path>
                </a:pathLst>
              </a:custGeom>
              <a:solidFill>
                <a:schemeClr val="accent2"/>
              </a:solidFill>
              <a:ln w="12700" cap="rnd" cmpd="sng">
                <a:solidFill>
                  <a:srgbClr val="000000"/>
                </a:solidFill>
                <a:prstDash val="solid"/>
                <a:round/>
                <a:headEnd type="none" w="med" len="med"/>
                <a:tailEnd type="none" w="med" len="med"/>
              </a:ln>
              <a:effectLst/>
            </p:spPr>
            <p:txBody>
              <a:bodyPr/>
              <a:lstStyle/>
              <a:p>
                <a:endParaRPr lang="en-US"/>
              </a:p>
            </p:txBody>
          </p:sp>
          <p:sp>
            <p:nvSpPr>
              <p:cNvPr id="24596" name="Freeform 20"/>
              <p:cNvSpPr>
                <a:spLocks/>
              </p:cNvSpPr>
              <p:nvPr/>
            </p:nvSpPr>
            <p:spPr bwMode="auto">
              <a:xfrm>
                <a:off x="3007" y="1350"/>
                <a:ext cx="174" cy="59"/>
              </a:xfrm>
              <a:custGeom>
                <a:avLst/>
                <a:gdLst/>
                <a:ahLst/>
                <a:cxnLst>
                  <a:cxn ang="0">
                    <a:pos x="173" y="0"/>
                  </a:cxn>
                  <a:cxn ang="0">
                    <a:pos x="172" y="58"/>
                  </a:cxn>
                  <a:cxn ang="0">
                    <a:pos x="0" y="58"/>
                  </a:cxn>
                  <a:cxn ang="0">
                    <a:pos x="0" y="0"/>
                  </a:cxn>
                  <a:cxn ang="0">
                    <a:pos x="173" y="0"/>
                  </a:cxn>
                </a:cxnLst>
                <a:rect l="0" t="0" r="r" b="b"/>
                <a:pathLst>
                  <a:path w="174" h="59">
                    <a:moveTo>
                      <a:pt x="173" y="0"/>
                    </a:moveTo>
                    <a:lnTo>
                      <a:pt x="172" y="58"/>
                    </a:lnTo>
                    <a:lnTo>
                      <a:pt x="0" y="58"/>
                    </a:lnTo>
                    <a:lnTo>
                      <a:pt x="0" y="0"/>
                    </a:lnTo>
                    <a:lnTo>
                      <a:pt x="173" y="0"/>
                    </a:lnTo>
                  </a:path>
                </a:pathLst>
              </a:custGeom>
              <a:solidFill>
                <a:schemeClr val="accent2"/>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8" name="Rectangle 22"/>
            <p:cNvSpPr>
              <a:spLocks noChangeArrowheads="1"/>
            </p:cNvSpPr>
            <p:nvPr/>
          </p:nvSpPr>
          <p:spPr bwMode="auto">
            <a:xfrm>
              <a:off x="1118" y="2090"/>
              <a:ext cx="1018" cy="288"/>
            </a:xfrm>
            <a:prstGeom prst="rect">
              <a:avLst/>
            </a:prstGeom>
            <a:noFill/>
            <a:ln w="12700">
              <a:noFill/>
              <a:miter lim="800000"/>
              <a:headEnd/>
              <a:tailEnd/>
            </a:ln>
            <a:effectLst/>
          </p:spPr>
          <p:txBody>
            <a:bodyPr wrap="none" lIns="90488" tIns="44450" rIns="90488" bIns="44450">
              <a:spAutoFit/>
            </a:bodyPr>
            <a:lstStyle/>
            <a:p>
              <a:pPr algn="l" eaLnBrk="0" hangingPunct="0"/>
              <a:r>
                <a:rPr lang="en-US" sz="2400" b="1">
                  <a:latin typeface="Times New Roman" pitchFamily="18" charset="0"/>
                </a:rPr>
                <a:t>Data Input</a:t>
              </a:r>
            </a:p>
          </p:txBody>
        </p:sp>
        <p:sp>
          <p:nvSpPr>
            <p:cNvPr id="24599" name="Rectangle 23"/>
            <p:cNvSpPr>
              <a:spLocks noChangeArrowheads="1"/>
            </p:cNvSpPr>
            <p:nvPr/>
          </p:nvSpPr>
          <p:spPr bwMode="auto">
            <a:xfrm>
              <a:off x="3794" y="2066"/>
              <a:ext cx="1060" cy="288"/>
            </a:xfrm>
            <a:prstGeom prst="rect">
              <a:avLst/>
            </a:prstGeom>
            <a:noFill/>
            <a:ln w="12700">
              <a:noFill/>
              <a:miter lim="800000"/>
              <a:headEnd/>
              <a:tailEnd/>
            </a:ln>
            <a:effectLst/>
          </p:spPr>
          <p:txBody>
            <a:bodyPr wrap="none" lIns="90488" tIns="44450" rIns="90488" bIns="44450">
              <a:spAutoFit/>
            </a:bodyPr>
            <a:lstStyle/>
            <a:p>
              <a:pPr algn="l" eaLnBrk="0" hangingPunct="0"/>
              <a:r>
                <a:rPr lang="en-US" sz="2400">
                  <a:latin typeface="Times New Roman" pitchFamily="18" charset="0"/>
                </a:rPr>
                <a:t>Data Output</a:t>
              </a:r>
            </a:p>
          </p:txBody>
        </p:sp>
        <p:sp>
          <p:nvSpPr>
            <p:cNvPr id="24600" name="Rectangle 24"/>
            <p:cNvSpPr>
              <a:spLocks noChangeArrowheads="1"/>
            </p:cNvSpPr>
            <p:nvPr/>
          </p:nvSpPr>
          <p:spPr bwMode="auto">
            <a:xfrm rot="5400000">
              <a:off x="2342" y="1123"/>
              <a:ext cx="943" cy="250"/>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b="1">
                  <a:solidFill>
                    <a:schemeClr val="bg2"/>
                  </a:solidFill>
                  <a:latin typeface="Times New Roman" pitchFamily="18" charset="0"/>
                </a:rPr>
                <a:t>Instructions</a:t>
              </a:r>
            </a:p>
          </p:txBody>
        </p:sp>
      </p:grpSp>
      <p:sp>
        <p:nvSpPr>
          <p:cNvPr id="24602" name="Rectangle 26"/>
          <p:cNvSpPr>
            <a:spLocks noChangeArrowheads="1"/>
          </p:cNvSpPr>
          <p:nvPr/>
        </p:nvSpPr>
        <p:spPr bwMode="auto">
          <a:xfrm>
            <a:off x="1241425" y="5592763"/>
            <a:ext cx="3797300" cy="396875"/>
          </a:xfrm>
          <a:prstGeom prst="rect">
            <a:avLst/>
          </a:prstGeom>
          <a:noFill/>
          <a:ln w="12700">
            <a:noFill/>
            <a:miter lim="800000"/>
            <a:headEnd/>
            <a:tailEnd/>
          </a:ln>
          <a:effectLst/>
        </p:spPr>
        <p:txBody>
          <a:bodyPr lIns="90488" tIns="44450" rIns="90488" bIns="44450">
            <a:spAutoFit/>
          </a:bodyPr>
          <a:lstStyle/>
          <a:p>
            <a:pPr algn="l" eaLnBrk="0" hangingPunct="0"/>
            <a:r>
              <a:rPr lang="en-US" sz="2000">
                <a:latin typeface="Times New Roman" pitchFamily="18" charset="0"/>
              </a:rPr>
              <a:t>Ex:PC, Macintosh,  Workstations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8" tIns="44450" rIns="90488" bIns="44450"/>
          <a:lstStyle/>
          <a:p>
            <a:r>
              <a:rPr lang="en-US" b="1" dirty="0">
                <a:solidFill>
                  <a:srgbClr val="00B050"/>
                </a:solidFill>
              </a:rPr>
              <a:t>The MISD Architecture</a:t>
            </a:r>
          </a:p>
        </p:txBody>
      </p:sp>
      <p:sp>
        <p:nvSpPr>
          <p:cNvPr id="26627" name="Rectangle 3"/>
          <p:cNvSpPr>
            <a:spLocks noGrp="1" noChangeArrowheads="1"/>
          </p:cNvSpPr>
          <p:nvPr>
            <p:ph type="body" idx="1"/>
          </p:nvPr>
        </p:nvSpPr>
        <p:spPr>
          <a:xfrm>
            <a:off x="152400" y="5759450"/>
            <a:ext cx="8972550" cy="850900"/>
          </a:xfrm>
          <a:noFill/>
          <a:ln/>
        </p:spPr>
        <p:txBody>
          <a:bodyPr lIns="90488" tIns="44450" rIns="90488" bIns="44450">
            <a:normAutofit lnSpcReduction="10000"/>
          </a:bodyPr>
          <a:lstStyle/>
          <a:p>
            <a:pPr algn="ctr">
              <a:buClr>
                <a:schemeClr val="tx1"/>
              </a:buClr>
              <a:buFont typeface="Wingdings" pitchFamily="2" charset="2"/>
              <a:buChar char="è"/>
            </a:pPr>
            <a:r>
              <a:rPr lang="en-US" sz="2600"/>
              <a:t>More of an intellectual exercise than a practicle configuration. Few built, but commercially not available</a:t>
            </a:r>
          </a:p>
        </p:txBody>
      </p:sp>
      <p:grpSp>
        <p:nvGrpSpPr>
          <p:cNvPr id="2" name="Group 61"/>
          <p:cNvGrpSpPr>
            <a:grpSpLocks/>
          </p:cNvGrpSpPr>
          <p:nvPr/>
        </p:nvGrpSpPr>
        <p:grpSpPr bwMode="auto">
          <a:xfrm>
            <a:off x="590550" y="1284288"/>
            <a:ext cx="8059738" cy="4354512"/>
            <a:chOff x="372" y="642"/>
            <a:chExt cx="5077" cy="2743"/>
          </a:xfrm>
        </p:grpSpPr>
        <p:grpSp>
          <p:nvGrpSpPr>
            <p:cNvPr id="3" name="Group 9"/>
            <p:cNvGrpSpPr>
              <a:grpSpLocks/>
            </p:cNvGrpSpPr>
            <p:nvPr/>
          </p:nvGrpSpPr>
          <p:grpSpPr bwMode="auto">
            <a:xfrm>
              <a:off x="2904" y="2281"/>
              <a:ext cx="1969" cy="372"/>
              <a:chOff x="2904" y="2281"/>
              <a:chExt cx="1969" cy="372"/>
            </a:xfrm>
          </p:grpSpPr>
          <p:sp>
            <p:nvSpPr>
              <p:cNvPr id="26628" name="Freeform 4"/>
              <p:cNvSpPr>
                <a:spLocks/>
              </p:cNvSpPr>
              <p:nvPr/>
            </p:nvSpPr>
            <p:spPr bwMode="auto">
              <a:xfrm>
                <a:off x="2991" y="2281"/>
                <a:ext cx="1882" cy="351"/>
              </a:xfrm>
              <a:custGeom>
                <a:avLst/>
                <a:gdLst/>
                <a:ahLst/>
                <a:cxnLst>
                  <a:cxn ang="0">
                    <a:pos x="0" y="78"/>
                  </a:cxn>
                  <a:cxn ang="0">
                    <a:pos x="0" y="274"/>
                  </a:cxn>
                  <a:cxn ang="0">
                    <a:pos x="1172" y="274"/>
                  </a:cxn>
                  <a:cxn ang="0">
                    <a:pos x="1172" y="350"/>
                  </a:cxn>
                  <a:cxn ang="0">
                    <a:pos x="1881" y="175"/>
                  </a:cxn>
                  <a:cxn ang="0">
                    <a:pos x="1172" y="0"/>
                  </a:cxn>
                  <a:cxn ang="0">
                    <a:pos x="1172" y="78"/>
                  </a:cxn>
                  <a:cxn ang="0">
                    <a:pos x="0" y="78"/>
                  </a:cxn>
                </a:cxnLst>
                <a:rect l="0" t="0" r="r" b="b"/>
                <a:pathLst>
                  <a:path w="1882" h="351">
                    <a:moveTo>
                      <a:pt x="0" y="78"/>
                    </a:moveTo>
                    <a:lnTo>
                      <a:pt x="0" y="274"/>
                    </a:lnTo>
                    <a:lnTo>
                      <a:pt x="1172" y="274"/>
                    </a:lnTo>
                    <a:lnTo>
                      <a:pt x="1172" y="350"/>
                    </a:lnTo>
                    <a:lnTo>
                      <a:pt x="1881" y="175"/>
                    </a:lnTo>
                    <a:lnTo>
                      <a:pt x="1172" y="0"/>
                    </a:lnTo>
                    <a:lnTo>
                      <a:pt x="1172" y="78"/>
                    </a:lnTo>
                    <a:lnTo>
                      <a:pt x="0" y="78"/>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29" name="Freeform 5"/>
              <p:cNvSpPr>
                <a:spLocks/>
              </p:cNvSpPr>
              <p:nvPr/>
            </p:nvSpPr>
            <p:spPr bwMode="auto">
              <a:xfrm>
                <a:off x="2905" y="2555"/>
                <a:ext cx="1260" cy="22"/>
              </a:xfrm>
              <a:custGeom>
                <a:avLst/>
                <a:gdLst/>
                <a:ahLst/>
                <a:cxnLst>
                  <a:cxn ang="0">
                    <a:pos x="1174" y="21"/>
                  </a:cxn>
                  <a:cxn ang="0">
                    <a:pos x="1259" y="0"/>
                  </a:cxn>
                  <a:cxn ang="0">
                    <a:pos x="83" y="0"/>
                  </a:cxn>
                  <a:cxn ang="0">
                    <a:pos x="0" y="21"/>
                  </a:cxn>
                  <a:cxn ang="0">
                    <a:pos x="1174" y="21"/>
                  </a:cxn>
                </a:cxnLst>
                <a:rect l="0" t="0" r="r" b="b"/>
                <a:pathLst>
                  <a:path w="1260" h="22">
                    <a:moveTo>
                      <a:pt x="1174" y="21"/>
                    </a:moveTo>
                    <a:lnTo>
                      <a:pt x="1259" y="0"/>
                    </a:lnTo>
                    <a:lnTo>
                      <a:pt x="83" y="0"/>
                    </a:lnTo>
                    <a:lnTo>
                      <a:pt x="0" y="21"/>
                    </a:lnTo>
                    <a:lnTo>
                      <a:pt x="1174" y="21"/>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0" name="Freeform 6"/>
              <p:cNvSpPr>
                <a:spLocks/>
              </p:cNvSpPr>
              <p:nvPr/>
            </p:nvSpPr>
            <p:spPr bwMode="auto">
              <a:xfrm>
                <a:off x="4079" y="2555"/>
                <a:ext cx="85" cy="98"/>
              </a:xfrm>
              <a:custGeom>
                <a:avLst/>
                <a:gdLst/>
                <a:ahLst/>
                <a:cxnLst>
                  <a:cxn ang="0">
                    <a:pos x="0" y="22"/>
                  </a:cxn>
                  <a:cxn ang="0">
                    <a:pos x="84" y="0"/>
                  </a:cxn>
                  <a:cxn ang="0">
                    <a:pos x="84" y="76"/>
                  </a:cxn>
                  <a:cxn ang="0">
                    <a:pos x="0" y="97"/>
                  </a:cxn>
                  <a:cxn ang="0">
                    <a:pos x="0" y="22"/>
                  </a:cxn>
                </a:cxnLst>
                <a:rect l="0" t="0" r="r" b="b"/>
                <a:pathLst>
                  <a:path w="85" h="98">
                    <a:moveTo>
                      <a:pt x="0" y="22"/>
                    </a:moveTo>
                    <a:lnTo>
                      <a:pt x="84" y="0"/>
                    </a:lnTo>
                    <a:lnTo>
                      <a:pt x="84" y="76"/>
                    </a:lnTo>
                    <a:lnTo>
                      <a:pt x="0" y="97"/>
                    </a:lnTo>
                    <a:lnTo>
                      <a:pt x="0" y="22"/>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2904" y="2358"/>
                <a:ext cx="88" cy="219"/>
              </a:xfrm>
              <a:custGeom>
                <a:avLst/>
                <a:gdLst/>
                <a:ahLst/>
                <a:cxnLst>
                  <a:cxn ang="0">
                    <a:pos x="0" y="23"/>
                  </a:cxn>
                  <a:cxn ang="0">
                    <a:pos x="87" y="0"/>
                  </a:cxn>
                  <a:cxn ang="0">
                    <a:pos x="87" y="196"/>
                  </a:cxn>
                  <a:cxn ang="0">
                    <a:pos x="0" y="218"/>
                  </a:cxn>
                  <a:cxn ang="0">
                    <a:pos x="0" y="23"/>
                  </a:cxn>
                </a:cxnLst>
                <a:rect l="0" t="0" r="r" b="b"/>
                <a:pathLst>
                  <a:path w="88" h="219">
                    <a:moveTo>
                      <a:pt x="0" y="23"/>
                    </a:moveTo>
                    <a:lnTo>
                      <a:pt x="87" y="0"/>
                    </a:lnTo>
                    <a:lnTo>
                      <a:pt x="87" y="196"/>
                    </a:lnTo>
                    <a:lnTo>
                      <a:pt x="0" y="218"/>
                    </a:lnTo>
                    <a:lnTo>
                      <a:pt x="0" y="23"/>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4079" y="2281"/>
                <a:ext cx="85" cy="78"/>
              </a:xfrm>
              <a:custGeom>
                <a:avLst/>
                <a:gdLst/>
                <a:ahLst/>
                <a:cxnLst>
                  <a:cxn ang="0">
                    <a:pos x="0" y="77"/>
                  </a:cxn>
                  <a:cxn ang="0">
                    <a:pos x="84" y="77"/>
                  </a:cxn>
                  <a:cxn ang="0">
                    <a:pos x="84" y="0"/>
                  </a:cxn>
                  <a:cxn ang="0">
                    <a:pos x="0" y="21"/>
                  </a:cxn>
                  <a:cxn ang="0">
                    <a:pos x="0" y="77"/>
                  </a:cxn>
                </a:cxnLst>
                <a:rect l="0" t="0" r="r" b="b"/>
                <a:pathLst>
                  <a:path w="85" h="78">
                    <a:moveTo>
                      <a:pt x="0" y="77"/>
                    </a:moveTo>
                    <a:lnTo>
                      <a:pt x="84" y="77"/>
                    </a:lnTo>
                    <a:lnTo>
                      <a:pt x="84" y="0"/>
                    </a:lnTo>
                    <a:lnTo>
                      <a:pt x="0" y="21"/>
                    </a:lnTo>
                    <a:lnTo>
                      <a:pt x="0" y="77"/>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grpSp>
        <p:sp>
          <p:nvSpPr>
            <p:cNvPr id="26634" name="Freeform 10"/>
            <p:cNvSpPr>
              <a:spLocks/>
            </p:cNvSpPr>
            <p:nvPr/>
          </p:nvSpPr>
          <p:spPr bwMode="auto">
            <a:xfrm>
              <a:off x="1711" y="1751"/>
              <a:ext cx="2862" cy="806"/>
            </a:xfrm>
            <a:custGeom>
              <a:avLst/>
              <a:gdLst/>
              <a:ahLst/>
              <a:cxnLst>
                <a:cxn ang="0">
                  <a:pos x="6" y="511"/>
                </a:cxn>
                <a:cxn ang="0">
                  <a:pos x="38" y="439"/>
                </a:cxn>
                <a:cxn ang="0">
                  <a:pos x="81" y="378"/>
                </a:cxn>
                <a:cxn ang="0">
                  <a:pos x="143" y="321"/>
                </a:cxn>
                <a:cxn ang="0">
                  <a:pos x="239" y="249"/>
                </a:cxn>
                <a:cxn ang="0">
                  <a:pos x="353" y="189"/>
                </a:cxn>
                <a:cxn ang="0">
                  <a:pos x="460" y="144"/>
                </a:cxn>
                <a:cxn ang="0">
                  <a:pos x="569" y="110"/>
                </a:cxn>
                <a:cxn ang="0">
                  <a:pos x="691" y="77"/>
                </a:cxn>
                <a:cxn ang="0">
                  <a:pos x="815" y="50"/>
                </a:cxn>
                <a:cxn ang="0">
                  <a:pos x="975" y="24"/>
                </a:cxn>
                <a:cxn ang="0">
                  <a:pos x="1123" y="9"/>
                </a:cxn>
                <a:cxn ang="0">
                  <a:pos x="1313" y="0"/>
                </a:cxn>
                <a:cxn ang="0">
                  <a:pos x="1482" y="6"/>
                </a:cxn>
                <a:cxn ang="0">
                  <a:pos x="1646" y="20"/>
                </a:cxn>
                <a:cxn ang="0">
                  <a:pos x="1785" y="39"/>
                </a:cxn>
                <a:cxn ang="0">
                  <a:pos x="1965" y="75"/>
                </a:cxn>
                <a:cxn ang="0">
                  <a:pos x="2106" y="114"/>
                </a:cxn>
                <a:cxn ang="0">
                  <a:pos x="2222" y="158"/>
                </a:cxn>
                <a:cxn ang="0">
                  <a:pos x="2348" y="215"/>
                </a:cxn>
                <a:cxn ang="0">
                  <a:pos x="2457" y="280"/>
                </a:cxn>
                <a:cxn ang="0">
                  <a:pos x="2592" y="410"/>
                </a:cxn>
                <a:cxn ang="0">
                  <a:pos x="2649" y="524"/>
                </a:cxn>
                <a:cxn ang="0">
                  <a:pos x="2861" y="589"/>
                </a:cxn>
                <a:cxn ang="0">
                  <a:pos x="1946" y="586"/>
                </a:cxn>
                <a:cxn ang="0">
                  <a:pos x="2138" y="522"/>
                </a:cxn>
                <a:cxn ang="0">
                  <a:pos x="2074" y="422"/>
                </a:cxn>
                <a:cxn ang="0">
                  <a:pos x="1935" y="318"/>
                </a:cxn>
                <a:cxn ang="0">
                  <a:pos x="1807" y="260"/>
                </a:cxn>
                <a:cxn ang="0">
                  <a:pos x="1676" y="212"/>
                </a:cxn>
                <a:cxn ang="0">
                  <a:pos x="1522" y="175"/>
                </a:cxn>
                <a:cxn ang="0">
                  <a:pos x="1336" y="146"/>
                </a:cxn>
                <a:cxn ang="0">
                  <a:pos x="1153" y="134"/>
                </a:cxn>
                <a:cxn ang="0">
                  <a:pos x="986" y="134"/>
                </a:cxn>
                <a:cxn ang="0">
                  <a:pos x="825" y="146"/>
                </a:cxn>
                <a:cxn ang="0">
                  <a:pos x="663" y="168"/>
                </a:cxn>
                <a:cxn ang="0">
                  <a:pos x="473" y="214"/>
                </a:cxn>
                <a:cxn ang="0">
                  <a:pos x="319" y="270"/>
                </a:cxn>
                <a:cxn ang="0">
                  <a:pos x="207" y="327"/>
                </a:cxn>
                <a:cxn ang="0">
                  <a:pos x="128" y="383"/>
                </a:cxn>
                <a:cxn ang="0">
                  <a:pos x="79" y="428"/>
                </a:cxn>
                <a:cxn ang="0">
                  <a:pos x="47" y="482"/>
                </a:cxn>
                <a:cxn ang="0">
                  <a:pos x="0" y="606"/>
                </a:cxn>
              </a:cxnLst>
              <a:rect l="0" t="0" r="r" b="b"/>
              <a:pathLst>
                <a:path w="2862" h="806">
                  <a:moveTo>
                    <a:pt x="0" y="606"/>
                  </a:moveTo>
                  <a:lnTo>
                    <a:pt x="6" y="511"/>
                  </a:lnTo>
                  <a:lnTo>
                    <a:pt x="17" y="479"/>
                  </a:lnTo>
                  <a:lnTo>
                    <a:pt x="38" y="439"/>
                  </a:lnTo>
                  <a:lnTo>
                    <a:pt x="56" y="408"/>
                  </a:lnTo>
                  <a:lnTo>
                    <a:pt x="81" y="378"/>
                  </a:lnTo>
                  <a:lnTo>
                    <a:pt x="111" y="348"/>
                  </a:lnTo>
                  <a:lnTo>
                    <a:pt x="143" y="321"/>
                  </a:lnTo>
                  <a:lnTo>
                    <a:pt x="184" y="288"/>
                  </a:lnTo>
                  <a:lnTo>
                    <a:pt x="239" y="249"/>
                  </a:lnTo>
                  <a:lnTo>
                    <a:pt x="293" y="218"/>
                  </a:lnTo>
                  <a:lnTo>
                    <a:pt x="353" y="189"/>
                  </a:lnTo>
                  <a:lnTo>
                    <a:pt x="402" y="168"/>
                  </a:lnTo>
                  <a:lnTo>
                    <a:pt x="460" y="144"/>
                  </a:lnTo>
                  <a:lnTo>
                    <a:pt x="505" y="127"/>
                  </a:lnTo>
                  <a:lnTo>
                    <a:pt x="569" y="110"/>
                  </a:lnTo>
                  <a:lnTo>
                    <a:pt x="627" y="94"/>
                  </a:lnTo>
                  <a:lnTo>
                    <a:pt x="691" y="77"/>
                  </a:lnTo>
                  <a:lnTo>
                    <a:pt x="742" y="65"/>
                  </a:lnTo>
                  <a:lnTo>
                    <a:pt x="815" y="50"/>
                  </a:lnTo>
                  <a:lnTo>
                    <a:pt x="896" y="35"/>
                  </a:lnTo>
                  <a:lnTo>
                    <a:pt x="975" y="24"/>
                  </a:lnTo>
                  <a:lnTo>
                    <a:pt x="1043" y="16"/>
                  </a:lnTo>
                  <a:lnTo>
                    <a:pt x="1123" y="9"/>
                  </a:lnTo>
                  <a:lnTo>
                    <a:pt x="1206" y="3"/>
                  </a:lnTo>
                  <a:lnTo>
                    <a:pt x="1313" y="0"/>
                  </a:lnTo>
                  <a:lnTo>
                    <a:pt x="1405" y="2"/>
                  </a:lnTo>
                  <a:lnTo>
                    <a:pt x="1482" y="6"/>
                  </a:lnTo>
                  <a:lnTo>
                    <a:pt x="1561" y="11"/>
                  </a:lnTo>
                  <a:lnTo>
                    <a:pt x="1646" y="20"/>
                  </a:lnTo>
                  <a:lnTo>
                    <a:pt x="1719" y="28"/>
                  </a:lnTo>
                  <a:lnTo>
                    <a:pt x="1785" y="39"/>
                  </a:lnTo>
                  <a:lnTo>
                    <a:pt x="1871" y="55"/>
                  </a:lnTo>
                  <a:lnTo>
                    <a:pt x="1965" y="75"/>
                  </a:lnTo>
                  <a:lnTo>
                    <a:pt x="2042" y="96"/>
                  </a:lnTo>
                  <a:lnTo>
                    <a:pt x="2106" y="114"/>
                  </a:lnTo>
                  <a:lnTo>
                    <a:pt x="2170" y="136"/>
                  </a:lnTo>
                  <a:lnTo>
                    <a:pt x="2222" y="158"/>
                  </a:lnTo>
                  <a:lnTo>
                    <a:pt x="2279" y="183"/>
                  </a:lnTo>
                  <a:lnTo>
                    <a:pt x="2348" y="215"/>
                  </a:lnTo>
                  <a:lnTo>
                    <a:pt x="2399" y="246"/>
                  </a:lnTo>
                  <a:lnTo>
                    <a:pt x="2457" y="280"/>
                  </a:lnTo>
                  <a:lnTo>
                    <a:pt x="2540" y="351"/>
                  </a:lnTo>
                  <a:lnTo>
                    <a:pt x="2592" y="410"/>
                  </a:lnTo>
                  <a:lnTo>
                    <a:pt x="2630" y="473"/>
                  </a:lnTo>
                  <a:lnTo>
                    <a:pt x="2649" y="524"/>
                  </a:lnTo>
                  <a:lnTo>
                    <a:pt x="2662" y="589"/>
                  </a:lnTo>
                  <a:lnTo>
                    <a:pt x="2861" y="589"/>
                  </a:lnTo>
                  <a:lnTo>
                    <a:pt x="2406" y="805"/>
                  </a:lnTo>
                  <a:lnTo>
                    <a:pt x="1946" y="586"/>
                  </a:lnTo>
                  <a:lnTo>
                    <a:pt x="2151" y="587"/>
                  </a:lnTo>
                  <a:lnTo>
                    <a:pt x="2138" y="522"/>
                  </a:lnTo>
                  <a:lnTo>
                    <a:pt x="2113" y="473"/>
                  </a:lnTo>
                  <a:lnTo>
                    <a:pt x="2074" y="422"/>
                  </a:lnTo>
                  <a:lnTo>
                    <a:pt x="1991" y="351"/>
                  </a:lnTo>
                  <a:lnTo>
                    <a:pt x="1935" y="318"/>
                  </a:lnTo>
                  <a:lnTo>
                    <a:pt x="1875" y="286"/>
                  </a:lnTo>
                  <a:lnTo>
                    <a:pt x="1807" y="260"/>
                  </a:lnTo>
                  <a:lnTo>
                    <a:pt x="1741" y="233"/>
                  </a:lnTo>
                  <a:lnTo>
                    <a:pt x="1676" y="212"/>
                  </a:lnTo>
                  <a:lnTo>
                    <a:pt x="1606" y="195"/>
                  </a:lnTo>
                  <a:lnTo>
                    <a:pt x="1522" y="175"/>
                  </a:lnTo>
                  <a:lnTo>
                    <a:pt x="1426" y="158"/>
                  </a:lnTo>
                  <a:lnTo>
                    <a:pt x="1336" y="146"/>
                  </a:lnTo>
                  <a:lnTo>
                    <a:pt x="1255" y="140"/>
                  </a:lnTo>
                  <a:lnTo>
                    <a:pt x="1153" y="134"/>
                  </a:lnTo>
                  <a:lnTo>
                    <a:pt x="1054" y="133"/>
                  </a:lnTo>
                  <a:lnTo>
                    <a:pt x="986" y="134"/>
                  </a:lnTo>
                  <a:lnTo>
                    <a:pt x="913" y="138"/>
                  </a:lnTo>
                  <a:lnTo>
                    <a:pt x="825" y="146"/>
                  </a:lnTo>
                  <a:lnTo>
                    <a:pt x="742" y="156"/>
                  </a:lnTo>
                  <a:lnTo>
                    <a:pt x="663" y="168"/>
                  </a:lnTo>
                  <a:lnTo>
                    <a:pt x="586" y="184"/>
                  </a:lnTo>
                  <a:lnTo>
                    <a:pt x="473" y="214"/>
                  </a:lnTo>
                  <a:lnTo>
                    <a:pt x="398" y="238"/>
                  </a:lnTo>
                  <a:lnTo>
                    <a:pt x="319" y="270"/>
                  </a:lnTo>
                  <a:lnTo>
                    <a:pt x="250" y="302"/>
                  </a:lnTo>
                  <a:lnTo>
                    <a:pt x="207" y="327"/>
                  </a:lnTo>
                  <a:lnTo>
                    <a:pt x="163" y="356"/>
                  </a:lnTo>
                  <a:lnTo>
                    <a:pt x="128" y="383"/>
                  </a:lnTo>
                  <a:lnTo>
                    <a:pt x="103" y="406"/>
                  </a:lnTo>
                  <a:lnTo>
                    <a:pt x="79" y="428"/>
                  </a:lnTo>
                  <a:lnTo>
                    <a:pt x="60" y="456"/>
                  </a:lnTo>
                  <a:lnTo>
                    <a:pt x="47" y="482"/>
                  </a:lnTo>
                  <a:lnTo>
                    <a:pt x="28" y="517"/>
                  </a:lnTo>
                  <a:lnTo>
                    <a:pt x="0" y="606"/>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5" name="Freeform 11"/>
            <p:cNvSpPr>
              <a:spLocks/>
            </p:cNvSpPr>
            <p:nvPr/>
          </p:nvSpPr>
          <p:spPr bwMode="auto">
            <a:xfrm>
              <a:off x="3216" y="2220"/>
              <a:ext cx="1177" cy="1011"/>
            </a:xfrm>
            <a:custGeom>
              <a:avLst/>
              <a:gdLst/>
              <a:ahLst/>
              <a:cxnLst>
                <a:cxn ang="0">
                  <a:pos x="3" y="368"/>
                </a:cxn>
                <a:cxn ang="0">
                  <a:pos x="16" y="459"/>
                </a:cxn>
                <a:cxn ang="0">
                  <a:pos x="33" y="536"/>
                </a:cxn>
                <a:cxn ang="0">
                  <a:pos x="59" y="608"/>
                </a:cxn>
                <a:cxn ang="0">
                  <a:pos x="98" y="698"/>
                </a:cxn>
                <a:cxn ang="0">
                  <a:pos x="145" y="773"/>
                </a:cxn>
                <a:cxn ang="0">
                  <a:pos x="189" y="829"/>
                </a:cxn>
                <a:cxn ang="0">
                  <a:pos x="234" y="872"/>
                </a:cxn>
                <a:cxn ang="0">
                  <a:pos x="284" y="913"/>
                </a:cxn>
                <a:cxn ang="0">
                  <a:pos x="335" y="948"/>
                </a:cxn>
                <a:cxn ang="0">
                  <a:pos x="401" y="979"/>
                </a:cxn>
                <a:cxn ang="0">
                  <a:pos x="461" y="999"/>
                </a:cxn>
                <a:cxn ang="0">
                  <a:pos x="540" y="1010"/>
                </a:cxn>
                <a:cxn ang="0">
                  <a:pos x="609" y="1002"/>
                </a:cxn>
                <a:cxn ang="0">
                  <a:pos x="677" y="985"/>
                </a:cxn>
                <a:cxn ang="0">
                  <a:pos x="734" y="961"/>
                </a:cxn>
                <a:cxn ang="0">
                  <a:pos x="808" y="916"/>
                </a:cxn>
                <a:cxn ang="0">
                  <a:pos x="866" y="867"/>
                </a:cxn>
                <a:cxn ang="0">
                  <a:pos x="913" y="812"/>
                </a:cxn>
                <a:cxn ang="0">
                  <a:pos x="965" y="740"/>
                </a:cxn>
                <a:cxn ang="0">
                  <a:pos x="1010" y="659"/>
                </a:cxn>
                <a:cxn ang="0">
                  <a:pos x="1065" y="496"/>
                </a:cxn>
                <a:cxn ang="0">
                  <a:pos x="1089" y="353"/>
                </a:cxn>
                <a:cxn ang="0">
                  <a:pos x="1176" y="271"/>
                </a:cxn>
                <a:cxn ang="0">
                  <a:pos x="800" y="275"/>
                </a:cxn>
                <a:cxn ang="0">
                  <a:pos x="879" y="356"/>
                </a:cxn>
                <a:cxn ang="0">
                  <a:pos x="853" y="481"/>
                </a:cxn>
                <a:cxn ang="0">
                  <a:pos x="795" y="611"/>
                </a:cxn>
                <a:cxn ang="0">
                  <a:pos x="743" y="684"/>
                </a:cxn>
                <a:cxn ang="0">
                  <a:pos x="689" y="744"/>
                </a:cxn>
                <a:cxn ang="0">
                  <a:pos x="626" y="790"/>
                </a:cxn>
                <a:cxn ang="0">
                  <a:pos x="549" y="827"/>
                </a:cxn>
                <a:cxn ang="0">
                  <a:pos x="474" y="842"/>
                </a:cxn>
                <a:cxn ang="0">
                  <a:pos x="405" y="842"/>
                </a:cxn>
                <a:cxn ang="0">
                  <a:pos x="339" y="827"/>
                </a:cxn>
                <a:cxn ang="0">
                  <a:pos x="272" y="799"/>
                </a:cxn>
                <a:cxn ang="0">
                  <a:pos x="194" y="742"/>
                </a:cxn>
                <a:cxn ang="0">
                  <a:pos x="131" y="671"/>
                </a:cxn>
                <a:cxn ang="0">
                  <a:pos x="85" y="600"/>
                </a:cxn>
                <a:cxn ang="0">
                  <a:pos x="53" y="529"/>
                </a:cxn>
                <a:cxn ang="0">
                  <a:pos x="33" y="473"/>
                </a:cxn>
                <a:cxn ang="0">
                  <a:pos x="19" y="405"/>
                </a:cxn>
                <a:cxn ang="0">
                  <a:pos x="0" y="249"/>
                </a:cxn>
              </a:cxnLst>
              <a:rect l="0" t="0" r="r" b="b"/>
              <a:pathLst>
                <a:path w="1177" h="1011">
                  <a:moveTo>
                    <a:pt x="0" y="249"/>
                  </a:moveTo>
                  <a:lnTo>
                    <a:pt x="3" y="368"/>
                  </a:lnTo>
                  <a:lnTo>
                    <a:pt x="7" y="409"/>
                  </a:lnTo>
                  <a:lnTo>
                    <a:pt x="16" y="459"/>
                  </a:lnTo>
                  <a:lnTo>
                    <a:pt x="23" y="498"/>
                  </a:lnTo>
                  <a:lnTo>
                    <a:pt x="33" y="536"/>
                  </a:lnTo>
                  <a:lnTo>
                    <a:pt x="46" y="573"/>
                  </a:lnTo>
                  <a:lnTo>
                    <a:pt x="59" y="608"/>
                  </a:lnTo>
                  <a:lnTo>
                    <a:pt x="76" y="648"/>
                  </a:lnTo>
                  <a:lnTo>
                    <a:pt x="98" y="698"/>
                  </a:lnTo>
                  <a:lnTo>
                    <a:pt x="120" y="736"/>
                  </a:lnTo>
                  <a:lnTo>
                    <a:pt x="145" y="773"/>
                  </a:lnTo>
                  <a:lnTo>
                    <a:pt x="165" y="799"/>
                  </a:lnTo>
                  <a:lnTo>
                    <a:pt x="189" y="829"/>
                  </a:lnTo>
                  <a:lnTo>
                    <a:pt x="207" y="850"/>
                  </a:lnTo>
                  <a:lnTo>
                    <a:pt x="234" y="872"/>
                  </a:lnTo>
                  <a:lnTo>
                    <a:pt x="258" y="893"/>
                  </a:lnTo>
                  <a:lnTo>
                    <a:pt x="284" y="913"/>
                  </a:lnTo>
                  <a:lnTo>
                    <a:pt x="305" y="928"/>
                  </a:lnTo>
                  <a:lnTo>
                    <a:pt x="335" y="948"/>
                  </a:lnTo>
                  <a:lnTo>
                    <a:pt x="368" y="967"/>
                  </a:lnTo>
                  <a:lnTo>
                    <a:pt x="401" y="979"/>
                  </a:lnTo>
                  <a:lnTo>
                    <a:pt x="429" y="990"/>
                  </a:lnTo>
                  <a:lnTo>
                    <a:pt x="461" y="999"/>
                  </a:lnTo>
                  <a:lnTo>
                    <a:pt x="496" y="1007"/>
                  </a:lnTo>
                  <a:lnTo>
                    <a:pt x="540" y="1010"/>
                  </a:lnTo>
                  <a:lnTo>
                    <a:pt x="577" y="1007"/>
                  </a:lnTo>
                  <a:lnTo>
                    <a:pt x="609" y="1002"/>
                  </a:lnTo>
                  <a:lnTo>
                    <a:pt x="642" y="996"/>
                  </a:lnTo>
                  <a:lnTo>
                    <a:pt x="677" y="985"/>
                  </a:lnTo>
                  <a:lnTo>
                    <a:pt x="707" y="975"/>
                  </a:lnTo>
                  <a:lnTo>
                    <a:pt x="734" y="961"/>
                  </a:lnTo>
                  <a:lnTo>
                    <a:pt x="769" y="941"/>
                  </a:lnTo>
                  <a:lnTo>
                    <a:pt x="808" y="916"/>
                  </a:lnTo>
                  <a:lnTo>
                    <a:pt x="839" y="889"/>
                  </a:lnTo>
                  <a:lnTo>
                    <a:pt x="866" y="867"/>
                  </a:lnTo>
                  <a:lnTo>
                    <a:pt x="892" y="839"/>
                  </a:lnTo>
                  <a:lnTo>
                    <a:pt x="913" y="812"/>
                  </a:lnTo>
                  <a:lnTo>
                    <a:pt x="937" y="780"/>
                  </a:lnTo>
                  <a:lnTo>
                    <a:pt x="965" y="740"/>
                  </a:lnTo>
                  <a:lnTo>
                    <a:pt x="986" y="702"/>
                  </a:lnTo>
                  <a:lnTo>
                    <a:pt x="1010" y="659"/>
                  </a:lnTo>
                  <a:lnTo>
                    <a:pt x="1044" y="569"/>
                  </a:lnTo>
                  <a:lnTo>
                    <a:pt x="1065" y="496"/>
                  </a:lnTo>
                  <a:lnTo>
                    <a:pt x="1081" y="417"/>
                  </a:lnTo>
                  <a:lnTo>
                    <a:pt x="1089" y="353"/>
                  </a:lnTo>
                  <a:lnTo>
                    <a:pt x="1094" y="271"/>
                  </a:lnTo>
                  <a:lnTo>
                    <a:pt x="1176" y="271"/>
                  </a:lnTo>
                  <a:lnTo>
                    <a:pt x="989" y="0"/>
                  </a:lnTo>
                  <a:lnTo>
                    <a:pt x="800" y="275"/>
                  </a:lnTo>
                  <a:lnTo>
                    <a:pt x="884" y="274"/>
                  </a:lnTo>
                  <a:lnTo>
                    <a:pt x="879" y="356"/>
                  </a:lnTo>
                  <a:lnTo>
                    <a:pt x="868" y="417"/>
                  </a:lnTo>
                  <a:lnTo>
                    <a:pt x="853" y="481"/>
                  </a:lnTo>
                  <a:lnTo>
                    <a:pt x="818" y="569"/>
                  </a:lnTo>
                  <a:lnTo>
                    <a:pt x="795" y="611"/>
                  </a:lnTo>
                  <a:lnTo>
                    <a:pt x="771" y="651"/>
                  </a:lnTo>
                  <a:lnTo>
                    <a:pt x="743" y="684"/>
                  </a:lnTo>
                  <a:lnTo>
                    <a:pt x="715" y="717"/>
                  </a:lnTo>
                  <a:lnTo>
                    <a:pt x="689" y="744"/>
                  </a:lnTo>
                  <a:lnTo>
                    <a:pt x="660" y="766"/>
                  </a:lnTo>
                  <a:lnTo>
                    <a:pt x="626" y="790"/>
                  </a:lnTo>
                  <a:lnTo>
                    <a:pt x="586" y="812"/>
                  </a:lnTo>
                  <a:lnTo>
                    <a:pt x="549" y="827"/>
                  </a:lnTo>
                  <a:lnTo>
                    <a:pt x="516" y="835"/>
                  </a:lnTo>
                  <a:lnTo>
                    <a:pt x="474" y="842"/>
                  </a:lnTo>
                  <a:lnTo>
                    <a:pt x="433" y="843"/>
                  </a:lnTo>
                  <a:lnTo>
                    <a:pt x="405" y="842"/>
                  </a:lnTo>
                  <a:lnTo>
                    <a:pt x="375" y="837"/>
                  </a:lnTo>
                  <a:lnTo>
                    <a:pt x="339" y="827"/>
                  </a:lnTo>
                  <a:lnTo>
                    <a:pt x="305" y="814"/>
                  </a:lnTo>
                  <a:lnTo>
                    <a:pt x="272" y="799"/>
                  </a:lnTo>
                  <a:lnTo>
                    <a:pt x="241" y="779"/>
                  </a:lnTo>
                  <a:lnTo>
                    <a:pt x="194" y="742"/>
                  </a:lnTo>
                  <a:lnTo>
                    <a:pt x="163" y="711"/>
                  </a:lnTo>
                  <a:lnTo>
                    <a:pt x="131" y="671"/>
                  </a:lnTo>
                  <a:lnTo>
                    <a:pt x="103" y="631"/>
                  </a:lnTo>
                  <a:lnTo>
                    <a:pt x="85" y="600"/>
                  </a:lnTo>
                  <a:lnTo>
                    <a:pt x="67" y="563"/>
                  </a:lnTo>
                  <a:lnTo>
                    <a:pt x="53" y="529"/>
                  </a:lnTo>
                  <a:lnTo>
                    <a:pt x="42" y="501"/>
                  </a:lnTo>
                  <a:lnTo>
                    <a:pt x="33" y="473"/>
                  </a:lnTo>
                  <a:lnTo>
                    <a:pt x="25" y="437"/>
                  </a:lnTo>
                  <a:lnTo>
                    <a:pt x="19" y="405"/>
                  </a:lnTo>
                  <a:lnTo>
                    <a:pt x="11" y="361"/>
                  </a:lnTo>
                  <a:lnTo>
                    <a:pt x="0" y="249"/>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6" name="Freeform 12"/>
            <p:cNvSpPr>
              <a:spLocks/>
            </p:cNvSpPr>
            <p:nvPr/>
          </p:nvSpPr>
          <p:spPr bwMode="auto">
            <a:xfrm>
              <a:off x="372" y="1975"/>
              <a:ext cx="1153" cy="1254"/>
            </a:xfrm>
            <a:custGeom>
              <a:avLst/>
              <a:gdLst/>
              <a:ahLst/>
              <a:cxnLst>
                <a:cxn ang="0">
                  <a:pos x="700" y="1246"/>
                </a:cxn>
                <a:cxn ang="0">
                  <a:pos x="599" y="1228"/>
                </a:cxn>
                <a:cxn ang="0">
                  <a:pos x="513" y="1205"/>
                </a:cxn>
                <a:cxn ang="0">
                  <a:pos x="433" y="1176"/>
                </a:cxn>
                <a:cxn ang="0">
                  <a:pos x="335" y="1131"/>
                </a:cxn>
                <a:cxn ang="0">
                  <a:pos x="250" y="1077"/>
                </a:cxn>
                <a:cxn ang="0">
                  <a:pos x="190" y="1030"/>
                </a:cxn>
                <a:cxn ang="0">
                  <a:pos x="143" y="981"/>
                </a:cxn>
                <a:cxn ang="0">
                  <a:pos x="100" y="925"/>
                </a:cxn>
                <a:cxn ang="0">
                  <a:pos x="62" y="869"/>
                </a:cxn>
                <a:cxn ang="0">
                  <a:pos x="29" y="797"/>
                </a:cxn>
                <a:cxn ang="0">
                  <a:pos x="10" y="734"/>
                </a:cxn>
                <a:cxn ang="0">
                  <a:pos x="0" y="649"/>
                </a:cxn>
                <a:cxn ang="0">
                  <a:pos x="11" y="576"/>
                </a:cxn>
                <a:cxn ang="0">
                  <a:pos x="33" y="504"/>
                </a:cxn>
                <a:cxn ang="0">
                  <a:pos x="61" y="444"/>
                </a:cxn>
                <a:cxn ang="0">
                  <a:pos x="117" y="368"/>
                </a:cxn>
                <a:cxn ang="0">
                  <a:pos x="172" y="308"/>
                </a:cxn>
                <a:cxn ang="0">
                  <a:pos x="237" y="260"/>
                </a:cxn>
                <a:cxn ang="0">
                  <a:pos x="320" y="207"/>
                </a:cxn>
                <a:cxn ang="0">
                  <a:pos x="413" y="163"/>
                </a:cxn>
                <a:cxn ang="0">
                  <a:pos x="597" y="109"/>
                </a:cxn>
                <a:cxn ang="0">
                  <a:pos x="760" y="90"/>
                </a:cxn>
                <a:cxn ang="0">
                  <a:pos x="853" y="0"/>
                </a:cxn>
                <a:cxn ang="0">
                  <a:pos x="836" y="401"/>
                </a:cxn>
                <a:cxn ang="0">
                  <a:pos x="748" y="313"/>
                </a:cxn>
                <a:cxn ang="0">
                  <a:pos x="607" y="336"/>
                </a:cxn>
                <a:cxn ang="0">
                  <a:pos x="458" y="392"/>
                </a:cxn>
                <a:cxn ang="0">
                  <a:pos x="375" y="445"/>
                </a:cxn>
                <a:cxn ang="0">
                  <a:pos x="304" y="501"/>
                </a:cxn>
                <a:cxn ang="0">
                  <a:pos x="251" y="566"/>
                </a:cxn>
                <a:cxn ang="0">
                  <a:pos x="206" y="647"/>
                </a:cxn>
                <a:cxn ang="0">
                  <a:pos x="186" y="725"/>
                </a:cxn>
                <a:cxn ang="0">
                  <a:pos x="184" y="799"/>
                </a:cxn>
                <a:cxn ang="0">
                  <a:pos x="197" y="870"/>
                </a:cxn>
                <a:cxn ang="0">
                  <a:pos x="227" y="941"/>
                </a:cxn>
                <a:cxn ang="0">
                  <a:pos x="288" y="1027"/>
                </a:cxn>
                <a:cxn ang="0">
                  <a:pos x="364" y="1097"/>
                </a:cxn>
                <a:cxn ang="0">
                  <a:pos x="444" y="1149"/>
                </a:cxn>
                <a:cxn ang="0">
                  <a:pos x="521" y="1185"/>
                </a:cxn>
                <a:cxn ang="0">
                  <a:pos x="584" y="1209"/>
                </a:cxn>
                <a:cxn ang="0">
                  <a:pos x="659" y="1227"/>
                </a:cxn>
                <a:cxn ang="0">
                  <a:pos x="835" y="1253"/>
                </a:cxn>
              </a:cxnLst>
              <a:rect l="0" t="0" r="r" b="b"/>
              <a:pathLst>
                <a:path w="1153" h="1254">
                  <a:moveTo>
                    <a:pt x="835" y="1253"/>
                  </a:moveTo>
                  <a:lnTo>
                    <a:pt x="700" y="1246"/>
                  </a:lnTo>
                  <a:lnTo>
                    <a:pt x="654" y="1239"/>
                  </a:lnTo>
                  <a:lnTo>
                    <a:pt x="599" y="1228"/>
                  </a:lnTo>
                  <a:lnTo>
                    <a:pt x="556" y="1219"/>
                  </a:lnTo>
                  <a:lnTo>
                    <a:pt x="513" y="1205"/>
                  </a:lnTo>
                  <a:lnTo>
                    <a:pt x="472" y="1191"/>
                  </a:lnTo>
                  <a:lnTo>
                    <a:pt x="433" y="1176"/>
                  </a:lnTo>
                  <a:lnTo>
                    <a:pt x="388" y="1157"/>
                  </a:lnTo>
                  <a:lnTo>
                    <a:pt x="335" y="1131"/>
                  </a:lnTo>
                  <a:lnTo>
                    <a:pt x="292" y="1106"/>
                  </a:lnTo>
                  <a:lnTo>
                    <a:pt x="250" y="1077"/>
                  </a:lnTo>
                  <a:lnTo>
                    <a:pt x="223" y="1056"/>
                  </a:lnTo>
                  <a:lnTo>
                    <a:pt x="190" y="1030"/>
                  </a:lnTo>
                  <a:lnTo>
                    <a:pt x="167" y="1009"/>
                  </a:lnTo>
                  <a:lnTo>
                    <a:pt x="143" y="981"/>
                  </a:lnTo>
                  <a:lnTo>
                    <a:pt x="122" y="953"/>
                  </a:lnTo>
                  <a:lnTo>
                    <a:pt x="100" y="925"/>
                  </a:lnTo>
                  <a:lnTo>
                    <a:pt x="82" y="903"/>
                  </a:lnTo>
                  <a:lnTo>
                    <a:pt x="62" y="869"/>
                  </a:lnTo>
                  <a:lnTo>
                    <a:pt x="42" y="833"/>
                  </a:lnTo>
                  <a:lnTo>
                    <a:pt x="29" y="797"/>
                  </a:lnTo>
                  <a:lnTo>
                    <a:pt x="18" y="768"/>
                  </a:lnTo>
                  <a:lnTo>
                    <a:pt x="10" y="734"/>
                  </a:lnTo>
                  <a:lnTo>
                    <a:pt x="2" y="695"/>
                  </a:lnTo>
                  <a:lnTo>
                    <a:pt x="0" y="649"/>
                  </a:lnTo>
                  <a:lnTo>
                    <a:pt x="3" y="609"/>
                  </a:lnTo>
                  <a:lnTo>
                    <a:pt x="11" y="576"/>
                  </a:lnTo>
                  <a:lnTo>
                    <a:pt x="19" y="541"/>
                  </a:lnTo>
                  <a:lnTo>
                    <a:pt x="33" y="504"/>
                  </a:lnTo>
                  <a:lnTo>
                    <a:pt x="46" y="473"/>
                  </a:lnTo>
                  <a:lnTo>
                    <a:pt x="61" y="444"/>
                  </a:lnTo>
                  <a:lnTo>
                    <a:pt x="86" y="408"/>
                  </a:lnTo>
                  <a:lnTo>
                    <a:pt x="117" y="368"/>
                  </a:lnTo>
                  <a:lnTo>
                    <a:pt x="146" y="334"/>
                  </a:lnTo>
                  <a:lnTo>
                    <a:pt x="172" y="308"/>
                  </a:lnTo>
                  <a:lnTo>
                    <a:pt x="206" y="281"/>
                  </a:lnTo>
                  <a:lnTo>
                    <a:pt x="237" y="260"/>
                  </a:lnTo>
                  <a:lnTo>
                    <a:pt x="273" y="235"/>
                  </a:lnTo>
                  <a:lnTo>
                    <a:pt x="320" y="207"/>
                  </a:lnTo>
                  <a:lnTo>
                    <a:pt x="364" y="185"/>
                  </a:lnTo>
                  <a:lnTo>
                    <a:pt x="413" y="163"/>
                  </a:lnTo>
                  <a:lnTo>
                    <a:pt x="515" y="129"/>
                  </a:lnTo>
                  <a:lnTo>
                    <a:pt x="597" y="109"/>
                  </a:lnTo>
                  <a:lnTo>
                    <a:pt x="687" y="95"/>
                  </a:lnTo>
                  <a:lnTo>
                    <a:pt x="760" y="90"/>
                  </a:lnTo>
                  <a:lnTo>
                    <a:pt x="851" y="87"/>
                  </a:lnTo>
                  <a:lnTo>
                    <a:pt x="853" y="0"/>
                  </a:lnTo>
                  <a:lnTo>
                    <a:pt x="1152" y="210"/>
                  </a:lnTo>
                  <a:lnTo>
                    <a:pt x="836" y="401"/>
                  </a:lnTo>
                  <a:lnTo>
                    <a:pt x="840" y="312"/>
                  </a:lnTo>
                  <a:lnTo>
                    <a:pt x="748" y="313"/>
                  </a:lnTo>
                  <a:lnTo>
                    <a:pt x="678" y="322"/>
                  </a:lnTo>
                  <a:lnTo>
                    <a:pt x="607" y="336"/>
                  </a:lnTo>
                  <a:lnTo>
                    <a:pt x="506" y="370"/>
                  </a:lnTo>
                  <a:lnTo>
                    <a:pt x="458" y="392"/>
                  </a:lnTo>
                  <a:lnTo>
                    <a:pt x="412" y="417"/>
                  </a:lnTo>
                  <a:lnTo>
                    <a:pt x="375" y="445"/>
                  </a:lnTo>
                  <a:lnTo>
                    <a:pt x="335" y="473"/>
                  </a:lnTo>
                  <a:lnTo>
                    <a:pt x="304" y="501"/>
                  </a:lnTo>
                  <a:lnTo>
                    <a:pt x="279" y="531"/>
                  </a:lnTo>
                  <a:lnTo>
                    <a:pt x="251" y="566"/>
                  </a:lnTo>
                  <a:lnTo>
                    <a:pt x="224" y="607"/>
                  </a:lnTo>
                  <a:lnTo>
                    <a:pt x="206" y="647"/>
                  </a:lnTo>
                  <a:lnTo>
                    <a:pt x="196" y="680"/>
                  </a:lnTo>
                  <a:lnTo>
                    <a:pt x="186" y="725"/>
                  </a:lnTo>
                  <a:lnTo>
                    <a:pt x="183" y="769"/>
                  </a:lnTo>
                  <a:lnTo>
                    <a:pt x="184" y="799"/>
                  </a:lnTo>
                  <a:lnTo>
                    <a:pt x="188" y="831"/>
                  </a:lnTo>
                  <a:lnTo>
                    <a:pt x="197" y="870"/>
                  </a:lnTo>
                  <a:lnTo>
                    <a:pt x="211" y="907"/>
                  </a:lnTo>
                  <a:lnTo>
                    <a:pt x="227" y="941"/>
                  </a:lnTo>
                  <a:lnTo>
                    <a:pt x="248" y="976"/>
                  </a:lnTo>
                  <a:lnTo>
                    <a:pt x="288" y="1027"/>
                  </a:lnTo>
                  <a:lnTo>
                    <a:pt x="321" y="1060"/>
                  </a:lnTo>
                  <a:lnTo>
                    <a:pt x="364" y="1097"/>
                  </a:lnTo>
                  <a:lnTo>
                    <a:pt x="410" y="1129"/>
                  </a:lnTo>
                  <a:lnTo>
                    <a:pt x="444" y="1149"/>
                  </a:lnTo>
                  <a:lnTo>
                    <a:pt x="484" y="1170"/>
                  </a:lnTo>
                  <a:lnTo>
                    <a:pt x="521" y="1185"/>
                  </a:lnTo>
                  <a:lnTo>
                    <a:pt x="553" y="1198"/>
                  </a:lnTo>
                  <a:lnTo>
                    <a:pt x="584" y="1209"/>
                  </a:lnTo>
                  <a:lnTo>
                    <a:pt x="624" y="1218"/>
                  </a:lnTo>
                  <a:lnTo>
                    <a:pt x="659" y="1227"/>
                  </a:lnTo>
                  <a:lnTo>
                    <a:pt x="710" y="1236"/>
                  </a:lnTo>
                  <a:lnTo>
                    <a:pt x="835" y="1253"/>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37" name="Freeform 13"/>
            <p:cNvSpPr>
              <a:spLocks/>
            </p:cNvSpPr>
            <p:nvPr/>
          </p:nvSpPr>
          <p:spPr bwMode="auto">
            <a:xfrm>
              <a:off x="419" y="2112"/>
              <a:ext cx="2570" cy="1240"/>
            </a:xfrm>
            <a:custGeom>
              <a:avLst/>
              <a:gdLst/>
              <a:ahLst/>
              <a:cxnLst>
                <a:cxn ang="0">
                  <a:pos x="1186" y="35"/>
                </a:cxn>
                <a:cxn ang="0">
                  <a:pos x="986" y="73"/>
                </a:cxn>
                <a:cxn ang="0">
                  <a:pos x="820" y="113"/>
                </a:cxn>
                <a:cxn ang="0">
                  <a:pos x="672" y="159"/>
                </a:cxn>
                <a:cxn ang="0">
                  <a:pos x="488" y="225"/>
                </a:cxn>
                <a:cxn ang="0">
                  <a:pos x="340" y="293"/>
                </a:cxn>
                <a:cxn ang="0">
                  <a:pos x="238" y="354"/>
                </a:cxn>
                <a:cxn ang="0">
                  <a:pos x="166" y="414"/>
                </a:cxn>
                <a:cxn ang="0">
                  <a:pos x="98" y="477"/>
                </a:cxn>
                <a:cxn ang="0">
                  <a:pos x="46" y="540"/>
                </a:cxn>
                <a:cxn ang="0">
                  <a:pos x="12" y="617"/>
                </a:cxn>
                <a:cxn ang="0">
                  <a:pos x="0" y="686"/>
                </a:cxn>
                <a:cxn ang="0">
                  <a:pos x="20" y="772"/>
                </a:cxn>
                <a:cxn ang="0">
                  <a:pos x="74" y="842"/>
                </a:cxn>
                <a:cxn ang="0">
                  <a:pos x="150" y="909"/>
                </a:cxn>
                <a:cxn ang="0">
                  <a:pos x="236" y="962"/>
                </a:cxn>
                <a:cxn ang="0">
                  <a:pos x="380" y="1027"/>
                </a:cxn>
                <a:cxn ang="0">
                  <a:pos x="524" y="1075"/>
                </a:cxn>
                <a:cxn ang="0">
                  <a:pos x="678" y="1109"/>
                </a:cxn>
                <a:cxn ang="0">
                  <a:pos x="868" y="1144"/>
                </a:cxn>
                <a:cxn ang="0">
                  <a:pos x="1078" y="1170"/>
                </a:cxn>
                <a:cxn ang="0">
                  <a:pos x="1481" y="1184"/>
                </a:cxn>
                <a:cxn ang="0">
                  <a:pos x="1821" y="1170"/>
                </a:cxn>
                <a:cxn ang="0">
                  <a:pos x="2055" y="1239"/>
                </a:cxn>
                <a:cxn ang="0">
                  <a:pos x="1839" y="846"/>
                </a:cxn>
                <a:cxn ang="0">
                  <a:pos x="1699" y="950"/>
                </a:cxn>
                <a:cxn ang="0">
                  <a:pos x="1399" y="956"/>
                </a:cxn>
                <a:cxn ang="0">
                  <a:pos x="1070" y="931"/>
                </a:cxn>
                <a:cxn ang="0">
                  <a:pos x="874" y="896"/>
                </a:cxn>
                <a:cxn ang="0">
                  <a:pos x="708" y="856"/>
                </a:cxn>
                <a:cxn ang="0">
                  <a:pos x="566" y="802"/>
                </a:cxn>
                <a:cxn ang="0">
                  <a:pos x="440" y="732"/>
                </a:cxn>
                <a:cxn ang="0">
                  <a:pos x="366" y="657"/>
                </a:cxn>
                <a:cxn ang="0">
                  <a:pos x="330" y="585"/>
                </a:cxn>
                <a:cxn ang="0">
                  <a:pos x="326" y="512"/>
                </a:cxn>
                <a:cxn ang="0">
                  <a:pos x="352" y="435"/>
                </a:cxn>
                <a:cxn ang="0">
                  <a:pos x="440" y="336"/>
                </a:cxn>
                <a:cxn ang="0">
                  <a:pos x="566" y="251"/>
                </a:cxn>
                <a:cxn ang="0">
                  <a:pos x="704" y="184"/>
                </a:cxn>
                <a:cxn ang="0">
                  <a:pos x="848" y="131"/>
                </a:cxn>
                <a:cxn ang="0">
                  <a:pos x="964" y="95"/>
                </a:cxn>
                <a:cxn ang="0">
                  <a:pos x="1112" y="63"/>
                </a:cxn>
                <a:cxn ang="0">
                  <a:pos x="1457" y="0"/>
                </a:cxn>
              </a:cxnLst>
              <a:rect l="0" t="0" r="r" b="b"/>
              <a:pathLst>
                <a:path w="2570" h="1240">
                  <a:moveTo>
                    <a:pt x="1457" y="0"/>
                  </a:moveTo>
                  <a:lnTo>
                    <a:pt x="1186" y="35"/>
                  </a:lnTo>
                  <a:lnTo>
                    <a:pt x="1096" y="51"/>
                  </a:lnTo>
                  <a:lnTo>
                    <a:pt x="986" y="73"/>
                  </a:lnTo>
                  <a:lnTo>
                    <a:pt x="902" y="91"/>
                  </a:lnTo>
                  <a:lnTo>
                    <a:pt x="820" y="113"/>
                  </a:lnTo>
                  <a:lnTo>
                    <a:pt x="742" y="136"/>
                  </a:lnTo>
                  <a:lnTo>
                    <a:pt x="672" y="159"/>
                  </a:lnTo>
                  <a:lnTo>
                    <a:pt x="588" y="187"/>
                  </a:lnTo>
                  <a:lnTo>
                    <a:pt x="488" y="225"/>
                  </a:lnTo>
                  <a:lnTo>
                    <a:pt x="412" y="258"/>
                  </a:lnTo>
                  <a:lnTo>
                    <a:pt x="340" y="293"/>
                  </a:lnTo>
                  <a:lnTo>
                    <a:pt x="294" y="322"/>
                  </a:lnTo>
                  <a:lnTo>
                    <a:pt x="238" y="354"/>
                  </a:lnTo>
                  <a:lnTo>
                    <a:pt x="200" y="380"/>
                  </a:lnTo>
                  <a:lnTo>
                    <a:pt x="166" y="414"/>
                  </a:lnTo>
                  <a:lnTo>
                    <a:pt x="132" y="443"/>
                  </a:lnTo>
                  <a:lnTo>
                    <a:pt x="98" y="477"/>
                  </a:lnTo>
                  <a:lnTo>
                    <a:pt x="76" y="503"/>
                  </a:lnTo>
                  <a:lnTo>
                    <a:pt x="46" y="540"/>
                  </a:lnTo>
                  <a:lnTo>
                    <a:pt x="24" y="579"/>
                  </a:lnTo>
                  <a:lnTo>
                    <a:pt x="12" y="617"/>
                  </a:lnTo>
                  <a:lnTo>
                    <a:pt x="4" y="649"/>
                  </a:lnTo>
                  <a:lnTo>
                    <a:pt x="0" y="686"/>
                  </a:lnTo>
                  <a:lnTo>
                    <a:pt x="4" y="724"/>
                  </a:lnTo>
                  <a:lnTo>
                    <a:pt x="20" y="772"/>
                  </a:lnTo>
                  <a:lnTo>
                    <a:pt x="46" y="810"/>
                  </a:lnTo>
                  <a:lnTo>
                    <a:pt x="74" y="842"/>
                  </a:lnTo>
                  <a:lnTo>
                    <a:pt x="106" y="874"/>
                  </a:lnTo>
                  <a:lnTo>
                    <a:pt x="150" y="909"/>
                  </a:lnTo>
                  <a:lnTo>
                    <a:pt x="190" y="937"/>
                  </a:lnTo>
                  <a:lnTo>
                    <a:pt x="236" y="962"/>
                  </a:lnTo>
                  <a:lnTo>
                    <a:pt x="302" y="993"/>
                  </a:lnTo>
                  <a:lnTo>
                    <a:pt x="380" y="1027"/>
                  </a:lnTo>
                  <a:lnTo>
                    <a:pt x="458" y="1052"/>
                  </a:lnTo>
                  <a:lnTo>
                    <a:pt x="524" y="1075"/>
                  </a:lnTo>
                  <a:lnTo>
                    <a:pt x="604" y="1095"/>
                  </a:lnTo>
                  <a:lnTo>
                    <a:pt x="678" y="1109"/>
                  </a:lnTo>
                  <a:lnTo>
                    <a:pt x="762" y="1125"/>
                  </a:lnTo>
                  <a:lnTo>
                    <a:pt x="868" y="1144"/>
                  </a:lnTo>
                  <a:lnTo>
                    <a:pt x="968" y="1156"/>
                  </a:lnTo>
                  <a:lnTo>
                    <a:pt x="1078" y="1170"/>
                  </a:lnTo>
                  <a:lnTo>
                    <a:pt x="1303" y="1181"/>
                  </a:lnTo>
                  <a:lnTo>
                    <a:pt x="1481" y="1184"/>
                  </a:lnTo>
                  <a:lnTo>
                    <a:pt x="1671" y="1178"/>
                  </a:lnTo>
                  <a:lnTo>
                    <a:pt x="1821" y="1170"/>
                  </a:lnTo>
                  <a:lnTo>
                    <a:pt x="2009" y="1154"/>
                  </a:lnTo>
                  <a:lnTo>
                    <a:pt x="2055" y="1239"/>
                  </a:lnTo>
                  <a:lnTo>
                    <a:pt x="2569" y="969"/>
                  </a:lnTo>
                  <a:lnTo>
                    <a:pt x="1839" y="846"/>
                  </a:lnTo>
                  <a:lnTo>
                    <a:pt x="1889" y="933"/>
                  </a:lnTo>
                  <a:lnTo>
                    <a:pt x="1699" y="950"/>
                  </a:lnTo>
                  <a:lnTo>
                    <a:pt x="1553" y="956"/>
                  </a:lnTo>
                  <a:lnTo>
                    <a:pt x="1399" y="956"/>
                  </a:lnTo>
                  <a:lnTo>
                    <a:pt x="1176" y="944"/>
                  </a:lnTo>
                  <a:lnTo>
                    <a:pt x="1070" y="931"/>
                  </a:lnTo>
                  <a:lnTo>
                    <a:pt x="964" y="917"/>
                  </a:lnTo>
                  <a:lnTo>
                    <a:pt x="874" y="896"/>
                  </a:lnTo>
                  <a:lnTo>
                    <a:pt x="782" y="876"/>
                  </a:lnTo>
                  <a:lnTo>
                    <a:pt x="708" y="856"/>
                  </a:lnTo>
                  <a:lnTo>
                    <a:pt x="642" y="832"/>
                  </a:lnTo>
                  <a:lnTo>
                    <a:pt x="566" y="802"/>
                  </a:lnTo>
                  <a:lnTo>
                    <a:pt x="498" y="766"/>
                  </a:lnTo>
                  <a:lnTo>
                    <a:pt x="440" y="732"/>
                  </a:lnTo>
                  <a:lnTo>
                    <a:pt x="406" y="699"/>
                  </a:lnTo>
                  <a:lnTo>
                    <a:pt x="366" y="657"/>
                  </a:lnTo>
                  <a:lnTo>
                    <a:pt x="340" y="614"/>
                  </a:lnTo>
                  <a:lnTo>
                    <a:pt x="330" y="585"/>
                  </a:lnTo>
                  <a:lnTo>
                    <a:pt x="322" y="553"/>
                  </a:lnTo>
                  <a:lnTo>
                    <a:pt x="326" y="512"/>
                  </a:lnTo>
                  <a:lnTo>
                    <a:pt x="336" y="473"/>
                  </a:lnTo>
                  <a:lnTo>
                    <a:pt x="352" y="435"/>
                  </a:lnTo>
                  <a:lnTo>
                    <a:pt x="382" y="396"/>
                  </a:lnTo>
                  <a:lnTo>
                    <a:pt x="440" y="336"/>
                  </a:lnTo>
                  <a:lnTo>
                    <a:pt x="492" y="296"/>
                  </a:lnTo>
                  <a:lnTo>
                    <a:pt x="566" y="251"/>
                  </a:lnTo>
                  <a:lnTo>
                    <a:pt x="642" y="211"/>
                  </a:lnTo>
                  <a:lnTo>
                    <a:pt x="704" y="184"/>
                  </a:lnTo>
                  <a:lnTo>
                    <a:pt x="778" y="156"/>
                  </a:lnTo>
                  <a:lnTo>
                    <a:pt x="848" y="131"/>
                  </a:lnTo>
                  <a:lnTo>
                    <a:pt x="906" y="112"/>
                  </a:lnTo>
                  <a:lnTo>
                    <a:pt x="964" y="95"/>
                  </a:lnTo>
                  <a:lnTo>
                    <a:pt x="1042" y="77"/>
                  </a:lnTo>
                  <a:lnTo>
                    <a:pt x="1112" y="63"/>
                  </a:lnTo>
                  <a:lnTo>
                    <a:pt x="1208" y="42"/>
                  </a:lnTo>
                  <a:lnTo>
                    <a:pt x="1457" y="0"/>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grpSp>
          <p:nvGrpSpPr>
            <p:cNvPr id="4" name="Group 17"/>
            <p:cNvGrpSpPr>
              <a:grpSpLocks/>
            </p:cNvGrpSpPr>
            <p:nvPr/>
          </p:nvGrpSpPr>
          <p:grpSpPr bwMode="auto">
            <a:xfrm>
              <a:off x="1536" y="1626"/>
              <a:ext cx="685" cy="739"/>
              <a:chOff x="1536" y="1626"/>
              <a:chExt cx="685" cy="739"/>
            </a:xfrm>
          </p:grpSpPr>
          <p:sp>
            <p:nvSpPr>
              <p:cNvPr id="26638" name="Freeform 14"/>
              <p:cNvSpPr>
                <a:spLocks/>
              </p:cNvSpPr>
              <p:nvPr/>
            </p:nvSpPr>
            <p:spPr bwMode="auto">
              <a:xfrm>
                <a:off x="1536" y="1741"/>
                <a:ext cx="536" cy="624"/>
              </a:xfrm>
              <a:custGeom>
                <a:avLst/>
                <a:gdLst/>
                <a:ahLst/>
                <a:cxnLst>
                  <a:cxn ang="0">
                    <a:pos x="0" y="0"/>
                  </a:cxn>
                  <a:cxn ang="0">
                    <a:pos x="535" y="0"/>
                  </a:cxn>
                  <a:cxn ang="0">
                    <a:pos x="535" y="623"/>
                  </a:cxn>
                  <a:cxn ang="0">
                    <a:pos x="0" y="623"/>
                  </a:cxn>
                  <a:cxn ang="0">
                    <a:pos x="0" y="0"/>
                  </a:cxn>
                </a:cxnLst>
                <a:rect l="0" t="0" r="r" b="b"/>
                <a:pathLst>
                  <a:path w="536" h="624">
                    <a:moveTo>
                      <a:pt x="0" y="0"/>
                    </a:moveTo>
                    <a:lnTo>
                      <a:pt x="535" y="0"/>
                    </a:lnTo>
                    <a:lnTo>
                      <a:pt x="535" y="623"/>
                    </a:lnTo>
                    <a:lnTo>
                      <a:pt x="0" y="623"/>
                    </a:lnTo>
                    <a:lnTo>
                      <a:pt x="0" y="0"/>
                    </a:lnTo>
                  </a:path>
                </a:pathLst>
              </a:custGeom>
              <a:solidFill>
                <a:srgbClr val="9F3FDF"/>
              </a:solidFill>
              <a:ln w="12700" cap="rnd" cmpd="sng">
                <a:noFill/>
                <a:prstDash val="solid"/>
                <a:round/>
                <a:headEnd type="none" w="med" len="med"/>
                <a:tailEnd type="none" w="med" len="med"/>
              </a:ln>
              <a:effectLst/>
            </p:spPr>
            <p:txBody>
              <a:bodyPr/>
              <a:lstStyle/>
              <a:p>
                <a:endParaRPr lang="en-US"/>
              </a:p>
            </p:txBody>
          </p:sp>
          <p:sp>
            <p:nvSpPr>
              <p:cNvPr id="26639" name="Freeform 15"/>
              <p:cNvSpPr>
                <a:spLocks/>
              </p:cNvSpPr>
              <p:nvPr/>
            </p:nvSpPr>
            <p:spPr bwMode="auto">
              <a:xfrm>
                <a:off x="1536" y="1626"/>
                <a:ext cx="685" cy="102"/>
              </a:xfrm>
              <a:custGeom>
                <a:avLst/>
                <a:gdLst/>
                <a:ahLst/>
                <a:cxnLst>
                  <a:cxn ang="0">
                    <a:pos x="0" y="101"/>
                  </a:cxn>
                  <a:cxn ang="0">
                    <a:pos x="536" y="101"/>
                  </a:cxn>
                  <a:cxn ang="0">
                    <a:pos x="684" y="0"/>
                  </a:cxn>
                  <a:cxn ang="0">
                    <a:pos x="146" y="0"/>
                  </a:cxn>
                  <a:cxn ang="0">
                    <a:pos x="0" y="101"/>
                  </a:cxn>
                </a:cxnLst>
                <a:rect l="0" t="0" r="r" b="b"/>
                <a:pathLst>
                  <a:path w="685" h="102">
                    <a:moveTo>
                      <a:pt x="0" y="101"/>
                    </a:moveTo>
                    <a:lnTo>
                      <a:pt x="536" y="101"/>
                    </a:lnTo>
                    <a:lnTo>
                      <a:pt x="684" y="0"/>
                    </a:lnTo>
                    <a:lnTo>
                      <a:pt x="146" y="0"/>
                    </a:lnTo>
                    <a:lnTo>
                      <a:pt x="0" y="101"/>
                    </a:lnTo>
                  </a:path>
                </a:pathLst>
              </a:custGeom>
              <a:solidFill>
                <a:srgbClr val="BF5FFF"/>
              </a:solidFill>
              <a:ln w="12700" cap="rnd" cmpd="sng">
                <a:noFill/>
                <a:prstDash val="solid"/>
                <a:round/>
                <a:headEnd type="none" w="med" len="med"/>
                <a:tailEnd type="none" w="med" len="med"/>
              </a:ln>
              <a:effectLst/>
            </p:spPr>
            <p:txBody>
              <a:bodyPr/>
              <a:lstStyle/>
              <a:p>
                <a:endParaRPr lang="en-US"/>
              </a:p>
            </p:txBody>
          </p:sp>
          <p:sp>
            <p:nvSpPr>
              <p:cNvPr id="26640" name="Freeform 16"/>
              <p:cNvSpPr>
                <a:spLocks/>
              </p:cNvSpPr>
              <p:nvPr/>
            </p:nvSpPr>
            <p:spPr bwMode="auto">
              <a:xfrm>
                <a:off x="2081" y="1626"/>
                <a:ext cx="140" cy="739"/>
              </a:xfrm>
              <a:custGeom>
                <a:avLst/>
                <a:gdLst/>
                <a:ahLst/>
                <a:cxnLst>
                  <a:cxn ang="0">
                    <a:pos x="139" y="0"/>
                  </a:cxn>
                  <a:cxn ang="0">
                    <a:pos x="0" y="114"/>
                  </a:cxn>
                  <a:cxn ang="0">
                    <a:pos x="0" y="738"/>
                  </a:cxn>
                  <a:cxn ang="0">
                    <a:pos x="139" y="566"/>
                  </a:cxn>
                  <a:cxn ang="0">
                    <a:pos x="139" y="0"/>
                  </a:cxn>
                </a:cxnLst>
                <a:rect l="0" t="0" r="r" b="b"/>
                <a:pathLst>
                  <a:path w="140" h="739">
                    <a:moveTo>
                      <a:pt x="139" y="0"/>
                    </a:moveTo>
                    <a:lnTo>
                      <a:pt x="0" y="114"/>
                    </a:lnTo>
                    <a:lnTo>
                      <a:pt x="0" y="738"/>
                    </a:lnTo>
                    <a:lnTo>
                      <a:pt x="139" y="566"/>
                    </a:lnTo>
                    <a:lnTo>
                      <a:pt x="139" y="0"/>
                    </a:lnTo>
                  </a:path>
                </a:pathLst>
              </a:custGeom>
              <a:solidFill>
                <a:srgbClr val="7F00DF"/>
              </a:solidFill>
              <a:ln w="12700" cap="rnd" cmpd="sng">
                <a:noFill/>
                <a:prstDash val="solid"/>
                <a:round/>
                <a:headEnd type="none" w="med" len="med"/>
                <a:tailEnd type="none" w="med" len="med"/>
              </a:ln>
              <a:effectLst/>
            </p:spPr>
            <p:txBody>
              <a:bodyPr/>
              <a:lstStyle/>
              <a:p>
                <a:endParaRPr lang="en-US"/>
              </a:p>
            </p:txBody>
          </p:sp>
        </p:grpSp>
        <p:grpSp>
          <p:nvGrpSpPr>
            <p:cNvPr id="5" name="Group 21"/>
            <p:cNvGrpSpPr>
              <a:grpSpLocks/>
            </p:cNvGrpSpPr>
            <p:nvPr/>
          </p:nvGrpSpPr>
          <p:grpSpPr bwMode="auto">
            <a:xfrm>
              <a:off x="2217" y="2184"/>
              <a:ext cx="724" cy="741"/>
              <a:chOff x="2217" y="2184"/>
              <a:chExt cx="724" cy="741"/>
            </a:xfrm>
          </p:grpSpPr>
          <p:sp>
            <p:nvSpPr>
              <p:cNvPr id="26642" name="Freeform 18"/>
              <p:cNvSpPr>
                <a:spLocks/>
              </p:cNvSpPr>
              <p:nvPr/>
            </p:nvSpPr>
            <p:spPr bwMode="auto">
              <a:xfrm>
                <a:off x="2217" y="2300"/>
                <a:ext cx="566" cy="625"/>
              </a:xfrm>
              <a:custGeom>
                <a:avLst/>
                <a:gdLst/>
                <a:ahLst/>
                <a:cxnLst>
                  <a:cxn ang="0">
                    <a:pos x="0" y="0"/>
                  </a:cxn>
                  <a:cxn ang="0">
                    <a:pos x="565" y="0"/>
                  </a:cxn>
                  <a:cxn ang="0">
                    <a:pos x="565" y="624"/>
                  </a:cxn>
                  <a:cxn ang="0">
                    <a:pos x="0" y="624"/>
                  </a:cxn>
                  <a:cxn ang="0">
                    <a:pos x="0" y="0"/>
                  </a:cxn>
                </a:cxnLst>
                <a:rect l="0" t="0" r="r" b="b"/>
                <a:pathLst>
                  <a:path w="566" h="625">
                    <a:moveTo>
                      <a:pt x="0" y="0"/>
                    </a:moveTo>
                    <a:lnTo>
                      <a:pt x="565" y="0"/>
                    </a:lnTo>
                    <a:lnTo>
                      <a:pt x="565" y="624"/>
                    </a:lnTo>
                    <a:lnTo>
                      <a:pt x="0" y="624"/>
                    </a:lnTo>
                    <a:lnTo>
                      <a:pt x="0" y="0"/>
                    </a:lnTo>
                  </a:path>
                </a:pathLst>
              </a:custGeom>
              <a:solidFill>
                <a:srgbClr val="FF00FF"/>
              </a:solidFill>
              <a:ln w="12700" cap="rnd" cmpd="sng">
                <a:noFill/>
                <a:prstDash val="solid"/>
                <a:round/>
                <a:headEnd type="none" w="med" len="med"/>
                <a:tailEnd type="none" w="med" len="med"/>
              </a:ln>
              <a:effectLst/>
            </p:spPr>
            <p:txBody>
              <a:bodyPr/>
              <a:lstStyle/>
              <a:p>
                <a:endParaRPr lang="en-US"/>
              </a:p>
            </p:txBody>
          </p:sp>
          <p:sp>
            <p:nvSpPr>
              <p:cNvPr id="26643" name="Freeform 19"/>
              <p:cNvSpPr>
                <a:spLocks/>
              </p:cNvSpPr>
              <p:nvPr/>
            </p:nvSpPr>
            <p:spPr bwMode="auto">
              <a:xfrm>
                <a:off x="2217" y="2184"/>
                <a:ext cx="724" cy="103"/>
              </a:xfrm>
              <a:custGeom>
                <a:avLst/>
                <a:gdLst/>
                <a:ahLst/>
                <a:cxnLst>
                  <a:cxn ang="0">
                    <a:pos x="0" y="102"/>
                  </a:cxn>
                  <a:cxn ang="0">
                    <a:pos x="567" y="102"/>
                  </a:cxn>
                  <a:cxn ang="0">
                    <a:pos x="723" y="0"/>
                  </a:cxn>
                  <a:cxn ang="0">
                    <a:pos x="155" y="0"/>
                  </a:cxn>
                  <a:cxn ang="0">
                    <a:pos x="0" y="102"/>
                  </a:cxn>
                </a:cxnLst>
                <a:rect l="0" t="0" r="r" b="b"/>
                <a:pathLst>
                  <a:path w="724" h="103">
                    <a:moveTo>
                      <a:pt x="0" y="102"/>
                    </a:moveTo>
                    <a:lnTo>
                      <a:pt x="567" y="102"/>
                    </a:lnTo>
                    <a:lnTo>
                      <a:pt x="723" y="0"/>
                    </a:lnTo>
                    <a:lnTo>
                      <a:pt x="155" y="0"/>
                    </a:lnTo>
                    <a:lnTo>
                      <a:pt x="0" y="102"/>
                    </a:lnTo>
                  </a:path>
                </a:pathLst>
              </a:custGeom>
              <a:solidFill>
                <a:srgbClr val="FF9FDF"/>
              </a:solidFill>
              <a:ln w="12700" cap="rnd" cmpd="sng">
                <a:noFill/>
                <a:prstDash val="solid"/>
                <a:round/>
                <a:headEnd type="none" w="med" len="med"/>
                <a:tailEnd type="none" w="med" len="med"/>
              </a:ln>
              <a:effectLst/>
            </p:spPr>
            <p:txBody>
              <a:bodyPr/>
              <a:lstStyle/>
              <a:p>
                <a:endParaRPr lang="en-US"/>
              </a:p>
            </p:txBody>
          </p:sp>
          <p:sp>
            <p:nvSpPr>
              <p:cNvPr id="26644" name="Freeform 20"/>
              <p:cNvSpPr>
                <a:spLocks/>
              </p:cNvSpPr>
              <p:nvPr/>
            </p:nvSpPr>
            <p:spPr bwMode="auto">
              <a:xfrm>
                <a:off x="2794" y="2184"/>
                <a:ext cx="147" cy="741"/>
              </a:xfrm>
              <a:custGeom>
                <a:avLst/>
                <a:gdLst/>
                <a:ahLst/>
                <a:cxnLst>
                  <a:cxn ang="0">
                    <a:pos x="146" y="0"/>
                  </a:cxn>
                  <a:cxn ang="0">
                    <a:pos x="0" y="114"/>
                  </a:cxn>
                  <a:cxn ang="0">
                    <a:pos x="0" y="740"/>
                  </a:cxn>
                  <a:cxn ang="0">
                    <a:pos x="146" y="569"/>
                  </a:cxn>
                  <a:cxn ang="0">
                    <a:pos x="146" y="0"/>
                  </a:cxn>
                </a:cxnLst>
                <a:rect l="0" t="0" r="r" b="b"/>
                <a:pathLst>
                  <a:path w="147" h="741">
                    <a:moveTo>
                      <a:pt x="146" y="0"/>
                    </a:moveTo>
                    <a:lnTo>
                      <a:pt x="0" y="114"/>
                    </a:lnTo>
                    <a:lnTo>
                      <a:pt x="0" y="740"/>
                    </a:lnTo>
                    <a:lnTo>
                      <a:pt x="146" y="569"/>
                    </a:lnTo>
                    <a:lnTo>
                      <a:pt x="146" y="0"/>
                    </a:lnTo>
                  </a:path>
                </a:pathLst>
              </a:custGeom>
              <a:solidFill>
                <a:srgbClr val="800080"/>
              </a:solidFill>
              <a:ln w="12700" cap="rnd" cmpd="sng">
                <a:noFill/>
                <a:prstDash val="solid"/>
                <a:round/>
                <a:headEnd type="none" w="med" len="med"/>
                <a:tailEnd type="none" w="med" len="med"/>
              </a:ln>
              <a:effectLst/>
            </p:spPr>
            <p:txBody>
              <a:bodyPr/>
              <a:lstStyle/>
              <a:p>
                <a:endParaRPr lang="en-US"/>
              </a:p>
            </p:txBody>
          </p:sp>
        </p:grpSp>
        <p:grpSp>
          <p:nvGrpSpPr>
            <p:cNvPr id="6" name="Group 25"/>
            <p:cNvGrpSpPr>
              <a:grpSpLocks/>
            </p:cNvGrpSpPr>
            <p:nvPr/>
          </p:nvGrpSpPr>
          <p:grpSpPr bwMode="auto">
            <a:xfrm>
              <a:off x="2990" y="2616"/>
              <a:ext cx="731" cy="769"/>
              <a:chOff x="2990" y="2616"/>
              <a:chExt cx="731" cy="769"/>
            </a:xfrm>
          </p:grpSpPr>
          <p:sp>
            <p:nvSpPr>
              <p:cNvPr id="26646" name="Freeform 22"/>
              <p:cNvSpPr>
                <a:spLocks/>
              </p:cNvSpPr>
              <p:nvPr/>
            </p:nvSpPr>
            <p:spPr bwMode="auto">
              <a:xfrm>
                <a:off x="2990" y="2737"/>
                <a:ext cx="572" cy="648"/>
              </a:xfrm>
              <a:custGeom>
                <a:avLst/>
                <a:gdLst/>
                <a:ahLst/>
                <a:cxnLst>
                  <a:cxn ang="0">
                    <a:pos x="0" y="0"/>
                  </a:cxn>
                  <a:cxn ang="0">
                    <a:pos x="571" y="0"/>
                  </a:cxn>
                  <a:cxn ang="0">
                    <a:pos x="571" y="647"/>
                  </a:cxn>
                  <a:cxn ang="0">
                    <a:pos x="0" y="647"/>
                  </a:cxn>
                  <a:cxn ang="0">
                    <a:pos x="0" y="0"/>
                  </a:cxn>
                </a:cxnLst>
                <a:rect l="0" t="0" r="r" b="b"/>
                <a:pathLst>
                  <a:path w="572" h="648">
                    <a:moveTo>
                      <a:pt x="0" y="0"/>
                    </a:moveTo>
                    <a:lnTo>
                      <a:pt x="571" y="0"/>
                    </a:lnTo>
                    <a:lnTo>
                      <a:pt x="571" y="647"/>
                    </a:lnTo>
                    <a:lnTo>
                      <a:pt x="0" y="647"/>
                    </a:lnTo>
                    <a:lnTo>
                      <a:pt x="0" y="0"/>
                    </a:lnTo>
                  </a:path>
                </a:pathLst>
              </a:custGeom>
              <a:solidFill>
                <a:srgbClr val="008080"/>
              </a:solidFill>
              <a:ln w="12700" cap="rnd" cmpd="sng">
                <a:solidFill>
                  <a:srgbClr val="009688"/>
                </a:solidFill>
                <a:prstDash val="solid"/>
                <a:round/>
                <a:headEnd type="none" w="med" len="med"/>
                <a:tailEnd type="none" w="med" len="med"/>
              </a:ln>
              <a:effectLst/>
            </p:spPr>
            <p:txBody>
              <a:bodyPr/>
              <a:lstStyle/>
              <a:p>
                <a:endParaRPr lang="en-US"/>
              </a:p>
            </p:txBody>
          </p:sp>
          <p:sp>
            <p:nvSpPr>
              <p:cNvPr id="26647" name="Freeform 23"/>
              <p:cNvSpPr>
                <a:spLocks/>
              </p:cNvSpPr>
              <p:nvPr/>
            </p:nvSpPr>
            <p:spPr bwMode="auto">
              <a:xfrm>
                <a:off x="2990" y="2616"/>
                <a:ext cx="731" cy="108"/>
              </a:xfrm>
              <a:custGeom>
                <a:avLst/>
                <a:gdLst/>
                <a:ahLst/>
                <a:cxnLst>
                  <a:cxn ang="0">
                    <a:pos x="0" y="107"/>
                  </a:cxn>
                  <a:cxn ang="0">
                    <a:pos x="573" y="107"/>
                  </a:cxn>
                  <a:cxn ang="0">
                    <a:pos x="730" y="0"/>
                  </a:cxn>
                  <a:cxn ang="0">
                    <a:pos x="157" y="0"/>
                  </a:cxn>
                  <a:cxn ang="0">
                    <a:pos x="0" y="107"/>
                  </a:cxn>
                </a:cxnLst>
                <a:rect l="0" t="0" r="r" b="b"/>
                <a:pathLst>
                  <a:path w="731" h="108">
                    <a:moveTo>
                      <a:pt x="0" y="107"/>
                    </a:moveTo>
                    <a:lnTo>
                      <a:pt x="573" y="107"/>
                    </a:lnTo>
                    <a:lnTo>
                      <a:pt x="730" y="0"/>
                    </a:lnTo>
                    <a:lnTo>
                      <a:pt x="157" y="0"/>
                    </a:lnTo>
                    <a:lnTo>
                      <a:pt x="0" y="107"/>
                    </a:lnTo>
                  </a:path>
                </a:pathLst>
              </a:custGeom>
              <a:solidFill>
                <a:srgbClr val="00DFBF"/>
              </a:solidFill>
              <a:ln w="12700" cap="rnd" cmpd="sng">
                <a:solidFill>
                  <a:srgbClr val="009688"/>
                </a:solidFill>
                <a:prstDash val="solid"/>
                <a:round/>
                <a:headEnd type="none" w="med" len="med"/>
                <a:tailEnd type="none" w="med" len="med"/>
              </a:ln>
              <a:effectLst/>
            </p:spPr>
            <p:txBody>
              <a:bodyPr/>
              <a:lstStyle/>
              <a:p>
                <a:endParaRPr lang="en-US"/>
              </a:p>
            </p:txBody>
          </p:sp>
          <p:sp>
            <p:nvSpPr>
              <p:cNvPr id="26648" name="Freeform 24"/>
              <p:cNvSpPr>
                <a:spLocks/>
              </p:cNvSpPr>
              <p:nvPr/>
            </p:nvSpPr>
            <p:spPr bwMode="auto">
              <a:xfrm>
                <a:off x="3574" y="2616"/>
                <a:ext cx="147" cy="769"/>
              </a:xfrm>
              <a:custGeom>
                <a:avLst/>
                <a:gdLst/>
                <a:ahLst/>
                <a:cxnLst>
                  <a:cxn ang="0">
                    <a:pos x="146" y="0"/>
                  </a:cxn>
                  <a:cxn ang="0">
                    <a:pos x="0" y="119"/>
                  </a:cxn>
                  <a:cxn ang="0">
                    <a:pos x="0" y="768"/>
                  </a:cxn>
                  <a:cxn ang="0">
                    <a:pos x="146" y="590"/>
                  </a:cxn>
                  <a:cxn ang="0">
                    <a:pos x="146" y="0"/>
                  </a:cxn>
                </a:cxnLst>
                <a:rect l="0" t="0" r="r" b="b"/>
                <a:pathLst>
                  <a:path w="147" h="769">
                    <a:moveTo>
                      <a:pt x="146" y="0"/>
                    </a:moveTo>
                    <a:lnTo>
                      <a:pt x="0" y="119"/>
                    </a:lnTo>
                    <a:lnTo>
                      <a:pt x="0" y="768"/>
                    </a:lnTo>
                    <a:lnTo>
                      <a:pt x="146" y="590"/>
                    </a:lnTo>
                    <a:lnTo>
                      <a:pt x="146" y="0"/>
                    </a:lnTo>
                  </a:path>
                </a:pathLst>
              </a:custGeom>
              <a:solidFill>
                <a:srgbClr val="005F5F"/>
              </a:solidFill>
              <a:ln w="12700" cap="rnd" cmpd="sng">
                <a:solidFill>
                  <a:srgbClr val="009688"/>
                </a:solidFill>
                <a:prstDash val="solid"/>
                <a:round/>
                <a:headEnd type="none" w="med" len="med"/>
                <a:tailEnd type="none" w="med" len="med"/>
              </a:ln>
              <a:effectLst/>
            </p:spPr>
            <p:txBody>
              <a:bodyPr/>
              <a:lstStyle/>
              <a:p>
                <a:endParaRPr lang="en-US"/>
              </a:p>
            </p:txBody>
          </p:sp>
        </p:grpSp>
        <p:grpSp>
          <p:nvGrpSpPr>
            <p:cNvPr id="7" name="Group 30"/>
            <p:cNvGrpSpPr>
              <a:grpSpLocks/>
            </p:cNvGrpSpPr>
            <p:nvPr/>
          </p:nvGrpSpPr>
          <p:grpSpPr bwMode="auto">
            <a:xfrm>
              <a:off x="1703" y="642"/>
              <a:ext cx="421" cy="1025"/>
              <a:chOff x="1703" y="642"/>
              <a:chExt cx="421" cy="1025"/>
            </a:xfrm>
          </p:grpSpPr>
          <p:sp>
            <p:nvSpPr>
              <p:cNvPr id="26650" name="Freeform 26"/>
              <p:cNvSpPr>
                <a:spLocks/>
              </p:cNvSpPr>
              <p:nvPr/>
            </p:nvSpPr>
            <p:spPr bwMode="auto">
              <a:xfrm>
                <a:off x="1703" y="1417"/>
                <a:ext cx="163" cy="78"/>
              </a:xfrm>
              <a:custGeom>
                <a:avLst/>
                <a:gdLst/>
                <a:ahLst/>
                <a:cxnLst>
                  <a:cxn ang="0">
                    <a:pos x="0" y="77"/>
                  </a:cxn>
                  <a:cxn ang="0">
                    <a:pos x="80" y="77"/>
                  </a:cxn>
                  <a:cxn ang="0">
                    <a:pos x="162" y="0"/>
                  </a:cxn>
                  <a:cxn ang="0">
                    <a:pos x="80" y="0"/>
                  </a:cxn>
                  <a:cxn ang="0">
                    <a:pos x="0" y="77"/>
                  </a:cxn>
                </a:cxnLst>
                <a:rect l="0" t="0" r="r" b="b"/>
                <a:pathLst>
                  <a:path w="163" h="78">
                    <a:moveTo>
                      <a:pt x="0" y="77"/>
                    </a:moveTo>
                    <a:lnTo>
                      <a:pt x="80" y="77"/>
                    </a:lnTo>
                    <a:lnTo>
                      <a:pt x="162" y="0"/>
                    </a:lnTo>
                    <a:lnTo>
                      <a:pt x="80" y="0"/>
                    </a:lnTo>
                    <a:lnTo>
                      <a:pt x="0" y="77"/>
                    </a:lnTo>
                  </a:path>
                </a:pathLst>
              </a:custGeom>
              <a:solidFill>
                <a:srgbClr val="FF1F3F"/>
              </a:solidFill>
              <a:ln w="12700" cap="rnd" cmpd="sng">
                <a:noFill/>
                <a:prstDash val="solid"/>
                <a:round/>
                <a:headEnd type="none" w="med" len="med"/>
                <a:tailEnd type="none" w="med" len="med"/>
              </a:ln>
              <a:effectLst/>
            </p:spPr>
            <p:txBody>
              <a:bodyPr/>
              <a:lstStyle/>
              <a:p>
                <a:endParaRPr lang="en-US"/>
              </a:p>
            </p:txBody>
          </p:sp>
          <p:sp>
            <p:nvSpPr>
              <p:cNvPr id="26651" name="Freeform 27"/>
              <p:cNvSpPr>
                <a:spLocks/>
              </p:cNvSpPr>
              <p:nvPr/>
            </p:nvSpPr>
            <p:spPr bwMode="auto">
              <a:xfrm>
                <a:off x="1961" y="1417"/>
                <a:ext cx="163" cy="78"/>
              </a:xfrm>
              <a:custGeom>
                <a:avLst/>
                <a:gdLst/>
                <a:ahLst/>
                <a:cxnLst>
                  <a:cxn ang="0">
                    <a:pos x="0" y="77"/>
                  </a:cxn>
                  <a:cxn ang="0">
                    <a:pos x="81" y="77"/>
                  </a:cxn>
                  <a:cxn ang="0">
                    <a:pos x="162" y="0"/>
                  </a:cxn>
                  <a:cxn ang="0">
                    <a:pos x="81" y="0"/>
                  </a:cxn>
                  <a:cxn ang="0">
                    <a:pos x="0" y="77"/>
                  </a:cxn>
                </a:cxnLst>
                <a:rect l="0" t="0" r="r" b="b"/>
                <a:pathLst>
                  <a:path w="163" h="78">
                    <a:moveTo>
                      <a:pt x="0" y="77"/>
                    </a:moveTo>
                    <a:lnTo>
                      <a:pt x="81" y="77"/>
                    </a:lnTo>
                    <a:lnTo>
                      <a:pt x="162" y="0"/>
                    </a:lnTo>
                    <a:lnTo>
                      <a:pt x="81" y="0"/>
                    </a:lnTo>
                    <a:lnTo>
                      <a:pt x="0" y="77"/>
                    </a:lnTo>
                  </a:path>
                </a:pathLst>
              </a:custGeom>
              <a:solidFill>
                <a:srgbClr val="FF1F3F"/>
              </a:solidFill>
              <a:ln w="12700" cap="rnd" cmpd="sng">
                <a:noFill/>
                <a:prstDash val="solid"/>
                <a:round/>
                <a:headEnd type="none" w="med" len="med"/>
                <a:tailEnd type="none" w="med" len="med"/>
              </a:ln>
              <a:effectLst/>
            </p:spPr>
            <p:txBody>
              <a:bodyPr/>
              <a:lstStyle/>
              <a:p>
                <a:endParaRPr lang="en-US"/>
              </a:p>
            </p:txBody>
          </p:sp>
          <p:sp>
            <p:nvSpPr>
              <p:cNvPr id="26652" name="Freeform 28"/>
              <p:cNvSpPr>
                <a:spLocks/>
              </p:cNvSpPr>
              <p:nvPr/>
            </p:nvSpPr>
            <p:spPr bwMode="auto">
              <a:xfrm>
                <a:off x="1961" y="642"/>
                <a:ext cx="77" cy="853"/>
              </a:xfrm>
              <a:custGeom>
                <a:avLst/>
                <a:gdLst/>
                <a:ahLst/>
                <a:cxnLst>
                  <a:cxn ang="0">
                    <a:pos x="0" y="0"/>
                  </a:cxn>
                  <a:cxn ang="0">
                    <a:pos x="0" y="852"/>
                  </a:cxn>
                  <a:cxn ang="0">
                    <a:pos x="76" y="766"/>
                  </a:cxn>
                  <a:cxn ang="0">
                    <a:pos x="76" y="0"/>
                  </a:cxn>
                  <a:cxn ang="0">
                    <a:pos x="0" y="0"/>
                  </a:cxn>
                </a:cxnLst>
                <a:rect l="0" t="0" r="r" b="b"/>
                <a:pathLst>
                  <a:path w="77" h="853">
                    <a:moveTo>
                      <a:pt x="0" y="0"/>
                    </a:moveTo>
                    <a:lnTo>
                      <a:pt x="0" y="852"/>
                    </a:lnTo>
                    <a:lnTo>
                      <a:pt x="76" y="766"/>
                    </a:lnTo>
                    <a:lnTo>
                      <a:pt x="76" y="0"/>
                    </a:lnTo>
                    <a:lnTo>
                      <a:pt x="0"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26653" name="Freeform 29"/>
              <p:cNvSpPr>
                <a:spLocks/>
              </p:cNvSpPr>
              <p:nvPr/>
            </p:nvSpPr>
            <p:spPr bwMode="auto">
              <a:xfrm>
                <a:off x="1703" y="642"/>
                <a:ext cx="335" cy="1025"/>
              </a:xfrm>
              <a:custGeom>
                <a:avLst/>
                <a:gdLst/>
                <a:ahLst/>
                <a:cxnLst>
                  <a:cxn ang="0">
                    <a:pos x="84" y="0"/>
                  </a:cxn>
                  <a:cxn ang="0">
                    <a:pos x="250" y="0"/>
                  </a:cxn>
                  <a:cxn ang="0">
                    <a:pos x="250" y="853"/>
                  </a:cxn>
                  <a:cxn ang="0">
                    <a:pos x="334" y="853"/>
                  </a:cxn>
                  <a:cxn ang="0">
                    <a:pos x="167" y="1024"/>
                  </a:cxn>
                  <a:cxn ang="0">
                    <a:pos x="0" y="853"/>
                  </a:cxn>
                  <a:cxn ang="0">
                    <a:pos x="84" y="853"/>
                  </a:cxn>
                  <a:cxn ang="0">
                    <a:pos x="84" y="0"/>
                  </a:cxn>
                </a:cxnLst>
                <a:rect l="0" t="0" r="r" b="b"/>
                <a:pathLst>
                  <a:path w="335" h="1025">
                    <a:moveTo>
                      <a:pt x="84" y="0"/>
                    </a:moveTo>
                    <a:lnTo>
                      <a:pt x="250" y="0"/>
                    </a:lnTo>
                    <a:lnTo>
                      <a:pt x="250" y="853"/>
                    </a:lnTo>
                    <a:lnTo>
                      <a:pt x="334" y="853"/>
                    </a:lnTo>
                    <a:lnTo>
                      <a:pt x="167" y="1024"/>
                    </a:lnTo>
                    <a:lnTo>
                      <a:pt x="0" y="853"/>
                    </a:lnTo>
                    <a:lnTo>
                      <a:pt x="84" y="853"/>
                    </a:lnTo>
                    <a:lnTo>
                      <a:pt x="84" y="0"/>
                    </a:lnTo>
                  </a:path>
                </a:pathLst>
              </a:custGeom>
              <a:solidFill>
                <a:srgbClr val="FF001F"/>
              </a:solidFill>
              <a:ln w="12700" cap="rnd" cmpd="sng">
                <a:noFill/>
                <a:prstDash val="solid"/>
                <a:round/>
                <a:headEnd type="none" w="med" len="med"/>
                <a:tailEnd type="none" w="med" len="med"/>
              </a:ln>
              <a:effectLst/>
            </p:spPr>
            <p:txBody>
              <a:bodyPr/>
              <a:lstStyle/>
              <a:p>
                <a:endParaRPr lang="en-US"/>
              </a:p>
            </p:txBody>
          </p:sp>
        </p:grpSp>
        <p:grpSp>
          <p:nvGrpSpPr>
            <p:cNvPr id="8" name="Group 35"/>
            <p:cNvGrpSpPr>
              <a:grpSpLocks/>
            </p:cNvGrpSpPr>
            <p:nvPr/>
          </p:nvGrpSpPr>
          <p:grpSpPr bwMode="auto">
            <a:xfrm>
              <a:off x="2375" y="1176"/>
              <a:ext cx="421" cy="1031"/>
              <a:chOff x="2375" y="1176"/>
              <a:chExt cx="421" cy="1031"/>
            </a:xfrm>
          </p:grpSpPr>
          <p:sp>
            <p:nvSpPr>
              <p:cNvPr id="26655" name="Freeform 31"/>
              <p:cNvSpPr>
                <a:spLocks/>
              </p:cNvSpPr>
              <p:nvPr/>
            </p:nvSpPr>
            <p:spPr bwMode="auto">
              <a:xfrm>
                <a:off x="2375" y="1956"/>
                <a:ext cx="163" cy="78"/>
              </a:xfrm>
              <a:custGeom>
                <a:avLst/>
                <a:gdLst/>
                <a:ahLst/>
                <a:cxnLst>
                  <a:cxn ang="0">
                    <a:pos x="0" y="77"/>
                  </a:cxn>
                  <a:cxn ang="0">
                    <a:pos x="80" y="77"/>
                  </a:cxn>
                  <a:cxn ang="0">
                    <a:pos x="162" y="0"/>
                  </a:cxn>
                  <a:cxn ang="0">
                    <a:pos x="80" y="0"/>
                  </a:cxn>
                  <a:cxn ang="0">
                    <a:pos x="0" y="77"/>
                  </a:cxn>
                </a:cxnLst>
                <a:rect l="0" t="0" r="r" b="b"/>
                <a:pathLst>
                  <a:path w="163" h="78">
                    <a:moveTo>
                      <a:pt x="0" y="77"/>
                    </a:moveTo>
                    <a:lnTo>
                      <a:pt x="80" y="77"/>
                    </a:lnTo>
                    <a:lnTo>
                      <a:pt x="162" y="0"/>
                    </a:lnTo>
                    <a:lnTo>
                      <a:pt x="80" y="0"/>
                    </a:lnTo>
                    <a:lnTo>
                      <a:pt x="0" y="77"/>
                    </a:lnTo>
                  </a:path>
                </a:pathLst>
              </a:custGeom>
              <a:solidFill>
                <a:srgbClr val="FF1F3F"/>
              </a:solidFill>
              <a:ln w="12700" cap="rnd" cmpd="sng">
                <a:noFill/>
                <a:prstDash val="solid"/>
                <a:round/>
                <a:headEnd type="none" w="med" len="med"/>
                <a:tailEnd type="none" w="med" len="med"/>
              </a:ln>
              <a:effectLst/>
            </p:spPr>
            <p:txBody>
              <a:bodyPr/>
              <a:lstStyle/>
              <a:p>
                <a:endParaRPr lang="en-US"/>
              </a:p>
            </p:txBody>
          </p:sp>
          <p:sp>
            <p:nvSpPr>
              <p:cNvPr id="26656" name="Freeform 32"/>
              <p:cNvSpPr>
                <a:spLocks/>
              </p:cNvSpPr>
              <p:nvPr/>
            </p:nvSpPr>
            <p:spPr bwMode="auto">
              <a:xfrm>
                <a:off x="2633" y="1956"/>
                <a:ext cx="163" cy="78"/>
              </a:xfrm>
              <a:custGeom>
                <a:avLst/>
                <a:gdLst/>
                <a:ahLst/>
                <a:cxnLst>
                  <a:cxn ang="0">
                    <a:pos x="0" y="77"/>
                  </a:cxn>
                  <a:cxn ang="0">
                    <a:pos x="81" y="77"/>
                  </a:cxn>
                  <a:cxn ang="0">
                    <a:pos x="162" y="0"/>
                  </a:cxn>
                  <a:cxn ang="0">
                    <a:pos x="81" y="0"/>
                  </a:cxn>
                  <a:cxn ang="0">
                    <a:pos x="0" y="77"/>
                  </a:cxn>
                </a:cxnLst>
                <a:rect l="0" t="0" r="r" b="b"/>
                <a:pathLst>
                  <a:path w="163" h="78">
                    <a:moveTo>
                      <a:pt x="0" y="77"/>
                    </a:moveTo>
                    <a:lnTo>
                      <a:pt x="81" y="77"/>
                    </a:lnTo>
                    <a:lnTo>
                      <a:pt x="162" y="0"/>
                    </a:lnTo>
                    <a:lnTo>
                      <a:pt x="81" y="0"/>
                    </a:lnTo>
                    <a:lnTo>
                      <a:pt x="0" y="77"/>
                    </a:lnTo>
                  </a:path>
                </a:pathLst>
              </a:custGeom>
              <a:solidFill>
                <a:srgbClr val="FF1F3F"/>
              </a:solidFill>
              <a:ln w="12700" cap="rnd" cmpd="sng">
                <a:noFill/>
                <a:prstDash val="solid"/>
                <a:round/>
                <a:headEnd type="none" w="med" len="med"/>
                <a:tailEnd type="none" w="med" len="med"/>
              </a:ln>
              <a:effectLst/>
            </p:spPr>
            <p:txBody>
              <a:bodyPr/>
              <a:lstStyle/>
              <a:p>
                <a:endParaRPr lang="en-US"/>
              </a:p>
            </p:txBody>
          </p:sp>
          <p:sp>
            <p:nvSpPr>
              <p:cNvPr id="26657" name="Freeform 33"/>
              <p:cNvSpPr>
                <a:spLocks/>
              </p:cNvSpPr>
              <p:nvPr/>
            </p:nvSpPr>
            <p:spPr bwMode="auto">
              <a:xfrm>
                <a:off x="2633" y="1176"/>
                <a:ext cx="77" cy="858"/>
              </a:xfrm>
              <a:custGeom>
                <a:avLst/>
                <a:gdLst/>
                <a:ahLst/>
                <a:cxnLst>
                  <a:cxn ang="0">
                    <a:pos x="0" y="0"/>
                  </a:cxn>
                  <a:cxn ang="0">
                    <a:pos x="0" y="857"/>
                  </a:cxn>
                  <a:cxn ang="0">
                    <a:pos x="76" y="770"/>
                  </a:cxn>
                  <a:cxn ang="0">
                    <a:pos x="76" y="0"/>
                  </a:cxn>
                  <a:cxn ang="0">
                    <a:pos x="0" y="0"/>
                  </a:cxn>
                </a:cxnLst>
                <a:rect l="0" t="0" r="r" b="b"/>
                <a:pathLst>
                  <a:path w="77" h="858">
                    <a:moveTo>
                      <a:pt x="0" y="0"/>
                    </a:moveTo>
                    <a:lnTo>
                      <a:pt x="0" y="857"/>
                    </a:lnTo>
                    <a:lnTo>
                      <a:pt x="76" y="770"/>
                    </a:lnTo>
                    <a:lnTo>
                      <a:pt x="76" y="0"/>
                    </a:lnTo>
                    <a:lnTo>
                      <a:pt x="0"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26658" name="Freeform 34"/>
              <p:cNvSpPr>
                <a:spLocks/>
              </p:cNvSpPr>
              <p:nvPr/>
            </p:nvSpPr>
            <p:spPr bwMode="auto">
              <a:xfrm>
                <a:off x="2375" y="1176"/>
                <a:ext cx="335" cy="1031"/>
              </a:xfrm>
              <a:custGeom>
                <a:avLst/>
                <a:gdLst/>
                <a:ahLst/>
                <a:cxnLst>
                  <a:cxn ang="0">
                    <a:pos x="84" y="0"/>
                  </a:cxn>
                  <a:cxn ang="0">
                    <a:pos x="250" y="0"/>
                  </a:cxn>
                  <a:cxn ang="0">
                    <a:pos x="250" y="858"/>
                  </a:cxn>
                  <a:cxn ang="0">
                    <a:pos x="334" y="858"/>
                  </a:cxn>
                  <a:cxn ang="0">
                    <a:pos x="167" y="1030"/>
                  </a:cxn>
                  <a:cxn ang="0">
                    <a:pos x="0" y="858"/>
                  </a:cxn>
                  <a:cxn ang="0">
                    <a:pos x="84" y="858"/>
                  </a:cxn>
                  <a:cxn ang="0">
                    <a:pos x="84" y="0"/>
                  </a:cxn>
                </a:cxnLst>
                <a:rect l="0" t="0" r="r" b="b"/>
                <a:pathLst>
                  <a:path w="335" h="1031">
                    <a:moveTo>
                      <a:pt x="84" y="0"/>
                    </a:moveTo>
                    <a:lnTo>
                      <a:pt x="250" y="0"/>
                    </a:lnTo>
                    <a:lnTo>
                      <a:pt x="250" y="858"/>
                    </a:lnTo>
                    <a:lnTo>
                      <a:pt x="334" y="858"/>
                    </a:lnTo>
                    <a:lnTo>
                      <a:pt x="167" y="1030"/>
                    </a:lnTo>
                    <a:lnTo>
                      <a:pt x="0" y="858"/>
                    </a:lnTo>
                    <a:lnTo>
                      <a:pt x="84" y="858"/>
                    </a:lnTo>
                    <a:lnTo>
                      <a:pt x="84" y="0"/>
                    </a:lnTo>
                  </a:path>
                </a:pathLst>
              </a:custGeom>
              <a:solidFill>
                <a:srgbClr val="FF001F"/>
              </a:solidFill>
              <a:ln w="12700" cap="rnd" cmpd="sng">
                <a:noFill/>
                <a:prstDash val="solid"/>
                <a:round/>
                <a:headEnd type="none" w="med" len="med"/>
                <a:tailEnd type="none" w="med" len="med"/>
              </a:ln>
              <a:effectLst/>
            </p:spPr>
            <p:txBody>
              <a:bodyPr/>
              <a:lstStyle/>
              <a:p>
                <a:endParaRPr lang="en-US"/>
              </a:p>
            </p:txBody>
          </p:sp>
        </p:grpSp>
        <p:grpSp>
          <p:nvGrpSpPr>
            <p:cNvPr id="9" name="Group 40"/>
            <p:cNvGrpSpPr>
              <a:grpSpLocks/>
            </p:cNvGrpSpPr>
            <p:nvPr/>
          </p:nvGrpSpPr>
          <p:grpSpPr bwMode="auto">
            <a:xfrm>
              <a:off x="3167" y="1620"/>
              <a:ext cx="421" cy="1031"/>
              <a:chOff x="3167" y="1620"/>
              <a:chExt cx="421" cy="1031"/>
            </a:xfrm>
          </p:grpSpPr>
          <p:sp>
            <p:nvSpPr>
              <p:cNvPr id="26660" name="Freeform 36"/>
              <p:cNvSpPr>
                <a:spLocks/>
              </p:cNvSpPr>
              <p:nvPr/>
            </p:nvSpPr>
            <p:spPr bwMode="auto">
              <a:xfrm>
                <a:off x="3167" y="2400"/>
                <a:ext cx="163" cy="78"/>
              </a:xfrm>
              <a:custGeom>
                <a:avLst/>
                <a:gdLst/>
                <a:ahLst/>
                <a:cxnLst>
                  <a:cxn ang="0">
                    <a:pos x="0" y="77"/>
                  </a:cxn>
                  <a:cxn ang="0">
                    <a:pos x="80" y="77"/>
                  </a:cxn>
                  <a:cxn ang="0">
                    <a:pos x="162" y="0"/>
                  </a:cxn>
                  <a:cxn ang="0">
                    <a:pos x="80" y="0"/>
                  </a:cxn>
                  <a:cxn ang="0">
                    <a:pos x="0" y="77"/>
                  </a:cxn>
                </a:cxnLst>
                <a:rect l="0" t="0" r="r" b="b"/>
                <a:pathLst>
                  <a:path w="163" h="78">
                    <a:moveTo>
                      <a:pt x="0" y="77"/>
                    </a:moveTo>
                    <a:lnTo>
                      <a:pt x="80" y="77"/>
                    </a:lnTo>
                    <a:lnTo>
                      <a:pt x="162" y="0"/>
                    </a:lnTo>
                    <a:lnTo>
                      <a:pt x="80" y="0"/>
                    </a:lnTo>
                    <a:lnTo>
                      <a:pt x="0" y="77"/>
                    </a:lnTo>
                  </a:path>
                </a:pathLst>
              </a:custGeom>
              <a:solidFill>
                <a:srgbClr val="FF1F3F"/>
              </a:solidFill>
              <a:ln w="12700" cap="rnd" cmpd="sng">
                <a:solidFill>
                  <a:srgbClr val="F35B1B"/>
                </a:solidFill>
                <a:prstDash val="solid"/>
                <a:round/>
                <a:headEnd type="none" w="med" len="med"/>
                <a:tailEnd type="none" w="med" len="med"/>
              </a:ln>
              <a:effectLst/>
            </p:spPr>
            <p:txBody>
              <a:bodyPr/>
              <a:lstStyle/>
              <a:p>
                <a:endParaRPr lang="en-US"/>
              </a:p>
            </p:txBody>
          </p:sp>
          <p:sp>
            <p:nvSpPr>
              <p:cNvPr id="26661" name="Freeform 37"/>
              <p:cNvSpPr>
                <a:spLocks/>
              </p:cNvSpPr>
              <p:nvPr/>
            </p:nvSpPr>
            <p:spPr bwMode="auto">
              <a:xfrm>
                <a:off x="3425" y="2400"/>
                <a:ext cx="163" cy="78"/>
              </a:xfrm>
              <a:custGeom>
                <a:avLst/>
                <a:gdLst/>
                <a:ahLst/>
                <a:cxnLst>
                  <a:cxn ang="0">
                    <a:pos x="0" y="77"/>
                  </a:cxn>
                  <a:cxn ang="0">
                    <a:pos x="81" y="77"/>
                  </a:cxn>
                  <a:cxn ang="0">
                    <a:pos x="162" y="0"/>
                  </a:cxn>
                  <a:cxn ang="0">
                    <a:pos x="81" y="0"/>
                  </a:cxn>
                  <a:cxn ang="0">
                    <a:pos x="0" y="77"/>
                  </a:cxn>
                </a:cxnLst>
                <a:rect l="0" t="0" r="r" b="b"/>
                <a:pathLst>
                  <a:path w="163" h="78">
                    <a:moveTo>
                      <a:pt x="0" y="77"/>
                    </a:moveTo>
                    <a:lnTo>
                      <a:pt x="81" y="77"/>
                    </a:lnTo>
                    <a:lnTo>
                      <a:pt x="162" y="0"/>
                    </a:lnTo>
                    <a:lnTo>
                      <a:pt x="81" y="0"/>
                    </a:lnTo>
                    <a:lnTo>
                      <a:pt x="0" y="77"/>
                    </a:lnTo>
                  </a:path>
                </a:pathLst>
              </a:custGeom>
              <a:solidFill>
                <a:srgbClr val="FF1F3F"/>
              </a:solidFill>
              <a:ln w="12700" cap="rnd" cmpd="sng">
                <a:solidFill>
                  <a:srgbClr val="F35B1B"/>
                </a:solidFill>
                <a:prstDash val="solid"/>
                <a:round/>
                <a:headEnd type="none" w="med" len="med"/>
                <a:tailEnd type="none" w="med" len="med"/>
              </a:ln>
              <a:effectLst/>
            </p:spPr>
            <p:txBody>
              <a:bodyPr/>
              <a:lstStyle/>
              <a:p>
                <a:endParaRPr lang="en-US"/>
              </a:p>
            </p:txBody>
          </p:sp>
          <p:sp>
            <p:nvSpPr>
              <p:cNvPr id="26662" name="Freeform 38"/>
              <p:cNvSpPr>
                <a:spLocks/>
              </p:cNvSpPr>
              <p:nvPr/>
            </p:nvSpPr>
            <p:spPr bwMode="auto">
              <a:xfrm>
                <a:off x="3425" y="1620"/>
                <a:ext cx="77" cy="858"/>
              </a:xfrm>
              <a:custGeom>
                <a:avLst/>
                <a:gdLst/>
                <a:ahLst/>
                <a:cxnLst>
                  <a:cxn ang="0">
                    <a:pos x="0" y="0"/>
                  </a:cxn>
                  <a:cxn ang="0">
                    <a:pos x="0" y="857"/>
                  </a:cxn>
                  <a:cxn ang="0">
                    <a:pos x="76" y="770"/>
                  </a:cxn>
                  <a:cxn ang="0">
                    <a:pos x="76" y="0"/>
                  </a:cxn>
                  <a:cxn ang="0">
                    <a:pos x="0" y="0"/>
                  </a:cxn>
                </a:cxnLst>
                <a:rect l="0" t="0" r="r" b="b"/>
                <a:pathLst>
                  <a:path w="77" h="858">
                    <a:moveTo>
                      <a:pt x="0" y="0"/>
                    </a:moveTo>
                    <a:lnTo>
                      <a:pt x="0" y="857"/>
                    </a:lnTo>
                    <a:lnTo>
                      <a:pt x="76" y="770"/>
                    </a:lnTo>
                    <a:lnTo>
                      <a:pt x="76" y="0"/>
                    </a:lnTo>
                    <a:lnTo>
                      <a:pt x="0" y="0"/>
                    </a:lnTo>
                  </a:path>
                </a:pathLst>
              </a:custGeom>
              <a:solidFill>
                <a:srgbClr val="800000"/>
              </a:solidFill>
              <a:ln w="12700" cap="rnd" cmpd="sng">
                <a:solidFill>
                  <a:srgbClr val="F35B1B"/>
                </a:solidFill>
                <a:prstDash val="solid"/>
                <a:round/>
                <a:headEnd type="none" w="med" len="med"/>
                <a:tailEnd type="none" w="med" len="med"/>
              </a:ln>
              <a:effectLst/>
            </p:spPr>
            <p:txBody>
              <a:bodyPr/>
              <a:lstStyle/>
              <a:p>
                <a:endParaRPr lang="en-US"/>
              </a:p>
            </p:txBody>
          </p:sp>
          <p:sp>
            <p:nvSpPr>
              <p:cNvPr id="26663" name="Freeform 39"/>
              <p:cNvSpPr>
                <a:spLocks/>
              </p:cNvSpPr>
              <p:nvPr/>
            </p:nvSpPr>
            <p:spPr bwMode="auto">
              <a:xfrm>
                <a:off x="3167" y="1620"/>
                <a:ext cx="335" cy="1031"/>
              </a:xfrm>
              <a:custGeom>
                <a:avLst/>
                <a:gdLst/>
                <a:ahLst/>
                <a:cxnLst>
                  <a:cxn ang="0">
                    <a:pos x="84" y="0"/>
                  </a:cxn>
                  <a:cxn ang="0">
                    <a:pos x="250" y="0"/>
                  </a:cxn>
                  <a:cxn ang="0">
                    <a:pos x="250" y="858"/>
                  </a:cxn>
                  <a:cxn ang="0">
                    <a:pos x="334" y="858"/>
                  </a:cxn>
                  <a:cxn ang="0">
                    <a:pos x="167" y="1030"/>
                  </a:cxn>
                  <a:cxn ang="0">
                    <a:pos x="0" y="858"/>
                  </a:cxn>
                  <a:cxn ang="0">
                    <a:pos x="84" y="858"/>
                  </a:cxn>
                  <a:cxn ang="0">
                    <a:pos x="84" y="0"/>
                  </a:cxn>
                </a:cxnLst>
                <a:rect l="0" t="0" r="r" b="b"/>
                <a:pathLst>
                  <a:path w="335" h="1031">
                    <a:moveTo>
                      <a:pt x="84" y="0"/>
                    </a:moveTo>
                    <a:lnTo>
                      <a:pt x="250" y="0"/>
                    </a:lnTo>
                    <a:lnTo>
                      <a:pt x="250" y="858"/>
                    </a:lnTo>
                    <a:lnTo>
                      <a:pt x="334" y="858"/>
                    </a:lnTo>
                    <a:lnTo>
                      <a:pt x="167" y="1030"/>
                    </a:lnTo>
                    <a:lnTo>
                      <a:pt x="0" y="858"/>
                    </a:lnTo>
                    <a:lnTo>
                      <a:pt x="84" y="858"/>
                    </a:lnTo>
                    <a:lnTo>
                      <a:pt x="84" y="0"/>
                    </a:lnTo>
                  </a:path>
                </a:pathLst>
              </a:custGeom>
              <a:solidFill>
                <a:srgbClr val="FF001F"/>
              </a:solidFill>
              <a:ln w="12700" cap="rnd" cmpd="sng">
                <a:solidFill>
                  <a:srgbClr val="F35B1B"/>
                </a:solidFill>
                <a:prstDash val="solid"/>
                <a:round/>
                <a:headEnd type="none" w="med" len="med"/>
                <a:tailEnd type="none" w="med" len="med"/>
              </a:ln>
              <a:effectLst/>
            </p:spPr>
            <p:txBody>
              <a:bodyPr/>
              <a:lstStyle/>
              <a:p>
                <a:endParaRPr lang="en-US"/>
              </a:p>
            </p:txBody>
          </p:sp>
        </p:grpSp>
        <p:grpSp>
          <p:nvGrpSpPr>
            <p:cNvPr id="10" name="Group 46"/>
            <p:cNvGrpSpPr>
              <a:grpSpLocks/>
            </p:cNvGrpSpPr>
            <p:nvPr/>
          </p:nvGrpSpPr>
          <p:grpSpPr bwMode="auto">
            <a:xfrm>
              <a:off x="396" y="2485"/>
              <a:ext cx="1825" cy="372"/>
              <a:chOff x="396" y="2485"/>
              <a:chExt cx="1825" cy="372"/>
            </a:xfrm>
          </p:grpSpPr>
          <p:sp>
            <p:nvSpPr>
              <p:cNvPr id="26665" name="Freeform 41"/>
              <p:cNvSpPr>
                <a:spLocks/>
              </p:cNvSpPr>
              <p:nvPr/>
            </p:nvSpPr>
            <p:spPr bwMode="auto">
              <a:xfrm>
                <a:off x="477" y="2485"/>
                <a:ext cx="1744" cy="351"/>
              </a:xfrm>
              <a:custGeom>
                <a:avLst/>
                <a:gdLst/>
                <a:ahLst/>
                <a:cxnLst>
                  <a:cxn ang="0">
                    <a:pos x="0" y="78"/>
                  </a:cxn>
                  <a:cxn ang="0">
                    <a:pos x="0" y="274"/>
                  </a:cxn>
                  <a:cxn ang="0">
                    <a:pos x="1086" y="274"/>
                  </a:cxn>
                  <a:cxn ang="0">
                    <a:pos x="1086" y="350"/>
                  </a:cxn>
                  <a:cxn ang="0">
                    <a:pos x="1743" y="175"/>
                  </a:cxn>
                  <a:cxn ang="0">
                    <a:pos x="1086" y="0"/>
                  </a:cxn>
                  <a:cxn ang="0">
                    <a:pos x="1086" y="78"/>
                  </a:cxn>
                  <a:cxn ang="0">
                    <a:pos x="0" y="78"/>
                  </a:cxn>
                </a:cxnLst>
                <a:rect l="0" t="0" r="r" b="b"/>
                <a:pathLst>
                  <a:path w="1744" h="351">
                    <a:moveTo>
                      <a:pt x="0" y="78"/>
                    </a:moveTo>
                    <a:lnTo>
                      <a:pt x="0" y="274"/>
                    </a:lnTo>
                    <a:lnTo>
                      <a:pt x="1086" y="274"/>
                    </a:lnTo>
                    <a:lnTo>
                      <a:pt x="1086" y="350"/>
                    </a:lnTo>
                    <a:lnTo>
                      <a:pt x="1743" y="175"/>
                    </a:lnTo>
                    <a:lnTo>
                      <a:pt x="1086" y="0"/>
                    </a:lnTo>
                    <a:lnTo>
                      <a:pt x="1086" y="78"/>
                    </a:lnTo>
                    <a:lnTo>
                      <a:pt x="0" y="78"/>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66" name="Freeform 42"/>
              <p:cNvSpPr>
                <a:spLocks/>
              </p:cNvSpPr>
              <p:nvPr/>
            </p:nvSpPr>
            <p:spPr bwMode="auto">
              <a:xfrm>
                <a:off x="397" y="2759"/>
                <a:ext cx="1168" cy="22"/>
              </a:xfrm>
              <a:custGeom>
                <a:avLst/>
                <a:gdLst/>
                <a:ahLst/>
                <a:cxnLst>
                  <a:cxn ang="0">
                    <a:pos x="1088" y="21"/>
                  </a:cxn>
                  <a:cxn ang="0">
                    <a:pos x="1167" y="0"/>
                  </a:cxn>
                  <a:cxn ang="0">
                    <a:pos x="77" y="0"/>
                  </a:cxn>
                  <a:cxn ang="0">
                    <a:pos x="0" y="21"/>
                  </a:cxn>
                  <a:cxn ang="0">
                    <a:pos x="1088" y="21"/>
                  </a:cxn>
                </a:cxnLst>
                <a:rect l="0" t="0" r="r" b="b"/>
                <a:pathLst>
                  <a:path w="1168" h="22">
                    <a:moveTo>
                      <a:pt x="1088" y="21"/>
                    </a:moveTo>
                    <a:lnTo>
                      <a:pt x="1167" y="0"/>
                    </a:lnTo>
                    <a:lnTo>
                      <a:pt x="77" y="0"/>
                    </a:lnTo>
                    <a:lnTo>
                      <a:pt x="0" y="21"/>
                    </a:lnTo>
                    <a:lnTo>
                      <a:pt x="1088" y="21"/>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67" name="Freeform 43"/>
              <p:cNvSpPr>
                <a:spLocks/>
              </p:cNvSpPr>
              <p:nvPr/>
            </p:nvSpPr>
            <p:spPr bwMode="auto">
              <a:xfrm>
                <a:off x="1485" y="2759"/>
                <a:ext cx="79" cy="98"/>
              </a:xfrm>
              <a:custGeom>
                <a:avLst/>
                <a:gdLst/>
                <a:ahLst/>
                <a:cxnLst>
                  <a:cxn ang="0">
                    <a:pos x="0" y="22"/>
                  </a:cxn>
                  <a:cxn ang="0">
                    <a:pos x="78" y="0"/>
                  </a:cxn>
                  <a:cxn ang="0">
                    <a:pos x="78" y="76"/>
                  </a:cxn>
                  <a:cxn ang="0">
                    <a:pos x="0" y="97"/>
                  </a:cxn>
                  <a:cxn ang="0">
                    <a:pos x="0" y="22"/>
                  </a:cxn>
                </a:cxnLst>
                <a:rect l="0" t="0" r="r" b="b"/>
                <a:pathLst>
                  <a:path w="79" h="98">
                    <a:moveTo>
                      <a:pt x="0" y="22"/>
                    </a:moveTo>
                    <a:lnTo>
                      <a:pt x="78" y="0"/>
                    </a:lnTo>
                    <a:lnTo>
                      <a:pt x="78" y="76"/>
                    </a:lnTo>
                    <a:lnTo>
                      <a:pt x="0" y="97"/>
                    </a:lnTo>
                    <a:lnTo>
                      <a:pt x="0" y="22"/>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68" name="Freeform 44"/>
              <p:cNvSpPr>
                <a:spLocks/>
              </p:cNvSpPr>
              <p:nvPr/>
            </p:nvSpPr>
            <p:spPr bwMode="auto">
              <a:xfrm>
                <a:off x="396" y="2562"/>
                <a:ext cx="82" cy="219"/>
              </a:xfrm>
              <a:custGeom>
                <a:avLst/>
                <a:gdLst/>
                <a:ahLst/>
                <a:cxnLst>
                  <a:cxn ang="0">
                    <a:pos x="0" y="23"/>
                  </a:cxn>
                  <a:cxn ang="0">
                    <a:pos x="81" y="0"/>
                  </a:cxn>
                  <a:cxn ang="0">
                    <a:pos x="81" y="196"/>
                  </a:cxn>
                  <a:cxn ang="0">
                    <a:pos x="0" y="218"/>
                  </a:cxn>
                  <a:cxn ang="0">
                    <a:pos x="0" y="23"/>
                  </a:cxn>
                </a:cxnLst>
                <a:rect l="0" t="0" r="r" b="b"/>
                <a:pathLst>
                  <a:path w="82" h="219">
                    <a:moveTo>
                      <a:pt x="0" y="23"/>
                    </a:moveTo>
                    <a:lnTo>
                      <a:pt x="81" y="0"/>
                    </a:lnTo>
                    <a:lnTo>
                      <a:pt x="81" y="196"/>
                    </a:lnTo>
                    <a:lnTo>
                      <a:pt x="0" y="218"/>
                    </a:lnTo>
                    <a:lnTo>
                      <a:pt x="0" y="23"/>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69" name="Freeform 45"/>
              <p:cNvSpPr>
                <a:spLocks/>
              </p:cNvSpPr>
              <p:nvPr/>
            </p:nvSpPr>
            <p:spPr bwMode="auto">
              <a:xfrm>
                <a:off x="1485" y="2485"/>
                <a:ext cx="79" cy="78"/>
              </a:xfrm>
              <a:custGeom>
                <a:avLst/>
                <a:gdLst/>
                <a:ahLst/>
                <a:cxnLst>
                  <a:cxn ang="0">
                    <a:pos x="0" y="77"/>
                  </a:cxn>
                  <a:cxn ang="0">
                    <a:pos x="78" y="77"/>
                  </a:cxn>
                  <a:cxn ang="0">
                    <a:pos x="78" y="0"/>
                  </a:cxn>
                  <a:cxn ang="0">
                    <a:pos x="0" y="21"/>
                  </a:cxn>
                  <a:cxn ang="0">
                    <a:pos x="0" y="77"/>
                  </a:cxn>
                </a:cxnLst>
                <a:rect l="0" t="0" r="r" b="b"/>
                <a:pathLst>
                  <a:path w="79" h="78">
                    <a:moveTo>
                      <a:pt x="0" y="77"/>
                    </a:moveTo>
                    <a:lnTo>
                      <a:pt x="78" y="77"/>
                    </a:lnTo>
                    <a:lnTo>
                      <a:pt x="78" y="0"/>
                    </a:lnTo>
                    <a:lnTo>
                      <a:pt x="0" y="21"/>
                    </a:lnTo>
                    <a:lnTo>
                      <a:pt x="0" y="77"/>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grpSp>
        <p:grpSp>
          <p:nvGrpSpPr>
            <p:cNvPr id="11" name="Group 52"/>
            <p:cNvGrpSpPr>
              <a:grpSpLocks/>
            </p:cNvGrpSpPr>
            <p:nvPr/>
          </p:nvGrpSpPr>
          <p:grpSpPr bwMode="auto">
            <a:xfrm>
              <a:off x="3624" y="2269"/>
              <a:ext cx="1825" cy="372"/>
              <a:chOff x="3624" y="2269"/>
              <a:chExt cx="1825" cy="372"/>
            </a:xfrm>
          </p:grpSpPr>
          <p:sp>
            <p:nvSpPr>
              <p:cNvPr id="26671" name="Freeform 47"/>
              <p:cNvSpPr>
                <a:spLocks/>
              </p:cNvSpPr>
              <p:nvPr/>
            </p:nvSpPr>
            <p:spPr bwMode="auto">
              <a:xfrm>
                <a:off x="3705" y="2269"/>
                <a:ext cx="1744" cy="351"/>
              </a:xfrm>
              <a:custGeom>
                <a:avLst/>
                <a:gdLst/>
                <a:ahLst/>
                <a:cxnLst>
                  <a:cxn ang="0">
                    <a:pos x="0" y="78"/>
                  </a:cxn>
                  <a:cxn ang="0">
                    <a:pos x="0" y="274"/>
                  </a:cxn>
                  <a:cxn ang="0">
                    <a:pos x="1086" y="274"/>
                  </a:cxn>
                  <a:cxn ang="0">
                    <a:pos x="1086" y="350"/>
                  </a:cxn>
                  <a:cxn ang="0">
                    <a:pos x="1743" y="175"/>
                  </a:cxn>
                  <a:cxn ang="0">
                    <a:pos x="1086" y="0"/>
                  </a:cxn>
                  <a:cxn ang="0">
                    <a:pos x="1086" y="78"/>
                  </a:cxn>
                  <a:cxn ang="0">
                    <a:pos x="0" y="78"/>
                  </a:cxn>
                </a:cxnLst>
                <a:rect l="0" t="0" r="r" b="b"/>
                <a:pathLst>
                  <a:path w="1744" h="351">
                    <a:moveTo>
                      <a:pt x="0" y="78"/>
                    </a:moveTo>
                    <a:lnTo>
                      <a:pt x="0" y="274"/>
                    </a:lnTo>
                    <a:lnTo>
                      <a:pt x="1086" y="274"/>
                    </a:lnTo>
                    <a:lnTo>
                      <a:pt x="1086" y="350"/>
                    </a:lnTo>
                    <a:lnTo>
                      <a:pt x="1743" y="175"/>
                    </a:lnTo>
                    <a:lnTo>
                      <a:pt x="1086" y="0"/>
                    </a:lnTo>
                    <a:lnTo>
                      <a:pt x="1086" y="78"/>
                    </a:lnTo>
                    <a:lnTo>
                      <a:pt x="0" y="78"/>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72" name="Freeform 48"/>
              <p:cNvSpPr>
                <a:spLocks/>
              </p:cNvSpPr>
              <p:nvPr/>
            </p:nvSpPr>
            <p:spPr bwMode="auto">
              <a:xfrm>
                <a:off x="3625" y="2543"/>
                <a:ext cx="1168" cy="22"/>
              </a:xfrm>
              <a:custGeom>
                <a:avLst/>
                <a:gdLst/>
                <a:ahLst/>
                <a:cxnLst>
                  <a:cxn ang="0">
                    <a:pos x="1088" y="21"/>
                  </a:cxn>
                  <a:cxn ang="0">
                    <a:pos x="1167" y="0"/>
                  </a:cxn>
                  <a:cxn ang="0">
                    <a:pos x="77" y="0"/>
                  </a:cxn>
                  <a:cxn ang="0">
                    <a:pos x="0" y="21"/>
                  </a:cxn>
                  <a:cxn ang="0">
                    <a:pos x="1088" y="21"/>
                  </a:cxn>
                </a:cxnLst>
                <a:rect l="0" t="0" r="r" b="b"/>
                <a:pathLst>
                  <a:path w="1168" h="22">
                    <a:moveTo>
                      <a:pt x="1088" y="21"/>
                    </a:moveTo>
                    <a:lnTo>
                      <a:pt x="1167" y="0"/>
                    </a:lnTo>
                    <a:lnTo>
                      <a:pt x="77" y="0"/>
                    </a:lnTo>
                    <a:lnTo>
                      <a:pt x="0" y="21"/>
                    </a:lnTo>
                    <a:lnTo>
                      <a:pt x="1088" y="21"/>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73" name="Freeform 49"/>
              <p:cNvSpPr>
                <a:spLocks/>
              </p:cNvSpPr>
              <p:nvPr/>
            </p:nvSpPr>
            <p:spPr bwMode="auto">
              <a:xfrm>
                <a:off x="4713" y="2543"/>
                <a:ext cx="79" cy="98"/>
              </a:xfrm>
              <a:custGeom>
                <a:avLst/>
                <a:gdLst/>
                <a:ahLst/>
                <a:cxnLst>
                  <a:cxn ang="0">
                    <a:pos x="0" y="22"/>
                  </a:cxn>
                  <a:cxn ang="0">
                    <a:pos x="78" y="0"/>
                  </a:cxn>
                  <a:cxn ang="0">
                    <a:pos x="78" y="76"/>
                  </a:cxn>
                  <a:cxn ang="0">
                    <a:pos x="0" y="97"/>
                  </a:cxn>
                  <a:cxn ang="0">
                    <a:pos x="0" y="22"/>
                  </a:cxn>
                </a:cxnLst>
                <a:rect l="0" t="0" r="r" b="b"/>
                <a:pathLst>
                  <a:path w="79" h="98">
                    <a:moveTo>
                      <a:pt x="0" y="22"/>
                    </a:moveTo>
                    <a:lnTo>
                      <a:pt x="78" y="0"/>
                    </a:lnTo>
                    <a:lnTo>
                      <a:pt x="78" y="76"/>
                    </a:lnTo>
                    <a:lnTo>
                      <a:pt x="0" y="97"/>
                    </a:lnTo>
                    <a:lnTo>
                      <a:pt x="0" y="22"/>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74" name="Freeform 50"/>
              <p:cNvSpPr>
                <a:spLocks/>
              </p:cNvSpPr>
              <p:nvPr/>
            </p:nvSpPr>
            <p:spPr bwMode="auto">
              <a:xfrm>
                <a:off x="3624" y="2346"/>
                <a:ext cx="82" cy="219"/>
              </a:xfrm>
              <a:custGeom>
                <a:avLst/>
                <a:gdLst/>
                <a:ahLst/>
                <a:cxnLst>
                  <a:cxn ang="0">
                    <a:pos x="0" y="23"/>
                  </a:cxn>
                  <a:cxn ang="0">
                    <a:pos x="81" y="0"/>
                  </a:cxn>
                  <a:cxn ang="0">
                    <a:pos x="81" y="196"/>
                  </a:cxn>
                  <a:cxn ang="0">
                    <a:pos x="0" y="218"/>
                  </a:cxn>
                  <a:cxn ang="0">
                    <a:pos x="0" y="23"/>
                  </a:cxn>
                </a:cxnLst>
                <a:rect l="0" t="0" r="r" b="b"/>
                <a:pathLst>
                  <a:path w="82" h="219">
                    <a:moveTo>
                      <a:pt x="0" y="23"/>
                    </a:moveTo>
                    <a:lnTo>
                      <a:pt x="81" y="0"/>
                    </a:lnTo>
                    <a:lnTo>
                      <a:pt x="81" y="196"/>
                    </a:lnTo>
                    <a:lnTo>
                      <a:pt x="0" y="218"/>
                    </a:lnTo>
                    <a:lnTo>
                      <a:pt x="0" y="23"/>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sp>
            <p:nvSpPr>
              <p:cNvPr id="26675" name="Freeform 51"/>
              <p:cNvSpPr>
                <a:spLocks/>
              </p:cNvSpPr>
              <p:nvPr/>
            </p:nvSpPr>
            <p:spPr bwMode="auto">
              <a:xfrm>
                <a:off x="4713" y="2269"/>
                <a:ext cx="79" cy="78"/>
              </a:xfrm>
              <a:custGeom>
                <a:avLst/>
                <a:gdLst/>
                <a:ahLst/>
                <a:cxnLst>
                  <a:cxn ang="0">
                    <a:pos x="0" y="77"/>
                  </a:cxn>
                  <a:cxn ang="0">
                    <a:pos x="78" y="77"/>
                  </a:cxn>
                  <a:cxn ang="0">
                    <a:pos x="78" y="0"/>
                  </a:cxn>
                  <a:cxn ang="0">
                    <a:pos x="0" y="21"/>
                  </a:cxn>
                  <a:cxn ang="0">
                    <a:pos x="0" y="77"/>
                  </a:cxn>
                </a:cxnLst>
                <a:rect l="0" t="0" r="r" b="b"/>
                <a:pathLst>
                  <a:path w="79" h="78">
                    <a:moveTo>
                      <a:pt x="0" y="77"/>
                    </a:moveTo>
                    <a:lnTo>
                      <a:pt x="78" y="77"/>
                    </a:lnTo>
                    <a:lnTo>
                      <a:pt x="78" y="0"/>
                    </a:lnTo>
                    <a:lnTo>
                      <a:pt x="0" y="21"/>
                    </a:lnTo>
                    <a:lnTo>
                      <a:pt x="0" y="77"/>
                    </a:lnTo>
                  </a:path>
                </a:pathLst>
              </a:custGeom>
              <a:solidFill>
                <a:srgbClr val="FAFD00"/>
              </a:solidFill>
              <a:ln w="12700" cap="rnd" cmpd="sng">
                <a:solidFill>
                  <a:srgbClr val="FAFD00"/>
                </a:solidFill>
                <a:prstDash val="solid"/>
                <a:round/>
                <a:headEnd type="none" w="med" len="med"/>
                <a:tailEnd type="none" w="med" len="med"/>
              </a:ln>
              <a:effectLst/>
            </p:spPr>
            <p:txBody>
              <a:bodyPr/>
              <a:lstStyle/>
              <a:p>
                <a:endParaRPr lang="en-US"/>
              </a:p>
            </p:txBody>
          </p:sp>
        </p:grpSp>
        <p:sp>
          <p:nvSpPr>
            <p:cNvPr id="26677" name="Rectangle 53"/>
            <p:cNvSpPr>
              <a:spLocks noChangeArrowheads="1"/>
            </p:cNvSpPr>
            <p:nvPr/>
          </p:nvSpPr>
          <p:spPr bwMode="auto">
            <a:xfrm>
              <a:off x="374" y="2347"/>
              <a:ext cx="611" cy="632"/>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b="1" dirty="0">
                  <a:solidFill>
                    <a:srgbClr val="FF0066"/>
                  </a:solidFill>
                  <a:latin typeface="Times New Roman" pitchFamily="18" charset="0"/>
                </a:rPr>
                <a:t>Data </a:t>
              </a:r>
            </a:p>
            <a:p>
              <a:pPr algn="l" eaLnBrk="0" hangingPunct="0"/>
              <a:r>
                <a:rPr lang="en-US" sz="2000" b="1" dirty="0">
                  <a:solidFill>
                    <a:srgbClr val="FF0066"/>
                  </a:solidFill>
                  <a:latin typeface="Times New Roman" pitchFamily="18" charset="0"/>
                </a:rPr>
                <a:t>Input</a:t>
              </a:r>
            </a:p>
            <a:p>
              <a:pPr algn="l" eaLnBrk="0" hangingPunct="0"/>
              <a:r>
                <a:rPr lang="en-US" sz="2000" b="1" dirty="0">
                  <a:solidFill>
                    <a:srgbClr val="FF0066"/>
                  </a:solidFill>
                  <a:latin typeface="Times New Roman" pitchFamily="18" charset="0"/>
                </a:rPr>
                <a:t>Stream</a:t>
              </a:r>
            </a:p>
          </p:txBody>
        </p:sp>
        <p:sp>
          <p:nvSpPr>
            <p:cNvPr id="26678" name="Rectangle 54"/>
            <p:cNvSpPr>
              <a:spLocks noChangeArrowheads="1"/>
            </p:cNvSpPr>
            <p:nvPr/>
          </p:nvSpPr>
          <p:spPr bwMode="auto">
            <a:xfrm>
              <a:off x="3821" y="2011"/>
              <a:ext cx="617" cy="638"/>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b="1" dirty="0">
                  <a:solidFill>
                    <a:srgbClr val="FF0066"/>
                  </a:solidFill>
                  <a:latin typeface="Times New Roman" pitchFamily="18" charset="0"/>
                </a:rPr>
                <a:t>Data </a:t>
              </a:r>
            </a:p>
            <a:p>
              <a:pPr algn="l" eaLnBrk="0" hangingPunct="0"/>
              <a:r>
                <a:rPr lang="en-US" sz="2000" b="1" dirty="0">
                  <a:solidFill>
                    <a:srgbClr val="FF0066"/>
                  </a:solidFill>
                  <a:latin typeface="Times New Roman" pitchFamily="18" charset="0"/>
                </a:rPr>
                <a:t>Output</a:t>
              </a:r>
            </a:p>
            <a:p>
              <a:pPr algn="l" eaLnBrk="0" hangingPunct="0"/>
              <a:r>
                <a:rPr lang="en-US" sz="2000" b="1" dirty="0">
                  <a:solidFill>
                    <a:srgbClr val="FF0066"/>
                  </a:solidFill>
                  <a:latin typeface="Times New Roman" pitchFamily="18" charset="0"/>
                </a:rPr>
                <a:t>Stream</a:t>
              </a:r>
            </a:p>
          </p:txBody>
        </p:sp>
        <p:sp>
          <p:nvSpPr>
            <p:cNvPr id="26679" name="Rectangle 55"/>
            <p:cNvSpPr>
              <a:spLocks noChangeArrowheads="1"/>
            </p:cNvSpPr>
            <p:nvPr/>
          </p:nvSpPr>
          <p:spPr bwMode="auto">
            <a:xfrm>
              <a:off x="1501" y="1883"/>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A</a:t>
              </a:r>
            </a:p>
          </p:txBody>
        </p:sp>
        <p:sp>
          <p:nvSpPr>
            <p:cNvPr id="26680" name="Rectangle 56"/>
            <p:cNvSpPr>
              <a:spLocks noChangeArrowheads="1"/>
            </p:cNvSpPr>
            <p:nvPr/>
          </p:nvSpPr>
          <p:spPr bwMode="auto">
            <a:xfrm>
              <a:off x="2183" y="2435"/>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B</a:t>
              </a:r>
            </a:p>
          </p:txBody>
        </p:sp>
        <p:sp>
          <p:nvSpPr>
            <p:cNvPr id="26681" name="Rectangle 57"/>
            <p:cNvSpPr>
              <a:spLocks noChangeArrowheads="1"/>
            </p:cNvSpPr>
            <p:nvPr/>
          </p:nvSpPr>
          <p:spPr bwMode="auto">
            <a:xfrm>
              <a:off x="2963" y="2891"/>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C</a:t>
              </a:r>
            </a:p>
          </p:txBody>
        </p:sp>
        <p:sp>
          <p:nvSpPr>
            <p:cNvPr id="26682" name="Rectangle 58"/>
            <p:cNvSpPr>
              <a:spLocks noChangeArrowheads="1"/>
            </p:cNvSpPr>
            <p:nvPr/>
          </p:nvSpPr>
          <p:spPr bwMode="auto">
            <a:xfrm>
              <a:off x="2042" y="693"/>
              <a:ext cx="802"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Instruction</a:t>
              </a:r>
            </a:p>
            <a:p>
              <a:pPr algn="l" eaLnBrk="0" hangingPunct="0"/>
              <a:r>
                <a:rPr lang="en-US" sz="1800" b="1">
                  <a:latin typeface="Times New Roman" pitchFamily="18" charset="0"/>
                </a:rPr>
                <a:t>Stream A</a:t>
              </a:r>
            </a:p>
          </p:txBody>
        </p:sp>
        <p:sp>
          <p:nvSpPr>
            <p:cNvPr id="26683" name="Rectangle 59"/>
            <p:cNvSpPr>
              <a:spLocks noChangeArrowheads="1"/>
            </p:cNvSpPr>
            <p:nvPr/>
          </p:nvSpPr>
          <p:spPr bwMode="auto">
            <a:xfrm>
              <a:off x="2690" y="1209"/>
              <a:ext cx="802"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Instruction</a:t>
              </a:r>
            </a:p>
            <a:p>
              <a:pPr algn="l" eaLnBrk="0" hangingPunct="0"/>
              <a:r>
                <a:rPr lang="en-US" sz="1800" b="1">
                  <a:latin typeface="Times New Roman" pitchFamily="18" charset="0"/>
                </a:rPr>
                <a:t>Stream B</a:t>
              </a:r>
            </a:p>
          </p:txBody>
        </p:sp>
        <p:sp>
          <p:nvSpPr>
            <p:cNvPr id="26684" name="Rectangle 60"/>
            <p:cNvSpPr>
              <a:spLocks noChangeArrowheads="1"/>
            </p:cNvSpPr>
            <p:nvPr/>
          </p:nvSpPr>
          <p:spPr bwMode="auto">
            <a:xfrm>
              <a:off x="3494" y="1593"/>
              <a:ext cx="1462" cy="229"/>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Instruction  Stream C</a:t>
              </a:r>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31300" cy="1066800"/>
          </a:xfrm>
          <a:noFill/>
          <a:ln/>
        </p:spPr>
        <p:txBody>
          <a:bodyPr lIns="90488" tIns="44450" rIns="90488" bIns="44450"/>
          <a:lstStyle/>
          <a:p>
            <a:r>
              <a:rPr lang="en-US" b="1" dirty="0">
                <a:solidFill>
                  <a:srgbClr val="00B050"/>
                </a:solidFill>
              </a:rPr>
              <a:t>SIMD Architecture</a:t>
            </a:r>
          </a:p>
        </p:txBody>
      </p:sp>
      <p:sp>
        <p:nvSpPr>
          <p:cNvPr id="27651" name="Rectangle 3"/>
          <p:cNvSpPr>
            <a:spLocks noGrp="1" noChangeArrowheads="1"/>
          </p:cNvSpPr>
          <p:nvPr>
            <p:ph type="body" idx="1"/>
          </p:nvPr>
        </p:nvSpPr>
        <p:spPr>
          <a:xfrm>
            <a:off x="0" y="5981700"/>
            <a:ext cx="9131300" cy="495300"/>
          </a:xfrm>
          <a:noFill/>
          <a:ln/>
        </p:spPr>
        <p:txBody>
          <a:bodyPr lIns="90488" tIns="44450" rIns="90488" bIns="44450">
            <a:normAutofit fontScale="55000" lnSpcReduction="20000"/>
          </a:bodyPr>
          <a:lstStyle/>
          <a:p>
            <a:pPr algn="ctr">
              <a:buFont typeface="Wingdings" pitchFamily="2" charset="2"/>
              <a:buNone/>
            </a:pPr>
            <a:r>
              <a:rPr lang="en-US" sz="2400"/>
              <a:t>Ex: CRAY machine vector processing, Thinking machine cm*</a:t>
            </a:r>
          </a:p>
          <a:p>
            <a:pPr algn="ctr">
              <a:buFont typeface="Wingdings" pitchFamily="2" charset="2"/>
              <a:buNone/>
            </a:pPr>
            <a:r>
              <a:rPr lang="en-US" sz="2400"/>
              <a:t>Intel MMX (multimedia support)</a:t>
            </a:r>
          </a:p>
        </p:txBody>
      </p:sp>
      <p:sp>
        <p:nvSpPr>
          <p:cNvPr id="27652" name="Rectangle 4"/>
          <p:cNvSpPr>
            <a:spLocks noChangeArrowheads="1"/>
          </p:cNvSpPr>
          <p:nvPr/>
        </p:nvSpPr>
        <p:spPr bwMode="auto">
          <a:xfrm>
            <a:off x="7681913" y="5326063"/>
            <a:ext cx="1449387" cy="396875"/>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a:latin typeface="Times New Roman" pitchFamily="18" charset="0"/>
              </a:rPr>
              <a:t>C</a:t>
            </a:r>
            <a:r>
              <a:rPr lang="en-US" sz="2000" baseline="-25000">
                <a:latin typeface="Times New Roman" pitchFamily="18" charset="0"/>
              </a:rPr>
              <a:t>i</a:t>
            </a:r>
            <a:r>
              <a:rPr lang="en-US" sz="2000">
                <a:latin typeface="Times New Roman" pitchFamily="18" charset="0"/>
              </a:rPr>
              <a:t>&lt;= A</a:t>
            </a:r>
            <a:r>
              <a:rPr lang="en-US" sz="2000" baseline="-25000">
                <a:latin typeface="Times New Roman" pitchFamily="18" charset="0"/>
              </a:rPr>
              <a:t>i</a:t>
            </a:r>
            <a:r>
              <a:rPr lang="en-US" sz="2000">
                <a:latin typeface="Times New Roman" pitchFamily="18" charset="0"/>
              </a:rPr>
              <a:t> * B</a:t>
            </a:r>
            <a:r>
              <a:rPr lang="en-US" sz="2000" baseline="-25000">
                <a:latin typeface="Times New Roman" pitchFamily="18" charset="0"/>
              </a:rPr>
              <a:t>i</a:t>
            </a:r>
          </a:p>
        </p:txBody>
      </p:sp>
      <p:grpSp>
        <p:nvGrpSpPr>
          <p:cNvPr id="2" name="Group 67"/>
          <p:cNvGrpSpPr>
            <a:grpSpLocks/>
          </p:cNvGrpSpPr>
          <p:nvPr/>
        </p:nvGrpSpPr>
        <p:grpSpPr bwMode="auto">
          <a:xfrm>
            <a:off x="517525" y="838200"/>
            <a:ext cx="7893050" cy="4516438"/>
            <a:chOff x="326" y="528"/>
            <a:chExt cx="4972" cy="2845"/>
          </a:xfrm>
        </p:grpSpPr>
        <p:sp>
          <p:nvSpPr>
            <p:cNvPr id="27653" name="Rectangle 5"/>
            <p:cNvSpPr>
              <a:spLocks noChangeArrowheads="1"/>
            </p:cNvSpPr>
            <p:nvPr/>
          </p:nvSpPr>
          <p:spPr bwMode="auto">
            <a:xfrm>
              <a:off x="1968" y="912"/>
              <a:ext cx="1476" cy="132"/>
            </a:xfrm>
            <a:prstGeom prst="rect">
              <a:avLst/>
            </a:prstGeom>
            <a:solidFill>
              <a:schemeClr val="hlink"/>
            </a:solidFill>
            <a:ln w="12700">
              <a:noFill/>
              <a:miter lim="800000"/>
              <a:headEnd/>
              <a:tailEnd/>
            </a:ln>
            <a:effectLst/>
          </p:spPr>
          <p:txBody>
            <a:bodyPr wrap="none" anchor="ctr"/>
            <a:lstStyle/>
            <a:p>
              <a:endParaRPr lang="en-US"/>
            </a:p>
          </p:txBody>
        </p:sp>
        <p:sp>
          <p:nvSpPr>
            <p:cNvPr id="27654" name="Rectangle 6"/>
            <p:cNvSpPr>
              <a:spLocks noChangeArrowheads="1"/>
            </p:cNvSpPr>
            <p:nvPr/>
          </p:nvSpPr>
          <p:spPr bwMode="auto">
            <a:xfrm>
              <a:off x="2292" y="528"/>
              <a:ext cx="804" cy="504"/>
            </a:xfrm>
            <a:prstGeom prst="rect">
              <a:avLst/>
            </a:prstGeom>
            <a:solidFill>
              <a:schemeClr val="hlink"/>
            </a:solidFill>
            <a:ln w="12700">
              <a:noFill/>
              <a:miter lim="800000"/>
              <a:headEnd/>
              <a:tailEnd/>
            </a:ln>
            <a:effectLst/>
          </p:spPr>
          <p:txBody>
            <a:bodyPr wrap="none" lIns="90488" tIns="44450" rIns="90488" bIns="44450" anchor="ctr"/>
            <a:lstStyle/>
            <a:p>
              <a:pPr eaLnBrk="0" hangingPunct="0"/>
              <a:r>
                <a:rPr lang="en-US" sz="1800" b="1" dirty="0">
                  <a:solidFill>
                    <a:srgbClr val="FF0066"/>
                  </a:solidFill>
                  <a:latin typeface="Times New Roman" pitchFamily="18" charset="0"/>
                </a:rPr>
                <a:t>Instruction</a:t>
              </a:r>
            </a:p>
            <a:p>
              <a:pPr eaLnBrk="0" hangingPunct="0"/>
              <a:r>
                <a:rPr lang="en-US" sz="1800" b="1" dirty="0">
                  <a:solidFill>
                    <a:srgbClr val="FF0066"/>
                  </a:solidFill>
                  <a:latin typeface="Times New Roman" pitchFamily="18" charset="0"/>
                </a:rPr>
                <a:t>Stream</a:t>
              </a:r>
            </a:p>
          </p:txBody>
        </p:sp>
        <p:grpSp>
          <p:nvGrpSpPr>
            <p:cNvPr id="3" name="Group 12"/>
            <p:cNvGrpSpPr>
              <a:grpSpLocks/>
            </p:cNvGrpSpPr>
            <p:nvPr/>
          </p:nvGrpSpPr>
          <p:grpSpPr bwMode="auto">
            <a:xfrm>
              <a:off x="1128" y="2976"/>
              <a:ext cx="2034" cy="355"/>
              <a:chOff x="1128" y="2976"/>
              <a:chExt cx="2034" cy="355"/>
            </a:xfrm>
          </p:grpSpPr>
          <p:sp>
            <p:nvSpPr>
              <p:cNvPr id="27655" name="Freeform 7"/>
              <p:cNvSpPr>
                <a:spLocks/>
              </p:cNvSpPr>
              <p:nvPr/>
            </p:nvSpPr>
            <p:spPr bwMode="auto">
              <a:xfrm>
                <a:off x="1219" y="2976"/>
                <a:ext cx="1943" cy="336"/>
              </a:xfrm>
              <a:custGeom>
                <a:avLst/>
                <a:gdLst/>
                <a:ahLst/>
                <a:cxnLst>
                  <a:cxn ang="0">
                    <a:pos x="0" y="74"/>
                  </a:cxn>
                  <a:cxn ang="0">
                    <a:pos x="0" y="263"/>
                  </a:cxn>
                  <a:cxn ang="0">
                    <a:pos x="1210" y="263"/>
                  </a:cxn>
                  <a:cxn ang="0">
                    <a:pos x="1210" y="335"/>
                  </a:cxn>
                  <a:cxn ang="0">
                    <a:pos x="1942" y="168"/>
                  </a:cxn>
                  <a:cxn ang="0">
                    <a:pos x="1210" y="0"/>
                  </a:cxn>
                  <a:cxn ang="0">
                    <a:pos x="1210" y="74"/>
                  </a:cxn>
                  <a:cxn ang="0">
                    <a:pos x="0" y="74"/>
                  </a:cxn>
                </a:cxnLst>
                <a:rect l="0" t="0" r="r" b="b"/>
                <a:pathLst>
                  <a:path w="1943" h="336">
                    <a:moveTo>
                      <a:pt x="0" y="74"/>
                    </a:moveTo>
                    <a:lnTo>
                      <a:pt x="0" y="263"/>
                    </a:lnTo>
                    <a:lnTo>
                      <a:pt x="1210" y="263"/>
                    </a:lnTo>
                    <a:lnTo>
                      <a:pt x="1210" y="335"/>
                    </a:lnTo>
                    <a:lnTo>
                      <a:pt x="1942" y="168"/>
                    </a:lnTo>
                    <a:lnTo>
                      <a:pt x="1210" y="0"/>
                    </a:lnTo>
                    <a:lnTo>
                      <a:pt x="121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56" name="Freeform 8"/>
              <p:cNvSpPr>
                <a:spLocks/>
              </p:cNvSpPr>
              <p:nvPr/>
            </p:nvSpPr>
            <p:spPr bwMode="auto">
              <a:xfrm>
                <a:off x="1129" y="3238"/>
                <a:ext cx="1302" cy="22"/>
              </a:xfrm>
              <a:custGeom>
                <a:avLst/>
                <a:gdLst/>
                <a:ahLst/>
                <a:cxnLst>
                  <a:cxn ang="0">
                    <a:pos x="1213" y="21"/>
                  </a:cxn>
                  <a:cxn ang="0">
                    <a:pos x="1301" y="0"/>
                  </a:cxn>
                  <a:cxn ang="0">
                    <a:pos x="85" y="0"/>
                  </a:cxn>
                  <a:cxn ang="0">
                    <a:pos x="0" y="21"/>
                  </a:cxn>
                  <a:cxn ang="0">
                    <a:pos x="1213" y="21"/>
                  </a:cxn>
                </a:cxnLst>
                <a:rect l="0" t="0" r="r" b="b"/>
                <a:pathLst>
                  <a:path w="1302" h="22">
                    <a:moveTo>
                      <a:pt x="1213" y="21"/>
                    </a:moveTo>
                    <a:lnTo>
                      <a:pt x="1301" y="0"/>
                    </a:lnTo>
                    <a:lnTo>
                      <a:pt x="85" y="0"/>
                    </a:lnTo>
                    <a:lnTo>
                      <a:pt x="0" y="21"/>
                    </a:lnTo>
                    <a:lnTo>
                      <a:pt x="1213"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57" name="Freeform 9"/>
              <p:cNvSpPr>
                <a:spLocks/>
              </p:cNvSpPr>
              <p:nvPr/>
            </p:nvSpPr>
            <p:spPr bwMode="auto">
              <a:xfrm>
                <a:off x="2342" y="3238"/>
                <a:ext cx="88" cy="93"/>
              </a:xfrm>
              <a:custGeom>
                <a:avLst/>
                <a:gdLst/>
                <a:ahLst/>
                <a:cxnLst>
                  <a:cxn ang="0">
                    <a:pos x="0" y="21"/>
                  </a:cxn>
                  <a:cxn ang="0">
                    <a:pos x="87" y="0"/>
                  </a:cxn>
                  <a:cxn ang="0">
                    <a:pos x="87" y="72"/>
                  </a:cxn>
                  <a:cxn ang="0">
                    <a:pos x="0" y="92"/>
                  </a:cxn>
                  <a:cxn ang="0">
                    <a:pos x="0" y="21"/>
                  </a:cxn>
                </a:cxnLst>
                <a:rect l="0" t="0" r="r" b="b"/>
                <a:pathLst>
                  <a:path w="88" h="93">
                    <a:moveTo>
                      <a:pt x="0" y="21"/>
                    </a:moveTo>
                    <a:lnTo>
                      <a:pt x="87" y="0"/>
                    </a:lnTo>
                    <a:lnTo>
                      <a:pt x="87"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58" name="Freeform 10"/>
              <p:cNvSpPr>
                <a:spLocks/>
              </p:cNvSpPr>
              <p:nvPr/>
            </p:nvSpPr>
            <p:spPr bwMode="auto">
              <a:xfrm>
                <a:off x="1128" y="3050"/>
                <a:ext cx="92" cy="210"/>
              </a:xfrm>
              <a:custGeom>
                <a:avLst/>
                <a:gdLst/>
                <a:ahLst/>
                <a:cxnLst>
                  <a:cxn ang="0">
                    <a:pos x="0" y="22"/>
                  </a:cxn>
                  <a:cxn ang="0">
                    <a:pos x="91" y="0"/>
                  </a:cxn>
                  <a:cxn ang="0">
                    <a:pos x="91" y="188"/>
                  </a:cxn>
                  <a:cxn ang="0">
                    <a:pos x="0" y="209"/>
                  </a:cxn>
                  <a:cxn ang="0">
                    <a:pos x="0" y="22"/>
                  </a:cxn>
                </a:cxnLst>
                <a:rect l="0" t="0" r="r" b="b"/>
                <a:pathLst>
                  <a:path w="92" h="210">
                    <a:moveTo>
                      <a:pt x="0" y="22"/>
                    </a:moveTo>
                    <a:lnTo>
                      <a:pt x="91" y="0"/>
                    </a:lnTo>
                    <a:lnTo>
                      <a:pt x="91"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59" name="Freeform 11"/>
              <p:cNvSpPr>
                <a:spLocks/>
              </p:cNvSpPr>
              <p:nvPr/>
            </p:nvSpPr>
            <p:spPr bwMode="auto">
              <a:xfrm>
                <a:off x="2342" y="2976"/>
                <a:ext cx="88" cy="75"/>
              </a:xfrm>
              <a:custGeom>
                <a:avLst/>
                <a:gdLst/>
                <a:ahLst/>
                <a:cxnLst>
                  <a:cxn ang="0">
                    <a:pos x="0" y="74"/>
                  </a:cxn>
                  <a:cxn ang="0">
                    <a:pos x="87" y="74"/>
                  </a:cxn>
                  <a:cxn ang="0">
                    <a:pos x="87" y="0"/>
                  </a:cxn>
                  <a:cxn ang="0">
                    <a:pos x="0" y="20"/>
                  </a:cxn>
                  <a:cxn ang="0">
                    <a:pos x="0" y="74"/>
                  </a:cxn>
                </a:cxnLst>
                <a:rect l="0" t="0" r="r" b="b"/>
                <a:pathLst>
                  <a:path w="88" h="75">
                    <a:moveTo>
                      <a:pt x="0" y="74"/>
                    </a:moveTo>
                    <a:lnTo>
                      <a:pt x="87" y="74"/>
                    </a:lnTo>
                    <a:lnTo>
                      <a:pt x="87"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8"/>
            <p:cNvGrpSpPr>
              <a:grpSpLocks/>
            </p:cNvGrpSpPr>
            <p:nvPr/>
          </p:nvGrpSpPr>
          <p:grpSpPr bwMode="auto">
            <a:xfrm>
              <a:off x="1140" y="1872"/>
              <a:ext cx="589" cy="355"/>
              <a:chOff x="1140" y="1872"/>
              <a:chExt cx="589" cy="355"/>
            </a:xfrm>
          </p:grpSpPr>
          <p:sp>
            <p:nvSpPr>
              <p:cNvPr id="27661" name="Freeform 13"/>
              <p:cNvSpPr>
                <a:spLocks/>
              </p:cNvSpPr>
              <p:nvPr/>
            </p:nvSpPr>
            <p:spPr bwMode="auto">
              <a:xfrm>
                <a:off x="1166" y="1872"/>
                <a:ext cx="563" cy="336"/>
              </a:xfrm>
              <a:custGeom>
                <a:avLst/>
                <a:gdLst/>
                <a:ahLst/>
                <a:cxnLst>
                  <a:cxn ang="0">
                    <a:pos x="0" y="74"/>
                  </a:cxn>
                  <a:cxn ang="0">
                    <a:pos x="0" y="263"/>
                  </a:cxn>
                  <a:cxn ang="0">
                    <a:pos x="350" y="263"/>
                  </a:cxn>
                  <a:cxn ang="0">
                    <a:pos x="350" y="335"/>
                  </a:cxn>
                  <a:cxn ang="0">
                    <a:pos x="562" y="168"/>
                  </a:cxn>
                  <a:cxn ang="0">
                    <a:pos x="350" y="0"/>
                  </a:cxn>
                  <a:cxn ang="0">
                    <a:pos x="350" y="74"/>
                  </a:cxn>
                  <a:cxn ang="0">
                    <a:pos x="0" y="74"/>
                  </a:cxn>
                </a:cxnLst>
                <a:rect l="0" t="0" r="r" b="b"/>
                <a:pathLst>
                  <a:path w="563" h="336">
                    <a:moveTo>
                      <a:pt x="0" y="74"/>
                    </a:moveTo>
                    <a:lnTo>
                      <a:pt x="0" y="263"/>
                    </a:lnTo>
                    <a:lnTo>
                      <a:pt x="350" y="263"/>
                    </a:lnTo>
                    <a:lnTo>
                      <a:pt x="350" y="335"/>
                    </a:lnTo>
                    <a:lnTo>
                      <a:pt x="562" y="168"/>
                    </a:lnTo>
                    <a:lnTo>
                      <a:pt x="350" y="0"/>
                    </a:lnTo>
                    <a:lnTo>
                      <a:pt x="35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62" name="Freeform 14"/>
              <p:cNvSpPr>
                <a:spLocks/>
              </p:cNvSpPr>
              <p:nvPr/>
            </p:nvSpPr>
            <p:spPr bwMode="auto">
              <a:xfrm>
                <a:off x="1141" y="2134"/>
                <a:ext cx="376" cy="22"/>
              </a:xfrm>
              <a:custGeom>
                <a:avLst/>
                <a:gdLst/>
                <a:ahLst/>
                <a:cxnLst>
                  <a:cxn ang="0">
                    <a:pos x="350" y="21"/>
                  </a:cxn>
                  <a:cxn ang="0">
                    <a:pos x="375" y="0"/>
                  </a:cxn>
                  <a:cxn ang="0">
                    <a:pos x="25" y="0"/>
                  </a:cxn>
                  <a:cxn ang="0">
                    <a:pos x="0" y="21"/>
                  </a:cxn>
                  <a:cxn ang="0">
                    <a:pos x="350" y="21"/>
                  </a:cxn>
                </a:cxnLst>
                <a:rect l="0" t="0" r="r" b="b"/>
                <a:pathLst>
                  <a:path w="376" h="22">
                    <a:moveTo>
                      <a:pt x="350" y="21"/>
                    </a:moveTo>
                    <a:lnTo>
                      <a:pt x="375" y="0"/>
                    </a:lnTo>
                    <a:lnTo>
                      <a:pt x="25" y="0"/>
                    </a:lnTo>
                    <a:lnTo>
                      <a:pt x="0" y="21"/>
                    </a:lnTo>
                    <a:lnTo>
                      <a:pt x="350"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63" name="Freeform 15"/>
              <p:cNvSpPr>
                <a:spLocks/>
              </p:cNvSpPr>
              <p:nvPr/>
            </p:nvSpPr>
            <p:spPr bwMode="auto">
              <a:xfrm>
                <a:off x="1491" y="2134"/>
                <a:ext cx="26" cy="93"/>
              </a:xfrm>
              <a:custGeom>
                <a:avLst/>
                <a:gdLst/>
                <a:ahLst/>
                <a:cxnLst>
                  <a:cxn ang="0">
                    <a:pos x="0" y="21"/>
                  </a:cxn>
                  <a:cxn ang="0">
                    <a:pos x="25" y="0"/>
                  </a:cxn>
                  <a:cxn ang="0">
                    <a:pos x="25" y="72"/>
                  </a:cxn>
                  <a:cxn ang="0">
                    <a:pos x="0" y="92"/>
                  </a:cxn>
                  <a:cxn ang="0">
                    <a:pos x="0" y="21"/>
                  </a:cxn>
                </a:cxnLst>
                <a:rect l="0" t="0" r="r" b="b"/>
                <a:pathLst>
                  <a:path w="26" h="93">
                    <a:moveTo>
                      <a:pt x="0" y="21"/>
                    </a:moveTo>
                    <a:lnTo>
                      <a:pt x="25" y="0"/>
                    </a:lnTo>
                    <a:lnTo>
                      <a:pt x="2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64" name="Freeform 16"/>
              <p:cNvSpPr>
                <a:spLocks/>
              </p:cNvSpPr>
              <p:nvPr/>
            </p:nvSpPr>
            <p:spPr bwMode="auto">
              <a:xfrm>
                <a:off x="1140" y="1946"/>
                <a:ext cx="27" cy="210"/>
              </a:xfrm>
              <a:custGeom>
                <a:avLst/>
                <a:gdLst/>
                <a:ahLst/>
                <a:cxnLst>
                  <a:cxn ang="0">
                    <a:pos x="0" y="22"/>
                  </a:cxn>
                  <a:cxn ang="0">
                    <a:pos x="26" y="0"/>
                  </a:cxn>
                  <a:cxn ang="0">
                    <a:pos x="26" y="188"/>
                  </a:cxn>
                  <a:cxn ang="0">
                    <a:pos x="0" y="209"/>
                  </a:cxn>
                  <a:cxn ang="0">
                    <a:pos x="0" y="22"/>
                  </a:cxn>
                </a:cxnLst>
                <a:rect l="0" t="0" r="r" b="b"/>
                <a:pathLst>
                  <a:path w="27" h="210">
                    <a:moveTo>
                      <a:pt x="0" y="22"/>
                    </a:moveTo>
                    <a:lnTo>
                      <a:pt x="26" y="0"/>
                    </a:lnTo>
                    <a:lnTo>
                      <a:pt x="26"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65" name="Freeform 17"/>
              <p:cNvSpPr>
                <a:spLocks/>
              </p:cNvSpPr>
              <p:nvPr/>
            </p:nvSpPr>
            <p:spPr bwMode="auto">
              <a:xfrm>
                <a:off x="1491" y="1872"/>
                <a:ext cx="26" cy="75"/>
              </a:xfrm>
              <a:custGeom>
                <a:avLst/>
                <a:gdLst/>
                <a:ahLst/>
                <a:cxnLst>
                  <a:cxn ang="0">
                    <a:pos x="0" y="74"/>
                  </a:cxn>
                  <a:cxn ang="0">
                    <a:pos x="25" y="74"/>
                  </a:cxn>
                  <a:cxn ang="0">
                    <a:pos x="25" y="0"/>
                  </a:cxn>
                  <a:cxn ang="0">
                    <a:pos x="0" y="20"/>
                  </a:cxn>
                  <a:cxn ang="0">
                    <a:pos x="0" y="74"/>
                  </a:cxn>
                </a:cxnLst>
                <a:rect l="0" t="0" r="r" b="b"/>
                <a:pathLst>
                  <a:path w="26" h="75">
                    <a:moveTo>
                      <a:pt x="0" y="74"/>
                    </a:moveTo>
                    <a:lnTo>
                      <a:pt x="25" y="74"/>
                    </a:lnTo>
                    <a:lnTo>
                      <a:pt x="2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24"/>
            <p:cNvGrpSpPr>
              <a:grpSpLocks/>
            </p:cNvGrpSpPr>
            <p:nvPr/>
          </p:nvGrpSpPr>
          <p:grpSpPr bwMode="auto">
            <a:xfrm>
              <a:off x="1140" y="2436"/>
              <a:ext cx="1290" cy="355"/>
              <a:chOff x="1140" y="2436"/>
              <a:chExt cx="1290" cy="355"/>
            </a:xfrm>
          </p:grpSpPr>
          <p:sp>
            <p:nvSpPr>
              <p:cNvPr id="27667" name="Freeform 19"/>
              <p:cNvSpPr>
                <a:spLocks/>
              </p:cNvSpPr>
              <p:nvPr/>
            </p:nvSpPr>
            <p:spPr bwMode="auto">
              <a:xfrm>
                <a:off x="1198" y="2436"/>
                <a:ext cx="1232" cy="336"/>
              </a:xfrm>
              <a:custGeom>
                <a:avLst/>
                <a:gdLst/>
                <a:ahLst/>
                <a:cxnLst>
                  <a:cxn ang="0">
                    <a:pos x="0" y="74"/>
                  </a:cxn>
                  <a:cxn ang="0">
                    <a:pos x="0" y="263"/>
                  </a:cxn>
                  <a:cxn ang="0">
                    <a:pos x="767" y="263"/>
                  </a:cxn>
                  <a:cxn ang="0">
                    <a:pos x="767" y="335"/>
                  </a:cxn>
                  <a:cxn ang="0">
                    <a:pos x="1231" y="168"/>
                  </a:cxn>
                  <a:cxn ang="0">
                    <a:pos x="767" y="0"/>
                  </a:cxn>
                  <a:cxn ang="0">
                    <a:pos x="767" y="74"/>
                  </a:cxn>
                  <a:cxn ang="0">
                    <a:pos x="0" y="74"/>
                  </a:cxn>
                </a:cxnLst>
                <a:rect l="0" t="0" r="r" b="b"/>
                <a:pathLst>
                  <a:path w="1232" h="336">
                    <a:moveTo>
                      <a:pt x="0" y="74"/>
                    </a:moveTo>
                    <a:lnTo>
                      <a:pt x="0" y="263"/>
                    </a:lnTo>
                    <a:lnTo>
                      <a:pt x="767" y="263"/>
                    </a:lnTo>
                    <a:lnTo>
                      <a:pt x="767" y="335"/>
                    </a:lnTo>
                    <a:lnTo>
                      <a:pt x="1231" y="168"/>
                    </a:lnTo>
                    <a:lnTo>
                      <a:pt x="767" y="0"/>
                    </a:lnTo>
                    <a:lnTo>
                      <a:pt x="767"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68" name="Freeform 20"/>
              <p:cNvSpPr>
                <a:spLocks/>
              </p:cNvSpPr>
              <p:nvPr/>
            </p:nvSpPr>
            <p:spPr bwMode="auto">
              <a:xfrm>
                <a:off x="1141" y="2698"/>
                <a:ext cx="826" cy="22"/>
              </a:xfrm>
              <a:custGeom>
                <a:avLst/>
                <a:gdLst/>
                <a:ahLst/>
                <a:cxnLst>
                  <a:cxn ang="0">
                    <a:pos x="769" y="21"/>
                  </a:cxn>
                  <a:cxn ang="0">
                    <a:pos x="825" y="0"/>
                  </a:cxn>
                  <a:cxn ang="0">
                    <a:pos x="54" y="0"/>
                  </a:cxn>
                  <a:cxn ang="0">
                    <a:pos x="0" y="21"/>
                  </a:cxn>
                  <a:cxn ang="0">
                    <a:pos x="769" y="21"/>
                  </a:cxn>
                </a:cxnLst>
                <a:rect l="0" t="0" r="r" b="b"/>
                <a:pathLst>
                  <a:path w="826" h="22">
                    <a:moveTo>
                      <a:pt x="769" y="21"/>
                    </a:moveTo>
                    <a:lnTo>
                      <a:pt x="825" y="0"/>
                    </a:lnTo>
                    <a:lnTo>
                      <a:pt x="54" y="0"/>
                    </a:lnTo>
                    <a:lnTo>
                      <a:pt x="0" y="21"/>
                    </a:lnTo>
                    <a:lnTo>
                      <a:pt x="769"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69" name="Freeform 21"/>
              <p:cNvSpPr>
                <a:spLocks/>
              </p:cNvSpPr>
              <p:nvPr/>
            </p:nvSpPr>
            <p:spPr bwMode="auto">
              <a:xfrm>
                <a:off x="1910" y="2698"/>
                <a:ext cx="56" cy="93"/>
              </a:xfrm>
              <a:custGeom>
                <a:avLst/>
                <a:gdLst/>
                <a:ahLst/>
                <a:cxnLst>
                  <a:cxn ang="0">
                    <a:pos x="0" y="21"/>
                  </a:cxn>
                  <a:cxn ang="0">
                    <a:pos x="55" y="0"/>
                  </a:cxn>
                  <a:cxn ang="0">
                    <a:pos x="55" y="72"/>
                  </a:cxn>
                  <a:cxn ang="0">
                    <a:pos x="0" y="92"/>
                  </a:cxn>
                  <a:cxn ang="0">
                    <a:pos x="0" y="21"/>
                  </a:cxn>
                </a:cxnLst>
                <a:rect l="0" t="0" r="r" b="b"/>
                <a:pathLst>
                  <a:path w="56" h="93">
                    <a:moveTo>
                      <a:pt x="0" y="21"/>
                    </a:moveTo>
                    <a:lnTo>
                      <a:pt x="55" y="0"/>
                    </a:lnTo>
                    <a:lnTo>
                      <a:pt x="5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70" name="Freeform 22"/>
              <p:cNvSpPr>
                <a:spLocks/>
              </p:cNvSpPr>
              <p:nvPr/>
            </p:nvSpPr>
            <p:spPr bwMode="auto">
              <a:xfrm>
                <a:off x="1140" y="2510"/>
                <a:ext cx="59" cy="210"/>
              </a:xfrm>
              <a:custGeom>
                <a:avLst/>
                <a:gdLst/>
                <a:ahLst/>
                <a:cxnLst>
                  <a:cxn ang="0">
                    <a:pos x="0" y="22"/>
                  </a:cxn>
                  <a:cxn ang="0">
                    <a:pos x="58" y="0"/>
                  </a:cxn>
                  <a:cxn ang="0">
                    <a:pos x="58" y="188"/>
                  </a:cxn>
                  <a:cxn ang="0">
                    <a:pos x="0" y="209"/>
                  </a:cxn>
                  <a:cxn ang="0">
                    <a:pos x="0" y="22"/>
                  </a:cxn>
                </a:cxnLst>
                <a:rect l="0" t="0" r="r" b="b"/>
                <a:pathLst>
                  <a:path w="59" h="210">
                    <a:moveTo>
                      <a:pt x="0" y="22"/>
                    </a:moveTo>
                    <a:lnTo>
                      <a:pt x="58" y="0"/>
                    </a:lnTo>
                    <a:lnTo>
                      <a:pt x="58"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71" name="Freeform 23"/>
              <p:cNvSpPr>
                <a:spLocks/>
              </p:cNvSpPr>
              <p:nvPr/>
            </p:nvSpPr>
            <p:spPr bwMode="auto">
              <a:xfrm>
                <a:off x="1910" y="2436"/>
                <a:ext cx="56" cy="75"/>
              </a:xfrm>
              <a:custGeom>
                <a:avLst/>
                <a:gdLst/>
                <a:ahLst/>
                <a:cxnLst>
                  <a:cxn ang="0">
                    <a:pos x="0" y="74"/>
                  </a:cxn>
                  <a:cxn ang="0">
                    <a:pos x="55" y="74"/>
                  </a:cxn>
                  <a:cxn ang="0">
                    <a:pos x="55" y="0"/>
                  </a:cxn>
                  <a:cxn ang="0">
                    <a:pos x="0" y="20"/>
                  </a:cxn>
                  <a:cxn ang="0">
                    <a:pos x="0" y="74"/>
                  </a:cxn>
                </a:cxnLst>
                <a:rect l="0" t="0" r="r" b="b"/>
                <a:pathLst>
                  <a:path w="56" h="75">
                    <a:moveTo>
                      <a:pt x="0" y="74"/>
                    </a:moveTo>
                    <a:lnTo>
                      <a:pt x="55" y="74"/>
                    </a:lnTo>
                    <a:lnTo>
                      <a:pt x="5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 name="Group 30"/>
            <p:cNvGrpSpPr>
              <a:grpSpLocks/>
            </p:cNvGrpSpPr>
            <p:nvPr/>
          </p:nvGrpSpPr>
          <p:grpSpPr bwMode="auto">
            <a:xfrm>
              <a:off x="2292" y="1719"/>
              <a:ext cx="2101" cy="286"/>
              <a:chOff x="2292" y="1719"/>
              <a:chExt cx="2101" cy="286"/>
            </a:xfrm>
          </p:grpSpPr>
          <p:sp>
            <p:nvSpPr>
              <p:cNvPr id="27673" name="Freeform 25"/>
              <p:cNvSpPr>
                <a:spLocks/>
              </p:cNvSpPr>
              <p:nvPr/>
            </p:nvSpPr>
            <p:spPr bwMode="auto">
              <a:xfrm>
                <a:off x="2385" y="1719"/>
                <a:ext cx="2008" cy="271"/>
              </a:xfrm>
              <a:custGeom>
                <a:avLst/>
                <a:gdLst/>
                <a:ahLst/>
                <a:cxnLst>
                  <a:cxn ang="0">
                    <a:pos x="0" y="60"/>
                  </a:cxn>
                  <a:cxn ang="0">
                    <a:pos x="0" y="212"/>
                  </a:cxn>
                  <a:cxn ang="0">
                    <a:pos x="1250" y="212"/>
                  </a:cxn>
                  <a:cxn ang="0">
                    <a:pos x="1250" y="270"/>
                  </a:cxn>
                  <a:cxn ang="0">
                    <a:pos x="2007" y="135"/>
                  </a:cxn>
                  <a:cxn ang="0">
                    <a:pos x="1250" y="0"/>
                  </a:cxn>
                  <a:cxn ang="0">
                    <a:pos x="1250" y="60"/>
                  </a:cxn>
                  <a:cxn ang="0">
                    <a:pos x="0" y="60"/>
                  </a:cxn>
                </a:cxnLst>
                <a:rect l="0" t="0" r="r" b="b"/>
                <a:pathLst>
                  <a:path w="2008" h="271">
                    <a:moveTo>
                      <a:pt x="0" y="60"/>
                    </a:moveTo>
                    <a:lnTo>
                      <a:pt x="0" y="212"/>
                    </a:lnTo>
                    <a:lnTo>
                      <a:pt x="1250" y="212"/>
                    </a:lnTo>
                    <a:lnTo>
                      <a:pt x="1250" y="270"/>
                    </a:lnTo>
                    <a:lnTo>
                      <a:pt x="2007" y="135"/>
                    </a:lnTo>
                    <a:lnTo>
                      <a:pt x="1250" y="0"/>
                    </a:lnTo>
                    <a:lnTo>
                      <a:pt x="1250" y="60"/>
                    </a:lnTo>
                    <a:lnTo>
                      <a:pt x="0" y="60"/>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74" name="Freeform 26"/>
              <p:cNvSpPr>
                <a:spLocks/>
              </p:cNvSpPr>
              <p:nvPr/>
            </p:nvSpPr>
            <p:spPr bwMode="auto">
              <a:xfrm>
                <a:off x="2295" y="1930"/>
                <a:ext cx="1341" cy="18"/>
              </a:xfrm>
              <a:custGeom>
                <a:avLst/>
                <a:gdLst/>
                <a:ahLst/>
                <a:cxnLst>
                  <a:cxn ang="0">
                    <a:pos x="1249" y="17"/>
                  </a:cxn>
                  <a:cxn ang="0">
                    <a:pos x="1340" y="0"/>
                  </a:cxn>
                  <a:cxn ang="0">
                    <a:pos x="88" y="0"/>
                  </a:cxn>
                  <a:cxn ang="0">
                    <a:pos x="0" y="17"/>
                  </a:cxn>
                  <a:cxn ang="0">
                    <a:pos x="1249" y="17"/>
                  </a:cxn>
                </a:cxnLst>
                <a:rect l="0" t="0" r="r" b="b"/>
                <a:pathLst>
                  <a:path w="1341" h="18">
                    <a:moveTo>
                      <a:pt x="1249" y="17"/>
                    </a:moveTo>
                    <a:lnTo>
                      <a:pt x="1340" y="0"/>
                    </a:lnTo>
                    <a:lnTo>
                      <a:pt x="88" y="0"/>
                    </a:lnTo>
                    <a:lnTo>
                      <a:pt x="0" y="17"/>
                    </a:lnTo>
                    <a:lnTo>
                      <a:pt x="1249" y="17"/>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75" name="Freeform 27"/>
              <p:cNvSpPr>
                <a:spLocks/>
              </p:cNvSpPr>
              <p:nvPr/>
            </p:nvSpPr>
            <p:spPr bwMode="auto">
              <a:xfrm>
                <a:off x="3544" y="1930"/>
                <a:ext cx="92" cy="75"/>
              </a:xfrm>
              <a:custGeom>
                <a:avLst/>
                <a:gdLst/>
                <a:ahLst/>
                <a:cxnLst>
                  <a:cxn ang="0">
                    <a:pos x="0" y="17"/>
                  </a:cxn>
                  <a:cxn ang="0">
                    <a:pos x="91" y="0"/>
                  </a:cxn>
                  <a:cxn ang="0">
                    <a:pos x="91" y="58"/>
                  </a:cxn>
                  <a:cxn ang="0">
                    <a:pos x="0" y="74"/>
                  </a:cxn>
                  <a:cxn ang="0">
                    <a:pos x="0" y="17"/>
                  </a:cxn>
                </a:cxnLst>
                <a:rect l="0" t="0" r="r" b="b"/>
                <a:pathLst>
                  <a:path w="92" h="75">
                    <a:moveTo>
                      <a:pt x="0" y="17"/>
                    </a:moveTo>
                    <a:lnTo>
                      <a:pt x="91" y="0"/>
                    </a:lnTo>
                    <a:lnTo>
                      <a:pt x="91" y="58"/>
                    </a:lnTo>
                    <a:lnTo>
                      <a:pt x="0" y="74"/>
                    </a:lnTo>
                    <a:lnTo>
                      <a:pt x="0" y="17"/>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76" name="Freeform 28"/>
              <p:cNvSpPr>
                <a:spLocks/>
              </p:cNvSpPr>
              <p:nvPr/>
            </p:nvSpPr>
            <p:spPr bwMode="auto">
              <a:xfrm>
                <a:off x="2292" y="1779"/>
                <a:ext cx="94" cy="169"/>
              </a:xfrm>
              <a:custGeom>
                <a:avLst/>
                <a:gdLst/>
                <a:ahLst/>
                <a:cxnLst>
                  <a:cxn ang="0">
                    <a:pos x="0" y="18"/>
                  </a:cxn>
                  <a:cxn ang="0">
                    <a:pos x="93" y="0"/>
                  </a:cxn>
                  <a:cxn ang="0">
                    <a:pos x="93" y="151"/>
                  </a:cxn>
                  <a:cxn ang="0">
                    <a:pos x="0" y="168"/>
                  </a:cxn>
                  <a:cxn ang="0">
                    <a:pos x="0" y="18"/>
                  </a:cxn>
                </a:cxnLst>
                <a:rect l="0" t="0" r="r" b="b"/>
                <a:pathLst>
                  <a:path w="94" h="169">
                    <a:moveTo>
                      <a:pt x="0" y="18"/>
                    </a:moveTo>
                    <a:lnTo>
                      <a:pt x="93" y="0"/>
                    </a:lnTo>
                    <a:lnTo>
                      <a:pt x="93" y="151"/>
                    </a:lnTo>
                    <a:lnTo>
                      <a:pt x="0" y="168"/>
                    </a:lnTo>
                    <a:lnTo>
                      <a:pt x="0" y="18"/>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77" name="Freeform 29"/>
              <p:cNvSpPr>
                <a:spLocks/>
              </p:cNvSpPr>
              <p:nvPr/>
            </p:nvSpPr>
            <p:spPr bwMode="auto">
              <a:xfrm>
                <a:off x="3544" y="1719"/>
                <a:ext cx="92" cy="61"/>
              </a:xfrm>
              <a:custGeom>
                <a:avLst/>
                <a:gdLst/>
                <a:ahLst/>
                <a:cxnLst>
                  <a:cxn ang="0">
                    <a:pos x="0" y="60"/>
                  </a:cxn>
                  <a:cxn ang="0">
                    <a:pos x="91" y="60"/>
                  </a:cxn>
                  <a:cxn ang="0">
                    <a:pos x="91" y="0"/>
                  </a:cxn>
                  <a:cxn ang="0">
                    <a:pos x="0" y="16"/>
                  </a:cxn>
                  <a:cxn ang="0">
                    <a:pos x="0" y="60"/>
                  </a:cxn>
                </a:cxnLst>
                <a:rect l="0" t="0" r="r" b="b"/>
                <a:pathLst>
                  <a:path w="92" h="61">
                    <a:moveTo>
                      <a:pt x="0" y="60"/>
                    </a:moveTo>
                    <a:lnTo>
                      <a:pt x="91" y="60"/>
                    </a:lnTo>
                    <a:lnTo>
                      <a:pt x="91" y="0"/>
                    </a:lnTo>
                    <a:lnTo>
                      <a:pt x="0" y="16"/>
                    </a:lnTo>
                    <a:lnTo>
                      <a:pt x="0" y="60"/>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 name="Group 36"/>
            <p:cNvGrpSpPr>
              <a:grpSpLocks/>
            </p:cNvGrpSpPr>
            <p:nvPr/>
          </p:nvGrpSpPr>
          <p:grpSpPr bwMode="auto">
            <a:xfrm>
              <a:off x="3804" y="2880"/>
              <a:ext cx="589" cy="355"/>
              <a:chOff x="3804" y="2880"/>
              <a:chExt cx="589" cy="355"/>
            </a:xfrm>
          </p:grpSpPr>
          <p:sp>
            <p:nvSpPr>
              <p:cNvPr id="27679" name="Freeform 31"/>
              <p:cNvSpPr>
                <a:spLocks/>
              </p:cNvSpPr>
              <p:nvPr/>
            </p:nvSpPr>
            <p:spPr bwMode="auto">
              <a:xfrm>
                <a:off x="3830" y="2880"/>
                <a:ext cx="563" cy="336"/>
              </a:xfrm>
              <a:custGeom>
                <a:avLst/>
                <a:gdLst/>
                <a:ahLst/>
                <a:cxnLst>
                  <a:cxn ang="0">
                    <a:pos x="0" y="74"/>
                  </a:cxn>
                  <a:cxn ang="0">
                    <a:pos x="0" y="263"/>
                  </a:cxn>
                  <a:cxn ang="0">
                    <a:pos x="350" y="263"/>
                  </a:cxn>
                  <a:cxn ang="0">
                    <a:pos x="350" y="335"/>
                  </a:cxn>
                  <a:cxn ang="0">
                    <a:pos x="562" y="168"/>
                  </a:cxn>
                  <a:cxn ang="0">
                    <a:pos x="350" y="0"/>
                  </a:cxn>
                  <a:cxn ang="0">
                    <a:pos x="350" y="74"/>
                  </a:cxn>
                  <a:cxn ang="0">
                    <a:pos x="0" y="74"/>
                  </a:cxn>
                </a:cxnLst>
                <a:rect l="0" t="0" r="r" b="b"/>
                <a:pathLst>
                  <a:path w="563" h="336">
                    <a:moveTo>
                      <a:pt x="0" y="74"/>
                    </a:moveTo>
                    <a:lnTo>
                      <a:pt x="0" y="263"/>
                    </a:lnTo>
                    <a:lnTo>
                      <a:pt x="350" y="263"/>
                    </a:lnTo>
                    <a:lnTo>
                      <a:pt x="350" y="335"/>
                    </a:lnTo>
                    <a:lnTo>
                      <a:pt x="562" y="168"/>
                    </a:lnTo>
                    <a:lnTo>
                      <a:pt x="350" y="0"/>
                    </a:lnTo>
                    <a:lnTo>
                      <a:pt x="35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80" name="Freeform 32"/>
              <p:cNvSpPr>
                <a:spLocks/>
              </p:cNvSpPr>
              <p:nvPr/>
            </p:nvSpPr>
            <p:spPr bwMode="auto">
              <a:xfrm>
                <a:off x="3805" y="3142"/>
                <a:ext cx="376" cy="22"/>
              </a:xfrm>
              <a:custGeom>
                <a:avLst/>
                <a:gdLst/>
                <a:ahLst/>
                <a:cxnLst>
                  <a:cxn ang="0">
                    <a:pos x="350" y="21"/>
                  </a:cxn>
                  <a:cxn ang="0">
                    <a:pos x="375" y="0"/>
                  </a:cxn>
                  <a:cxn ang="0">
                    <a:pos x="25" y="0"/>
                  </a:cxn>
                  <a:cxn ang="0">
                    <a:pos x="0" y="21"/>
                  </a:cxn>
                  <a:cxn ang="0">
                    <a:pos x="350" y="21"/>
                  </a:cxn>
                </a:cxnLst>
                <a:rect l="0" t="0" r="r" b="b"/>
                <a:pathLst>
                  <a:path w="376" h="22">
                    <a:moveTo>
                      <a:pt x="350" y="21"/>
                    </a:moveTo>
                    <a:lnTo>
                      <a:pt x="375" y="0"/>
                    </a:lnTo>
                    <a:lnTo>
                      <a:pt x="25" y="0"/>
                    </a:lnTo>
                    <a:lnTo>
                      <a:pt x="0" y="21"/>
                    </a:lnTo>
                    <a:lnTo>
                      <a:pt x="350"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81" name="Freeform 33"/>
              <p:cNvSpPr>
                <a:spLocks/>
              </p:cNvSpPr>
              <p:nvPr/>
            </p:nvSpPr>
            <p:spPr bwMode="auto">
              <a:xfrm>
                <a:off x="4155" y="3142"/>
                <a:ext cx="26" cy="93"/>
              </a:xfrm>
              <a:custGeom>
                <a:avLst/>
                <a:gdLst/>
                <a:ahLst/>
                <a:cxnLst>
                  <a:cxn ang="0">
                    <a:pos x="0" y="21"/>
                  </a:cxn>
                  <a:cxn ang="0">
                    <a:pos x="25" y="0"/>
                  </a:cxn>
                  <a:cxn ang="0">
                    <a:pos x="25" y="72"/>
                  </a:cxn>
                  <a:cxn ang="0">
                    <a:pos x="0" y="92"/>
                  </a:cxn>
                  <a:cxn ang="0">
                    <a:pos x="0" y="21"/>
                  </a:cxn>
                </a:cxnLst>
                <a:rect l="0" t="0" r="r" b="b"/>
                <a:pathLst>
                  <a:path w="26" h="93">
                    <a:moveTo>
                      <a:pt x="0" y="21"/>
                    </a:moveTo>
                    <a:lnTo>
                      <a:pt x="25" y="0"/>
                    </a:lnTo>
                    <a:lnTo>
                      <a:pt x="2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82" name="Freeform 34"/>
              <p:cNvSpPr>
                <a:spLocks/>
              </p:cNvSpPr>
              <p:nvPr/>
            </p:nvSpPr>
            <p:spPr bwMode="auto">
              <a:xfrm>
                <a:off x="3804" y="2954"/>
                <a:ext cx="27" cy="210"/>
              </a:xfrm>
              <a:custGeom>
                <a:avLst/>
                <a:gdLst/>
                <a:ahLst/>
                <a:cxnLst>
                  <a:cxn ang="0">
                    <a:pos x="0" y="22"/>
                  </a:cxn>
                  <a:cxn ang="0">
                    <a:pos x="26" y="0"/>
                  </a:cxn>
                  <a:cxn ang="0">
                    <a:pos x="26" y="188"/>
                  </a:cxn>
                  <a:cxn ang="0">
                    <a:pos x="0" y="209"/>
                  </a:cxn>
                  <a:cxn ang="0">
                    <a:pos x="0" y="22"/>
                  </a:cxn>
                </a:cxnLst>
                <a:rect l="0" t="0" r="r" b="b"/>
                <a:pathLst>
                  <a:path w="27" h="210">
                    <a:moveTo>
                      <a:pt x="0" y="22"/>
                    </a:moveTo>
                    <a:lnTo>
                      <a:pt x="26" y="0"/>
                    </a:lnTo>
                    <a:lnTo>
                      <a:pt x="26"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83" name="Freeform 35"/>
              <p:cNvSpPr>
                <a:spLocks/>
              </p:cNvSpPr>
              <p:nvPr/>
            </p:nvSpPr>
            <p:spPr bwMode="auto">
              <a:xfrm>
                <a:off x="4155" y="2880"/>
                <a:ext cx="26" cy="75"/>
              </a:xfrm>
              <a:custGeom>
                <a:avLst/>
                <a:gdLst/>
                <a:ahLst/>
                <a:cxnLst>
                  <a:cxn ang="0">
                    <a:pos x="0" y="74"/>
                  </a:cxn>
                  <a:cxn ang="0">
                    <a:pos x="25" y="74"/>
                  </a:cxn>
                  <a:cxn ang="0">
                    <a:pos x="25" y="0"/>
                  </a:cxn>
                  <a:cxn ang="0">
                    <a:pos x="0" y="20"/>
                  </a:cxn>
                  <a:cxn ang="0">
                    <a:pos x="0" y="74"/>
                  </a:cxn>
                </a:cxnLst>
                <a:rect l="0" t="0" r="r" b="b"/>
                <a:pathLst>
                  <a:path w="26" h="75">
                    <a:moveTo>
                      <a:pt x="0" y="74"/>
                    </a:moveTo>
                    <a:lnTo>
                      <a:pt x="25" y="74"/>
                    </a:lnTo>
                    <a:lnTo>
                      <a:pt x="2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 name="Group 42"/>
            <p:cNvGrpSpPr>
              <a:grpSpLocks/>
            </p:cNvGrpSpPr>
            <p:nvPr/>
          </p:nvGrpSpPr>
          <p:grpSpPr bwMode="auto">
            <a:xfrm>
              <a:off x="3036" y="2259"/>
              <a:ext cx="1357" cy="355"/>
              <a:chOff x="3036" y="2259"/>
              <a:chExt cx="1357" cy="355"/>
            </a:xfrm>
          </p:grpSpPr>
          <p:sp>
            <p:nvSpPr>
              <p:cNvPr id="27685" name="Freeform 37"/>
              <p:cNvSpPr>
                <a:spLocks/>
              </p:cNvSpPr>
              <p:nvPr/>
            </p:nvSpPr>
            <p:spPr bwMode="auto">
              <a:xfrm>
                <a:off x="3096" y="2259"/>
                <a:ext cx="1297" cy="336"/>
              </a:xfrm>
              <a:custGeom>
                <a:avLst/>
                <a:gdLst/>
                <a:ahLst/>
                <a:cxnLst>
                  <a:cxn ang="0">
                    <a:pos x="0" y="74"/>
                  </a:cxn>
                  <a:cxn ang="0">
                    <a:pos x="0" y="263"/>
                  </a:cxn>
                  <a:cxn ang="0">
                    <a:pos x="807" y="263"/>
                  </a:cxn>
                  <a:cxn ang="0">
                    <a:pos x="807" y="335"/>
                  </a:cxn>
                  <a:cxn ang="0">
                    <a:pos x="1296" y="168"/>
                  </a:cxn>
                  <a:cxn ang="0">
                    <a:pos x="807" y="0"/>
                  </a:cxn>
                  <a:cxn ang="0">
                    <a:pos x="807" y="74"/>
                  </a:cxn>
                  <a:cxn ang="0">
                    <a:pos x="0" y="74"/>
                  </a:cxn>
                </a:cxnLst>
                <a:rect l="0" t="0" r="r" b="b"/>
                <a:pathLst>
                  <a:path w="1297" h="336">
                    <a:moveTo>
                      <a:pt x="0" y="74"/>
                    </a:moveTo>
                    <a:lnTo>
                      <a:pt x="0" y="263"/>
                    </a:lnTo>
                    <a:lnTo>
                      <a:pt x="807" y="263"/>
                    </a:lnTo>
                    <a:lnTo>
                      <a:pt x="807" y="335"/>
                    </a:lnTo>
                    <a:lnTo>
                      <a:pt x="1296" y="168"/>
                    </a:lnTo>
                    <a:lnTo>
                      <a:pt x="807" y="0"/>
                    </a:lnTo>
                    <a:lnTo>
                      <a:pt x="807"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7686" name="Freeform 38"/>
              <p:cNvSpPr>
                <a:spLocks/>
              </p:cNvSpPr>
              <p:nvPr/>
            </p:nvSpPr>
            <p:spPr bwMode="auto">
              <a:xfrm>
                <a:off x="3038" y="2521"/>
                <a:ext cx="866" cy="22"/>
              </a:xfrm>
              <a:custGeom>
                <a:avLst/>
                <a:gdLst/>
                <a:ahLst/>
                <a:cxnLst>
                  <a:cxn ang="0">
                    <a:pos x="806" y="21"/>
                  </a:cxn>
                  <a:cxn ang="0">
                    <a:pos x="865" y="0"/>
                  </a:cxn>
                  <a:cxn ang="0">
                    <a:pos x="57" y="0"/>
                  </a:cxn>
                  <a:cxn ang="0">
                    <a:pos x="0" y="21"/>
                  </a:cxn>
                  <a:cxn ang="0">
                    <a:pos x="806" y="21"/>
                  </a:cxn>
                </a:cxnLst>
                <a:rect l="0" t="0" r="r" b="b"/>
                <a:pathLst>
                  <a:path w="866" h="22">
                    <a:moveTo>
                      <a:pt x="806" y="21"/>
                    </a:moveTo>
                    <a:lnTo>
                      <a:pt x="865" y="0"/>
                    </a:lnTo>
                    <a:lnTo>
                      <a:pt x="57" y="0"/>
                    </a:lnTo>
                    <a:lnTo>
                      <a:pt x="0" y="21"/>
                    </a:lnTo>
                    <a:lnTo>
                      <a:pt x="806"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7687" name="Freeform 39"/>
              <p:cNvSpPr>
                <a:spLocks/>
              </p:cNvSpPr>
              <p:nvPr/>
            </p:nvSpPr>
            <p:spPr bwMode="auto">
              <a:xfrm>
                <a:off x="3845" y="2521"/>
                <a:ext cx="59" cy="93"/>
              </a:xfrm>
              <a:custGeom>
                <a:avLst/>
                <a:gdLst/>
                <a:ahLst/>
                <a:cxnLst>
                  <a:cxn ang="0">
                    <a:pos x="0" y="21"/>
                  </a:cxn>
                  <a:cxn ang="0">
                    <a:pos x="58" y="0"/>
                  </a:cxn>
                  <a:cxn ang="0">
                    <a:pos x="58" y="72"/>
                  </a:cxn>
                  <a:cxn ang="0">
                    <a:pos x="0" y="92"/>
                  </a:cxn>
                  <a:cxn ang="0">
                    <a:pos x="0" y="21"/>
                  </a:cxn>
                </a:cxnLst>
                <a:rect l="0" t="0" r="r" b="b"/>
                <a:pathLst>
                  <a:path w="59" h="93">
                    <a:moveTo>
                      <a:pt x="0" y="21"/>
                    </a:moveTo>
                    <a:lnTo>
                      <a:pt x="58" y="0"/>
                    </a:lnTo>
                    <a:lnTo>
                      <a:pt x="58"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88" name="Freeform 40"/>
              <p:cNvSpPr>
                <a:spLocks/>
              </p:cNvSpPr>
              <p:nvPr/>
            </p:nvSpPr>
            <p:spPr bwMode="auto">
              <a:xfrm>
                <a:off x="3036" y="2333"/>
                <a:ext cx="61" cy="210"/>
              </a:xfrm>
              <a:custGeom>
                <a:avLst/>
                <a:gdLst/>
                <a:ahLst/>
                <a:cxnLst>
                  <a:cxn ang="0">
                    <a:pos x="0" y="22"/>
                  </a:cxn>
                  <a:cxn ang="0">
                    <a:pos x="60" y="0"/>
                  </a:cxn>
                  <a:cxn ang="0">
                    <a:pos x="60" y="188"/>
                  </a:cxn>
                  <a:cxn ang="0">
                    <a:pos x="0" y="209"/>
                  </a:cxn>
                  <a:cxn ang="0">
                    <a:pos x="0" y="22"/>
                  </a:cxn>
                </a:cxnLst>
                <a:rect l="0" t="0" r="r" b="b"/>
                <a:pathLst>
                  <a:path w="61" h="210">
                    <a:moveTo>
                      <a:pt x="0" y="22"/>
                    </a:moveTo>
                    <a:lnTo>
                      <a:pt x="60" y="0"/>
                    </a:lnTo>
                    <a:lnTo>
                      <a:pt x="60"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7689" name="Freeform 41"/>
              <p:cNvSpPr>
                <a:spLocks/>
              </p:cNvSpPr>
              <p:nvPr/>
            </p:nvSpPr>
            <p:spPr bwMode="auto">
              <a:xfrm>
                <a:off x="3845" y="2259"/>
                <a:ext cx="59" cy="75"/>
              </a:xfrm>
              <a:custGeom>
                <a:avLst/>
                <a:gdLst/>
                <a:ahLst/>
                <a:cxnLst>
                  <a:cxn ang="0">
                    <a:pos x="0" y="74"/>
                  </a:cxn>
                  <a:cxn ang="0">
                    <a:pos x="58" y="74"/>
                  </a:cxn>
                  <a:cxn ang="0">
                    <a:pos x="58" y="0"/>
                  </a:cxn>
                  <a:cxn ang="0">
                    <a:pos x="0" y="20"/>
                  </a:cxn>
                  <a:cxn ang="0">
                    <a:pos x="0" y="74"/>
                  </a:cxn>
                </a:cxnLst>
                <a:rect l="0" t="0" r="r" b="b"/>
                <a:pathLst>
                  <a:path w="59" h="75">
                    <a:moveTo>
                      <a:pt x="0" y="74"/>
                    </a:moveTo>
                    <a:lnTo>
                      <a:pt x="58" y="74"/>
                    </a:lnTo>
                    <a:lnTo>
                      <a:pt x="58"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 name="Group 46"/>
            <p:cNvGrpSpPr>
              <a:grpSpLocks/>
            </p:cNvGrpSpPr>
            <p:nvPr/>
          </p:nvGrpSpPr>
          <p:grpSpPr bwMode="auto">
            <a:xfrm>
              <a:off x="1728" y="1590"/>
              <a:ext cx="685" cy="739"/>
              <a:chOff x="1728" y="1590"/>
              <a:chExt cx="685" cy="739"/>
            </a:xfrm>
          </p:grpSpPr>
          <p:sp>
            <p:nvSpPr>
              <p:cNvPr id="27691" name="Freeform 43"/>
              <p:cNvSpPr>
                <a:spLocks/>
              </p:cNvSpPr>
              <p:nvPr/>
            </p:nvSpPr>
            <p:spPr bwMode="auto">
              <a:xfrm>
                <a:off x="1728" y="1705"/>
                <a:ext cx="536" cy="624"/>
              </a:xfrm>
              <a:custGeom>
                <a:avLst/>
                <a:gdLst/>
                <a:ahLst/>
                <a:cxnLst>
                  <a:cxn ang="0">
                    <a:pos x="0" y="0"/>
                  </a:cxn>
                  <a:cxn ang="0">
                    <a:pos x="535" y="0"/>
                  </a:cxn>
                  <a:cxn ang="0">
                    <a:pos x="535" y="623"/>
                  </a:cxn>
                  <a:cxn ang="0">
                    <a:pos x="0" y="623"/>
                  </a:cxn>
                  <a:cxn ang="0">
                    <a:pos x="0" y="0"/>
                  </a:cxn>
                </a:cxnLst>
                <a:rect l="0" t="0" r="r" b="b"/>
                <a:pathLst>
                  <a:path w="536" h="624">
                    <a:moveTo>
                      <a:pt x="0" y="0"/>
                    </a:moveTo>
                    <a:lnTo>
                      <a:pt x="535" y="0"/>
                    </a:lnTo>
                    <a:lnTo>
                      <a:pt x="535" y="623"/>
                    </a:lnTo>
                    <a:lnTo>
                      <a:pt x="0" y="623"/>
                    </a:lnTo>
                    <a:lnTo>
                      <a:pt x="0" y="0"/>
                    </a:lnTo>
                  </a:path>
                </a:pathLst>
              </a:custGeom>
              <a:solidFill>
                <a:srgbClr val="9F3FDF"/>
              </a:solidFill>
              <a:ln w="12700" cap="rnd" cmpd="sng">
                <a:noFill/>
                <a:prstDash val="solid"/>
                <a:round/>
                <a:headEnd type="none" w="med" len="med"/>
                <a:tailEnd type="none" w="med" len="med"/>
              </a:ln>
              <a:effectLst/>
            </p:spPr>
            <p:txBody>
              <a:bodyPr/>
              <a:lstStyle/>
              <a:p>
                <a:endParaRPr lang="en-US"/>
              </a:p>
            </p:txBody>
          </p:sp>
          <p:sp>
            <p:nvSpPr>
              <p:cNvPr id="27692" name="Freeform 44"/>
              <p:cNvSpPr>
                <a:spLocks/>
              </p:cNvSpPr>
              <p:nvPr/>
            </p:nvSpPr>
            <p:spPr bwMode="auto">
              <a:xfrm>
                <a:off x="1728" y="1590"/>
                <a:ext cx="685" cy="102"/>
              </a:xfrm>
              <a:custGeom>
                <a:avLst/>
                <a:gdLst/>
                <a:ahLst/>
                <a:cxnLst>
                  <a:cxn ang="0">
                    <a:pos x="0" y="101"/>
                  </a:cxn>
                  <a:cxn ang="0">
                    <a:pos x="536" y="101"/>
                  </a:cxn>
                  <a:cxn ang="0">
                    <a:pos x="684" y="0"/>
                  </a:cxn>
                  <a:cxn ang="0">
                    <a:pos x="146" y="0"/>
                  </a:cxn>
                  <a:cxn ang="0">
                    <a:pos x="0" y="101"/>
                  </a:cxn>
                </a:cxnLst>
                <a:rect l="0" t="0" r="r" b="b"/>
                <a:pathLst>
                  <a:path w="685" h="102">
                    <a:moveTo>
                      <a:pt x="0" y="101"/>
                    </a:moveTo>
                    <a:lnTo>
                      <a:pt x="536" y="101"/>
                    </a:lnTo>
                    <a:lnTo>
                      <a:pt x="684" y="0"/>
                    </a:lnTo>
                    <a:lnTo>
                      <a:pt x="146" y="0"/>
                    </a:lnTo>
                    <a:lnTo>
                      <a:pt x="0" y="101"/>
                    </a:lnTo>
                  </a:path>
                </a:pathLst>
              </a:custGeom>
              <a:solidFill>
                <a:srgbClr val="BF5FFF"/>
              </a:solidFill>
              <a:ln w="12700" cap="rnd" cmpd="sng">
                <a:noFill/>
                <a:prstDash val="solid"/>
                <a:round/>
                <a:headEnd type="none" w="med" len="med"/>
                <a:tailEnd type="none" w="med" len="med"/>
              </a:ln>
              <a:effectLst/>
            </p:spPr>
            <p:txBody>
              <a:bodyPr/>
              <a:lstStyle/>
              <a:p>
                <a:endParaRPr lang="en-US"/>
              </a:p>
            </p:txBody>
          </p:sp>
          <p:sp>
            <p:nvSpPr>
              <p:cNvPr id="27693" name="Freeform 45"/>
              <p:cNvSpPr>
                <a:spLocks/>
              </p:cNvSpPr>
              <p:nvPr/>
            </p:nvSpPr>
            <p:spPr bwMode="auto">
              <a:xfrm>
                <a:off x="2273" y="1590"/>
                <a:ext cx="140" cy="739"/>
              </a:xfrm>
              <a:custGeom>
                <a:avLst/>
                <a:gdLst/>
                <a:ahLst/>
                <a:cxnLst>
                  <a:cxn ang="0">
                    <a:pos x="139" y="0"/>
                  </a:cxn>
                  <a:cxn ang="0">
                    <a:pos x="0" y="114"/>
                  </a:cxn>
                  <a:cxn ang="0">
                    <a:pos x="0" y="738"/>
                  </a:cxn>
                  <a:cxn ang="0">
                    <a:pos x="139" y="566"/>
                  </a:cxn>
                  <a:cxn ang="0">
                    <a:pos x="139" y="0"/>
                  </a:cxn>
                </a:cxnLst>
                <a:rect l="0" t="0" r="r" b="b"/>
                <a:pathLst>
                  <a:path w="140" h="739">
                    <a:moveTo>
                      <a:pt x="139" y="0"/>
                    </a:moveTo>
                    <a:lnTo>
                      <a:pt x="0" y="114"/>
                    </a:lnTo>
                    <a:lnTo>
                      <a:pt x="0" y="738"/>
                    </a:lnTo>
                    <a:lnTo>
                      <a:pt x="139" y="566"/>
                    </a:lnTo>
                    <a:lnTo>
                      <a:pt x="139" y="0"/>
                    </a:lnTo>
                  </a:path>
                </a:pathLst>
              </a:custGeom>
              <a:solidFill>
                <a:srgbClr val="7F00DF"/>
              </a:solidFill>
              <a:ln w="12700" cap="rnd" cmpd="sng">
                <a:noFill/>
                <a:prstDash val="solid"/>
                <a:round/>
                <a:headEnd type="none" w="med" len="med"/>
                <a:tailEnd type="none" w="med" len="med"/>
              </a:ln>
              <a:effectLst/>
            </p:spPr>
            <p:txBody>
              <a:bodyPr/>
              <a:lstStyle/>
              <a:p>
                <a:endParaRPr lang="en-US"/>
              </a:p>
            </p:txBody>
          </p:sp>
        </p:grpSp>
        <p:grpSp>
          <p:nvGrpSpPr>
            <p:cNvPr id="10" name="Group 50"/>
            <p:cNvGrpSpPr>
              <a:grpSpLocks/>
            </p:cNvGrpSpPr>
            <p:nvPr/>
          </p:nvGrpSpPr>
          <p:grpSpPr bwMode="auto">
            <a:xfrm>
              <a:off x="2409" y="2148"/>
              <a:ext cx="724" cy="741"/>
              <a:chOff x="2409" y="2148"/>
              <a:chExt cx="724" cy="741"/>
            </a:xfrm>
          </p:grpSpPr>
          <p:sp>
            <p:nvSpPr>
              <p:cNvPr id="27695" name="Freeform 47"/>
              <p:cNvSpPr>
                <a:spLocks/>
              </p:cNvSpPr>
              <p:nvPr/>
            </p:nvSpPr>
            <p:spPr bwMode="auto">
              <a:xfrm>
                <a:off x="2409" y="2264"/>
                <a:ext cx="566" cy="625"/>
              </a:xfrm>
              <a:custGeom>
                <a:avLst/>
                <a:gdLst/>
                <a:ahLst/>
                <a:cxnLst>
                  <a:cxn ang="0">
                    <a:pos x="0" y="0"/>
                  </a:cxn>
                  <a:cxn ang="0">
                    <a:pos x="565" y="0"/>
                  </a:cxn>
                  <a:cxn ang="0">
                    <a:pos x="565" y="624"/>
                  </a:cxn>
                  <a:cxn ang="0">
                    <a:pos x="0" y="624"/>
                  </a:cxn>
                  <a:cxn ang="0">
                    <a:pos x="0" y="0"/>
                  </a:cxn>
                </a:cxnLst>
                <a:rect l="0" t="0" r="r" b="b"/>
                <a:pathLst>
                  <a:path w="566" h="625">
                    <a:moveTo>
                      <a:pt x="0" y="0"/>
                    </a:moveTo>
                    <a:lnTo>
                      <a:pt x="565" y="0"/>
                    </a:lnTo>
                    <a:lnTo>
                      <a:pt x="565" y="624"/>
                    </a:lnTo>
                    <a:lnTo>
                      <a:pt x="0" y="624"/>
                    </a:lnTo>
                    <a:lnTo>
                      <a:pt x="0" y="0"/>
                    </a:lnTo>
                  </a:path>
                </a:pathLst>
              </a:custGeom>
              <a:solidFill>
                <a:srgbClr val="FF00FF"/>
              </a:solidFill>
              <a:ln w="12700" cap="rnd" cmpd="sng">
                <a:noFill/>
                <a:prstDash val="solid"/>
                <a:round/>
                <a:headEnd type="none" w="med" len="med"/>
                <a:tailEnd type="none" w="med" len="med"/>
              </a:ln>
              <a:effectLst/>
            </p:spPr>
            <p:txBody>
              <a:bodyPr/>
              <a:lstStyle/>
              <a:p>
                <a:endParaRPr lang="en-US"/>
              </a:p>
            </p:txBody>
          </p:sp>
          <p:sp>
            <p:nvSpPr>
              <p:cNvPr id="27696" name="Freeform 48"/>
              <p:cNvSpPr>
                <a:spLocks/>
              </p:cNvSpPr>
              <p:nvPr/>
            </p:nvSpPr>
            <p:spPr bwMode="auto">
              <a:xfrm>
                <a:off x="2409" y="2148"/>
                <a:ext cx="724" cy="103"/>
              </a:xfrm>
              <a:custGeom>
                <a:avLst/>
                <a:gdLst/>
                <a:ahLst/>
                <a:cxnLst>
                  <a:cxn ang="0">
                    <a:pos x="0" y="102"/>
                  </a:cxn>
                  <a:cxn ang="0">
                    <a:pos x="567" y="102"/>
                  </a:cxn>
                  <a:cxn ang="0">
                    <a:pos x="723" y="0"/>
                  </a:cxn>
                  <a:cxn ang="0">
                    <a:pos x="155" y="0"/>
                  </a:cxn>
                  <a:cxn ang="0">
                    <a:pos x="0" y="102"/>
                  </a:cxn>
                </a:cxnLst>
                <a:rect l="0" t="0" r="r" b="b"/>
                <a:pathLst>
                  <a:path w="724" h="103">
                    <a:moveTo>
                      <a:pt x="0" y="102"/>
                    </a:moveTo>
                    <a:lnTo>
                      <a:pt x="567" y="102"/>
                    </a:lnTo>
                    <a:lnTo>
                      <a:pt x="723" y="0"/>
                    </a:lnTo>
                    <a:lnTo>
                      <a:pt x="155" y="0"/>
                    </a:lnTo>
                    <a:lnTo>
                      <a:pt x="0" y="102"/>
                    </a:lnTo>
                  </a:path>
                </a:pathLst>
              </a:custGeom>
              <a:solidFill>
                <a:srgbClr val="FF9FDF"/>
              </a:solidFill>
              <a:ln w="12700" cap="rnd" cmpd="sng">
                <a:noFill/>
                <a:prstDash val="solid"/>
                <a:round/>
                <a:headEnd type="none" w="med" len="med"/>
                <a:tailEnd type="none" w="med" len="med"/>
              </a:ln>
              <a:effectLst/>
            </p:spPr>
            <p:txBody>
              <a:bodyPr/>
              <a:lstStyle/>
              <a:p>
                <a:endParaRPr lang="en-US"/>
              </a:p>
            </p:txBody>
          </p:sp>
          <p:sp>
            <p:nvSpPr>
              <p:cNvPr id="27697" name="Freeform 49"/>
              <p:cNvSpPr>
                <a:spLocks/>
              </p:cNvSpPr>
              <p:nvPr/>
            </p:nvSpPr>
            <p:spPr bwMode="auto">
              <a:xfrm>
                <a:off x="2986" y="2148"/>
                <a:ext cx="147" cy="741"/>
              </a:xfrm>
              <a:custGeom>
                <a:avLst/>
                <a:gdLst/>
                <a:ahLst/>
                <a:cxnLst>
                  <a:cxn ang="0">
                    <a:pos x="146" y="0"/>
                  </a:cxn>
                  <a:cxn ang="0">
                    <a:pos x="0" y="114"/>
                  </a:cxn>
                  <a:cxn ang="0">
                    <a:pos x="0" y="740"/>
                  </a:cxn>
                  <a:cxn ang="0">
                    <a:pos x="146" y="569"/>
                  </a:cxn>
                  <a:cxn ang="0">
                    <a:pos x="146" y="0"/>
                  </a:cxn>
                </a:cxnLst>
                <a:rect l="0" t="0" r="r" b="b"/>
                <a:pathLst>
                  <a:path w="147" h="741">
                    <a:moveTo>
                      <a:pt x="146" y="0"/>
                    </a:moveTo>
                    <a:lnTo>
                      <a:pt x="0" y="114"/>
                    </a:lnTo>
                    <a:lnTo>
                      <a:pt x="0" y="740"/>
                    </a:lnTo>
                    <a:lnTo>
                      <a:pt x="146" y="569"/>
                    </a:lnTo>
                    <a:lnTo>
                      <a:pt x="146" y="0"/>
                    </a:lnTo>
                  </a:path>
                </a:pathLst>
              </a:custGeom>
              <a:solidFill>
                <a:srgbClr val="800080"/>
              </a:solidFill>
              <a:ln w="12700" cap="rnd" cmpd="sng">
                <a:noFill/>
                <a:prstDash val="solid"/>
                <a:round/>
                <a:headEnd type="none" w="med" len="med"/>
                <a:tailEnd type="none" w="med" len="med"/>
              </a:ln>
              <a:effectLst/>
            </p:spPr>
            <p:txBody>
              <a:bodyPr/>
              <a:lstStyle/>
              <a:p>
                <a:endParaRPr lang="en-US"/>
              </a:p>
            </p:txBody>
          </p:sp>
        </p:grpSp>
        <p:grpSp>
          <p:nvGrpSpPr>
            <p:cNvPr id="11" name="Group 54"/>
            <p:cNvGrpSpPr>
              <a:grpSpLocks/>
            </p:cNvGrpSpPr>
            <p:nvPr/>
          </p:nvGrpSpPr>
          <p:grpSpPr bwMode="auto">
            <a:xfrm>
              <a:off x="3170" y="2604"/>
              <a:ext cx="731" cy="769"/>
              <a:chOff x="3170" y="2604"/>
              <a:chExt cx="731" cy="769"/>
            </a:xfrm>
          </p:grpSpPr>
          <p:sp>
            <p:nvSpPr>
              <p:cNvPr id="27699" name="Freeform 51"/>
              <p:cNvSpPr>
                <a:spLocks/>
              </p:cNvSpPr>
              <p:nvPr/>
            </p:nvSpPr>
            <p:spPr bwMode="auto">
              <a:xfrm>
                <a:off x="3170" y="2725"/>
                <a:ext cx="572" cy="648"/>
              </a:xfrm>
              <a:custGeom>
                <a:avLst/>
                <a:gdLst/>
                <a:ahLst/>
                <a:cxnLst>
                  <a:cxn ang="0">
                    <a:pos x="0" y="0"/>
                  </a:cxn>
                  <a:cxn ang="0">
                    <a:pos x="571" y="0"/>
                  </a:cxn>
                  <a:cxn ang="0">
                    <a:pos x="571" y="647"/>
                  </a:cxn>
                  <a:cxn ang="0">
                    <a:pos x="0" y="647"/>
                  </a:cxn>
                  <a:cxn ang="0">
                    <a:pos x="0" y="0"/>
                  </a:cxn>
                </a:cxnLst>
                <a:rect l="0" t="0" r="r" b="b"/>
                <a:pathLst>
                  <a:path w="572" h="648">
                    <a:moveTo>
                      <a:pt x="0" y="0"/>
                    </a:moveTo>
                    <a:lnTo>
                      <a:pt x="571" y="0"/>
                    </a:lnTo>
                    <a:lnTo>
                      <a:pt x="571" y="647"/>
                    </a:lnTo>
                    <a:lnTo>
                      <a:pt x="0" y="647"/>
                    </a:lnTo>
                    <a:lnTo>
                      <a:pt x="0" y="0"/>
                    </a:lnTo>
                  </a:path>
                </a:pathLst>
              </a:custGeom>
              <a:solidFill>
                <a:srgbClr val="008080"/>
              </a:solidFill>
              <a:ln w="12700" cap="rnd" cmpd="sng">
                <a:solidFill>
                  <a:srgbClr val="009688"/>
                </a:solidFill>
                <a:prstDash val="solid"/>
                <a:round/>
                <a:headEnd type="none" w="med" len="med"/>
                <a:tailEnd type="none" w="med" len="med"/>
              </a:ln>
              <a:effectLst/>
            </p:spPr>
            <p:txBody>
              <a:bodyPr/>
              <a:lstStyle/>
              <a:p>
                <a:endParaRPr lang="en-US"/>
              </a:p>
            </p:txBody>
          </p:sp>
          <p:sp>
            <p:nvSpPr>
              <p:cNvPr id="27700" name="Freeform 52"/>
              <p:cNvSpPr>
                <a:spLocks/>
              </p:cNvSpPr>
              <p:nvPr/>
            </p:nvSpPr>
            <p:spPr bwMode="auto">
              <a:xfrm>
                <a:off x="3170" y="2604"/>
                <a:ext cx="731" cy="108"/>
              </a:xfrm>
              <a:custGeom>
                <a:avLst/>
                <a:gdLst/>
                <a:ahLst/>
                <a:cxnLst>
                  <a:cxn ang="0">
                    <a:pos x="0" y="107"/>
                  </a:cxn>
                  <a:cxn ang="0">
                    <a:pos x="573" y="107"/>
                  </a:cxn>
                  <a:cxn ang="0">
                    <a:pos x="730" y="0"/>
                  </a:cxn>
                  <a:cxn ang="0">
                    <a:pos x="157" y="0"/>
                  </a:cxn>
                  <a:cxn ang="0">
                    <a:pos x="0" y="107"/>
                  </a:cxn>
                </a:cxnLst>
                <a:rect l="0" t="0" r="r" b="b"/>
                <a:pathLst>
                  <a:path w="731" h="108">
                    <a:moveTo>
                      <a:pt x="0" y="107"/>
                    </a:moveTo>
                    <a:lnTo>
                      <a:pt x="573" y="107"/>
                    </a:lnTo>
                    <a:lnTo>
                      <a:pt x="730" y="0"/>
                    </a:lnTo>
                    <a:lnTo>
                      <a:pt x="157" y="0"/>
                    </a:lnTo>
                    <a:lnTo>
                      <a:pt x="0" y="107"/>
                    </a:lnTo>
                  </a:path>
                </a:pathLst>
              </a:custGeom>
              <a:solidFill>
                <a:srgbClr val="00DFBF"/>
              </a:solidFill>
              <a:ln w="12700" cap="rnd" cmpd="sng">
                <a:solidFill>
                  <a:srgbClr val="009688"/>
                </a:solidFill>
                <a:prstDash val="solid"/>
                <a:round/>
                <a:headEnd type="none" w="med" len="med"/>
                <a:tailEnd type="none" w="med" len="med"/>
              </a:ln>
              <a:effectLst/>
            </p:spPr>
            <p:txBody>
              <a:bodyPr/>
              <a:lstStyle/>
              <a:p>
                <a:endParaRPr lang="en-US"/>
              </a:p>
            </p:txBody>
          </p:sp>
          <p:sp>
            <p:nvSpPr>
              <p:cNvPr id="27701" name="Freeform 53"/>
              <p:cNvSpPr>
                <a:spLocks/>
              </p:cNvSpPr>
              <p:nvPr/>
            </p:nvSpPr>
            <p:spPr bwMode="auto">
              <a:xfrm>
                <a:off x="3754" y="2604"/>
                <a:ext cx="147" cy="769"/>
              </a:xfrm>
              <a:custGeom>
                <a:avLst/>
                <a:gdLst/>
                <a:ahLst/>
                <a:cxnLst>
                  <a:cxn ang="0">
                    <a:pos x="146" y="0"/>
                  </a:cxn>
                  <a:cxn ang="0">
                    <a:pos x="0" y="119"/>
                  </a:cxn>
                  <a:cxn ang="0">
                    <a:pos x="0" y="768"/>
                  </a:cxn>
                  <a:cxn ang="0">
                    <a:pos x="146" y="590"/>
                  </a:cxn>
                  <a:cxn ang="0">
                    <a:pos x="146" y="0"/>
                  </a:cxn>
                </a:cxnLst>
                <a:rect l="0" t="0" r="r" b="b"/>
                <a:pathLst>
                  <a:path w="147" h="769">
                    <a:moveTo>
                      <a:pt x="146" y="0"/>
                    </a:moveTo>
                    <a:lnTo>
                      <a:pt x="0" y="119"/>
                    </a:lnTo>
                    <a:lnTo>
                      <a:pt x="0" y="768"/>
                    </a:lnTo>
                    <a:lnTo>
                      <a:pt x="146" y="590"/>
                    </a:lnTo>
                    <a:lnTo>
                      <a:pt x="146" y="0"/>
                    </a:lnTo>
                  </a:path>
                </a:pathLst>
              </a:custGeom>
              <a:solidFill>
                <a:srgbClr val="005F5F"/>
              </a:solidFill>
              <a:ln w="12700" cap="rnd" cmpd="sng">
                <a:solidFill>
                  <a:srgbClr val="009688"/>
                </a:solidFill>
                <a:prstDash val="solid"/>
                <a:round/>
                <a:headEnd type="none" w="med" len="med"/>
                <a:tailEnd type="none" w="med" len="med"/>
              </a:ln>
              <a:effectLst/>
            </p:spPr>
            <p:txBody>
              <a:bodyPr/>
              <a:lstStyle/>
              <a:p>
                <a:endParaRPr lang="en-US"/>
              </a:p>
            </p:txBody>
          </p:sp>
        </p:grpSp>
        <p:sp>
          <p:nvSpPr>
            <p:cNvPr id="27703" name="Rectangle 55"/>
            <p:cNvSpPr>
              <a:spLocks noChangeArrowheads="1"/>
            </p:cNvSpPr>
            <p:nvPr/>
          </p:nvSpPr>
          <p:spPr bwMode="auto">
            <a:xfrm>
              <a:off x="1693" y="1847"/>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A</a:t>
              </a:r>
            </a:p>
          </p:txBody>
        </p:sp>
        <p:sp>
          <p:nvSpPr>
            <p:cNvPr id="27704" name="Rectangle 56"/>
            <p:cNvSpPr>
              <a:spLocks noChangeArrowheads="1"/>
            </p:cNvSpPr>
            <p:nvPr/>
          </p:nvSpPr>
          <p:spPr bwMode="auto">
            <a:xfrm>
              <a:off x="2375" y="2399"/>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B</a:t>
              </a:r>
            </a:p>
          </p:txBody>
        </p:sp>
        <p:sp>
          <p:nvSpPr>
            <p:cNvPr id="27705" name="Rectangle 57"/>
            <p:cNvSpPr>
              <a:spLocks noChangeArrowheads="1"/>
            </p:cNvSpPr>
            <p:nvPr/>
          </p:nvSpPr>
          <p:spPr bwMode="auto">
            <a:xfrm>
              <a:off x="3143" y="2879"/>
              <a:ext cx="718" cy="425"/>
            </a:xfrm>
            <a:prstGeom prst="rect">
              <a:avLst/>
            </a:prstGeom>
            <a:noFill/>
            <a:ln w="12700">
              <a:noFill/>
              <a:miter lim="800000"/>
              <a:headEnd/>
              <a:tailEnd/>
            </a:ln>
            <a:effectLst/>
          </p:spPr>
          <p:txBody>
            <a:bodyPr wrap="none" lIns="90488" tIns="44450" rIns="90488" bIns="44450">
              <a:spAutoFit/>
            </a:bodyPr>
            <a:lstStyle/>
            <a:p>
              <a:pPr eaLnBrk="0" hangingPunct="0"/>
              <a:r>
                <a:rPr lang="en-US" b="1" dirty="0">
                  <a:solidFill>
                    <a:srgbClr val="002060"/>
                  </a:solidFill>
                  <a:latin typeface="Times New Roman" pitchFamily="18" charset="0"/>
                </a:rPr>
                <a:t>Processor</a:t>
              </a:r>
            </a:p>
            <a:p>
              <a:pPr eaLnBrk="0" hangingPunct="0"/>
              <a:r>
                <a:rPr lang="en-US" sz="2000" b="1" dirty="0">
                  <a:solidFill>
                    <a:srgbClr val="002060"/>
                  </a:solidFill>
                  <a:latin typeface="Times New Roman" pitchFamily="18" charset="0"/>
                </a:rPr>
                <a:t>C</a:t>
              </a:r>
            </a:p>
          </p:txBody>
        </p:sp>
        <p:sp>
          <p:nvSpPr>
            <p:cNvPr id="27706" name="Freeform 58"/>
            <p:cNvSpPr>
              <a:spLocks/>
            </p:cNvSpPr>
            <p:nvPr/>
          </p:nvSpPr>
          <p:spPr bwMode="auto">
            <a:xfrm>
              <a:off x="3276" y="924"/>
              <a:ext cx="253" cy="1732"/>
            </a:xfrm>
            <a:custGeom>
              <a:avLst/>
              <a:gdLst/>
              <a:ahLst/>
              <a:cxnLst>
                <a:cxn ang="0">
                  <a:pos x="252" y="1114"/>
                </a:cxn>
                <a:cxn ang="0">
                  <a:pos x="184" y="1114"/>
                </a:cxn>
                <a:cxn ang="0">
                  <a:pos x="184" y="0"/>
                </a:cxn>
                <a:cxn ang="0">
                  <a:pos x="68" y="0"/>
                </a:cxn>
                <a:cxn ang="0">
                  <a:pos x="68" y="1114"/>
                </a:cxn>
                <a:cxn ang="0">
                  <a:pos x="0" y="1114"/>
                </a:cxn>
                <a:cxn ang="0">
                  <a:pos x="126" y="1731"/>
                </a:cxn>
                <a:cxn ang="0">
                  <a:pos x="252" y="1114"/>
                </a:cxn>
              </a:cxnLst>
              <a:rect l="0" t="0" r="r" b="b"/>
              <a:pathLst>
                <a:path w="253" h="1732">
                  <a:moveTo>
                    <a:pt x="252" y="1114"/>
                  </a:moveTo>
                  <a:lnTo>
                    <a:pt x="184" y="1114"/>
                  </a:lnTo>
                  <a:lnTo>
                    <a:pt x="184" y="0"/>
                  </a:lnTo>
                  <a:lnTo>
                    <a:pt x="68" y="0"/>
                  </a:lnTo>
                  <a:lnTo>
                    <a:pt x="68" y="1114"/>
                  </a:lnTo>
                  <a:lnTo>
                    <a:pt x="0" y="1114"/>
                  </a:lnTo>
                  <a:lnTo>
                    <a:pt x="126" y="1731"/>
                  </a:lnTo>
                  <a:lnTo>
                    <a:pt x="252" y="1114"/>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27707" name="Freeform 59"/>
            <p:cNvSpPr>
              <a:spLocks/>
            </p:cNvSpPr>
            <p:nvPr/>
          </p:nvSpPr>
          <p:spPr bwMode="auto">
            <a:xfrm>
              <a:off x="2580" y="1044"/>
              <a:ext cx="241" cy="1165"/>
            </a:xfrm>
            <a:custGeom>
              <a:avLst/>
              <a:gdLst/>
              <a:ahLst/>
              <a:cxnLst>
                <a:cxn ang="0">
                  <a:pos x="240" y="749"/>
                </a:cxn>
                <a:cxn ang="0">
                  <a:pos x="175" y="749"/>
                </a:cxn>
                <a:cxn ang="0">
                  <a:pos x="175" y="0"/>
                </a:cxn>
                <a:cxn ang="0">
                  <a:pos x="64" y="0"/>
                </a:cxn>
                <a:cxn ang="0">
                  <a:pos x="64" y="749"/>
                </a:cxn>
                <a:cxn ang="0">
                  <a:pos x="0" y="749"/>
                </a:cxn>
                <a:cxn ang="0">
                  <a:pos x="120" y="1164"/>
                </a:cxn>
                <a:cxn ang="0">
                  <a:pos x="240" y="749"/>
                </a:cxn>
              </a:cxnLst>
              <a:rect l="0" t="0" r="r" b="b"/>
              <a:pathLst>
                <a:path w="241" h="1165">
                  <a:moveTo>
                    <a:pt x="240" y="749"/>
                  </a:moveTo>
                  <a:lnTo>
                    <a:pt x="175" y="749"/>
                  </a:lnTo>
                  <a:lnTo>
                    <a:pt x="175" y="0"/>
                  </a:lnTo>
                  <a:lnTo>
                    <a:pt x="64" y="0"/>
                  </a:lnTo>
                  <a:lnTo>
                    <a:pt x="64" y="749"/>
                  </a:lnTo>
                  <a:lnTo>
                    <a:pt x="0" y="749"/>
                  </a:lnTo>
                  <a:lnTo>
                    <a:pt x="120" y="1164"/>
                  </a:lnTo>
                  <a:lnTo>
                    <a:pt x="240" y="749"/>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27708" name="Rectangle 60"/>
            <p:cNvSpPr>
              <a:spLocks noChangeArrowheads="1"/>
            </p:cNvSpPr>
            <p:nvPr/>
          </p:nvSpPr>
          <p:spPr bwMode="auto">
            <a:xfrm>
              <a:off x="338" y="1833"/>
              <a:ext cx="790"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A</a:t>
              </a:r>
            </a:p>
          </p:txBody>
        </p:sp>
        <p:sp>
          <p:nvSpPr>
            <p:cNvPr id="27709" name="Rectangle 61"/>
            <p:cNvSpPr>
              <a:spLocks noChangeArrowheads="1"/>
            </p:cNvSpPr>
            <p:nvPr/>
          </p:nvSpPr>
          <p:spPr bwMode="auto">
            <a:xfrm>
              <a:off x="326" y="2409"/>
              <a:ext cx="790"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B</a:t>
              </a:r>
            </a:p>
          </p:txBody>
        </p:sp>
        <p:sp>
          <p:nvSpPr>
            <p:cNvPr id="27710" name="Rectangle 62"/>
            <p:cNvSpPr>
              <a:spLocks noChangeArrowheads="1"/>
            </p:cNvSpPr>
            <p:nvPr/>
          </p:nvSpPr>
          <p:spPr bwMode="auto">
            <a:xfrm>
              <a:off x="326" y="2961"/>
              <a:ext cx="790"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C</a:t>
              </a:r>
            </a:p>
          </p:txBody>
        </p:sp>
        <p:sp>
          <p:nvSpPr>
            <p:cNvPr id="27711" name="Rectangle 63"/>
            <p:cNvSpPr>
              <a:spLocks noChangeArrowheads="1"/>
            </p:cNvSpPr>
            <p:nvPr/>
          </p:nvSpPr>
          <p:spPr bwMode="auto">
            <a:xfrm>
              <a:off x="4404" y="1701"/>
              <a:ext cx="894"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A</a:t>
              </a:r>
            </a:p>
          </p:txBody>
        </p:sp>
        <p:sp>
          <p:nvSpPr>
            <p:cNvPr id="27712" name="Rectangle 64"/>
            <p:cNvSpPr>
              <a:spLocks noChangeArrowheads="1"/>
            </p:cNvSpPr>
            <p:nvPr/>
          </p:nvSpPr>
          <p:spPr bwMode="auto">
            <a:xfrm>
              <a:off x="4392" y="2277"/>
              <a:ext cx="894"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B</a:t>
              </a:r>
            </a:p>
          </p:txBody>
        </p:sp>
        <p:sp>
          <p:nvSpPr>
            <p:cNvPr id="27713" name="Rectangle 65"/>
            <p:cNvSpPr>
              <a:spLocks noChangeArrowheads="1"/>
            </p:cNvSpPr>
            <p:nvPr/>
          </p:nvSpPr>
          <p:spPr bwMode="auto">
            <a:xfrm>
              <a:off x="4392" y="2829"/>
              <a:ext cx="894" cy="402"/>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C</a:t>
              </a:r>
            </a:p>
          </p:txBody>
        </p:sp>
        <p:sp>
          <p:nvSpPr>
            <p:cNvPr id="27714" name="Freeform 66"/>
            <p:cNvSpPr>
              <a:spLocks/>
            </p:cNvSpPr>
            <p:nvPr/>
          </p:nvSpPr>
          <p:spPr bwMode="auto">
            <a:xfrm>
              <a:off x="1860" y="912"/>
              <a:ext cx="289" cy="699"/>
            </a:xfrm>
            <a:custGeom>
              <a:avLst/>
              <a:gdLst/>
              <a:ahLst/>
              <a:cxnLst>
                <a:cxn ang="0">
                  <a:pos x="288" y="449"/>
                </a:cxn>
                <a:cxn ang="0">
                  <a:pos x="210" y="449"/>
                </a:cxn>
                <a:cxn ang="0">
                  <a:pos x="210" y="0"/>
                </a:cxn>
                <a:cxn ang="0">
                  <a:pos x="77" y="0"/>
                </a:cxn>
                <a:cxn ang="0">
                  <a:pos x="77" y="449"/>
                </a:cxn>
                <a:cxn ang="0">
                  <a:pos x="0" y="449"/>
                </a:cxn>
                <a:cxn ang="0">
                  <a:pos x="144" y="698"/>
                </a:cxn>
                <a:cxn ang="0">
                  <a:pos x="288" y="449"/>
                </a:cxn>
              </a:cxnLst>
              <a:rect l="0" t="0" r="r" b="b"/>
              <a:pathLst>
                <a:path w="289" h="699">
                  <a:moveTo>
                    <a:pt x="288" y="449"/>
                  </a:moveTo>
                  <a:lnTo>
                    <a:pt x="210" y="449"/>
                  </a:lnTo>
                  <a:lnTo>
                    <a:pt x="210" y="0"/>
                  </a:lnTo>
                  <a:lnTo>
                    <a:pt x="77" y="0"/>
                  </a:lnTo>
                  <a:lnTo>
                    <a:pt x="77" y="449"/>
                  </a:lnTo>
                  <a:lnTo>
                    <a:pt x="0" y="449"/>
                  </a:lnTo>
                  <a:lnTo>
                    <a:pt x="144" y="698"/>
                  </a:lnTo>
                  <a:lnTo>
                    <a:pt x="288" y="449"/>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7388" y="5372100"/>
            <a:ext cx="7967662" cy="1257300"/>
          </a:xfrm>
          <a:noFill/>
          <a:ln/>
        </p:spPr>
        <p:txBody>
          <a:bodyPr lIns="90488" tIns="44450" rIns="90488" bIns="44450">
            <a:normAutofit lnSpcReduction="10000"/>
          </a:bodyPr>
          <a:lstStyle/>
          <a:p>
            <a:pPr marL="0" indent="0">
              <a:spcBef>
                <a:spcPct val="70000"/>
              </a:spcBef>
              <a:buFont typeface="Wingdings" pitchFamily="2" charset="2"/>
              <a:buNone/>
            </a:pPr>
            <a:r>
              <a:rPr lang="en-US" sz="2000"/>
              <a:t>Unlike SISD, MISD, MIMD computer works asynchronously.</a:t>
            </a:r>
          </a:p>
          <a:p>
            <a:pPr marL="0" indent="0">
              <a:spcBef>
                <a:spcPct val="45000"/>
              </a:spcBef>
              <a:buFont typeface="Wingdings" pitchFamily="2" charset="2"/>
              <a:buNone/>
            </a:pPr>
            <a:r>
              <a:rPr lang="en-US" sz="2000"/>
              <a:t>	Shared memory (tightly coupled) MIMD</a:t>
            </a:r>
          </a:p>
          <a:p>
            <a:pPr marL="0" indent="0">
              <a:lnSpc>
                <a:spcPct val="105000"/>
              </a:lnSpc>
              <a:spcBef>
                <a:spcPct val="45000"/>
              </a:spcBef>
              <a:buFont typeface="Wingdings" pitchFamily="2" charset="2"/>
              <a:buNone/>
            </a:pPr>
            <a:r>
              <a:rPr lang="en-US" sz="2000"/>
              <a:t>	Distributed memory (loosely coupled) MIMD</a:t>
            </a:r>
          </a:p>
        </p:txBody>
      </p:sp>
      <p:sp>
        <p:nvSpPr>
          <p:cNvPr id="28675" name="Rectangle 3"/>
          <p:cNvSpPr>
            <a:spLocks noGrp="1" noChangeArrowheads="1"/>
          </p:cNvSpPr>
          <p:nvPr>
            <p:ph type="title"/>
          </p:nvPr>
        </p:nvSpPr>
        <p:spPr>
          <a:xfrm>
            <a:off x="304800" y="0"/>
            <a:ext cx="8783638" cy="1066800"/>
          </a:xfrm>
          <a:noFill/>
          <a:ln/>
        </p:spPr>
        <p:txBody>
          <a:bodyPr lIns="90488" tIns="44450" rIns="90488" bIns="44450"/>
          <a:lstStyle/>
          <a:p>
            <a:pPr>
              <a:tabLst>
                <a:tab pos="4229100" algn="l"/>
              </a:tabLst>
            </a:pPr>
            <a:r>
              <a:rPr lang="en-US" b="1" dirty="0">
                <a:solidFill>
                  <a:srgbClr val="00B050"/>
                </a:solidFill>
              </a:rPr>
              <a:t>MIMD Architecture</a:t>
            </a:r>
          </a:p>
        </p:txBody>
      </p:sp>
      <p:grpSp>
        <p:nvGrpSpPr>
          <p:cNvPr id="2" name="Group 9"/>
          <p:cNvGrpSpPr>
            <a:grpSpLocks/>
          </p:cNvGrpSpPr>
          <p:nvPr/>
        </p:nvGrpSpPr>
        <p:grpSpPr bwMode="auto">
          <a:xfrm>
            <a:off x="838200" y="5981700"/>
            <a:ext cx="762000" cy="457200"/>
            <a:chOff x="528" y="3768"/>
            <a:chExt cx="480" cy="288"/>
          </a:xfrm>
        </p:grpSpPr>
        <p:sp>
          <p:nvSpPr>
            <p:cNvPr id="28676" name="Line 4"/>
            <p:cNvSpPr>
              <a:spLocks noChangeShapeType="1"/>
            </p:cNvSpPr>
            <p:nvPr/>
          </p:nvSpPr>
          <p:spPr bwMode="auto">
            <a:xfrm>
              <a:off x="816" y="3768"/>
              <a:ext cx="0" cy="288"/>
            </a:xfrm>
            <a:prstGeom prst="line">
              <a:avLst/>
            </a:prstGeom>
            <a:noFill/>
            <a:ln w="12700">
              <a:solidFill>
                <a:schemeClr val="tx1"/>
              </a:solidFill>
              <a:round/>
              <a:headEnd/>
              <a:tailEnd/>
            </a:ln>
            <a:effectLst/>
          </p:spPr>
          <p:txBody>
            <a:bodyPr/>
            <a:lstStyle/>
            <a:p>
              <a:endParaRPr lang="en-US"/>
            </a:p>
          </p:txBody>
        </p:sp>
        <p:grpSp>
          <p:nvGrpSpPr>
            <p:cNvPr id="3" name="Group 8"/>
            <p:cNvGrpSpPr>
              <a:grpSpLocks/>
            </p:cNvGrpSpPr>
            <p:nvPr/>
          </p:nvGrpSpPr>
          <p:grpSpPr bwMode="auto">
            <a:xfrm>
              <a:off x="528" y="3768"/>
              <a:ext cx="480" cy="288"/>
              <a:chOff x="528" y="3768"/>
              <a:chExt cx="480" cy="288"/>
            </a:xfrm>
          </p:grpSpPr>
          <p:sp>
            <p:nvSpPr>
              <p:cNvPr id="28677" name="Line 5"/>
              <p:cNvSpPr>
                <a:spLocks noChangeShapeType="1"/>
              </p:cNvSpPr>
              <p:nvPr/>
            </p:nvSpPr>
            <p:spPr bwMode="auto">
              <a:xfrm>
                <a:off x="528" y="3912"/>
                <a:ext cx="288" cy="0"/>
              </a:xfrm>
              <a:prstGeom prst="line">
                <a:avLst/>
              </a:prstGeom>
              <a:noFill/>
              <a:ln w="25400">
                <a:solidFill>
                  <a:schemeClr val="tx1"/>
                </a:solidFill>
                <a:round/>
                <a:headEnd/>
                <a:tailEnd/>
              </a:ln>
              <a:effectLst/>
            </p:spPr>
            <p:txBody>
              <a:bodyPr/>
              <a:lstStyle/>
              <a:p>
                <a:endParaRPr lang="en-US"/>
              </a:p>
            </p:txBody>
          </p:sp>
          <p:sp>
            <p:nvSpPr>
              <p:cNvPr id="28678" name="Line 6"/>
              <p:cNvSpPr>
                <a:spLocks noChangeShapeType="1"/>
              </p:cNvSpPr>
              <p:nvPr/>
            </p:nvSpPr>
            <p:spPr bwMode="auto">
              <a:xfrm>
                <a:off x="816" y="4056"/>
                <a:ext cx="192" cy="0"/>
              </a:xfrm>
              <a:prstGeom prst="line">
                <a:avLst/>
              </a:prstGeom>
              <a:noFill/>
              <a:ln w="12700">
                <a:solidFill>
                  <a:schemeClr val="tx1"/>
                </a:solidFill>
                <a:round/>
                <a:headEnd/>
                <a:tailEnd/>
              </a:ln>
              <a:effectLst/>
            </p:spPr>
            <p:txBody>
              <a:bodyPr/>
              <a:lstStyle/>
              <a:p>
                <a:endParaRPr lang="en-US"/>
              </a:p>
            </p:txBody>
          </p:sp>
          <p:sp>
            <p:nvSpPr>
              <p:cNvPr id="28679" name="Line 7"/>
              <p:cNvSpPr>
                <a:spLocks noChangeShapeType="1"/>
              </p:cNvSpPr>
              <p:nvPr/>
            </p:nvSpPr>
            <p:spPr bwMode="auto">
              <a:xfrm>
                <a:off x="816" y="3768"/>
                <a:ext cx="192" cy="0"/>
              </a:xfrm>
              <a:prstGeom prst="line">
                <a:avLst/>
              </a:prstGeom>
              <a:noFill/>
              <a:ln w="12700">
                <a:solidFill>
                  <a:schemeClr val="tx1"/>
                </a:solidFill>
                <a:round/>
                <a:headEnd/>
                <a:tailEnd/>
              </a:ln>
              <a:effectLst/>
            </p:spPr>
            <p:txBody>
              <a:bodyPr/>
              <a:lstStyle/>
              <a:p>
                <a:endParaRPr lang="en-US"/>
              </a:p>
            </p:txBody>
          </p:sp>
        </p:grpSp>
      </p:grpSp>
      <p:grpSp>
        <p:nvGrpSpPr>
          <p:cNvPr id="4" name="Group 15"/>
          <p:cNvGrpSpPr>
            <a:grpSpLocks/>
          </p:cNvGrpSpPr>
          <p:nvPr/>
        </p:nvGrpSpPr>
        <p:grpSpPr bwMode="auto">
          <a:xfrm>
            <a:off x="1990725" y="4551363"/>
            <a:ext cx="3228975" cy="563562"/>
            <a:chOff x="828" y="2568"/>
            <a:chExt cx="2034" cy="355"/>
          </a:xfrm>
        </p:grpSpPr>
        <p:sp>
          <p:nvSpPr>
            <p:cNvPr id="28682" name="Freeform 10"/>
            <p:cNvSpPr>
              <a:spLocks/>
            </p:cNvSpPr>
            <p:nvPr/>
          </p:nvSpPr>
          <p:spPr bwMode="auto">
            <a:xfrm>
              <a:off x="919" y="2568"/>
              <a:ext cx="1943" cy="336"/>
            </a:xfrm>
            <a:custGeom>
              <a:avLst/>
              <a:gdLst/>
              <a:ahLst/>
              <a:cxnLst>
                <a:cxn ang="0">
                  <a:pos x="0" y="74"/>
                </a:cxn>
                <a:cxn ang="0">
                  <a:pos x="0" y="263"/>
                </a:cxn>
                <a:cxn ang="0">
                  <a:pos x="1210" y="263"/>
                </a:cxn>
                <a:cxn ang="0">
                  <a:pos x="1210" y="335"/>
                </a:cxn>
                <a:cxn ang="0">
                  <a:pos x="1942" y="168"/>
                </a:cxn>
                <a:cxn ang="0">
                  <a:pos x="1210" y="0"/>
                </a:cxn>
                <a:cxn ang="0">
                  <a:pos x="1210" y="74"/>
                </a:cxn>
                <a:cxn ang="0">
                  <a:pos x="0" y="74"/>
                </a:cxn>
              </a:cxnLst>
              <a:rect l="0" t="0" r="r" b="b"/>
              <a:pathLst>
                <a:path w="1943" h="336">
                  <a:moveTo>
                    <a:pt x="0" y="74"/>
                  </a:moveTo>
                  <a:lnTo>
                    <a:pt x="0" y="263"/>
                  </a:lnTo>
                  <a:lnTo>
                    <a:pt x="1210" y="263"/>
                  </a:lnTo>
                  <a:lnTo>
                    <a:pt x="1210" y="335"/>
                  </a:lnTo>
                  <a:lnTo>
                    <a:pt x="1942" y="168"/>
                  </a:lnTo>
                  <a:lnTo>
                    <a:pt x="1210" y="0"/>
                  </a:lnTo>
                  <a:lnTo>
                    <a:pt x="121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683" name="Freeform 11"/>
            <p:cNvSpPr>
              <a:spLocks/>
            </p:cNvSpPr>
            <p:nvPr/>
          </p:nvSpPr>
          <p:spPr bwMode="auto">
            <a:xfrm>
              <a:off x="829" y="2830"/>
              <a:ext cx="1302" cy="22"/>
            </a:xfrm>
            <a:custGeom>
              <a:avLst/>
              <a:gdLst/>
              <a:ahLst/>
              <a:cxnLst>
                <a:cxn ang="0">
                  <a:pos x="1213" y="21"/>
                </a:cxn>
                <a:cxn ang="0">
                  <a:pos x="1301" y="0"/>
                </a:cxn>
                <a:cxn ang="0">
                  <a:pos x="85" y="0"/>
                </a:cxn>
                <a:cxn ang="0">
                  <a:pos x="0" y="21"/>
                </a:cxn>
                <a:cxn ang="0">
                  <a:pos x="1213" y="21"/>
                </a:cxn>
              </a:cxnLst>
              <a:rect l="0" t="0" r="r" b="b"/>
              <a:pathLst>
                <a:path w="1302" h="22">
                  <a:moveTo>
                    <a:pt x="1213" y="21"/>
                  </a:moveTo>
                  <a:lnTo>
                    <a:pt x="1301" y="0"/>
                  </a:lnTo>
                  <a:lnTo>
                    <a:pt x="85" y="0"/>
                  </a:lnTo>
                  <a:lnTo>
                    <a:pt x="0" y="21"/>
                  </a:lnTo>
                  <a:lnTo>
                    <a:pt x="1213"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684" name="Freeform 12"/>
            <p:cNvSpPr>
              <a:spLocks/>
            </p:cNvSpPr>
            <p:nvPr/>
          </p:nvSpPr>
          <p:spPr bwMode="auto">
            <a:xfrm>
              <a:off x="2042" y="2830"/>
              <a:ext cx="88" cy="93"/>
            </a:xfrm>
            <a:custGeom>
              <a:avLst/>
              <a:gdLst/>
              <a:ahLst/>
              <a:cxnLst>
                <a:cxn ang="0">
                  <a:pos x="0" y="21"/>
                </a:cxn>
                <a:cxn ang="0">
                  <a:pos x="87" y="0"/>
                </a:cxn>
                <a:cxn ang="0">
                  <a:pos x="87" y="72"/>
                </a:cxn>
                <a:cxn ang="0">
                  <a:pos x="0" y="92"/>
                </a:cxn>
                <a:cxn ang="0">
                  <a:pos x="0" y="21"/>
                </a:cxn>
              </a:cxnLst>
              <a:rect l="0" t="0" r="r" b="b"/>
              <a:pathLst>
                <a:path w="88" h="93">
                  <a:moveTo>
                    <a:pt x="0" y="21"/>
                  </a:moveTo>
                  <a:lnTo>
                    <a:pt x="87" y="0"/>
                  </a:lnTo>
                  <a:lnTo>
                    <a:pt x="87"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85" name="Freeform 13"/>
            <p:cNvSpPr>
              <a:spLocks/>
            </p:cNvSpPr>
            <p:nvPr/>
          </p:nvSpPr>
          <p:spPr bwMode="auto">
            <a:xfrm>
              <a:off x="828" y="2642"/>
              <a:ext cx="92" cy="210"/>
            </a:xfrm>
            <a:custGeom>
              <a:avLst/>
              <a:gdLst/>
              <a:ahLst/>
              <a:cxnLst>
                <a:cxn ang="0">
                  <a:pos x="0" y="22"/>
                </a:cxn>
                <a:cxn ang="0">
                  <a:pos x="91" y="0"/>
                </a:cxn>
                <a:cxn ang="0">
                  <a:pos x="91" y="188"/>
                </a:cxn>
                <a:cxn ang="0">
                  <a:pos x="0" y="209"/>
                </a:cxn>
                <a:cxn ang="0">
                  <a:pos x="0" y="22"/>
                </a:cxn>
              </a:cxnLst>
              <a:rect l="0" t="0" r="r" b="b"/>
              <a:pathLst>
                <a:path w="92" h="210">
                  <a:moveTo>
                    <a:pt x="0" y="22"/>
                  </a:moveTo>
                  <a:lnTo>
                    <a:pt x="91" y="0"/>
                  </a:lnTo>
                  <a:lnTo>
                    <a:pt x="91"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86" name="Freeform 14"/>
            <p:cNvSpPr>
              <a:spLocks/>
            </p:cNvSpPr>
            <p:nvPr/>
          </p:nvSpPr>
          <p:spPr bwMode="auto">
            <a:xfrm>
              <a:off x="2042" y="2568"/>
              <a:ext cx="88" cy="75"/>
            </a:xfrm>
            <a:custGeom>
              <a:avLst/>
              <a:gdLst/>
              <a:ahLst/>
              <a:cxnLst>
                <a:cxn ang="0">
                  <a:pos x="0" y="74"/>
                </a:cxn>
                <a:cxn ang="0">
                  <a:pos x="87" y="74"/>
                </a:cxn>
                <a:cxn ang="0">
                  <a:pos x="87" y="0"/>
                </a:cxn>
                <a:cxn ang="0">
                  <a:pos x="0" y="20"/>
                </a:cxn>
                <a:cxn ang="0">
                  <a:pos x="0" y="74"/>
                </a:cxn>
              </a:cxnLst>
              <a:rect l="0" t="0" r="r" b="b"/>
              <a:pathLst>
                <a:path w="88" h="75">
                  <a:moveTo>
                    <a:pt x="0" y="74"/>
                  </a:moveTo>
                  <a:lnTo>
                    <a:pt x="87" y="74"/>
                  </a:lnTo>
                  <a:lnTo>
                    <a:pt x="87"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21"/>
          <p:cNvGrpSpPr>
            <a:grpSpLocks/>
          </p:cNvGrpSpPr>
          <p:nvPr/>
        </p:nvGrpSpPr>
        <p:grpSpPr bwMode="auto">
          <a:xfrm>
            <a:off x="2009775" y="2798763"/>
            <a:ext cx="935038" cy="563562"/>
            <a:chOff x="840" y="1464"/>
            <a:chExt cx="589" cy="355"/>
          </a:xfrm>
        </p:grpSpPr>
        <p:sp>
          <p:nvSpPr>
            <p:cNvPr id="28688" name="Freeform 16"/>
            <p:cNvSpPr>
              <a:spLocks/>
            </p:cNvSpPr>
            <p:nvPr/>
          </p:nvSpPr>
          <p:spPr bwMode="auto">
            <a:xfrm>
              <a:off x="866" y="1464"/>
              <a:ext cx="563" cy="336"/>
            </a:xfrm>
            <a:custGeom>
              <a:avLst/>
              <a:gdLst/>
              <a:ahLst/>
              <a:cxnLst>
                <a:cxn ang="0">
                  <a:pos x="0" y="74"/>
                </a:cxn>
                <a:cxn ang="0">
                  <a:pos x="0" y="263"/>
                </a:cxn>
                <a:cxn ang="0">
                  <a:pos x="350" y="263"/>
                </a:cxn>
                <a:cxn ang="0">
                  <a:pos x="350" y="335"/>
                </a:cxn>
                <a:cxn ang="0">
                  <a:pos x="562" y="168"/>
                </a:cxn>
                <a:cxn ang="0">
                  <a:pos x="350" y="0"/>
                </a:cxn>
                <a:cxn ang="0">
                  <a:pos x="350" y="74"/>
                </a:cxn>
                <a:cxn ang="0">
                  <a:pos x="0" y="74"/>
                </a:cxn>
              </a:cxnLst>
              <a:rect l="0" t="0" r="r" b="b"/>
              <a:pathLst>
                <a:path w="563" h="336">
                  <a:moveTo>
                    <a:pt x="0" y="74"/>
                  </a:moveTo>
                  <a:lnTo>
                    <a:pt x="0" y="263"/>
                  </a:lnTo>
                  <a:lnTo>
                    <a:pt x="350" y="263"/>
                  </a:lnTo>
                  <a:lnTo>
                    <a:pt x="350" y="335"/>
                  </a:lnTo>
                  <a:lnTo>
                    <a:pt x="562" y="168"/>
                  </a:lnTo>
                  <a:lnTo>
                    <a:pt x="350" y="0"/>
                  </a:lnTo>
                  <a:lnTo>
                    <a:pt x="35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689" name="Freeform 17"/>
            <p:cNvSpPr>
              <a:spLocks/>
            </p:cNvSpPr>
            <p:nvPr/>
          </p:nvSpPr>
          <p:spPr bwMode="auto">
            <a:xfrm>
              <a:off x="841" y="1726"/>
              <a:ext cx="376" cy="22"/>
            </a:xfrm>
            <a:custGeom>
              <a:avLst/>
              <a:gdLst/>
              <a:ahLst/>
              <a:cxnLst>
                <a:cxn ang="0">
                  <a:pos x="350" y="21"/>
                </a:cxn>
                <a:cxn ang="0">
                  <a:pos x="375" y="0"/>
                </a:cxn>
                <a:cxn ang="0">
                  <a:pos x="25" y="0"/>
                </a:cxn>
                <a:cxn ang="0">
                  <a:pos x="0" y="21"/>
                </a:cxn>
                <a:cxn ang="0">
                  <a:pos x="350" y="21"/>
                </a:cxn>
              </a:cxnLst>
              <a:rect l="0" t="0" r="r" b="b"/>
              <a:pathLst>
                <a:path w="376" h="22">
                  <a:moveTo>
                    <a:pt x="350" y="21"/>
                  </a:moveTo>
                  <a:lnTo>
                    <a:pt x="375" y="0"/>
                  </a:lnTo>
                  <a:lnTo>
                    <a:pt x="25" y="0"/>
                  </a:lnTo>
                  <a:lnTo>
                    <a:pt x="0" y="21"/>
                  </a:lnTo>
                  <a:lnTo>
                    <a:pt x="350"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690" name="Freeform 18"/>
            <p:cNvSpPr>
              <a:spLocks/>
            </p:cNvSpPr>
            <p:nvPr/>
          </p:nvSpPr>
          <p:spPr bwMode="auto">
            <a:xfrm>
              <a:off x="1191" y="1726"/>
              <a:ext cx="26" cy="93"/>
            </a:xfrm>
            <a:custGeom>
              <a:avLst/>
              <a:gdLst/>
              <a:ahLst/>
              <a:cxnLst>
                <a:cxn ang="0">
                  <a:pos x="0" y="21"/>
                </a:cxn>
                <a:cxn ang="0">
                  <a:pos x="25" y="0"/>
                </a:cxn>
                <a:cxn ang="0">
                  <a:pos x="25" y="72"/>
                </a:cxn>
                <a:cxn ang="0">
                  <a:pos x="0" y="92"/>
                </a:cxn>
                <a:cxn ang="0">
                  <a:pos x="0" y="21"/>
                </a:cxn>
              </a:cxnLst>
              <a:rect l="0" t="0" r="r" b="b"/>
              <a:pathLst>
                <a:path w="26" h="93">
                  <a:moveTo>
                    <a:pt x="0" y="21"/>
                  </a:moveTo>
                  <a:lnTo>
                    <a:pt x="25" y="0"/>
                  </a:lnTo>
                  <a:lnTo>
                    <a:pt x="2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91" name="Freeform 19"/>
            <p:cNvSpPr>
              <a:spLocks/>
            </p:cNvSpPr>
            <p:nvPr/>
          </p:nvSpPr>
          <p:spPr bwMode="auto">
            <a:xfrm>
              <a:off x="840" y="1538"/>
              <a:ext cx="27" cy="210"/>
            </a:xfrm>
            <a:custGeom>
              <a:avLst/>
              <a:gdLst/>
              <a:ahLst/>
              <a:cxnLst>
                <a:cxn ang="0">
                  <a:pos x="0" y="22"/>
                </a:cxn>
                <a:cxn ang="0">
                  <a:pos x="26" y="0"/>
                </a:cxn>
                <a:cxn ang="0">
                  <a:pos x="26" y="188"/>
                </a:cxn>
                <a:cxn ang="0">
                  <a:pos x="0" y="209"/>
                </a:cxn>
                <a:cxn ang="0">
                  <a:pos x="0" y="22"/>
                </a:cxn>
              </a:cxnLst>
              <a:rect l="0" t="0" r="r" b="b"/>
              <a:pathLst>
                <a:path w="27" h="210">
                  <a:moveTo>
                    <a:pt x="0" y="22"/>
                  </a:moveTo>
                  <a:lnTo>
                    <a:pt x="26" y="0"/>
                  </a:lnTo>
                  <a:lnTo>
                    <a:pt x="26"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92" name="Freeform 20"/>
            <p:cNvSpPr>
              <a:spLocks/>
            </p:cNvSpPr>
            <p:nvPr/>
          </p:nvSpPr>
          <p:spPr bwMode="auto">
            <a:xfrm>
              <a:off x="1191" y="1464"/>
              <a:ext cx="26" cy="75"/>
            </a:xfrm>
            <a:custGeom>
              <a:avLst/>
              <a:gdLst/>
              <a:ahLst/>
              <a:cxnLst>
                <a:cxn ang="0">
                  <a:pos x="0" y="74"/>
                </a:cxn>
                <a:cxn ang="0">
                  <a:pos x="25" y="74"/>
                </a:cxn>
                <a:cxn ang="0">
                  <a:pos x="25" y="0"/>
                </a:cxn>
                <a:cxn ang="0">
                  <a:pos x="0" y="20"/>
                </a:cxn>
                <a:cxn ang="0">
                  <a:pos x="0" y="74"/>
                </a:cxn>
              </a:cxnLst>
              <a:rect l="0" t="0" r="r" b="b"/>
              <a:pathLst>
                <a:path w="26" h="75">
                  <a:moveTo>
                    <a:pt x="0" y="74"/>
                  </a:moveTo>
                  <a:lnTo>
                    <a:pt x="25" y="74"/>
                  </a:lnTo>
                  <a:lnTo>
                    <a:pt x="2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 name="Group 27"/>
          <p:cNvGrpSpPr>
            <a:grpSpLocks/>
          </p:cNvGrpSpPr>
          <p:nvPr/>
        </p:nvGrpSpPr>
        <p:grpSpPr bwMode="auto">
          <a:xfrm>
            <a:off x="2009775" y="3694113"/>
            <a:ext cx="2047875" cy="563562"/>
            <a:chOff x="840" y="2028"/>
            <a:chExt cx="1290" cy="355"/>
          </a:xfrm>
        </p:grpSpPr>
        <p:sp>
          <p:nvSpPr>
            <p:cNvPr id="28694" name="Freeform 22"/>
            <p:cNvSpPr>
              <a:spLocks/>
            </p:cNvSpPr>
            <p:nvPr/>
          </p:nvSpPr>
          <p:spPr bwMode="auto">
            <a:xfrm>
              <a:off x="898" y="2028"/>
              <a:ext cx="1232" cy="336"/>
            </a:xfrm>
            <a:custGeom>
              <a:avLst/>
              <a:gdLst/>
              <a:ahLst/>
              <a:cxnLst>
                <a:cxn ang="0">
                  <a:pos x="0" y="74"/>
                </a:cxn>
                <a:cxn ang="0">
                  <a:pos x="0" y="263"/>
                </a:cxn>
                <a:cxn ang="0">
                  <a:pos x="767" y="263"/>
                </a:cxn>
                <a:cxn ang="0">
                  <a:pos x="767" y="335"/>
                </a:cxn>
                <a:cxn ang="0">
                  <a:pos x="1231" y="168"/>
                </a:cxn>
                <a:cxn ang="0">
                  <a:pos x="767" y="0"/>
                </a:cxn>
                <a:cxn ang="0">
                  <a:pos x="767" y="74"/>
                </a:cxn>
                <a:cxn ang="0">
                  <a:pos x="0" y="74"/>
                </a:cxn>
              </a:cxnLst>
              <a:rect l="0" t="0" r="r" b="b"/>
              <a:pathLst>
                <a:path w="1232" h="336">
                  <a:moveTo>
                    <a:pt x="0" y="74"/>
                  </a:moveTo>
                  <a:lnTo>
                    <a:pt x="0" y="263"/>
                  </a:lnTo>
                  <a:lnTo>
                    <a:pt x="767" y="263"/>
                  </a:lnTo>
                  <a:lnTo>
                    <a:pt x="767" y="335"/>
                  </a:lnTo>
                  <a:lnTo>
                    <a:pt x="1231" y="168"/>
                  </a:lnTo>
                  <a:lnTo>
                    <a:pt x="767" y="0"/>
                  </a:lnTo>
                  <a:lnTo>
                    <a:pt x="767"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695" name="Freeform 23"/>
            <p:cNvSpPr>
              <a:spLocks/>
            </p:cNvSpPr>
            <p:nvPr/>
          </p:nvSpPr>
          <p:spPr bwMode="auto">
            <a:xfrm>
              <a:off x="841" y="2290"/>
              <a:ext cx="826" cy="22"/>
            </a:xfrm>
            <a:custGeom>
              <a:avLst/>
              <a:gdLst/>
              <a:ahLst/>
              <a:cxnLst>
                <a:cxn ang="0">
                  <a:pos x="769" y="21"/>
                </a:cxn>
                <a:cxn ang="0">
                  <a:pos x="825" y="0"/>
                </a:cxn>
                <a:cxn ang="0">
                  <a:pos x="54" y="0"/>
                </a:cxn>
                <a:cxn ang="0">
                  <a:pos x="0" y="21"/>
                </a:cxn>
                <a:cxn ang="0">
                  <a:pos x="769" y="21"/>
                </a:cxn>
              </a:cxnLst>
              <a:rect l="0" t="0" r="r" b="b"/>
              <a:pathLst>
                <a:path w="826" h="22">
                  <a:moveTo>
                    <a:pt x="769" y="21"/>
                  </a:moveTo>
                  <a:lnTo>
                    <a:pt x="825" y="0"/>
                  </a:lnTo>
                  <a:lnTo>
                    <a:pt x="54" y="0"/>
                  </a:lnTo>
                  <a:lnTo>
                    <a:pt x="0" y="21"/>
                  </a:lnTo>
                  <a:lnTo>
                    <a:pt x="769"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696" name="Freeform 24"/>
            <p:cNvSpPr>
              <a:spLocks/>
            </p:cNvSpPr>
            <p:nvPr/>
          </p:nvSpPr>
          <p:spPr bwMode="auto">
            <a:xfrm>
              <a:off x="1610" y="2290"/>
              <a:ext cx="56" cy="93"/>
            </a:xfrm>
            <a:custGeom>
              <a:avLst/>
              <a:gdLst/>
              <a:ahLst/>
              <a:cxnLst>
                <a:cxn ang="0">
                  <a:pos x="0" y="21"/>
                </a:cxn>
                <a:cxn ang="0">
                  <a:pos x="55" y="0"/>
                </a:cxn>
                <a:cxn ang="0">
                  <a:pos x="55" y="72"/>
                </a:cxn>
                <a:cxn ang="0">
                  <a:pos x="0" y="92"/>
                </a:cxn>
                <a:cxn ang="0">
                  <a:pos x="0" y="21"/>
                </a:cxn>
              </a:cxnLst>
              <a:rect l="0" t="0" r="r" b="b"/>
              <a:pathLst>
                <a:path w="56" h="93">
                  <a:moveTo>
                    <a:pt x="0" y="21"/>
                  </a:moveTo>
                  <a:lnTo>
                    <a:pt x="55" y="0"/>
                  </a:lnTo>
                  <a:lnTo>
                    <a:pt x="5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97" name="Freeform 25"/>
            <p:cNvSpPr>
              <a:spLocks/>
            </p:cNvSpPr>
            <p:nvPr/>
          </p:nvSpPr>
          <p:spPr bwMode="auto">
            <a:xfrm>
              <a:off x="840" y="2102"/>
              <a:ext cx="59" cy="210"/>
            </a:xfrm>
            <a:custGeom>
              <a:avLst/>
              <a:gdLst/>
              <a:ahLst/>
              <a:cxnLst>
                <a:cxn ang="0">
                  <a:pos x="0" y="22"/>
                </a:cxn>
                <a:cxn ang="0">
                  <a:pos x="58" y="0"/>
                </a:cxn>
                <a:cxn ang="0">
                  <a:pos x="58" y="188"/>
                </a:cxn>
                <a:cxn ang="0">
                  <a:pos x="0" y="209"/>
                </a:cxn>
                <a:cxn ang="0">
                  <a:pos x="0" y="22"/>
                </a:cxn>
              </a:cxnLst>
              <a:rect l="0" t="0" r="r" b="b"/>
              <a:pathLst>
                <a:path w="59" h="210">
                  <a:moveTo>
                    <a:pt x="0" y="22"/>
                  </a:moveTo>
                  <a:lnTo>
                    <a:pt x="58" y="0"/>
                  </a:lnTo>
                  <a:lnTo>
                    <a:pt x="58"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698" name="Freeform 26"/>
            <p:cNvSpPr>
              <a:spLocks/>
            </p:cNvSpPr>
            <p:nvPr/>
          </p:nvSpPr>
          <p:spPr bwMode="auto">
            <a:xfrm>
              <a:off x="1610" y="2028"/>
              <a:ext cx="56" cy="75"/>
            </a:xfrm>
            <a:custGeom>
              <a:avLst/>
              <a:gdLst/>
              <a:ahLst/>
              <a:cxnLst>
                <a:cxn ang="0">
                  <a:pos x="0" y="74"/>
                </a:cxn>
                <a:cxn ang="0">
                  <a:pos x="55" y="74"/>
                </a:cxn>
                <a:cxn ang="0">
                  <a:pos x="55" y="0"/>
                </a:cxn>
                <a:cxn ang="0">
                  <a:pos x="0" y="20"/>
                </a:cxn>
                <a:cxn ang="0">
                  <a:pos x="0" y="74"/>
                </a:cxn>
              </a:cxnLst>
              <a:rect l="0" t="0" r="r" b="b"/>
              <a:pathLst>
                <a:path w="56" h="75">
                  <a:moveTo>
                    <a:pt x="0" y="74"/>
                  </a:moveTo>
                  <a:lnTo>
                    <a:pt x="55" y="74"/>
                  </a:lnTo>
                  <a:lnTo>
                    <a:pt x="5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 name="Group 33"/>
          <p:cNvGrpSpPr>
            <a:grpSpLocks/>
          </p:cNvGrpSpPr>
          <p:nvPr/>
        </p:nvGrpSpPr>
        <p:grpSpPr bwMode="auto">
          <a:xfrm>
            <a:off x="3838575" y="2555875"/>
            <a:ext cx="3335338" cy="454025"/>
            <a:chOff x="1992" y="1311"/>
            <a:chExt cx="2101" cy="286"/>
          </a:xfrm>
        </p:grpSpPr>
        <p:sp>
          <p:nvSpPr>
            <p:cNvPr id="28700" name="Freeform 28"/>
            <p:cNvSpPr>
              <a:spLocks/>
            </p:cNvSpPr>
            <p:nvPr/>
          </p:nvSpPr>
          <p:spPr bwMode="auto">
            <a:xfrm>
              <a:off x="2085" y="1311"/>
              <a:ext cx="2008" cy="271"/>
            </a:xfrm>
            <a:custGeom>
              <a:avLst/>
              <a:gdLst/>
              <a:ahLst/>
              <a:cxnLst>
                <a:cxn ang="0">
                  <a:pos x="0" y="60"/>
                </a:cxn>
                <a:cxn ang="0">
                  <a:pos x="0" y="212"/>
                </a:cxn>
                <a:cxn ang="0">
                  <a:pos x="1250" y="212"/>
                </a:cxn>
                <a:cxn ang="0">
                  <a:pos x="1250" y="270"/>
                </a:cxn>
                <a:cxn ang="0">
                  <a:pos x="2007" y="135"/>
                </a:cxn>
                <a:cxn ang="0">
                  <a:pos x="1250" y="0"/>
                </a:cxn>
                <a:cxn ang="0">
                  <a:pos x="1250" y="60"/>
                </a:cxn>
                <a:cxn ang="0">
                  <a:pos x="0" y="60"/>
                </a:cxn>
              </a:cxnLst>
              <a:rect l="0" t="0" r="r" b="b"/>
              <a:pathLst>
                <a:path w="2008" h="271">
                  <a:moveTo>
                    <a:pt x="0" y="60"/>
                  </a:moveTo>
                  <a:lnTo>
                    <a:pt x="0" y="212"/>
                  </a:lnTo>
                  <a:lnTo>
                    <a:pt x="1250" y="212"/>
                  </a:lnTo>
                  <a:lnTo>
                    <a:pt x="1250" y="270"/>
                  </a:lnTo>
                  <a:lnTo>
                    <a:pt x="2007" y="135"/>
                  </a:lnTo>
                  <a:lnTo>
                    <a:pt x="1250" y="0"/>
                  </a:lnTo>
                  <a:lnTo>
                    <a:pt x="1250" y="60"/>
                  </a:lnTo>
                  <a:lnTo>
                    <a:pt x="0" y="60"/>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701" name="Freeform 29"/>
            <p:cNvSpPr>
              <a:spLocks/>
            </p:cNvSpPr>
            <p:nvPr/>
          </p:nvSpPr>
          <p:spPr bwMode="auto">
            <a:xfrm>
              <a:off x="1995" y="1522"/>
              <a:ext cx="1341" cy="18"/>
            </a:xfrm>
            <a:custGeom>
              <a:avLst/>
              <a:gdLst/>
              <a:ahLst/>
              <a:cxnLst>
                <a:cxn ang="0">
                  <a:pos x="1249" y="17"/>
                </a:cxn>
                <a:cxn ang="0">
                  <a:pos x="1340" y="0"/>
                </a:cxn>
                <a:cxn ang="0">
                  <a:pos x="88" y="0"/>
                </a:cxn>
                <a:cxn ang="0">
                  <a:pos x="0" y="17"/>
                </a:cxn>
                <a:cxn ang="0">
                  <a:pos x="1249" y="17"/>
                </a:cxn>
              </a:cxnLst>
              <a:rect l="0" t="0" r="r" b="b"/>
              <a:pathLst>
                <a:path w="1341" h="18">
                  <a:moveTo>
                    <a:pt x="1249" y="17"/>
                  </a:moveTo>
                  <a:lnTo>
                    <a:pt x="1340" y="0"/>
                  </a:lnTo>
                  <a:lnTo>
                    <a:pt x="88" y="0"/>
                  </a:lnTo>
                  <a:lnTo>
                    <a:pt x="0" y="17"/>
                  </a:lnTo>
                  <a:lnTo>
                    <a:pt x="1249" y="17"/>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702" name="Freeform 30"/>
            <p:cNvSpPr>
              <a:spLocks/>
            </p:cNvSpPr>
            <p:nvPr/>
          </p:nvSpPr>
          <p:spPr bwMode="auto">
            <a:xfrm>
              <a:off x="3244" y="1522"/>
              <a:ext cx="92" cy="75"/>
            </a:xfrm>
            <a:custGeom>
              <a:avLst/>
              <a:gdLst/>
              <a:ahLst/>
              <a:cxnLst>
                <a:cxn ang="0">
                  <a:pos x="0" y="17"/>
                </a:cxn>
                <a:cxn ang="0">
                  <a:pos x="91" y="0"/>
                </a:cxn>
                <a:cxn ang="0">
                  <a:pos x="91" y="58"/>
                </a:cxn>
                <a:cxn ang="0">
                  <a:pos x="0" y="74"/>
                </a:cxn>
                <a:cxn ang="0">
                  <a:pos x="0" y="17"/>
                </a:cxn>
              </a:cxnLst>
              <a:rect l="0" t="0" r="r" b="b"/>
              <a:pathLst>
                <a:path w="92" h="75">
                  <a:moveTo>
                    <a:pt x="0" y="17"/>
                  </a:moveTo>
                  <a:lnTo>
                    <a:pt x="91" y="0"/>
                  </a:lnTo>
                  <a:lnTo>
                    <a:pt x="91" y="58"/>
                  </a:lnTo>
                  <a:lnTo>
                    <a:pt x="0" y="74"/>
                  </a:lnTo>
                  <a:lnTo>
                    <a:pt x="0" y="17"/>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03" name="Freeform 31"/>
            <p:cNvSpPr>
              <a:spLocks/>
            </p:cNvSpPr>
            <p:nvPr/>
          </p:nvSpPr>
          <p:spPr bwMode="auto">
            <a:xfrm>
              <a:off x="1992" y="1371"/>
              <a:ext cx="94" cy="169"/>
            </a:xfrm>
            <a:custGeom>
              <a:avLst/>
              <a:gdLst/>
              <a:ahLst/>
              <a:cxnLst>
                <a:cxn ang="0">
                  <a:pos x="0" y="18"/>
                </a:cxn>
                <a:cxn ang="0">
                  <a:pos x="93" y="0"/>
                </a:cxn>
                <a:cxn ang="0">
                  <a:pos x="93" y="151"/>
                </a:cxn>
                <a:cxn ang="0">
                  <a:pos x="0" y="168"/>
                </a:cxn>
                <a:cxn ang="0">
                  <a:pos x="0" y="18"/>
                </a:cxn>
              </a:cxnLst>
              <a:rect l="0" t="0" r="r" b="b"/>
              <a:pathLst>
                <a:path w="94" h="169">
                  <a:moveTo>
                    <a:pt x="0" y="18"/>
                  </a:moveTo>
                  <a:lnTo>
                    <a:pt x="93" y="0"/>
                  </a:lnTo>
                  <a:lnTo>
                    <a:pt x="93" y="151"/>
                  </a:lnTo>
                  <a:lnTo>
                    <a:pt x="0" y="168"/>
                  </a:lnTo>
                  <a:lnTo>
                    <a:pt x="0" y="18"/>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04" name="Freeform 32"/>
            <p:cNvSpPr>
              <a:spLocks/>
            </p:cNvSpPr>
            <p:nvPr/>
          </p:nvSpPr>
          <p:spPr bwMode="auto">
            <a:xfrm>
              <a:off x="3244" y="1311"/>
              <a:ext cx="92" cy="61"/>
            </a:xfrm>
            <a:custGeom>
              <a:avLst/>
              <a:gdLst/>
              <a:ahLst/>
              <a:cxnLst>
                <a:cxn ang="0">
                  <a:pos x="0" y="60"/>
                </a:cxn>
                <a:cxn ang="0">
                  <a:pos x="91" y="60"/>
                </a:cxn>
                <a:cxn ang="0">
                  <a:pos x="91" y="0"/>
                </a:cxn>
                <a:cxn ang="0">
                  <a:pos x="0" y="16"/>
                </a:cxn>
                <a:cxn ang="0">
                  <a:pos x="0" y="60"/>
                </a:cxn>
              </a:cxnLst>
              <a:rect l="0" t="0" r="r" b="b"/>
              <a:pathLst>
                <a:path w="92" h="61">
                  <a:moveTo>
                    <a:pt x="0" y="60"/>
                  </a:moveTo>
                  <a:lnTo>
                    <a:pt x="91" y="60"/>
                  </a:lnTo>
                  <a:lnTo>
                    <a:pt x="91" y="0"/>
                  </a:lnTo>
                  <a:lnTo>
                    <a:pt x="0" y="16"/>
                  </a:lnTo>
                  <a:lnTo>
                    <a:pt x="0" y="60"/>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 name="Group 39"/>
          <p:cNvGrpSpPr>
            <a:grpSpLocks/>
          </p:cNvGrpSpPr>
          <p:nvPr/>
        </p:nvGrpSpPr>
        <p:grpSpPr bwMode="auto">
          <a:xfrm>
            <a:off x="6238875" y="4398963"/>
            <a:ext cx="935038" cy="563562"/>
            <a:chOff x="3504" y="2472"/>
            <a:chExt cx="589" cy="355"/>
          </a:xfrm>
        </p:grpSpPr>
        <p:sp>
          <p:nvSpPr>
            <p:cNvPr id="28706" name="Freeform 34"/>
            <p:cNvSpPr>
              <a:spLocks/>
            </p:cNvSpPr>
            <p:nvPr/>
          </p:nvSpPr>
          <p:spPr bwMode="auto">
            <a:xfrm>
              <a:off x="3530" y="2472"/>
              <a:ext cx="563" cy="336"/>
            </a:xfrm>
            <a:custGeom>
              <a:avLst/>
              <a:gdLst/>
              <a:ahLst/>
              <a:cxnLst>
                <a:cxn ang="0">
                  <a:pos x="0" y="74"/>
                </a:cxn>
                <a:cxn ang="0">
                  <a:pos x="0" y="263"/>
                </a:cxn>
                <a:cxn ang="0">
                  <a:pos x="350" y="263"/>
                </a:cxn>
                <a:cxn ang="0">
                  <a:pos x="350" y="335"/>
                </a:cxn>
                <a:cxn ang="0">
                  <a:pos x="562" y="168"/>
                </a:cxn>
                <a:cxn ang="0">
                  <a:pos x="350" y="0"/>
                </a:cxn>
                <a:cxn ang="0">
                  <a:pos x="350" y="74"/>
                </a:cxn>
                <a:cxn ang="0">
                  <a:pos x="0" y="74"/>
                </a:cxn>
              </a:cxnLst>
              <a:rect l="0" t="0" r="r" b="b"/>
              <a:pathLst>
                <a:path w="563" h="336">
                  <a:moveTo>
                    <a:pt x="0" y="74"/>
                  </a:moveTo>
                  <a:lnTo>
                    <a:pt x="0" y="263"/>
                  </a:lnTo>
                  <a:lnTo>
                    <a:pt x="350" y="263"/>
                  </a:lnTo>
                  <a:lnTo>
                    <a:pt x="350" y="335"/>
                  </a:lnTo>
                  <a:lnTo>
                    <a:pt x="562" y="168"/>
                  </a:lnTo>
                  <a:lnTo>
                    <a:pt x="350" y="0"/>
                  </a:lnTo>
                  <a:lnTo>
                    <a:pt x="350"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707" name="Freeform 35"/>
            <p:cNvSpPr>
              <a:spLocks/>
            </p:cNvSpPr>
            <p:nvPr/>
          </p:nvSpPr>
          <p:spPr bwMode="auto">
            <a:xfrm>
              <a:off x="3505" y="2734"/>
              <a:ext cx="376" cy="22"/>
            </a:xfrm>
            <a:custGeom>
              <a:avLst/>
              <a:gdLst/>
              <a:ahLst/>
              <a:cxnLst>
                <a:cxn ang="0">
                  <a:pos x="350" y="21"/>
                </a:cxn>
                <a:cxn ang="0">
                  <a:pos x="375" y="0"/>
                </a:cxn>
                <a:cxn ang="0">
                  <a:pos x="25" y="0"/>
                </a:cxn>
                <a:cxn ang="0">
                  <a:pos x="0" y="21"/>
                </a:cxn>
                <a:cxn ang="0">
                  <a:pos x="350" y="21"/>
                </a:cxn>
              </a:cxnLst>
              <a:rect l="0" t="0" r="r" b="b"/>
              <a:pathLst>
                <a:path w="376" h="22">
                  <a:moveTo>
                    <a:pt x="350" y="21"/>
                  </a:moveTo>
                  <a:lnTo>
                    <a:pt x="375" y="0"/>
                  </a:lnTo>
                  <a:lnTo>
                    <a:pt x="25" y="0"/>
                  </a:lnTo>
                  <a:lnTo>
                    <a:pt x="0" y="21"/>
                  </a:lnTo>
                  <a:lnTo>
                    <a:pt x="350"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708" name="Freeform 36"/>
            <p:cNvSpPr>
              <a:spLocks/>
            </p:cNvSpPr>
            <p:nvPr/>
          </p:nvSpPr>
          <p:spPr bwMode="auto">
            <a:xfrm>
              <a:off x="3855" y="2734"/>
              <a:ext cx="26" cy="93"/>
            </a:xfrm>
            <a:custGeom>
              <a:avLst/>
              <a:gdLst/>
              <a:ahLst/>
              <a:cxnLst>
                <a:cxn ang="0">
                  <a:pos x="0" y="21"/>
                </a:cxn>
                <a:cxn ang="0">
                  <a:pos x="25" y="0"/>
                </a:cxn>
                <a:cxn ang="0">
                  <a:pos x="25" y="72"/>
                </a:cxn>
                <a:cxn ang="0">
                  <a:pos x="0" y="92"/>
                </a:cxn>
                <a:cxn ang="0">
                  <a:pos x="0" y="21"/>
                </a:cxn>
              </a:cxnLst>
              <a:rect l="0" t="0" r="r" b="b"/>
              <a:pathLst>
                <a:path w="26" h="93">
                  <a:moveTo>
                    <a:pt x="0" y="21"/>
                  </a:moveTo>
                  <a:lnTo>
                    <a:pt x="25" y="0"/>
                  </a:lnTo>
                  <a:lnTo>
                    <a:pt x="25"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09" name="Freeform 37"/>
            <p:cNvSpPr>
              <a:spLocks/>
            </p:cNvSpPr>
            <p:nvPr/>
          </p:nvSpPr>
          <p:spPr bwMode="auto">
            <a:xfrm>
              <a:off x="3504" y="2546"/>
              <a:ext cx="27" cy="210"/>
            </a:xfrm>
            <a:custGeom>
              <a:avLst/>
              <a:gdLst/>
              <a:ahLst/>
              <a:cxnLst>
                <a:cxn ang="0">
                  <a:pos x="0" y="22"/>
                </a:cxn>
                <a:cxn ang="0">
                  <a:pos x="26" y="0"/>
                </a:cxn>
                <a:cxn ang="0">
                  <a:pos x="26" y="188"/>
                </a:cxn>
                <a:cxn ang="0">
                  <a:pos x="0" y="209"/>
                </a:cxn>
                <a:cxn ang="0">
                  <a:pos x="0" y="22"/>
                </a:cxn>
              </a:cxnLst>
              <a:rect l="0" t="0" r="r" b="b"/>
              <a:pathLst>
                <a:path w="27" h="210">
                  <a:moveTo>
                    <a:pt x="0" y="22"/>
                  </a:moveTo>
                  <a:lnTo>
                    <a:pt x="26" y="0"/>
                  </a:lnTo>
                  <a:lnTo>
                    <a:pt x="26"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10" name="Freeform 38"/>
            <p:cNvSpPr>
              <a:spLocks/>
            </p:cNvSpPr>
            <p:nvPr/>
          </p:nvSpPr>
          <p:spPr bwMode="auto">
            <a:xfrm>
              <a:off x="3855" y="2472"/>
              <a:ext cx="26" cy="75"/>
            </a:xfrm>
            <a:custGeom>
              <a:avLst/>
              <a:gdLst/>
              <a:ahLst/>
              <a:cxnLst>
                <a:cxn ang="0">
                  <a:pos x="0" y="74"/>
                </a:cxn>
                <a:cxn ang="0">
                  <a:pos x="25" y="74"/>
                </a:cxn>
                <a:cxn ang="0">
                  <a:pos x="25" y="0"/>
                </a:cxn>
                <a:cxn ang="0">
                  <a:pos x="0" y="20"/>
                </a:cxn>
                <a:cxn ang="0">
                  <a:pos x="0" y="74"/>
                </a:cxn>
              </a:cxnLst>
              <a:rect l="0" t="0" r="r" b="b"/>
              <a:pathLst>
                <a:path w="26" h="75">
                  <a:moveTo>
                    <a:pt x="0" y="74"/>
                  </a:moveTo>
                  <a:lnTo>
                    <a:pt x="25" y="74"/>
                  </a:lnTo>
                  <a:lnTo>
                    <a:pt x="25"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 name="Group 45"/>
          <p:cNvGrpSpPr>
            <a:grpSpLocks/>
          </p:cNvGrpSpPr>
          <p:nvPr/>
        </p:nvGrpSpPr>
        <p:grpSpPr bwMode="auto">
          <a:xfrm>
            <a:off x="5019675" y="3413125"/>
            <a:ext cx="2154238" cy="563563"/>
            <a:chOff x="2736" y="1851"/>
            <a:chExt cx="1357" cy="355"/>
          </a:xfrm>
        </p:grpSpPr>
        <p:sp>
          <p:nvSpPr>
            <p:cNvPr id="28712" name="Freeform 40"/>
            <p:cNvSpPr>
              <a:spLocks/>
            </p:cNvSpPr>
            <p:nvPr/>
          </p:nvSpPr>
          <p:spPr bwMode="auto">
            <a:xfrm>
              <a:off x="2796" y="1851"/>
              <a:ext cx="1297" cy="336"/>
            </a:xfrm>
            <a:custGeom>
              <a:avLst/>
              <a:gdLst/>
              <a:ahLst/>
              <a:cxnLst>
                <a:cxn ang="0">
                  <a:pos x="0" y="74"/>
                </a:cxn>
                <a:cxn ang="0">
                  <a:pos x="0" y="263"/>
                </a:cxn>
                <a:cxn ang="0">
                  <a:pos x="807" y="263"/>
                </a:cxn>
                <a:cxn ang="0">
                  <a:pos x="807" y="335"/>
                </a:cxn>
                <a:cxn ang="0">
                  <a:pos x="1296" y="168"/>
                </a:cxn>
                <a:cxn ang="0">
                  <a:pos x="807" y="0"/>
                </a:cxn>
                <a:cxn ang="0">
                  <a:pos x="807" y="74"/>
                </a:cxn>
                <a:cxn ang="0">
                  <a:pos x="0" y="74"/>
                </a:cxn>
              </a:cxnLst>
              <a:rect l="0" t="0" r="r" b="b"/>
              <a:pathLst>
                <a:path w="1297" h="336">
                  <a:moveTo>
                    <a:pt x="0" y="74"/>
                  </a:moveTo>
                  <a:lnTo>
                    <a:pt x="0" y="263"/>
                  </a:lnTo>
                  <a:lnTo>
                    <a:pt x="807" y="263"/>
                  </a:lnTo>
                  <a:lnTo>
                    <a:pt x="807" y="335"/>
                  </a:lnTo>
                  <a:lnTo>
                    <a:pt x="1296" y="168"/>
                  </a:lnTo>
                  <a:lnTo>
                    <a:pt x="807" y="0"/>
                  </a:lnTo>
                  <a:lnTo>
                    <a:pt x="807" y="74"/>
                  </a:lnTo>
                  <a:lnTo>
                    <a:pt x="0" y="74"/>
                  </a:lnTo>
                </a:path>
              </a:pathLst>
            </a:custGeom>
            <a:solidFill>
              <a:srgbClr val="FF8000"/>
            </a:solidFill>
            <a:ln w="12700" cap="rnd" cmpd="sng">
              <a:solidFill>
                <a:srgbClr val="000000"/>
              </a:solidFill>
              <a:prstDash val="solid"/>
              <a:round/>
              <a:headEnd type="none" w="med" len="med"/>
              <a:tailEnd type="none" w="med" len="med"/>
            </a:ln>
            <a:effectLst/>
          </p:spPr>
          <p:txBody>
            <a:bodyPr/>
            <a:lstStyle/>
            <a:p>
              <a:endParaRPr lang="en-US"/>
            </a:p>
          </p:txBody>
        </p:sp>
        <p:sp>
          <p:nvSpPr>
            <p:cNvPr id="28713" name="Freeform 41"/>
            <p:cNvSpPr>
              <a:spLocks/>
            </p:cNvSpPr>
            <p:nvPr/>
          </p:nvSpPr>
          <p:spPr bwMode="auto">
            <a:xfrm>
              <a:off x="2738" y="2113"/>
              <a:ext cx="866" cy="22"/>
            </a:xfrm>
            <a:custGeom>
              <a:avLst/>
              <a:gdLst/>
              <a:ahLst/>
              <a:cxnLst>
                <a:cxn ang="0">
                  <a:pos x="806" y="21"/>
                </a:cxn>
                <a:cxn ang="0">
                  <a:pos x="865" y="0"/>
                </a:cxn>
                <a:cxn ang="0">
                  <a:pos x="57" y="0"/>
                </a:cxn>
                <a:cxn ang="0">
                  <a:pos x="0" y="21"/>
                </a:cxn>
                <a:cxn ang="0">
                  <a:pos x="806" y="21"/>
                </a:cxn>
              </a:cxnLst>
              <a:rect l="0" t="0" r="r" b="b"/>
              <a:pathLst>
                <a:path w="866" h="22">
                  <a:moveTo>
                    <a:pt x="806" y="21"/>
                  </a:moveTo>
                  <a:lnTo>
                    <a:pt x="865" y="0"/>
                  </a:lnTo>
                  <a:lnTo>
                    <a:pt x="57" y="0"/>
                  </a:lnTo>
                  <a:lnTo>
                    <a:pt x="0" y="21"/>
                  </a:lnTo>
                  <a:lnTo>
                    <a:pt x="806" y="21"/>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a:p>
          </p:txBody>
        </p:sp>
        <p:sp>
          <p:nvSpPr>
            <p:cNvPr id="28714" name="Freeform 42"/>
            <p:cNvSpPr>
              <a:spLocks/>
            </p:cNvSpPr>
            <p:nvPr/>
          </p:nvSpPr>
          <p:spPr bwMode="auto">
            <a:xfrm>
              <a:off x="3545" y="2113"/>
              <a:ext cx="59" cy="93"/>
            </a:xfrm>
            <a:custGeom>
              <a:avLst/>
              <a:gdLst/>
              <a:ahLst/>
              <a:cxnLst>
                <a:cxn ang="0">
                  <a:pos x="0" y="21"/>
                </a:cxn>
                <a:cxn ang="0">
                  <a:pos x="58" y="0"/>
                </a:cxn>
                <a:cxn ang="0">
                  <a:pos x="58" y="72"/>
                </a:cxn>
                <a:cxn ang="0">
                  <a:pos x="0" y="92"/>
                </a:cxn>
                <a:cxn ang="0">
                  <a:pos x="0" y="21"/>
                </a:cxn>
              </a:cxnLst>
              <a:rect l="0" t="0" r="r" b="b"/>
              <a:pathLst>
                <a:path w="59" h="93">
                  <a:moveTo>
                    <a:pt x="0" y="21"/>
                  </a:moveTo>
                  <a:lnTo>
                    <a:pt x="58" y="0"/>
                  </a:lnTo>
                  <a:lnTo>
                    <a:pt x="58" y="72"/>
                  </a:lnTo>
                  <a:lnTo>
                    <a:pt x="0" y="92"/>
                  </a:lnTo>
                  <a:lnTo>
                    <a:pt x="0" y="21"/>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15" name="Freeform 43"/>
            <p:cNvSpPr>
              <a:spLocks/>
            </p:cNvSpPr>
            <p:nvPr/>
          </p:nvSpPr>
          <p:spPr bwMode="auto">
            <a:xfrm>
              <a:off x="2736" y="1925"/>
              <a:ext cx="61" cy="210"/>
            </a:xfrm>
            <a:custGeom>
              <a:avLst/>
              <a:gdLst/>
              <a:ahLst/>
              <a:cxnLst>
                <a:cxn ang="0">
                  <a:pos x="0" y="22"/>
                </a:cxn>
                <a:cxn ang="0">
                  <a:pos x="60" y="0"/>
                </a:cxn>
                <a:cxn ang="0">
                  <a:pos x="60" y="188"/>
                </a:cxn>
                <a:cxn ang="0">
                  <a:pos x="0" y="209"/>
                </a:cxn>
                <a:cxn ang="0">
                  <a:pos x="0" y="22"/>
                </a:cxn>
              </a:cxnLst>
              <a:rect l="0" t="0" r="r" b="b"/>
              <a:pathLst>
                <a:path w="61" h="210">
                  <a:moveTo>
                    <a:pt x="0" y="22"/>
                  </a:moveTo>
                  <a:lnTo>
                    <a:pt x="60" y="0"/>
                  </a:lnTo>
                  <a:lnTo>
                    <a:pt x="60" y="188"/>
                  </a:lnTo>
                  <a:lnTo>
                    <a:pt x="0" y="209"/>
                  </a:lnTo>
                  <a:lnTo>
                    <a:pt x="0" y="22"/>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sp>
          <p:nvSpPr>
            <p:cNvPr id="28716" name="Freeform 44"/>
            <p:cNvSpPr>
              <a:spLocks/>
            </p:cNvSpPr>
            <p:nvPr/>
          </p:nvSpPr>
          <p:spPr bwMode="auto">
            <a:xfrm>
              <a:off x="3545" y="1851"/>
              <a:ext cx="59" cy="75"/>
            </a:xfrm>
            <a:custGeom>
              <a:avLst/>
              <a:gdLst/>
              <a:ahLst/>
              <a:cxnLst>
                <a:cxn ang="0">
                  <a:pos x="0" y="74"/>
                </a:cxn>
                <a:cxn ang="0">
                  <a:pos x="58" y="74"/>
                </a:cxn>
                <a:cxn ang="0">
                  <a:pos x="58" y="0"/>
                </a:cxn>
                <a:cxn ang="0">
                  <a:pos x="0" y="20"/>
                </a:cxn>
                <a:cxn ang="0">
                  <a:pos x="0" y="74"/>
                </a:cxn>
              </a:cxnLst>
              <a:rect l="0" t="0" r="r" b="b"/>
              <a:pathLst>
                <a:path w="59" h="75">
                  <a:moveTo>
                    <a:pt x="0" y="74"/>
                  </a:moveTo>
                  <a:lnTo>
                    <a:pt x="58" y="74"/>
                  </a:lnTo>
                  <a:lnTo>
                    <a:pt x="58" y="0"/>
                  </a:lnTo>
                  <a:lnTo>
                    <a:pt x="0" y="20"/>
                  </a:lnTo>
                  <a:lnTo>
                    <a:pt x="0" y="74"/>
                  </a:lnTo>
                </a:path>
              </a:pathLst>
            </a:custGeom>
            <a:solidFill>
              <a:srgbClr val="C06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 name="Group 49"/>
          <p:cNvGrpSpPr>
            <a:grpSpLocks/>
          </p:cNvGrpSpPr>
          <p:nvPr/>
        </p:nvGrpSpPr>
        <p:grpSpPr bwMode="auto">
          <a:xfrm>
            <a:off x="2943225" y="2351088"/>
            <a:ext cx="1087438" cy="1173162"/>
            <a:chOff x="1428" y="1182"/>
            <a:chExt cx="685" cy="739"/>
          </a:xfrm>
        </p:grpSpPr>
        <p:sp>
          <p:nvSpPr>
            <p:cNvPr id="28718" name="Freeform 46"/>
            <p:cNvSpPr>
              <a:spLocks/>
            </p:cNvSpPr>
            <p:nvPr/>
          </p:nvSpPr>
          <p:spPr bwMode="auto">
            <a:xfrm>
              <a:off x="1428" y="1297"/>
              <a:ext cx="536" cy="624"/>
            </a:xfrm>
            <a:custGeom>
              <a:avLst/>
              <a:gdLst/>
              <a:ahLst/>
              <a:cxnLst>
                <a:cxn ang="0">
                  <a:pos x="0" y="0"/>
                </a:cxn>
                <a:cxn ang="0">
                  <a:pos x="535" y="0"/>
                </a:cxn>
                <a:cxn ang="0">
                  <a:pos x="535" y="623"/>
                </a:cxn>
                <a:cxn ang="0">
                  <a:pos x="0" y="623"/>
                </a:cxn>
                <a:cxn ang="0">
                  <a:pos x="0" y="0"/>
                </a:cxn>
              </a:cxnLst>
              <a:rect l="0" t="0" r="r" b="b"/>
              <a:pathLst>
                <a:path w="536" h="624">
                  <a:moveTo>
                    <a:pt x="0" y="0"/>
                  </a:moveTo>
                  <a:lnTo>
                    <a:pt x="535" y="0"/>
                  </a:lnTo>
                  <a:lnTo>
                    <a:pt x="535" y="623"/>
                  </a:lnTo>
                  <a:lnTo>
                    <a:pt x="0" y="623"/>
                  </a:lnTo>
                  <a:lnTo>
                    <a:pt x="0" y="0"/>
                  </a:lnTo>
                </a:path>
              </a:pathLst>
            </a:custGeom>
            <a:solidFill>
              <a:srgbClr val="9F3FDF"/>
            </a:solidFill>
            <a:ln w="12700" cap="rnd" cmpd="sng">
              <a:noFill/>
              <a:prstDash val="solid"/>
              <a:round/>
              <a:headEnd type="none" w="med" len="med"/>
              <a:tailEnd type="none" w="med" len="med"/>
            </a:ln>
            <a:effectLst/>
          </p:spPr>
          <p:txBody>
            <a:bodyPr/>
            <a:lstStyle/>
            <a:p>
              <a:endParaRPr lang="en-US"/>
            </a:p>
          </p:txBody>
        </p:sp>
        <p:sp>
          <p:nvSpPr>
            <p:cNvPr id="28719" name="Freeform 47"/>
            <p:cNvSpPr>
              <a:spLocks/>
            </p:cNvSpPr>
            <p:nvPr/>
          </p:nvSpPr>
          <p:spPr bwMode="auto">
            <a:xfrm>
              <a:off x="1428" y="1182"/>
              <a:ext cx="685" cy="102"/>
            </a:xfrm>
            <a:custGeom>
              <a:avLst/>
              <a:gdLst/>
              <a:ahLst/>
              <a:cxnLst>
                <a:cxn ang="0">
                  <a:pos x="0" y="101"/>
                </a:cxn>
                <a:cxn ang="0">
                  <a:pos x="536" y="101"/>
                </a:cxn>
                <a:cxn ang="0">
                  <a:pos x="684" y="0"/>
                </a:cxn>
                <a:cxn ang="0">
                  <a:pos x="146" y="0"/>
                </a:cxn>
                <a:cxn ang="0">
                  <a:pos x="0" y="101"/>
                </a:cxn>
              </a:cxnLst>
              <a:rect l="0" t="0" r="r" b="b"/>
              <a:pathLst>
                <a:path w="685" h="102">
                  <a:moveTo>
                    <a:pt x="0" y="101"/>
                  </a:moveTo>
                  <a:lnTo>
                    <a:pt x="536" y="101"/>
                  </a:lnTo>
                  <a:lnTo>
                    <a:pt x="684" y="0"/>
                  </a:lnTo>
                  <a:lnTo>
                    <a:pt x="146" y="0"/>
                  </a:lnTo>
                  <a:lnTo>
                    <a:pt x="0" y="101"/>
                  </a:lnTo>
                </a:path>
              </a:pathLst>
            </a:custGeom>
            <a:solidFill>
              <a:srgbClr val="BF5FFF"/>
            </a:solidFill>
            <a:ln w="12700" cap="rnd" cmpd="sng">
              <a:noFill/>
              <a:prstDash val="solid"/>
              <a:round/>
              <a:headEnd type="none" w="med" len="med"/>
              <a:tailEnd type="none" w="med" len="med"/>
            </a:ln>
            <a:effectLst/>
          </p:spPr>
          <p:txBody>
            <a:bodyPr/>
            <a:lstStyle/>
            <a:p>
              <a:endParaRPr lang="en-US"/>
            </a:p>
          </p:txBody>
        </p:sp>
        <p:sp>
          <p:nvSpPr>
            <p:cNvPr id="28720" name="Freeform 48"/>
            <p:cNvSpPr>
              <a:spLocks/>
            </p:cNvSpPr>
            <p:nvPr/>
          </p:nvSpPr>
          <p:spPr bwMode="auto">
            <a:xfrm>
              <a:off x="1973" y="1182"/>
              <a:ext cx="140" cy="739"/>
            </a:xfrm>
            <a:custGeom>
              <a:avLst/>
              <a:gdLst/>
              <a:ahLst/>
              <a:cxnLst>
                <a:cxn ang="0">
                  <a:pos x="139" y="0"/>
                </a:cxn>
                <a:cxn ang="0">
                  <a:pos x="0" y="114"/>
                </a:cxn>
                <a:cxn ang="0">
                  <a:pos x="0" y="738"/>
                </a:cxn>
                <a:cxn ang="0">
                  <a:pos x="139" y="566"/>
                </a:cxn>
                <a:cxn ang="0">
                  <a:pos x="139" y="0"/>
                </a:cxn>
              </a:cxnLst>
              <a:rect l="0" t="0" r="r" b="b"/>
              <a:pathLst>
                <a:path w="140" h="739">
                  <a:moveTo>
                    <a:pt x="139" y="0"/>
                  </a:moveTo>
                  <a:lnTo>
                    <a:pt x="0" y="114"/>
                  </a:lnTo>
                  <a:lnTo>
                    <a:pt x="0" y="738"/>
                  </a:lnTo>
                  <a:lnTo>
                    <a:pt x="139" y="566"/>
                  </a:lnTo>
                  <a:lnTo>
                    <a:pt x="139" y="0"/>
                  </a:lnTo>
                </a:path>
              </a:pathLst>
            </a:custGeom>
            <a:solidFill>
              <a:srgbClr val="7F00DF"/>
            </a:solidFill>
            <a:ln w="12700" cap="rnd" cmpd="sng">
              <a:noFill/>
              <a:prstDash val="solid"/>
              <a:round/>
              <a:headEnd type="none" w="med" len="med"/>
              <a:tailEnd type="none" w="med" len="med"/>
            </a:ln>
            <a:effectLst/>
          </p:spPr>
          <p:txBody>
            <a:bodyPr/>
            <a:lstStyle/>
            <a:p>
              <a:endParaRPr lang="en-US"/>
            </a:p>
          </p:txBody>
        </p:sp>
      </p:grpSp>
      <p:grpSp>
        <p:nvGrpSpPr>
          <p:cNvPr id="11" name="Group 53"/>
          <p:cNvGrpSpPr>
            <a:grpSpLocks/>
          </p:cNvGrpSpPr>
          <p:nvPr/>
        </p:nvGrpSpPr>
        <p:grpSpPr bwMode="auto">
          <a:xfrm>
            <a:off x="4024313" y="3236913"/>
            <a:ext cx="1149350" cy="1176337"/>
            <a:chOff x="2109" y="1740"/>
            <a:chExt cx="724" cy="741"/>
          </a:xfrm>
        </p:grpSpPr>
        <p:sp>
          <p:nvSpPr>
            <p:cNvPr id="28722" name="Freeform 50"/>
            <p:cNvSpPr>
              <a:spLocks/>
            </p:cNvSpPr>
            <p:nvPr/>
          </p:nvSpPr>
          <p:spPr bwMode="auto">
            <a:xfrm>
              <a:off x="2109" y="1856"/>
              <a:ext cx="566" cy="625"/>
            </a:xfrm>
            <a:custGeom>
              <a:avLst/>
              <a:gdLst/>
              <a:ahLst/>
              <a:cxnLst>
                <a:cxn ang="0">
                  <a:pos x="0" y="0"/>
                </a:cxn>
                <a:cxn ang="0">
                  <a:pos x="565" y="0"/>
                </a:cxn>
                <a:cxn ang="0">
                  <a:pos x="565" y="624"/>
                </a:cxn>
                <a:cxn ang="0">
                  <a:pos x="0" y="624"/>
                </a:cxn>
                <a:cxn ang="0">
                  <a:pos x="0" y="0"/>
                </a:cxn>
              </a:cxnLst>
              <a:rect l="0" t="0" r="r" b="b"/>
              <a:pathLst>
                <a:path w="566" h="625">
                  <a:moveTo>
                    <a:pt x="0" y="0"/>
                  </a:moveTo>
                  <a:lnTo>
                    <a:pt x="565" y="0"/>
                  </a:lnTo>
                  <a:lnTo>
                    <a:pt x="565" y="624"/>
                  </a:lnTo>
                  <a:lnTo>
                    <a:pt x="0" y="624"/>
                  </a:lnTo>
                  <a:lnTo>
                    <a:pt x="0" y="0"/>
                  </a:lnTo>
                </a:path>
              </a:pathLst>
            </a:custGeom>
            <a:solidFill>
              <a:srgbClr val="FF00FF"/>
            </a:solidFill>
            <a:ln w="12700" cap="rnd" cmpd="sng">
              <a:noFill/>
              <a:prstDash val="solid"/>
              <a:round/>
              <a:headEnd type="none" w="med" len="med"/>
              <a:tailEnd type="none" w="med" len="med"/>
            </a:ln>
            <a:effectLst/>
          </p:spPr>
          <p:txBody>
            <a:bodyPr/>
            <a:lstStyle/>
            <a:p>
              <a:endParaRPr lang="en-US"/>
            </a:p>
          </p:txBody>
        </p:sp>
        <p:sp>
          <p:nvSpPr>
            <p:cNvPr id="28723" name="Freeform 51"/>
            <p:cNvSpPr>
              <a:spLocks/>
            </p:cNvSpPr>
            <p:nvPr/>
          </p:nvSpPr>
          <p:spPr bwMode="auto">
            <a:xfrm>
              <a:off x="2109" y="1740"/>
              <a:ext cx="724" cy="103"/>
            </a:xfrm>
            <a:custGeom>
              <a:avLst/>
              <a:gdLst/>
              <a:ahLst/>
              <a:cxnLst>
                <a:cxn ang="0">
                  <a:pos x="0" y="102"/>
                </a:cxn>
                <a:cxn ang="0">
                  <a:pos x="567" y="102"/>
                </a:cxn>
                <a:cxn ang="0">
                  <a:pos x="723" y="0"/>
                </a:cxn>
                <a:cxn ang="0">
                  <a:pos x="155" y="0"/>
                </a:cxn>
                <a:cxn ang="0">
                  <a:pos x="0" y="102"/>
                </a:cxn>
              </a:cxnLst>
              <a:rect l="0" t="0" r="r" b="b"/>
              <a:pathLst>
                <a:path w="724" h="103">
                  <a:moveTo>
                    <a:pt x="0" y="102"/>
                  </a:moveTo>
                  <a:lnTo>
                    <a:pt x="567" y="102"/>
                  </a:lnTo>
                  <a:lnTo>
                    <a:pt x="723" y="0"/>
                  </a:lnTo>
                  <a:lnTo>
                    <a:pt x="155" y="0"/>
                  </a:lnTo>
                  <a:lnTo>
                    <a:pt x="0" y="102"/>
                  </a:lnTo>
                </a:path>
              </a:pathLst>
            </a:custGeom>
            <a:solidFill>
              <a:srgbClr val="FF9FDF"/>
            </a:solidFill>
            <a:ln w="12700" cap="rnd" cmpd="sng">
              <a:noFill/>
              <a:prstDash val="solid"/>
              <a:round/>
              <a:headEnd type="none" w="med" len="med"/>
              <a:tailEnd type="none" w="med" len="med"/>
            </a:ln>
            <a:effectLst/>
          </p:spPr>
          <p:txBody>
            <a:bodyPr/>
            <a:lstStyle/>
            <a:p>
              <a:endParaRPr lang="en-US"/>
            </a:p>
          </p:txBody>
        </p:sp>
        <p:sp>
          <p:nvSpPr>
            <p:cNvPr id="28724" name="Freeform 52"/>
            <p:cNvSpPr>
              <a:spLocks/>
            </p:cNvSpPr>
            <p:nvPr/>
          </p:nvSpPr>
          <p:spPr bwMode="auto">
            <a:xfrm>
              <a:off x="2686" y="1740"/>
              <a:ext cx="147" cy="741"/>
            </a:xfrm>
            <a:custGeom>
              <a:avLst/>
              <a:gdLst/>
              <a:ahLst/>
              <a:cxnLst>
                <a:cxn ang="0">
                  <a:pos x="146" y="0"/>
                </a:cxn>
                <a:cxn ang="0">
                  <a:pos x="0" y="114"/>
                </a:cxn>
                <a:cxn ang="0">
                  <a:pos x="0" y="740"/>
                </a:cxn>
                <a:cxn ang="0">
                  <a:pos x="146" y="569"/>
                </a:cxn>
                <a:cxn ang="0">
                  <a:pos x="146" y="0"/>
                </a:cxn>
              </a:cxnLst>
              <a:rect l="0" t="0" r="r" b="b"/>
              <a:pathLst>
                <a:path w="147" h="741">
                  <a:moveTo>
                    <a:pt x="146" y="0"/>
                  </a:moveTo>
                  <a:lnTo>
                    <a:pt x="0" y="114"/>
                  </a:lnTo>
                  <a:lnTo>
                    <a:pt x="0" y="740"/>
                  </a:lnTo>
                  <a:lnTo>
                    <a:pt x="146" y="569"/>
                  </a:lnTo>
                  <a:lnTo>
                    <a:pt x="146" y="0"/>
                  </a:lnTo>
                </a:path>
              </a:pathLst>
            </a:custGeom>
            <a:solidFill>
              <a:srgbClr val="800080"/>
            </a:solidFill>
            <a:ln w="12700" cap="rnd" cmpd="sng">
              <a:noFill/>
              <a:prstDash val="solid"/>
              <a:round/>
              <a:headEnd type="none" w="med" len="med"/>
              <a:tailEnd type="none" w="med" len="med"/>
            </a:ln>
            <a:effectLst/>
          </p:spPr>
          <p:txBody>
            <a:bodyPr/>
            <a:lstStyle/>
            <a:p>
              <a:endParaRPr lang="en-US"/>
            </a:p>
          </p:txBody>
        </p:sp>
      </p:grpSp>
      <p:grpSp>
        <p:nvGrpSpPr>
          <p:cNvPr id="12" name="Group 57"/>
          <p:cNvGrpSpPr>
            <a:grpSpLocks/>
          </p:cNvGrpSpPr>
          <p:nvPr/>
        </p:nvGrpSpPr>
        <p:grpSpPr bwMode="auto">
          <a:xfrm>
            <a:off x="5232400" y="3960813"/>
            <a:ext cx="1160463" cy="1220787"/>
            <a:chOff x="2870" y="2196"/>
            <a:chExt cx="731" cy="769"/>
          </a:xfrm>
        </p:grpSpPr>
        <p:sp>
          <p:nvSpPr>
            <p:cNvPr id="28726" name="Freeform 54"/>
            <p:cNvSpPr>
              <a:spLocks/>
            </p:cNvSpPr>
            <p:nvPr/>
          </p:nvSpPr>
          <p:spPr bwMode="auto">
            <a:xfrm>
              <a:off x="2870" y="2317"/>
              <a:ext cx="572" cy="648"/>
            </a:xfrm>
            <a:custGeom>
              <a:avLst/>
              <a:gdLst/>
              <a:ahLst/>
              <a:cxnLst>
                <a:cxn ang="0">
                  <a:pos x="0" y="0"/>
                </a:cxn>
                <a:cxn ang="0">
                  <a:pos x="571" y="0"/>
                </a:cxn>
                <a:cxn ang="0">
                  <a:pos x="571" y="647"/>
                </a:cxn>
                <a:cxn ang="0">
                  <a:pos x="0" y="647"/>
                </a:cxn>
                <a:cxn ang="0">
                  <a:pos x="0" y="0"/>
                </a:cxn>
              </a:cxnLst>
              <a:rect l="0" t="0" r="r" b="b"/>
              <a:pathLst>
                <a:path w="572" h="648">
                  <a:moveTo>
                    <a:pt x="0" y="0"/>
                  </a:moveTo>
                  <a:lnTo>
                    <a:pt x="571" y="0"/>
                  </a:lnTo>
                  <a:lnTo>
                    <a:pt x="571" y="647"/>
                  </a:lnTo>
                  <a:lnTo>
                    <a:pt x="0" y="647"/>
                  </a:lnTo>
                  <a:lnTo>
                    <a:pt x="0" y="0"/>
                  </a:lnTo>
                </a:path>
              </a:pathLst>
            </a:custGeom>
            <a:solidFill>
              <a:srgbClr val="008080"/>
            </a:solidFill>
            <a:ln w="12700" cap="rnd" cmpd="sng">
              <a:solidFill>
                <a:srgbClr val="009688"/>
              </a:solidFill>
              <a:prstDash val="solid"/>
              <a:round/>
              <a:headEnd type="none" w="med" len="med"/>
              <a:tailEnd type="none" w="med" len="med"/>
            </a:ln>
            <a:effectLst/>
          </p:spPr>
          <p:txBody>
            <a:bodyPr/>
            <a:lstStyle/>
            <a:p>
              <a:endParaRPr lang="en-US"/>
            </a:p>
          </p:txBody>
        </p:sp>
        <p:sp>
          <p:nvSpPr>
            <p:cNvPr id="28727" name="Freeform 55"/>
            <p:cNvSpPr>
              <a:spLocks/>
            </p:cNvSpPr>
            <p:nvPr/>
          </p:nvSpPr>
          <p:spPr bwMode="auto">
            <a:xfrm>
              <a:off x="2870" y="2196"/>
              <a:ext cx="731" cy="108"/>
            </a:xfrm>
            <a:custGeom>
              <a:avLst/>
              <a:gdLst/>
              <a:ahLst/>
              <a:cxnLst>
                <a:cxn ang="0">
                  <a:pos x="0" y="107"/>
                </a:cxn>
                <a:cxn ang="0">
                  <a:pos x="573" y="107"/>
                </a:cxn>
                <a:cxn ang="0">
                  <a:pos x="730" y="0"/>
                </a:cxn>
                <a:cxn ang="0">
                  <a:pos x="157" y="0"/>
                </a:cxn>
                <a:cxn ang="0">
                  <a:pos x="0" y="107"/>
                </a:cxn>
              </a:cxnLst>
              <a:rect l="0" t="0" r="r" b="b"/>
              <a:pathLst>
                <a:path w="731" h="108">
                  <a:moveTo>
                    <a:pt x="0" y="107"/>
                  </a:moveTo>
                  <a:lnTo>
                    <a:pt x="573" y="107"/>
                  </a:lnTo>
                  <a:lnTo>
                    <a:pt x="730" y="0"/>
                  </a:lnTo>
                  <a:lnTo>
                    <a:pt x="157" y="0"/>
                  </a:lnTo>
                  <a:lnTo>
                    <a:pt x="0" y="107"/>
                  </a:lnTo>
                </a:path>
              </a:pathLst>
            </a:custGeom>
            <a:solidFill>
              <a:srgbClr val="00DFBF"/>
            </a:solidFill>
            <a:ln w="12700" cap="rnd" cmpd="sng">
              <a:solidFill>
                <a:srgbClr val="009688"/>
              </a:solidFill>
              <a:prstDash val="solid"/>
              <a:round/>
              <a:headEnd type="none" w="med" len="med"/>
              <a:tailEnd type="none" w="med" len="med"/>
            </a:ln>
            <a:effectLst/>
          </p:spPr>
          <p:txBody>
            <a:bodyPr/>
            <a:lstStyle/>
            <a:p>
              <a:endParaRPr lang="en-US"/>
            </a:p>
          </p:txBody>
        </p:sp>
        <p:sp>
          <p:nvSpPr>
            <p:cNvPr id="28728" name="Freeform 56"/>
            <p:cNvSpPr>
              <a:spLocks/>
            </p:cNvSpPr>
            <p:nvPr/>
          </p:nvSpPr>
          <p:spPr bwMode="auto">
            <a:xfrm>
              <a:off x="3454" y="2196"/>
              <a:ext cx="147" cy="769"/>
            </a:xfrm>
            <a:custGeom>
              <a:avLst/>
              <a:gdLst/>
              <a:ahLst/>
              <a:cxnLst>
                <a:cxn ang="0">
                  <a:pos x="146" y="0"/>
                </a:cxn>
                <a:cxn ang="0">
                  <a:pos x="0" y="119"/>
                </a:cxn>
                <a:cxn ang="0">
                  <a:pos x="0" y="768"/>
                </a:cxn>
                <a:cxn ang="0">
                  <a:pos x="146" y="590"/>
                </a:cxn>
                <a:cxn ang="0">
                  <a:pos x="146" y="0"/>
                </a:cxn>
              </a:cxnLst>
              <a:rect l="0" t="0" r="r" b="b"/>
              <a:pathLst>
                <a:path w="147" h="769">
                  <a:moveTo>
                    <a:pt x="146" y="0"/>
                  </a:moveTo>
                  <a:lnTo>
                    <a:pt x="0" y="119"/>
                  </a:lnTo>
                  <a:lnTo>
                    <a:pt x="0" y="768"/>
                  </a:lnTo>
                  <a:lnTo>
                    <a:pt x="146" y="590"/>
                  </a:lnTo>
                  <a:lnTo>
                    <a:pt x="146" y="0"/>
                  </a:lnTo>
                </a:path>
              </a:pathLst>
            </a:custGeom>
            <a:solidFill>
              <a:srgbClr val="005F5F"/>
            </a:solidFill>
            <a:ln w="12700" cap="rnd" cmpd="sng">
              <a:solidFill>
                <a:srgbClr val="009688"/>
              </a:solidFill>
              <a:prstDash val="solid"/>
              <a:round/>
              <a:headEnd type="none" w="med" len="med"/>
              <a:tailEnd type="none" w="med" len="med"/>
            </a:ln>
            <a:effectLst/>
          </p:spPr>
          <p:txBody>
            <a:bodyPr/>
            <a:lstStyle/>
            <a:p>
              <a:endParaRPr lang="en-US"/>
            </a:p>
          </p:txBody>
        </p:sp>
      </p:grpSp>
      <p:sp>
        <p:nvSpPr>
          <p:cNvPr id="28730" name="Rectangle 58"/>
          <p:cNvSpPr>
            <a:spLocks noChangeArrowheads="1"/>
          </p:cNvSpPr>
          <p:nvPr/>
        </p:nvSpPr>
        <p:spPr bwMode="auto">
          <a:xfrm>
            <a:off x="2887663" y="2759075"/>
            <a:ext cx="1140378" cy="674544"/>
          </a:xfrm>
          <a:prstGeom prst="rect">
            <a:avLst/>
          </a:prstGeom>
          <a:noFill/>
          <a:ln w="12700">
            <a:noFill/>
            <a:miter lim="800000"/>
            <a:headEnd/>
            <a:tailEnd/>
          </a:ln>
          <a:effectLst/>
        </p:spPr>
        <p:txBody>
          <a:bodyPr wrap="none" lIns="90488" tIns="44450" rIns="90488" bIns="44450">
            <a:spAutoFit/>
          </a:bodyPr>
          <a:lstStyle/>
          <a:p>
            <a:pPr eaLnBrk="0" hangingPunct="0"/>
            <a:r>
              <a:rPr lang="en-US" b="1" dirty="0">
                <a:latin typeface="Times New Roman" pitchFamily="18" charset="0"/>
              </a:rPr>
              <a:t>Processor</a:t>
            </a:r>
          </a:p>
          <a:p>
            <a:pPr eaLnBrk="0" hangingPunct="0"/>
            <a:r>
              <a:rPr lang="en-US" sz="2000" b="1" dirty="0">
                <a:latin typeface="Times New Roman" pitchFamily="18" charset="0"/>
              </a:rPr>
              <a:t>A</a:t>
            </a:r>
          </a:p>
        </p:txBody>
      </p:sp>
      <p:sp>
        <p:nvSpPr>
          <p:cNvPr id="28731" name="Rectangle 59"/>
          <p:cNvSpPr>
            <a:spLocks noChangeArrowheads="1"/>
          </p:cNvSpPr>
          <p:nvPr/>
        </p:nvSpPr>
        <p:spPr bwMode="auto">
          <a:xfrm>
            <a:off x="3970338" y="3635375"/>
            <a:ext cx="1140378" cy="674544"/>
          </a:xfrm>
          <a:prstGeom prst="rect">
            <a:avLst/>
          </a:prstGeom>
          <a:noFill/>
          <a:ln w="12700">
            <a:noFill/>
            <a:miter lim="800000"/>
            <a:headEnd/>
            <a:tailEnd/>
          </a:ln>
          <a:effectLst/>
        </p:spPr>
        <p:txBody>
          <a:bodyPr wrap="none" lIns="90488" tIns="44450" rIns="90488" bIns="44450">
            <a:spAutoFit/>
          </a:bodyPr>
          <a:lstStyle/>
          <a:p>
            <a:pPr eaLnBrk="0" hangingPunct="0"/>
            <a:r>
              <a:rPr lang="en-US" b="1" dirty="0">
                <a:latin typeface="Times New Roman" pitchFamily="18" charset="0"/>
              </a:rPr>
              <a:t>Processor</a:t>
            </a:r>
          </a:p>
          <a:p>
            <a:pPr eaLnBrk="0" hangingPunct="0"/>
            <a:r>
              <a:rPr lang="en-US" sz="2000" b="1" dirty="0">
                <a:latin typeface="Times New Roman" pitchFamily="18" charset="0"/>
              </a:rPr>
              <a:t>B</a:t>
            </a:r>
          </a:p>
        </p:txBody>
      </p:sp>
      <p:sp>
        <p:nvSpPr>
          <p:cNvPr id="28732" name="Rectangle 60"/>
          <p:cNvSpPr>
            <a:spLocks noChangeArrowheads="1"/>
          </p:cNvSpPr>
          <p:nvPr/>
        </p:nvSpPr>
        <p:spPr bwMode="auto">
          <a:xfrm>
            <a:off x="5189538" y="4397375"/>
            <a:ext cx="1140378" cy="674544"/>
          </a:xfrm>
          <a:prstGeom prst="rect">
            <a:avLst/>
          </a:prstGeom>
          <a:noFill/>
          <a:ln w="12700">
            <a:noFill/>
            <a:miter lim="800000"/>
            <a:headEnd/>
            <a:tailEnd/>
          </a:ln>
          <a:effectLst/>
        </p:spPr>
        <p:txBody>
          <a:bodyPr wrap="none" lIns="90488" tIns="44450" rIns="90488" bIns="44450">
            <a:spAutoFit/>
          </a:bodyPr>
          <a:lstStyle/>
          <a:p>
            <a:pPr eaLnBrk="0" hangingPunct="0"/>
            <a:r>
              <a:rPr lang="en-US" b="1" dirty="0">
                <a:latin typeface="Times New Roman" pitchFamily="18" charset="0"/>
              </a:rPr>
              <a:t>Processor</a:t>
            </a:r>
          </a:p>
          <a:p>
            <a:pPr eaLnBrk="0" hangingPunct="0"/>
            <a:r>
              <a:rPr lang="en-US" sz="2000" b="1" dirty="0">
                <a:latin typeface="Times New Roman" pitchFamily="18" charset="0"/>
              </a:rPr>
              <a:t>C</a:t>
            </a:r>
          </a:p>
        </p:txBody>
      </p:sp>
      <p:sp>
        <p:nvSpPr>
          <p:cNvPr id="28733" name="Rectangle 61"/>
          <p:cNvSpPr>
            <a:spLocks noChangeArrowheads="1"/>
          </p:cNvSpPr>
          <p:nvPr/>
        </p:nvSpPr>
        <p:spPr bwMode="auto">
          <a:xfrm>
            <a:off x="736600" y="2736850"/>
            <a:ext cx="12541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A</a:t>
            </a:r>
          </a:p>
        </p:txBody>
      </p:sp>
      <p:sp>
        <p:nvSpPr>
          <p:cNvPr id="28734" name="Rectangle 62"/>
          <p:cNvSpPr>
            <a:spLocks noChangeArrowheads="1"/>
          </p:cNvSpPr>
          <p:nvPr/>
        </p:nvSpPr>
        <p:spPr bwMode="auto">
          <a:xfrm>
            <a:off x="717550" y="3651250"/>
            <a:ext cx="12541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B</a:t>
            </a:r>
          </a:p>
        </p:txBody>
      </p:sp>
      <p:sp>
        <p:nvSpPr>
          <p:cNvPr id="28735" name="Rectangle 63"/>
          <p:cNvSpPr>
            <a:spLocks noChangeArrowheads="1"/>
          </p:cNvSpPr>
          <p:nvPr/>
        </p:nvSpPr>
        <p:spPr bwMode="auto">
          <a:xfrm>
            <a:off x="717550" y="4527550"/>
            <a:ext cx="12541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Input</a:t>
            </a:r>
          </a:p>
          <a:p>
            <a:pPr algn="l" eaLnBrk="0" hangingPunct="0"/>
            <a:r>
              <a:rPr lang="en-US" sz="1800" b="1">
                <a:latin typeface="Times New Roman" pitchFamily="18" charset="0"/>
              </a:rPr>
              <a:t>stream C</a:t>
            </a:r>
          </a:p>
        </p:txBody>
      </p:sp>
      <p:sp>
        <p:nvSpPr>
          <p:cNvPr id="28736" name="Rectangle 64"/>
          <p:cNvSpPr>
            <a:spLocks noChangeArrowheads="1"/>
          </p:cNvSpPr>
          <p:nvPr/>
        </p:nvSpPr>
        <p:spPr bwMode="auto">
          <a:xfrm>
            <a:off x="7191375" y="2527300"/>
            <a:ext cx="14192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A</a:t>
            </a:r>
          </a:p>
        </p:txBody>
      </p:sp>
      <p:sp>
        <p:nvSpPr>
          <p:cNvPr id="28737" name="Rectangle 65"/>
          <p:cNvSpPr>
            <a:spLocks noChangeArrowheads="1"/>
          </p:cNvSpPr>
          <p:nvPr/>
        </p:nvSpPr>
        <p:spPr bwMode="auto">
          <a:xfrm>
            <a:off x="7172325" y="3441700"/>
            <a:ext cx="14192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B</a:t>
            </a:r>
          </a:p>
        </p:txBody>
      </p:sp>
      <p:sp>
        <p:nvSpPr>
          <p:cNvPr id="28738" name="Rectangle 66"/>
          <p:cNvSpPr>
            <a:spLocks noChangeArrowheads="1"/>
          </p:cNvSpPr>
          <p:nvPr/>
        </p:nvSpPr>
        <p:spPr bwMode="auto">
          <a:xfrm>
            <a:off x="7172325" y="4318000"/>
            <a:ext cx="1419225" cy="638175"/>
          </a:xfrm>
          <a:prstGeom prst="rect">
            <a:avLst/>
          </a:prstGeom>
          <a:noFill/>
          <a:ln w="12700">
            <a:noFill/>
            <a:miter lim="800000"/>
            <a:headEnd/>
            <a:tailEnd/>
          </a:ln>
          <a:effectLst/>
        </p:spPr>
        <p:txBody>
          <a:bodyPr wrap="none" lIns="90488" tIns="44450" rIns="90488" bIns="44450">
            <a:spAutoFit/>
          </a:bodyPr>
          <a:lstStyle/>
          <a:p>
            <a:pPr algn="l" eaLnBrk="0" hangingPunct="0"/>
            <a:r>
              <a:rPr lang="en-US" sz="1800" b="1">
                <a:latin typeface="Times New Roman" pitchFamily="18" charset="0"/>
              </a:rPr>
              <a:t>Data Output</a:t>
            </a:r>
          </a:p>
          <a:p>
            <a:pPr algn="l" eaLnBrk="0" hangingPunct="0"/>
            <a:r>
              <a:rPr lang="en-US" sz="1800" b="1">
                <a:latin typeface="Times New Roman" pitchFamily="18" charset="0"/>
              </a:rPr>
              <a:t>stream C</a:t>
            </a:r>
          </a:p>
        </p:txBody>
      </p:sp>
      <p:sp>
        <p:nvSpPr>
          <p:cNvPr id="28739" name="Freeform 67"/>
          <p:cNvSpPr>
            <a:spLocks/>
          </p:cNvSpPr>
          <p:nvPr/>
        </p:nvSpPr>
        <p:spPr bwMode="auto">
          <a:xfrm>
            <a:off x="5399088" y="1912938"/>
            <a:ext cx="460375" cy="2111375"/>
          </a:xfrm>
          <a:custGeom>
            <a:avLst/>
            <a:gdLst/>
            <a:ahLst/>
            <a:cxnLst>
              <a:cxn ang="0">
                <a:pos x="289" y="855"/>
              </a:cxn>
              <a:cxn ang="0">
                <a:pos x="211" y="855"/>
              </a:cxn>
              <a:cxn ang="0">
                <a:pos x="211" y="0"/>
              </a:cxn>
              <a:cxn ang="0">
                <a:pos x="77" y="0"/>
              </a:cxn>
              <a:cxn ang="0">
                <a:pos x="77" y="855"/>
              </a:cxn>
              <a:cxn ang="0">
                <a:pos x="0" y="855"/>
              </a:cxn>
              <a:cxn ang="0">
                <a:pos x="144" y="1329"/>
              </a:cxn>
              <a:cxn ang="0">
                <a:pos x="289" y="855"/>
              </a:cxn>
            </a:cxnLst>
            <a:rect l="0" t="0" r="r" b="b"/>
            <a:pathLst>
              <a:path w="290" h="1330">
                <a:moveTo>
                  <a:pt x="289" y="855"/>
                </a:moveTo>
                <a:lnTo>
                  <a:pt x="211" y="855"/>
                </a:lnTo>
                <a:lnTo>
                  <a:pt x="211" y="0"/>
                </a:lnTo>
                <a:lnTo>
                  <a:pt x="77" y="0"/>
                </a:lnTo>
                <a:lnTo>
                  <a:pt x="77" y="855"/>
                </a:lnTo>
                <a:lnTo>
                  <a:pt x="0" y="855"/>
                </a:lnTo>
                <a:lnTo>
                  <a:pt x="144" y="1329"/>
                </a:lnTo>
                <a:lnTo>
                  <a:pt x="289" y="855"/>
                </a:lnTo>
              </a:path>
            </a:pathLst>
          </a:custGeom>
          <a:solidFill>
            <a:srgbClr val="FF0000"/>
          </a:solidFill>
          <a:ln w="12700" cap="rnd" cmpd="sng">
            <a:solidFill>
              <a:schemeClr val="bg2"/>
            </a:solidFill>
            <a:prstDash val="solid"/>
            <a:round/>
            <a:headEnd type="none" w="med" len="med"/>
            <a:tailEnd type="none" w="med" len="med"/>
          </a:ln>
          <a:effectLst/>
        </p:spPr>
        <p:txBody>
          <a:bodyPr/>
          <a:lstStyle/>
          <a:p>
            <a:endParaRPr lang="en-US"/>
          </a:p>
        </p:txBody>
      </p:sp>
      <p:sp>
        <p:nvSpPr>
          <p:cNvPr id="28740" name="Freeform 68"/>
          <p:cNvSpPr>
            <a:spLocks/>
          </p:cNvSpPr>
          <p:nvPr/>
        </p:nvSpPr>
        <p:spPr bwMode="auto">
          <a:xfrm>
            <a:off x="4295775" y="1884363"/>
            <a:ext cx="477838" cy="1411287"/>
          </a:xfrm>
          <a:custGeom>
            <a:avLst/>
            <a:gdLst/>
            <a:ahLst/>
            <a:cxnLst>
              <a:cxn ang="0">
                <a:pos x="300" y="571"/>
              </a:cxn>
              <a:cxn ang="0">
                <a:pos x="219" y="571"/>
              </a:cxn>
              <a:cxn ang="0">
                <a:pos x="219" y="0"/>
              </a:cxn>
              <a:cxn ang="0">
                <a:pos x="80" y="0"/>
              </a:cxn>
              <a:cxn ang="0">
                <a:pos x="80" y="571"/>
              </a:cxn>
              <a:cxn ang="0">
                <a:pos x="0" y="571"/>
              </a:cxn>
              <a:cxn ang="0">
                <a:pos x="150" y="888"/>
              </a:cxn>
              <a:cxn ang="0">
                <a:pos x="300" y="571"/>
              </a:cxn>
            </a:cxnLst>
            <a:rect l="0" t="0" r="r" b="b"/>
            <a:pathLst>
              <a:path w="301" h="889">
                <a:moveTo>
                  <a:pt x="300" y="571"/>
                </a:moveTo>
                <a:lnTo>
                  <a:pt x="219" y="571"/>
                </a:lnTo>
                <a:lnTo>
                  <a:pt x="219" y="0"/>
                </a:lnTo>
                <a:lnTo>
                  <a:pt x="80" y="0"/>
                </a:lnTo>
                <a:lnTo>
                  <a:pt x="80" y="571"/>
                </a:lnTo>
                <a:lnTo>
                  <a:pt x="0" y="571"/>
                </a:lnTo>
                <a:lnTo>
                  <a:pt x="150" y="888"/>
                </a:lnTo>
                <a:lnTo>
                  <a:pt x="300" y="571"/>
                </a:lnTo>
              </a:path>
            </a:pathLst>
          </a:custGeom>
          <a:solidFill>
            <a:srgbClr val="FF0000"/>
          </a:solidFill>
          <a:ln w="12700" cap="rnd" cmpd="sng">
            <a:solidFill>
              <a:schemeClr val="bg2"/>
            </a:solidFill>
            <a:prstDash val="solid"/>
            <a:round/>
            <a:headEnd type="none" w="med" len="med"/>
            <a:tailEnd type="none" w="med" len="med"/>
          </a:ln>
          <a:effectLst/>
        </p:spPr>
        <p:txBody>
          <a:bodyPr/>
          <a:lstStyle/>
          <a:p>
            <a:endParaRPr lang="en-US"/>
          </a:p>
        </p:txBody>
      </p:sp>
      <p:sp>
        <p:nvSpPr>
          <p:cNvPr id="28741" name="Freeform 69"/>
          <p:cNvSpPr>
            <a:spLocks/>
          </p:cNvSpPr>
          <p:nvPr/>
        </p:nvSpPr>
        <p:spPr bwMode="auto">
          <a:xfrm>
            <a:off x="3248025" y="1865313"/>
            <a:ext cx="515938" cy="557212"/>
          </a:xfrm>
          <a:custGeom>
            <a:avLst/>
            <a:gdLst/>
            <a:ahLst/>
            <a:cxnLst>
              <a:cxn ang="0">
                <a:pos x="324" y="225"/>
              </a:cxn>
              <a:cxn ang="0">
                <a:pos x="237" y="225"/>
              </a:cxn>
              <a:cxn ang="0">
                <a:pos x="237" y="0"/>
              </a:cxn>
              <a:cxn ang="0">
                <a:pos x="87" y="0"/>
              </a:cxn>
              <a:cxn ang="0">
                <a:pos x="87" y="225"/>
              </a:cxn>
              <a:cxn ang="0">
                <a:pos x="0" y="225"/>
              </a:cxn>
              <a:cxn ang="0">
                <a:pos x="162" y="350"/>
              </a:cxn>
              <a:cxn ang="0">
                <a:pos x="324" y="225"/>
              </a:cxn>
            </a:cxnLst>
            <a:rect l="0" t="0" r="r" b="b"/>
            <a:pathLst>
              <a:path w="325" h="351">
                <a:moveTo>
                  <a:pt x="324" y="225"/>
                </a:moveTo>
                <a:lnTo>
                  <a:pt x="237" y="225"/>
                </a:lnTo>
                <a:lnTo>
                  <a:pt x="237" y="0"/>
                </a:lnTo>
                <a:lnTo>
                  <a:pt x="87" y="0"/>
                </a:lnTo>
                <a:lnTo>
                  <a:pt x="87" y="225"/>
                </a:lnTo>
                <a:lnTo>
                  <a:pt x="0" y="225"/>
                </a:lnTo>
                <a:lnTo>
                  <a:pt x="162" y="350"/>
                </a:lnTo>
                <a:lnTo>
                  <a:pt x="324" y="225"/>
                </a:lnTo>
              </a:path>
            </a:pathLst>
          </a:custGeom>
          <a:solidFill>
            <a:srgbClr val="FF0000"/>
          </a:solidFill>
          <a:ln w="12700" cap="rnd" cmpd="sng">
            <a:solidFill>
              <a:schemeClr val="bg2"/>
            </a:solidFill>
            <a:prstDash val="solid"/>
            <a:round/>
            <a:headEnd type="none" w="med" len="med"/>
            <a:tailEnd type="none" w="med" len="med"/>
          </a:ln>
          <a:effectLst/>
        </p:spPr>
        <p:txBody>
          <a:bodyPr/>
          <a:lstStyle/>
          <a:p>
            <a:endParaRPr lang="en-US"/>
          </a:p>
        </p:txBody>
      </p:sp>
      <p:sp>
        <p:nvSpPr>
          <p:cNvPr id="28742" name="Rectangle 70"/>
          <p:cNvSpPr>
            <a:spLocks noChangeArrowheads="1"/>
          </p:cNvSpPr>
          <p:nvPr/>
        </p:nvSpPr>
        <p:spPr bwMode="auto">
          <a:xfrm>
            <a:off x="2792413" y="1281113"/>
            <a:ext cx="1273175" cy="638175"/>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Times New Roman" pitchFamily="18" charset="0"/>
              </a:rPr>
              <a:t>Instruction</a:t>
            </a:r>
          </a:p>
          <a:p>
            <a:pPr eaLnBrk="0" hangingPunct="0"/>
            <a:r>
              <a:rPr lang="en-US" sz="1800" b="1">
                <a:latin typeface="Times New Roman" pitchFamily="18" charset="0"/>
              </a:rPr>
              <a:t>Stream  A</a:t>
            </a:r>
          </a:p>
        </p:txBody>
      </p:sp>
      <p:sp>
        <p:nvSpPr>
          <p:cNvPr id="28743" name="Rectangle 71"/>
          <p:cNvSpPr>
            <a:spLocks noChangeArrowheads="1"/>
          </p:cNvSpPr>
          <p:nvPr/>
        </p:nvSpPr>
        <p:spPr bwMode="auto">
          <a:xfrm>
            <a:off x="3973513" y="1319213"/>
            <a:ext cx="1273175" cy="638175"/>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Times New Roman" pitchFamily="18" charset="0"/>
              </a:rPr>
              <a:t>Instruction</a:t>
            </a:r>
          </a:p>
          <a:p>
            <a:pPr eaLnBrk="0" hangingPunct="0"/>
            <a:r>
              <a:rPr lang="en-US" sz="1800" b="1">
                <a:latin typeface="Times New Roman" pitchFamily="18" charset="0"/>
              </a:rPr>
              <a:t>Stream B</a:t>
            </a:r>
          </a:p>
        </p:txBody>
      </p:sp>
      <p:sp>
        <p:nvSpPr>
          <p:cNvPr id="28744" name="Rectangle 72"/>
          <p:cNvSpPr>
            <a:spLocks noChangeArrowheads="1"/>
          </p:cNvSpPr>
          <p:nvPr/>
        </p:nvSpPr>
        <p:spPr bwMode="auto">
          <a:xfrm>
            <a:off x="5154613" y="1295400"/>
            <a:ext cx="1273175" cy="638175"/>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Times New Roman" pitchFamily="18" charset="0"/>
              </a:rPr>
              <a:t>Instruction</a:t>
            </a:r>
          </a:p>
          <a:p>
            <a:pPr eaLnBrk="0" hangingPunct="0"/>
            <a:r>
              <a:rPr lang="en-US" sz="1800" b="1">
                <a:latin typeface="Times New Roman" pitchFamily="18" charset="0"/>
              </a:rPr>
              <a:t>Stream C</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952750" y="2171700"/>
            <a:ext cx="627063" cy="1716088"/>
            <a:chOff x="1860" y="1368"/>
            <a:chExt cx="395" cy="1081"/>
          </a:xfrm>
        </p:grpSpPr>
        <p:grpSp>
          <p:nvGrpSpPr>
            <p:cNvPr id="3" name="Group 12"/>
            <p:cNvGrpSpPr>
              <a:grpSpLocks/>
            </p:cNvGrpSpPr>
            <p:nvPr/>
          </p:nvGrpSpPr>
          <p:grpSpPr bwMode="auto">
            <a:xfrm>
              <a:off x="1860" y="1368"/>
              <a:ext cx="395" cy="1081"/>
              <a:chOff x="1860" y="1368"/>
              <a:chExt cx="395" cy="1081"/>
            </a:xfrm>
          </p:grpSpPr>
          <p:grpSp>
            <p:nvGrpSpPr>
              <p:cNvPr id="4" name="Group 7"/>
              <p:cNvGrpSpPr>
                <a:grpSpLocks/>
              </p:cNvGrpSpPr>
              <p:nvPr/>
            </p:nvGrpSpPr>
            <p:grpSpPr bwMode="auto">
              <a:xfrm>
                <a:off x="1860" y="1864"/>
                <a:ext cx="395" cy="585"/>
                <a:chOff x="1860" y="1864"/>
                <a:chExt cx="395" cy="585"/>
              </a:xfrm>
            </p:grpSpPr>
            <p:grpSp>
              <p:nvGrpSpPr>
                <p:cNvPr id="5" name="Group 5"/>
                <p:cNvGrpSpPr>
                  <a:grpSpLocks/>
                </p:cNvGrpSpPr>
                <p:nvPr/>
              </p:nvGrpSpPr>
              <p:grpSpPr bwMode="auto">
                <a:xfrm>
                  <a:off x="1860" y="1864"/>
                  <a:ext cx="395" cy="585"/>
                  <a:chOff x="1860" y="1864"/>
                  <a:chExt cx="395" cy="585"/>
                </a:xfrm>
              </p:grpSpPr>
              <p:sp>
                <p:nvSpPr>
                  <p:cNvPr id="29698" name="Freeform 2"/>
                  <p:cNvSpPr>
                    <a:spLocks/>
                  </p:cNvSpPr>
                  <p:nvPr/>
                </p:nvSpPr>
                <p:spPr bwMode="auto">
                  <a:xfrm>
                    <a:off x="1863" y="1864"/>
                    <a:ext cx="392" cy="523"/>
                  </a:xfrm>
                  <a:custGeom>
                    <a:avLst/>
                    <a:gdLst/>
                    <a:ahLst/>
                    <a:cxnLst>
                      <a:cxn ang="0">
                        <a:pos x="316" y="0"/>
                      </a:cxn>
                      <a:cxn ang="0">
                        <a:pos x="74" y="0"/>
                      </a:cxn>
                      <a:cxn ang="0">
                        <a:pos x="74" y="278"/>
                      </a:cxn>
                      <a:cxn ang="0">
                        <a:pos x="0" y="278"/>
                      </a:cxn>
                      <a:cxn ang="0">
                        <a:pos x="187" y="522"/>
                      </a:cxn>
                      <a:cxn ang="0">
                        <a:pos x="391" y="278"/>
                      </a:cxn>
                      <a:cxn ang="0">
                        <a:pos x="316" y="278"/>
                      </a:cxn>
                      <a:cxn ang="0">
                        <a:pos x="316" y="0"/>
                      </a:cxn>
                    </a:cxnLst>
                    <a:rect l="0" t="0" r="r" b="b"/>
                    <a:pathLst>
                      <a:path w="392" h="523">
                        <a:moveTo>
                          <a:pt x="316" y="0"/>
                        </a:moveTo>
                        <a:lnTo>
                          <a:pt x="74" y="0"/>
                        </a:lnTo>
                        <a:lnTo>
                          <a:pt x="74" y="278"/>
                        </a:lnTo>
                        <a:lnTo>
                          <a:pt x="0" y="278"/>
                        </a:lnTo>
                        <a:lnTo>
                          <a:pt x="187" y="522"/>
                        </a:lnTo>
                        <a:lnTo>
                          <a:pt x="391" y="278"/>
                        </a:lnTo>
                        <a:lnTo>
                          <a:pt x="316" y="278"/>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699" name="Freeform 3"/>
                  <p:cNvSpPr>
                    <a:spLocks/>
                  </p:cNvSpPr>
                  <p:nvPr/>
                </p:nvSpPr>
                <p:spPr bwMode="auto">
                  <a:xfrm>
                    <a:off x="2050" y="2143"/>
                    <a:ext cx="204" cy="304"/>
                  </a:xfrm>
                  <a:custGeom>
                    <a:avLst/>
                    <a:gdLst/>
                    <a:ahLst/>
                    <a:cxnLst>
                      <a:cxn ang="0">
                        <a:pos x="203" y="0"/>
                      </a:cxn>
                      <a:cxn ang="0">
                        <a:pos x="203" y="62"/>
                      </a:cxn>
                      <a:cxn ang="0">
                        <a:pos x="0" y="303"/>
                      </a:cxn>
                      <a:cxn ang="0">
                        <a:pos x="0" y="241"/>
                      </a:cxn>
                      <a:cxn ang="0">
                        <a:pos x="203" y="0"/>
                      </a:cxn>
                    </a:cxnLst>
                    <a:rect l="0" t="0" r="r" b="b"/>
                    <a:pathLst>
                      <a:path w="204" h="304">
                        <a:moveTo>
                          <a:pt x="203" y="0"/>
                        </a:moveTo>
                        <a:lnTo>
                          <a:pt x="203" y="62"/>
                        </a:lnTo>
                        <a:lnTo>
                          <a:pt x="0" y="303"/>
                        </a:lnTo>
                        <a:lnTo>
                          <a:pt x="0" y="241"/>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700" name="Freeform 4"/>
                  <p:cNvSpPr>
                    <a:spLocks/>
                  </p:cNvSpPr>
                  <p:nvPr/>
                </p:nvSpPr>
                <p:spPr bwMode="auto">
                  <a:xfrm>
                    <a:off x="1860" y="2143"/>
                    <a:ext cx="191" cy="306"/>
                  </a:xfrm>
                  <a:custGeom>
                    <a:avLst/>
                    <a:gdLst/>
                    <a:ahLst/>
                    <a:cxnLst>
                      <a:cxn ang="0">
                        <a:pos x="190" y="239"/>
                      </a:cxn>
                      <a:cxn ang="0">
                        <a:pos x="190" y="305"/>
                      </a:cxn>
                      <a:cxn ang="0">
                        <a:pos x="0" y="60"/>
                      </a:cxn>
                      <a:cxn ang="0">
                        <a:pos x="0" y="0"/>
                      </a:cxn>
                      <a:cxn ang="0">
                        <a:pos x="190" y="239"/>
                      </a:cxn>
                    </a:cxnLst>
                    <a:rect l="0" t="0" r="r" b="b"/>
                    <a:pathLst>
                      <a:path w="191" h="306">
                        <a:moveTo>
                          <a:pt x="190" y="239"/>
                        </a:moveTo>
                        <a:lnTo>
                          <a:pt x="190" y="305"/>
                        </a:lnTo>
                        <a:lnTo>
                          <a:pt x="0" y="60"/>
                        </a:lnTo>
                        <a:lnTo>
                          <a:pt x="0" y="0"/>
                        </a:lnTo>
                        <a:lnTo>
                          <a:pt x="190" y="239"/>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29702" name="Freeform 6"/>
                <p:cNvSpPr>
                  <a:spLocks/>
                </p:cNvSpPr>
                <p:nvPr/>
              </p:nvSpPr>
              <p:spPr bwMode="auto">
                <a:xfrm>
                  <a:off x="2179" y="1994"/>
                  <a:ext cx="20" cy="150"/>
                </a:xfrm>
                <a:custGeom>
                  <a:avLst/>
                  <a:gdLst/>
                  <a:ahLst/>
                  <a:cxnLst>
                    <a:cxn ang="0">
                      <a:pos x="0" y="0"/>
                    </a:cxn>
                    <a:cxn ang="0">
                      <a:pos x="19" y="53"/>
                    </a:cxn>
                    <a:cxn ang="0">
                      <a:pos x="19" y="149"/>
                    </a:cxn>
                    <a:cxn ang="0">
                      <a:pos x="0" y="149"/>
                    </a:cxn>
                    <a:cxn ang="0">
                      <a:pos x="0" y="0"/>
                    </a:cxn>
                  </a:cxnLst>
                  <a:rect l="0" t="0" r="r" b="b"/>
                  <a:pathLst>
                    <a:path w="20" h="150">
                      <a:moveTo>
                        <a:pt x="0" y="0"/>
                      </a:moveTo>
                      <a:lnTo>
                        <a:pt x="19" y="53"/>
                      </a:lnTo>
                      <a:lnTo>
                        <a:pt x="19" y="149"/>
                      </a:lnTo>
                      <a:lnTo>
                        <a:pt x="0" y="149"/>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6" name="Group 11"/>
              <p:cNvGrpSpPr>
                <a:grpSpLocks/>
              </p:cNvGrpSpPr>
              <p:nvPr/>
            </p:nvGrpSpPr>
            <p:grpSpPr bwMode="auto">
              <a:xfrm>
                <a:off x="1863" y="1368"/>
                <a:ext cx="392" cy="523"/>
                <a:chOff x="1863" y="1368"/>
                <a:chExt cx="392" cy="523"/>
              </a:xfrm>
            </p:grpSpPr>
            <p:sp>
              <p:nvSpPr>
                <p:cNvPr id="29704" name="Freeform 8"/>
                <p:cNvSpPr>
                  <a:spLocks/>
                </p:cNvSpPr>
                <p:nvPr/>
              </p:nvSpPr>
              <p:spPr bwMode="auto">
                <a:xfrm>
                  <a:off x="1863" y="1368"/>
                  <a:ext cx="392" cy="523"/>
                </a:xfrm>
                <a:custGeom>
                  <a:avLst/>
                  <a:gdLst/>
                  <a:ahLst/>
                  <a:cxnLst>
                    <a:cxn ang="0">
                      <a:pos x="74" y="522"/>
                    </a:cxn>
                    <a:cxn ang="0">
                      <a:pos x="316" y="522"/>
                    </a:cxn>
                    <a:cxn ang="0">
                      <a:pos x="316" y="243"/>
                    </a:cxn>
                    <a:cxn ang="0">
                      <a:pos x="391" y="243"/>
                    </a:cxn>
                    <a:cxn ang="0">
                      <a:pos x="204" y="0"/>
                    </a:cxn>
                    <a:cxn ang="0">
                      <a:pos x="0" y="243"/>
                    </a:cxn>
                    <a:cxn ang="0">
                      <a:pos x="74" y="243"/>
                    </a:cxn>
                    <a:cxn ang="0">
                      <a:pos x="74" y="522"/>
                    </a:cxn>
                  </a:cxnLst>
                  <a:rect l="0" t="0" r="r" b="b"/>
                  <a:pathLst>
                    <a:path w="392" h="523">
                      <a:moveTo>
                        <a:pt x="74" y="522"/>
                      </a:moveTo>
                      <a:lnTo>
                        <a:pt x="316" y="522"/>
                      </a:lnTo>
                      <a:lnTo>
                        <a:pt x="316" y="243"/>
                      </a:lnTo>
                      <a:lnTo>
                        <a:pt x="391" y="243"/>
                      </a:lnTo>
                      <a:lnTo>
                        <a:pt x="204" y="0"/>
                      </a:lnTo>
                      <a:lnTo>
                        <a:pt x="0" y="243"/>
                      </a:lnTo>
                      <a:lnTo>
                        <a:pt x="74" y="243"/>
                      </a:lnTo>
                      <a:lnTo>
                        <a:pt x="74" y="522"/>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29705" name="Rectangle 9"/>
                <p:cNvSpPr>
                  <a:spLocks noChangeArrowheads="1"/>
                </p:cNvSpPr>
                <p:nvPr/>
              </p:nvSpPr>
              <p:spPr bwMode="auto">
                <a:xfrm>
                  <a:off x="2187" y="1610"/>
                  <a:ext cx="65" cy="57"/>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1867" y="1615"/>
                  <a:ext cx="66" cy="56"/>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29709" name="Rectangle 13"/>
            <p:cNvSpPr>
              <a:spLocks noChangeArrowheads="1"/>
            </p:cNvSpPr>
            <p:nvPr/>
          </p:nvSpPr>
          <p:spPr bwMode="auto">
            <a:xfrm>
              <a:off x="1944" y="1565"/>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29710" name="Rectangle 14"/>
            <p:cNvSpPr>
              <a:spLocks noChangeArrowheads="1"/>
            </p:cNvSpPr>
            <p:nvPr/>
          </p:nvSpPr>
          <p:spPr bwMode="auto">
            <a:xfrm>
              <a:off x="2054" y="1745"/>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sp>
        <p:nvSpPr>
          <p:cNvPr id="29712" name="Rectangle 16"/>
          <p:cNvSpPr>
            <a:spLocks noGrp="1" noChangeArrowheads="1"/>
          </p:cNvSpPr>
          <p:nvPr>
            <p:ph type="title"/>
          </p:nvPr>
        </p:nvSpPr>
        <p:spPr>
          <a:xfrm>
            <a:off x="0" y="133350"/>
            <a:ext cx="9131300" cy="400050"/>
          </a:xfrm>
          <a:noFill/>
          <a:ln/>
        </p:spPr>
        <p:txBody>
          <a:bodyPr lIns="90488" tIns="44450" rIns="90488" bIns="44450">
            <a:normAutofit fontScale="90000"/>
          </a:bodyPr>
          <a:lstStyle/>
          <a:p>
            <a:pPr>
              <a:tabLst>
                <a:tab pos="4229100" algn="l"/>
              </a:tabLst>
            </a:pPr>
            <a:r>
              <a:rPr lang="en-US" b="1" dirty="0">
                <a:solidFill>
                  <a:srgbClr val="00B050"/>
                </a:solidFill>
              </a:rPr>
              <a:t>Shared Memory MIMD machine</a:t>
            </a:r>
          </a:p>
        </p:txBody>
      </p:sp>
      <p:sp>
        <p:nvSpPr>
          <p:cNvPr id="29713" name="Rectangle 17"/>
          <p:cNvSpPr>
            <a:spLocks noGrp="1" noChangeArrowheads="1"/>
          </p:cNvSpPr>
          <p:nvPr>
            <p:ph type="body" idx="1"/>
          </p:nvPr>
        </p:nvSpPr>
        <p:spPr>
          <a:xfrm>
            <a:off x="339725" y="4749800"/>
            <a:ext cx="7967663" cy="2095500"/>
          </a:xfrm>
          <a:noFill/>
          <a:ln/>
        </p:spPr>
        <p:txBody>
          <a:bodyPr lIns="90488" tIns="44450" rIns="90488" bIns="44450">
            <a:normAutofit lnSpcReduction="10000"/>
          </a:bodyPr>
          <a:lstStyle/>
          <a:p>
            <a:pPr>
              <a:buFont typeface="Wingdings" pitchFamily="2" charset="2"/>
              <a:buNone/>
            </a:pPr>
            <a:r>
              <a:rPr lang="en-US" sz="2000" dirty="0" err="1"/>
              <a:t>Comm</a:t>
            </a:r>
            <a:r>
              <a:rPr lang="en-US" sz="2000" dirty="0"/>
              <a:t>:  Source PE writes data to GM &amp; destination retrieves it </a:t>
            </a:r>
          </a:p>
          <a:p>
            <a:pPr>
              <a:buClr>
                <a:schemeClr val="tx1"/>
              </a:buClr>
              <a:buFont typeface="Wingdings" pitchFamily="2" charset="2"/>
              <a:buChar char="è"/>
            </a:pPr>
            <a:r>
              <a:rPr lang="en-US" sz="2000" dirty="0"/>
              <a:t>Easy to build, conventional </a:t>
            </a:r>
            <a:r>
              <a:rPr lang="en-US" sz="2000" dirty="0" err="1"/>
              <a:t>OSes</a:t>
            </a:r>
            <a:r>
              <a:rPr lang="en-US" sz="2000" dirty="0"/>
              <a:t> of SISD can be easily be ported</a:t>
            </a:r>
          </a:p>
          <a:p>
            <a:pPr>
              <a:buClr>
                <a:schemeClr val="tx1"/>
              </a:buClr>
              <a:buFont typeface="Wingdings" pitchFamily="2" charset="2"/>
              <a:buChar char="è"/>
            </a:pPr>
            <a:r>
              <a:rPr lang="en-US" sz="2000" dirty="0"/>
              <a:t>Limitation : reliability &amp; </a:t>
            </a:r>
            <a:r>
              <a:rPr lang="en-US" sz="2000" dirty="0" err="1"/>
              <a:t>expandibility</a:t>
            </a:r>
            <a:r>
              <a:rPr lang="en-US" sz="2000" dirty="0"/>
              <a:t>.  </a:t>
            </a:r>
            <a:r>
              <a:rPr lang="en-US" sz="2000" dirty="0">
                <a:solidFill>
                  <a:schemeClr val="hlink"/>
                </a:solidFill>
              </a:rPr>
              <a:t>A memory component or any processor failure affects the whole system.</a:t>
            </a:r>
            <a:endParaRPr lang="en-US" sz="2000" dirty="0"/>
          </a:p>
          <a:p>
            <a:pPr>
              <a:buClr>
                <a:schemeClr val="hlink"/>
              </a:buClr>
              <a:buFont typeface="Wingdings" pitchFamily="2" charset="2"/>
              <a:buChar char="è"/>
            </a:pPr>
            <a:r>
              <a:rPr lang="en-US" sz="2000" dirty="0"/>
              <a:t>Increase of processors leads to memory contention.</a:t>
            </a:r>
          </a:p>
          <a:p>
            <a:pPr>
              <a:buFont typeface="Wingdings" pitchFamily="2" charset="2"/>
              <a:buNone/>
            </a:pPr>
            <a:r>
              <a:rPr lang="en-US" sz="2000" dirty="0"/>
              <a:t>	</a:t>
            </a:r>
            <a:r>
              <a:rPr lang="en-US" sz="2000" dirty="0">
                <a:solidFill>
                  <a:srgbClr val="FF0066"/>
                </a:solidFill>
              </a:rPr>
              <a:t>Ex. : Silicon graphics supercomputers....</a:t>
            </a:r>
          </a:p>
        </p:txBody>
      </p:sp>
      <p:grpSp>
        <p:nvGrpSpPr>
          <p:cNvPr id="7" name="Group 31"/>
          <p:cNvGrpSpPr>
            <a:grpSpLocks/>
          </p:cNvGrpSpPr>
          <p:nvPr/>
        </p:nvGrpSpPr>
        <p:grpSpPr bwMode="auto">
          <a:xfrm>
            <a:off x="5391150" y="2152650"/>
            <a:ext cx="627063" cy="1754188"/>
            <a:chOff x="3396" y="1356"/>
            <a:chExt cx="395" cy="1105"/>
          </a:xfrm>
        </p:grpSpPr>
        <p:grpSp>
          <p:nvGrpSpPr>
            <p:cNvPr id="8" name="Group 28"/>
            <p:cNvGrpSpPr>
              <a:grpSpLocks/>
            </p:cNvGrpSpPr>
            <p:nvPr/>
          </p:nvGrpSpPr>
          <p:grpSpPr bwMode="auto">
            <a:xfrm>
              <a:off x="3396" y="1356"/>
              <a:ext cx="395" cy="1105"/>
              <a:chOff x="3396" y="1356"/>
              <a:chExt cx="395" cy="1105"/>
            </a:xfrm>
          </p:grpSpPr>
          <p:grpSp>
            <p:nvGrpSpPr>
              <p:cNvPr id="9" name="Group 23"/>
              <p:cNvGrpSpPr>
                <a:grpSpLocks/>
              </p:cNvGrpSpPr>
              <p:nvPr/>
            </p:nvGrpSpPr>
            <p:grpSpPr bwMode="auto">
              <a:xfrm>
                <a:off x="3396" y="1863"/>
                <a:ext cx="395" cy="598"/>
                <a:chOff x="3396" y="1863"/>
                <a:chExt cx="395" cy="598"/>
              </a:xfrm>
            </p:grpSpPr>
            <p:grpSp>
              <p:nvGrpSpPr>
                <p:cNvPr id="10" name="Group 21"/>
                <p:cNvGrpSpPr>
                  <a:grpSpLocks/>
                </p:cNvGrpSpPr>
                <p:nvPr/>
              </p:nvGrpSpPr>
              <p:grpSpPr bwMode="auto">
                <a:xfrm>
                  <a:off x="3396" y="1863"/>
                  <a:ext cx="395" cy="598"/>
                  <a:chOff x="3396" y="1863"/>
                  <a:chExt cx="395" cy="598"/>
                </a:xfrm>
              </p:grpSpPr>
              <p:sp>
                <p:nvSpPr>
                  <p:cNvPr id="29714" name="Freeform 18"/>
                  <p:cNvSpPr>
                    <a:spLocks/>
                  </p:cNvSpPr>
                  <p:nvPr/>
                </p:nvSpPr>
                <p:spPr bwMode="auto">
                  <a:xfrm>
                    <a:off x="3399" y="1863"/>
                    <a:ext cx="392" cy="535"/>
                  </a:xfrm>
                  <a:custGeom>
                    <a:avLst/>
                    <a:gdLst/>
                    <a:ahLst/>
                    <a:cxnLst>
                      <a:cxn ang="0">
                        <a:pos x="316" y="0"/>
                      </a:cxn>
                      <a:cxn ang="0">
                        <a:pos x="74" y="0"/>
                      </a:cxn>
                      <a:cxn ang="0">
                        <a:pos x="74" y="285"/>
                      </a:cxn>
                      <a:cxn ang="0">
                        <a:pos x="0" y="285"/>
                      </a:cxn>
                      <a:cxn ang="0">
                        <a:pos x="187" y="534"/>
                      </a:cxn>
                      <a:cxn ang="0">
                        <a:pos x="391" y="285"/>
                      </a:cxn>
                      <a:cxn ang="0">
                        <a:pos x="316" y="285"/>
                      </a:cxn>
                      <a:cxn ang="0">
                        <a:pos x="316" y="0"/>
                      </a:cxn>
                    </a:cxnLst>
                    <a:rect l="0" t="0" r="r" b="b"/>
                    <a:pathLst>
                      <a:path w="392" h="535">
                        <a:moveTo>
                          <a:pt x="316" y="0"/>
                        </a:moveTo>
                        <a:lnTo>
                          <a:pt x="74" y="0"/>
                        </a:lnTo>
                        <a:lnTo>
                          <a:pt x="74" y="285"/>
                        </a:lnTo>
                        <a:lnTo>
                          <a:pt x="0" y="285"/>
                        </a:lnTo>
                        <a:lnTo>
                          <a:pt x="187" y="534"/>
                        </a:lnTo>
                        <a:lnTo>
                          <a:pt x="391" y="285"/>
                        </a:lnTo>
                        <a:lnTo>
                          <a:pt x="316" y="285"/>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715" name="Freeform 19"/>
                  <p:cNvSpPr>
                    <a:spLocks/>
                  </p:cNvSpPr>
                  <p:nvPr/>
                </p:nvSpPr>
                <p:spPr bwMode="auto">
                  <a:xfrm>
                    <a:off x="3586" y="2148"/>
                    <a:ext cx="204" cy="311"/>
                  </a:xfrm>
                  <a:custGeom>
                    <a:avLst/>
                    <a:gdLst/>
                    <a:ahLst/>
                    <a:cxnLst>
                      <a:cxn ang="0">
                        <a:pos x="203" y="0"/>
                      </a:cxn>
                      <a:cxn ang="0">
                        <a:pos x="203" y="63"/>
                      </a:cxn>
                      <a:cxn ang="0">
                        <a:pos x="0" y="310"/>
                      </a:cxn>
                      <a:cxn ang="0">
                        <a:pos x="0" y="247"/>
                      </a:cxn>
                      <a:cxn ang="0">
                        <a:pos x="203" y="0"/>
                      </a:cxn>
                    </a:cxnLst>
                    <a:rect l="0" t="0" r="r" b="b"/>
                    <a:pathLst>
                      <a:path w="204" h="311">
                        <a:moveTo>
                          <a:pt x="203" y="0"/>
                        </a:moveTo>
                        <a:lnTo>
                          <a:pt x="203" y="63"/>
                        </a:lnTo>
                        <a:lnTo>
                          <a:pt x="0" y="310"/>
                        </a:lnTo>
                        <a:lnTo>
                          <a:pt x="0" y="247"/>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716" name="Freeform 20"/>
                  <p:cNvSpPr>
                    <a:spLocks/>
                  </p:cNvSpPr>
                  <p:nvPr/>
                </p:nvSpPr>
                <p:spPr bwMode="auto">
                  <a:xfrm>
                    <a:off x="3396" y="2148"/>
                    <a:ext cx="191" cy="313"/>
                  </a:xfrm>
                  <a:custGeom>
                    <a:avLst/>
                    <a:gdLst/>
                    <a:ahLst/>
                    <a:cxnLst>
                      <a:cxn ang="0">
                        <a:pos x="190" y="245"/>
                      </a:cxn>
                      <a:cxn ang="0">
                        <a:pos x="190" y="312"/>
                      </a:cxn>
                      <a:cxn ang="0">
                        <a:pos x="0" y="61"/>
                      </a:cxn>
                      <a:cxn ang="0">
                        <a:pos x="0" y="0"/>
                      </a:cxn>
                      <a:cxn ang="0">
                        <a:pos x="190" y="245"/>
                      </a:cxn>
                    </a:cxnLst>
                    <a:rect l="0" t="0" r="r" b="b"/>
                    <a:pathLst>
                      <a:path w="191" h="313">
                        <a:moveTo>
                          <a:pt x="190" y="245"/>
                        </a:moveTo>
                        <a:lnTo>
                          <a:pt x="190" y="312"/>
                        </a:lnTo>
                        <a:lnTo>
                          <a:pt x="0" y="61"/>
                        </a:lnTo>
                        <a:lnTo>
                          <a:pt x="0" y="0"/>
                        </a:lnTo>
                        <a:lnTo>
                          <a:pt x="190" y="245"/>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29718" name="Freeform 22"/>
                <p:cNvSpPr>
                  <a:spLocks/>
                </p:cNvSpPr>
                <p:nvPr/>
              </p:nvSpPr>
              <p:spPr bwMode="auto">
                <a:xfrm>
                  <a:off x="3715" y="1996"/>
                  <a:ext cx="20" cy="153"/>
                </a:xfrm>
                <a:custGeom>
                  <a:avLst/>
                  <a:gdLst/>
                  <a:ahLst/>
                  <a:cxnLst>
                    <a:cxn ang="0">
                      <a:pos x="0" y="0"/>
                    </a:cxn>
                    <a:cxn ang="0">
                      <a:pos x="19" y="54"/>
                    </a:cxn>
                    <a:cxn ang="0">
                      <a:pos x="19" y="152"/>
                    </a:cxn>
                    <a:cxn ang="0">
                      <a:pos x="0" y="152"/>
                    </a:cxn>
                    <a:cxn ang="0">
                      <a:pos x="0" y="0"/>
                    </a:cxn>
                  </a:cxnLst>
                  <a:rect l="0" t="0" r="r" b="b"/>
                  <a:pathLst>
                    <a:path w="20" h="153">
                      <a:moveTo>
                        <a:pt x="0" y="0"/>
                      </a:moveTo>
                      <a:lnTo>
                        <a:pt x="19" y="54"/>
                      </a:lnTo>
                      <a:lnTo>
                        <a:pt x="19" y="152"/>
                      </a:lnTo>
                      <a:lnTo>
                        <a:pt x="0" y="152"/>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11" name="Group 27"/>
              <p:cNvGrpSpPr>
                <a:grpSpLocks/>
              </p:cNvGrpSpPr>
              <p:nvPr/>
            </p:nvGrpSpPr>
            <p:grpSpPr bwMode="auto">
              <a:xfrm>
                <a:off x="3399" y="1356"/>
                <a:ext cx="392" cy="535"/>
                <a:chOff x="3399" y="1356"/>
                <a:chExt cx="392" cy="535"/>
              </a:xfrm>
            </p:grpSpPr>
            <p:sp>
              <p:nvSpPr>
                <p:cNvPr id="29720" name="Freeform 24"/>
                <p:cNvSpPr>
                  <a:spLocks/>
                </p:cNvSpPr>
                <p:nvPr/>
              </p:nvSpPr>
              <p:spPr bwMode="auto">
                <a:xfrm>
                  <a:off x="3399" y="1356"/>
                  <a:ext cx="392" cy="535"/>
                </a:xfrm>
                <a:custGeom>
                  <a:avLst/>
                  <a:gdLst/>
                  <a:ahLst/>
                  <a:cxnLst>
                    <a:cxn ang="0">
                      <a:pos x="74" y="534"/>
                    </a:cxn>
                    <a:cxn ang="0">
                      <a:pos x="316" y="534"/>
                    </a:cxn>
                    <a:cxn ang="0">
                      <a:pos x="316" y="249"/>
                    </a:cxn>
                    <a:cxn ang="0">
                      <a:pos x="391" y="249"/>
                    </a:cxn>
                    <a:cxn ang="0">
                      <a:pos x="204" y="0"/>
                    </a:cxn>
                    <a:cxn ang="0">
                      <a:pos x="0" y="249"/>
                    </a:cxn>
                    <a:cxn ang="0">
                      <a:pos x="74" y="249"/>
                    </a:cxn>
                    <a:cxn ang="0">
                      <a:pos x="74" y="534"/>
                    </a:cxn>
                  </a:cxnLst>
                  <a:rect l="0" t="0" r="r" b="b"/>
                  <a:pathLst>
                    <a:path w="392" h="535">
                      <a:moveTo>
                        <a:pt x="74" y="534"/>
                      </a:moveTo>
                      <a:lnTo>
                        <a:pt x="316" y="534"/>
                      </a:lnTo>
                      <a:lnTo>
                        <a:pt x="316" y="249"/>
                      </a:lnTo>
                      <a:lnTo>
                        <a:pt x="391" y="249"/>
                      </a:lnTo>
                      <a:lnTo>
                        <a:pt x="204" y="0"/>
                      </a:lnTo>
                      <a:lnTo>
                        <a:pt x="0" y="249"/>
                      </a:lnTo>
                      <a:lnTo>
                        <a:pt x="74" y="249"/>
                      </a:lnTo>
                      <a:lnTo>
                        <a:pt x="74" y="534"/>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29721" name="Rectangle 25"/>
                <p:cNvSpPr>
                  <a:spLocks noChangeArrowheads="1"/>
                </p:cNvSpPr>
                <p:nvPr/>
              </p:nvSpPr>
              <p:spPr bwMode="auto">
                <a:xfrm>
                  <a:off x="3723" y="1603"/>
                  <a:ext cx="65" cy="59"/>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29722" name="Rectangle 26"/>
                <p:cNvSpPr>
                  <a:spLocks noChangeArrowheads="1"/>
                </p:cNvSpPr>
                <p:nvPr/>
              </p:nvSpPr>
              <p:spPr bwMode="auto">
                <a:xfrm>
                  <a:off x="3403" y="1608"/>
                  <a:ext cx="66" cy="58"/>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29725" name="Rectangle 29"/>
            <p:cNvSpPr>
              <a:spLocks noChangeArrowheads="1"/>
            </p:cNvSpPr>
            <p:nvPr/>
          </p:nvSpPr>
          <p:spPr bwMode="auto">
            <a:xfrm>
              <a:off x="3480" y="1558"/>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29726" name="Rectangle 30"/>
            <p:cNvSpPr>
              <a:spLocks noChangeArrowheads="1"/>
            </p:cNvSpPr>
            <p:nvPr/>
          </p:nvSpPr>
          <p:spPr bwMode="auto">
            <a:xfrm>
              <a:off x="3590" y="1742"/>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sp>
        <p:nvSpPr>
          <p:cNvPr id="29728" name="Rectangle 32"/>
          <p:cNvSpPr>
            <a:spLocks noChangeArrowheads="1"/>
          </p:cNvSpPr>
          <p:nvPr/>
        </p:nvSpPr>
        <p:spPr bwMode="auto">
          <a:xfrm>
            <a:off x="2836863" y="3943350"/>
            <a:ext cx="3243262" cy="581025"/>
          </a:xfrm>
          <a:prstGeom prst="rect">
            <a:avLst/>
          </a:prstGeom>
          <a:solidFill>
            <a:schemeClr val="accent2"/>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sz="2000" b="1">
                <a:solidFill>
                  <a:schemeClr val="bg2"/>
                </a:solidFill>
                <a:latin typeface="Times New Roman" pitchFamily="18" charset="0"/>
              </a:rPr>
              <a:t>Global Memory System</a:t>
            </a:r>
          </a:p>
        </p:txBody>
      </p:sp>
      <p:sp>
        <p:nvSpPr>
          <p:cNvPr id="29729" name="Rectangle 33"/>
          <p:cNvSpPr>
            <a:spLocks noChangeArrowheads="1"/>
          </p:cNvSpPr>
          <p:nvPr/>
        </p:nvSpPr>
        <p:spPr bwMode="auto">
          <a:xfrm>
            <a:off x="2540000" y="949325"/>
            <a:ext cx="1044575" cy="1187450"/>
          </a:xfrm>
          <a:prstGeom prst="rect">
            <a:avLst/>
          </a:prstGeom>
          <a:solidFill>
            <a:srgbClr val="C1CEFF"/>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b="1" dirty="0">
                <a:latin typeface="Times New Roman" pitchFamily="18" charset="0"/>
              </a:rPr>
              <a:t>Processor</a:t>
            </a:r>
          </a:p>
          <a:p>
            <a:pPr defTabSz="608013" eaLnBrk="0" hangingPunct="0"/>
            <a:r>
              <a:rPr lang="en-US" b="1" dirty="0">
                <a:latin typeface="Times New Roman" pitchFamily="18" charset="0"/>
              </a:rPr>
              <a:t>A</a:t>
            </a:r>
          </a:p>
        </p:txBody>
      </p:sp>
      <p:sp>
        <p:nvSpPr>
          <p:cNvPr id="29730" name="Rectangle 34"/>
          <p:cNvSpPr>
            <a:spLocks noChangeArrowheads="1"/>
          </p:cNvSpPr>
          <p:nvPr/>
        </p:nvSpPr>
        <p:spPr bwMode="auto">
          <a:xfrm>
            <a:off x="3994150" y="949325"/>
            <a:ext cx="1041400" cy="1184275"/>
          </a:xfrm>
          <a:prstGeom prst="rect">
            <a:avLst/>
          </a:prstGeom>
          <a:solidFill>
            <a:srgbClr val="FDE3BA"/>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sz="1400" b="1" dirty="0">
                <a:latin typeface="Times New Roman" pitchFamily="18" charset="0"/>
              </a:rPr>
              <a:t>Processor</a:t>
            </a:r>
          </a:p>
          <a:p>
            <a:pPr defTabSz="608013" eaLnBrk="0" hangingPunct="0"/>
            <a:r>
              <a:rPr lang="en-US" sz="1400" b="1" dirty="0">
                <a:latin typeface="Times New Roman" pitchFamily="18" charset="0"/>
              </a:rPr>
              <a:t>B</a:t>
            </a:r>
          </a:p>
        </p:txBody>
      </p:sp>
      <p:sp>
        <p:nvSpPr>
          <p:cNvPr id="29731" name="Rectangle 35"/>
          <p:cNvSpPr>
            <a:spLocks noChangeArrowheads="1"/>
          </p:cNvSpPr>
          <p:nvPr/>
        </p:nvSpPr>
        <p:spPr bwMode="auto">
          <a:xfrm>
            <a:off x="5370513" y="949325"/>
            <a:ext cx="1042987" cy="1184275"/>
          </a:xfrm>
          <a:prstGeom prst="rect">
            <a:avLst/>
          </a:prstGeom>
          <a:solidFill>
            <a:srgbClr val="FFC5CF"/>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sz="1400" b="1" dirty="0">
                <a:latin typeface="Times New Roman" pitchFamily="18" charset="0"/>
              </a:rPr>
              <a:t>Processor</a:t>
            </a:r>
          </a:p>
          <a:p>
            <a:pPr defTabSz="608013" eaLnBrk="0" hangingPunct="0"/>
            <a:r>
              <a:rPr lang="en-US" sz="1400" b="1" dirty="0">
                <a:latin typeface="Times New Roman" pitchFamily="18" charset="0"/>
              </a:rPr>
              <a:t>C</a:t>
            </a:r>
          </a:p>
        </p:txBody>
      </p:sp>
      <p:grpSp>
        <p:nvGrpSpPr>
          <p:cNvPr id="12" name="Group 49"/>
          <p:cNvGrpSpPr>
            <a:grpSpLocks/>
          </p:cNvGrpSpPr>
          <p:nvPr/>
        </p:nvGrpSpPr>
        <p:grpSpPr bwMode="auto">
          <a:xfrm>
            <a:off x="4171950" y="2152650"/>
            <a:ext cx="627063" cy="1754188"/>
            <a:chOff x="2628" y="1356"/>
            <a:chExt cx="395" cy="1105"/>
          </a:xfrm>
        </p:grpSpPr>
        <p:grpSp>
          <p:nvGrpSpPr>
            <p:cNvPr id="13" name="Group 46"/>
            <p:cNvGrpSpPr>
              <a:grpSpLocks/>
            </p:cNvGrpSpPr>
            <p:nvPr/>
          </p:nvGrpSpPr>
          <p:grpSpPr bwMode="auto">
            <a:xfrm>
              <a:off x="2628" y="1356"/>
              <a:ext cx="395" cy="1105"/>
              <a:chOff x="2628" y="1356"/>
              <a:chExt cx="395" cy="1105"/>
            </a:xfrm>
          </p:grpSpPr>
          <p:grpSp>
            <p:nvGrpSpPr>
              <p:cNvPr id="14" name="Group 41"/>
              <p:cNvGrpSpPr>
                <a:grpSpLocks/>
              </p:cNvGrpSpPr>
              <p:nvPr/>
            </p:nvGrpSpPr>
            <p:grpSpPr bwMode="auto">
              <a:xfrm>
                <a:off x="2628" y="1863"/>
                <a:ext cx="395" cy="598"/>
                <a:chOff x="2628" y="1863"/>
                <a:chExt cx="395" cy="598"/>
              </a:xfrm>
            </p:grpSpPr>
            <p:grpSp>
              <p:nvGrpSpPr>
                <p:cNvPr id="15" name="Group 39"/>
                <p:cNvGrpSpPr>
                  <a:grpSpLocks/>
                </p:cNvGrpSpPr>
                <p:nvPr/>
              </p:nvGrpSpPr>
              <p:grpSpPr bwMode="auto">
                <a:xfrm>
                  <a:off x="2628" y="1863"/>
                  <a:ext cx="395" cy="598"/>
                  <a:chOff x="2628" y="1863"/>
                  <a:chExt cx="395" cy="598"/>
                </a:xfrm>
              </p:grpSpPr>
              <p:sp>
                <p:nvSpPr>
                  <p:cNvPr id="29732" name="Freeform 36"/>
                  <p:cNvSpPr>
                    <a:spLocks/>
                  </p:cNvSpPr>
                  <p:nvPr/>
                </p:nvSpPr>
                <p:spPr bwMode="auto">
                  <a:xfrm>
                    <a:off x="2631" y="1863"/>
                    <a:ext cx="392" cy="535"/>
                  </a:xfrm>
                  <a:custGeom>
                    <a:avLst/>
                    <a:gdLst/>
                    <a:ahLst/>
                    <a:cxnLst>
                      <a:cxn ang="0">
                        <a:pos x="316" y="0"/>
                      </a:cxn>
                      <a:cxn ang="0">
                        <a:pos x="74" y="0"/>
                      </a:cxn>
                      <a:cxn ang="0">
                        <a:pos x="74" y="285"/>
                      </a:cxn>
                      <a:cxn ang="0">
                        <a:pos x="0" y="285"/>
                      </a:cxn>
                      <a:cxn ang="0">
                        <a:pos x="187" y="534"/>
                      </a:cxn>
                      <a:cxn ang="0">
                        <a:pos x="391" y="285"/>
                      </a:cxn>
                      <a:cxn ang="0">
                        <a:pos x="316" y="285"/>
                      </a:cxn>
                      <a:cxn ang="0">
                        <a:pos x="316" y="0"/>
                      </a:cxn>
                    </a:cxnLst>
                    <a:rect l="0" t="0" r="r" b="b"/>
                    <a:pathLst>
                      <a:path w="392" h="535">
                        <a:moveTo>
                          <a:pt x="316" y="0"/>
                        </a:moveTo>
                        <a:lnTo>
                          <a:pt x="74" y="0"/>
                        </a:lnTo>
                        <a:lnTo>
                          <a:pt x="74" y="285"/>
                        </a:lnTo>
                        <a:lnTo>
                          <a:pt x="0" y="285"/>
                        </a:lnTo>
                        <a:lnTo>
                          <a:pt x="187" y="534"/>
                        </a:lnTo>
                        <a:lnTo>
                          <a:pt x="391" y="285"/>
                        </a:lnTo>
                        <a:lnTo>
                          <a:pt x="316" y="285"/>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733" name="Freeform 37"/>
                  <p:cNvSpPr>
                    <a:spLocks/>
                  </p:cNvSpPr>
                  <p:nvPr/>
                </p:nvSpPr>
                <p:spPr bwMode="auto">
                  <a:xfrm>
                    <a:off x="2818" y="2148"/>
                    <a:ext cx="204" cy="311"/>
                  </a:xfrm>
                  <a:custGeom>
                    <a:avLst/>
                    <a:gdLst/>
                    <a:ahLst/>
                    <a:cxnLst>
                      <a:cxn ang="0">
                        <a:pos x="203" y="0"/>
                      </a:cxn>
                      <a:cxn ang="0">
                        <a:pos x="203" y="63"/>
                      </a:cxn>
                      <a:cxn ang="0">
                        <a:pos x="0" y="310"/>
                      </a:cxn>
                      <a:cxn ang="0">
                        <a:pos x="0" y="247"/>
                      </a:cxn>
                      <a:cxn ang="0">
                        <a:pos x="203" y="0"/>
                      </a:cxn>
                    </a:cxnLst>
                    <a:rect l="0" t="0" r="r" b="b"/>
                    <a:pathLst>
                      <a:path w="204" h="311">
                        <a:moveTo>
                          <a:pt x="203" y="0"/>
                        </a:moveTo>
                        <a:lnTo>
                          <a:pt x="203" y="63"/>
                        </a:lnTo>
                        <a:lnTo>
                          <a:pt x="0" y="310"/>
                        </a:lnTo>
                        <a:lnTo>
                          <a:pt x="0" y="247"/>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29734" name="Freeform 38"/>
                  <p:cNvSpPr>
                    <a:spLocks/>
                  </p:cNvSpPr>
                  <p:nvPr/>
                </p:nvSpPr>
                <p:spPr bwMode="auto">
                  <a:xfrm>
                    <a:off x="2628" y="2148"/>
                    <a:ext cx="191" cy="313"/>
                  </a:xfrm>
                  <a:custGeom>
                    <a:avLst/>
                    <a:gdLst/>
                    <a:ahLst/>
                    <a:cxnLst>
                      <a:cxn ang="0">
                        <a:pos x="190" y="245"/>
                      </a:cxn>
                      <a:cxn ang="0">
                        <a:pos x="190" y="312"/>
                      </a:cxn>
                      <a:cxn ang="0">
                        <a:pos x="0" y="61"/>
                      </a:cxn>
                      <a:cxn ang="0">
                        <a:pos x="0" y="0"/>
                      </a:cxn>
                      <a:cxn ang="0">
                        <a:pos x="190" y="245"/>
                      </a:cxn>
                    </a:cxnLst>
                    <a:rect l="0" t="0" r="r" b="b"/>
                    <a:pathLst>
                      <a:path w="191" h="313">
                        <a:moveTo>
                          <a:pt x="190" y="245"/>
                        </a:moveTo>
                        <a:lnTo>
                          <a:pt x="190" y="312"/>
                        </a:lnTo>
                        <a:lnTo>
                          <a:pt x="0" y="61"/>
                        </a:lnTo>
                        <a:lnTo>
                          <a:pt x="0" y="0"/>
                        </a:lnTo>
                        <a:lnTo>
                          <a:pt x="190" y="245"/>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29736" name="Freeform 40"/>
                <p:cNvSpPr>
                  <a:spLocks/>
                </p:cNvSpPr>
                <p:nvPr/>
              </p:nvSpPr>
              <p:spPr bwMode="auto">
                <a:xfrm>
                  <a:off x="2947" y="1996"/>
                  <a:ext cx="20" cy="153"/>
                </a:xfrm>
                <a:custGeom>
                  <a:avLst/>
                  <a:gdLst/>
                  <a:ahLst/>
                  <a:cxnLst>
                    <a:cxn ang="0">
                      <a:pos x="0" y="0"/>
                    </a:cxn>
                    <a:cxn ang="0">
                      <a:pos x="19" y="54"/>
                    </a:cxn>
                    <a:cxn ang="0">
                      <a:pos x="19" y="152"/>
                    </a:cxn>
                    <a:cxn ang="0">
                      <a:pos x="0" y="152"/>
                    </a:cxn>
                    <a:cxn ang="0">
                      <a:pos x="0" y="0"/>
                    </a:cxn>
                  </a:cxnLst>
                  <a:rect l="0" t="0" r="r" b="b"/>
                  <a:pathLst>
                    <a:path w="20" h="153">
                      <a:moveTo>
                        <a:pt x="0" y="0"/>
                      </a:moveTo>
                      <a:lnTo>
                        <a:pt x="19" y="54"/>
                      </a:lnTo>
                      <a:lnTo>
                        <a:pt x="19" y="152"/>
                      </a:lnTo>
                      <a:lnTo>
                        <a:pt x="0" y="152"/>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16" name="Group 45"/>
              <p:cNvGrpSpPr>
                <a:grpSpLocks/>
              </p:cNvGrpSpPr>
              <p:nvPr/>
            </p:nvGrpSpPr>
            <p:grpSpPr bwMode="auto">
              <a:xfrm>
                <a:off x="2631" y="1356"/>
                <a:ext cx="392" cy="535"/>
                <a:chOff x="2631" y="1356"/>
                <a:chExt cx="392" cy="535"/>
              </a:xfrm>
            </p:grpSpPr>
            <p:sp>
              <p:nvSpPr>
                <p:cNvPr id="29738" name="Freeform 42"/>
                <p:cNvSpPr>
                  <a:spLocks/>
                </p:cNvSpPr>
                <p:nvPr/>
              </p:nvSpPr>
              <p:spPr bwMode="auto">
                <a:xfrm>
                  <a:off x="2631" y="1356"/>
                  <a:ext cx="392" cy="535"/>
                </a:xfrm>
                <a:custGeom>
                  <a:avLst/>
                  <a:gdLst/>
                  <a:ahLst/>
                  <a:cxnLst>
                    <a:cxn ang="0">
                      <a:pos x="74" y="534"/>
                    </a:cxn>
                    <a:cxn ang="0">
                      <a:pos x="316" y="534"/>
                    </a:cxn>
                    <a:cxn ang="0">
                      <a:pos x="316" y="249"/>
                    </a:cxn>
                    <a:cxn ang="0">
                      <a:pos x="391" y="249"/>
                    </a:cxn>
                    <a:cxn ang="0">
                      <a:pos x="204" y="0"/>
                    </a:cxn>
                    <a:cxn ang="0">
                      <a:pos x="0" y="249"/>
                    </a:cxn>
                    <a:cxn ang="0">
                      <a:pos x="74" y="249"/>
                    </a:cxn>
                    <a:cxn ang="0">
                      <a:pos x="74" y="534"/>
                    </a:cxn>
                  </a:cxnLst>
                  <a:rect l="0" t="0" r="r" b="b"/>
                  <a:pathLst>
                    <a:path w="392" h="535">
                      <a:moveTo>
                        <a:pt x="74" y="534"/>
                      </a:moveTo>
                      <a:lnTo>
                        <a:pt x="316" y="534"/>
                      </a:lnTo>
                      <a:lnTo>
                        <a:pt x="316" y="249"/>
                      </a:lnTo>
                      <a:lnTo>
                        <a:pt x="391" y="249"/>
                      </a:lnTo>
                      <a:lnTo>
                        <a:pt x="204" y="0"/>
                      </a:lnTo>
                      <a:lnTo>
                        <a:pt x="0" y="249"/>
                      </a:lnTo>
                      <a:lnTo>
                        <a:pt x="74" y="249"/>
                      </a:lnTo>
                      <a:lnTo>
                        <a:pt x="74" y="534"/>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29739" name="Rectangle 43"/>
                <p:cNvSpPr>
                  <a:spLocks noChangeArrowheads="1"/>
                </p:cNvSpPr>
                <p:nvPr/>
              </p:nvSpPr>
              <p:spPr bwMode="auto">
                <a:xfrm>
                  <a:off x="2955" y="1603"/>
                  <a:ext cx="65" cy="59"/>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29740" name="Rectangle 44"/>
                <p:cNvSpPr>
                  <a:spLocks noChangeArrowheads="1"/>
                </p:cNvSpPr>
                <p:nvPr/>
              </p:nvSpPr>
              <p:spPr bwMode="auto">
                <a:xfrm>
                  <a:off x="2635" y="1608"/>
                  <a:ext cx="66" cy="58"/>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29743" name="Rectangle 47"/>
            <p:cNvSpPr>
              <a:spLocks noChangeArrowheads="1"/>
            </p:cNvSpPr>
            <p:nvPr/>
          </p:nvSpPr>
          <p:spPr bwMode="auto">
            <a:xfrm>
              <a:off x="2712" y="1558"/>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29744" name="Rectangle 48"/>
            <p:cNvSpPr>
              <a:spLocks noChangeArrowheads="1"/>
            </p:cNvSpPr>
            <p:nvPr/>
          </p:nvSpPr>
          <p:spPr bwMode="auto">
            <a:xfrm>
              <a:off x="2822" y="1742"/>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067050" y="2533650"/>
            <a:ext cx="627063" cy="1490663"/>
            <a:chOff x="1932" y="1596"/>
            <a:chExt cx="395" cy="939"/>
          </a:xfrm>
        </p:grpSpPr>
        <p:grpSp>
          <p:nvGrpSpPr>
            <p:cNvPr id="3" name="Group 12"/>
            <p:cNvGrpSpPr>
              <a:grpSpLocks/>
            </p:cNvGrpSpPr>
            <p:nvPr/>
          </p:nvGrpSpPr>
          <p:grpSpPr bwMode="auto">
            <a:xfrm>
              <a:off x="1932" y="1596"/>
              <a:ext cx="395" cy="939"/>
              <a:chOff x="1932" y="1596"/>
              <a:chExt cx="395" cy="939"/>
            </a:xfrm>
          </p:grpSpPr>
          <p:grpSp>
            <p:nvGrpSpPr>
              <p:cNvPr id="4" name="Group 7"/>
              <p:cNvGrpSpPr>
                <a:grpSpLocks/>
              </p:cNvGrpSpPr>
              <p:nvPr/>
            </p:nvGrpSpPr>
            <p:grpSpPr bwMode="auto">
              <a:xfrm>
                <a:off x="1932" y="2026"/>
                <a:ext cx="395" cy="509"/>
                <a:chOff x="1932" y="2026"/>
                <a:chExt cx="395" cy="509"/>
              </a:xfrm>
            </p:grpSpPr>
            <p:grpSp>
              <p:nvGrpSpPr>
                <p:cNvPr id="5" name="Group 5"/>
                <p:cNvGrpSpPr>
                  <a:grpSpLocks/>
                </p:cNvGrpSpPr>
                <p:nvPr/>
              </p:nvGrpSpPr>
              <p:grpSpPr bwMode="auto">
                <a:xfrm>
                  <a:off x="1932" y="2026"/>
                  <a:ext cx="395" cy="509"/>
                  <a:chOff x="1932" y="2026"/>
                  <a:chExt cx="395" cy="509"/>
                </a:xfrm>
              </p:grpSpPr>
              <p:sp>
                <p:nvSpPr>
                  <p:cNvPr id="30722" name="Freeform 2"/>
                  <p:cNvSpPr>
                    <a:spLocks/>
                  </p:cNvSpPr>
                  <p:nvPr/>
                </p:nvSpPr>
                <p:spPr bwMode="auto">
                  <a:xfrm>
                    <a:off x="1935" y="2026"/>
                    <a:ext cx="392" cy="455"/>
                  </a:xfrm>
                  <a:custGeom>
                    <a:avLst/>
                    <a:gdLst/>
                    <a:ahLst/>
                    <a:cxnLst>
                      <a:cxn ang="0">
                        <a:pos x="316" y="0"/>
                      </a:cxn>
                      <a:cxn ang="0">
                        <a:pos x="74" y="0"/>
                      </a:cxn>
                      <a:cxn ang="0">
                        <a:pos x="74" y="242"/>
                      </a:cxn>
                      <a:cxn ang="0">
                        <a:pos x="0" y="242"/>
                      </a:cxn>
                      <a:cxn ang="0">
                        <a:pos x="187" y="454"/>
                      </a:cxn>
                      <a:cxn ang="0">
                        <a:pos x="391" y="242"/>
                      </a:cxn>
                      <a:cxn ang="0">
                        <a:pos x="316" y="242"/>
                      </a:cxn>
                      <a:cxn ang="0">
                        <a:pos x="316" y="0"/>
                      </a:cxn>
                    </a:cxnLst>
                    <a:rect l="0" t="0" r="r" b="b"/>
                    <a:pathLst>
                      <a:path w="392" h="455">
                        <a:moveTo>
                          <a:pt x="316" y="0"/>
                        </a:moveTo>
                        <a:lnTo>
                          <a:pt x="74" y="0"/>
                        </a:lnTo>
                        <a:lnTo>
                          <a:pt x="74" y="242"/>
                        </a:lnTo>
                        <a:lnTo>
                          <a:pt x="0" y="242"/>
                        </a:lnTo>
                        <a:lnTo>
                          <a:pt x="187" y="454"/>
                        </a:lnTo>
                        <a:lnTo>
                          <a:pt x="391" y="242"/>
                        </a:lnTo>
                        <a:lnTo>
                          <a:pt x="316" y="242"/>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23" name="Freeform 3"/>
                  <p:cNvSpPr>
                    <a:spLocks/>
                  </p:cNvSpPr>
                  <p:nvPr/>
                </p:nvSpPr>
                <p:spPr bwMode="auto">
                  <a:xfrm>
                    <a:off x="2122" y="2268"/>
                    <a:ext cx="204" cy="265"/>
                  </a:xfrm>
                  <a:custGeom>
                    <a:avLst/>
                    <a:gdLst/>
                    <a:ahLst/>
                    <a:cxnLst>
                      <a:cxn ang="0">
                        <a:pos x="203" y="0"/>
                      </a:cxn>
                      <a:cxn ang="0">
                        <a:pos x="203" y="54"/>
                      </a:cxn>
                      <a:cxn ang="0">
                        <a:pos x="0" y="264"/>
                      </a:cxn>
                      <a:cxn ang="0">
                        <a:pos x="0" y="210"/>
                      </a:cxn>
                      <a:cxn ang="0">
                        <a:pos x="203" y="0"/>
                      </a:cxn>
                    </a:cxnLst>
                    <a:rect l="0" t="0" r="r" b="b"/>
                    <a:pathLst>
                      <a:path w="204" h="265">
                        <a:moveTo>
                          <a:pt x="203" y="0"/>
                        </a:moveTo>
                        <a:lnTo>
                          <a:pt x="203" y="54"/>
                        </a:lnTo>
                        <a:lnTo>
                          <a:pt x="0" y="264"/>
                        </a:lnTo>
                        <a:lnTo>
                          <a:pt x="0" y="210"/>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24" name="Freeform 4"/>
                  <p:cNvSpPr>
                    <a:spLocks/>
                  </p:cNvSpPr>
                  <p:nvPr/>
                </p:nvSpPr>
                <p:spPr bwMode="auto">
                  <a:xfrm>
                    <a:off x="1932" y="2268"/>
                    <a:ext cx="191" cy="267"/>
                  </a:xfrm>
                  <a:custGeom>
                    <a:avLst/>
                    <a:gdLst/>
                    <a:ahLst/>
                    <a:cxnLst>
                      <a:cxn ang="0">
                        <a:pos x="190" y="209"/>
                      </a:cxn>
                      <a:cxn ang="0">
                        <a:pos x="190" y="266"/>
                      </a:cxn>
                      <a:cxn ang="0">
                        <a:pos x="0" y="52"/>
                      </a:cxn>
                      <a:cxn ang="0">
                        <a:pos x="0" y="0"/>
                      </a:cxn>
                      <a:cxn ang="0">
                        <a:pos x="190" y="209"/>
                      </a:cxn>
                    </a:cxnLst>
                    <a:rect l="0" t="0" r="r" b="b"/>
                    <a:pathLst>
                      <a:path w="191" h="267">
                        <a:moveTo>
                          <a:pt x="190" y="209"/>
                        </a:moveTo>
                        <a:lnTo>
                          <a:pt x="190" y="266"/>
                        </a:lnTo>
                        <a:lnTo>
                          <a:pt x="0" y="52"/>
                        </a:lnTo>
                        <a:lnTo>
                          <a:pt x="0" y="0"/>
                        </a:lnTo>
                        <a:lnTo>
                          <a:pt x="190" y="209"/>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30726" name="Freeform 6"/>
                <p:cNvSpPr>
                  <a:spLocks/>
                </p:cNvSpPr>
                <p:nvPr/>
              </p:nvSpPr>
              <p:spPr bwMode="auto">
                <a:xfrm>
                  <a:off x="2251" y="2140"/>
                  <a:ext cx="20" cy="129"/>
                </a:xfrm>
                <a:custGeom>
                  <a:avLst/>
                  <a:gdLst/>
                  <a:ahLst/>
                  <a:cxnLst>
                    <a:cxn ang="0">
                      <a:pos x="0" y="0"/>
                    </a:cxn>
                    <a:cxn ang="0">
                      <a:pos x="19" y="46"/>
                    </a:cxn>
                    <a:cxn ang="0">
                      <a:pos x="19" y="128"/>
                    </a:cxn>
                    <a:cxn ang="0">
                      <a:pos x="0" y="128"/>
                    </a:cxn>
                    <a:cxn ang="0">
                      <a:pos x="0" y="0"/>
                    </a:cxn>
                  </a:cxnLst>
                  <a:rect l="0" t="0" r="r" b="b"/>
                  <a:pathLst>
                    <a:path w="20" h="129">
                      <a:moveTo>
                        <a:pt x="0" y="0"/>
                      </a:moveTo>
                      <a:lnTo>
                        <a:pt x="19" y="46"/>
                      </a:lnTo>
                      <a:lnTo>
                        <a:pt x="19" y="128"/>
                      </a:lnTo>
                      <a:lnTo>
                        <a:pt x="0" y="128"/>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6" name="Group 11"/>
              <p:cNvGrpSpPr>
                <a:grpSpLocks/>
              </p:cNvGrpSpPr>
              <p:nvPr/>
            </p:nvGrpSpPr>
            <p:grpSpPr bwMode="auto">
              <a:xfrm>
                <a:off x="1935" y="1596"/>
                <a:ext cx="392" cy="455"/>
                <a:chOff x="1935" y="1596"/>
                <a:chExt cx="392" cy="455"/>
              </a:xfrm>
            </p:grpSpPr>
            <p:sp>
              <p:nvSpPr>
                <p:cNvPr id="30728" name="Freeform 8"/>
                <p:cNvSpPr>
                  <a:spLocks/>
                </p:cNvSpPr>
                <p:nvPr/>
              </p:nvSpPr>
              <p:spPr bwMode="auto">
                <a:xfrm>
                  <a:off x="1935" y="1596"/>
                  <a:ext cx="392" cy="455"/>
                </a:xfrm>
                <a:custGeom>
                  <a:avLst/>
                  <a:gdLst/>
                  <a:ahLst/>
                  <a:cxnLst>
                    <a:cxn ang="0">
                      <a:pos x="74" y="454"/>
                    </a:cxn>
                    <a:cxn ang="0">
                      <a:pos x="316" y="454"/>
                    </a:cxn>
                    <a:cxn ang="0">
                      <a:pos x="316" y="212"/>
                    </a:cxn>
                    <a:cxn ang="0">
                      <a:pos x="391" y="212"/>
                    </a:cxn>
                    <a:cxn ang="0">
                      <a:pos x="204" y="0"/>
                    </a:cxn>
                    <a:cxn ang="0">
                      <a:pos x="0" y="212"/>
                    </a:cxn>
                    <a:cxn ang="0">
                      <a:pos x="74" y="212"/>
                    </a:cxn>
                    <a:cxn ang="0">
                      <a:pos x="74" y="454"/>
                    </a:cxn>
                  </a:cxnLst>
                  <a:rect l="0" t="0" r="r" b="b"/>
                  <a:pathLst>
                    <a:path w="392" h="455">
                      <a:moveTo>
                        <a:pt x="74" y="454"/>
                      </a:moveTo>
                      <a:lnTo>
                        <a:pt x="316" y="454"/>
                      </a:lnTo>
                      <a:lnTo>
                        <a:pt x="316" y="212"/>
                      </a:lnTo>
                      <a:lnTo>
                        <a:pt x="391" y="212"/>
                      </a:lnTo>
                      <a:lnTo>
                        <a:pt x="204" y="0"/>
                      </a:lnTo>
                      <a:lnTo>
                        <a:pt x="0" y="212"/>
                      </a:lnTo>
                      <a:lnTo>
                        <a:pt x="74" y="212"/>
                      </a:lnTo>
                      <a:lnTo>
                        <a:pt x="74" y="454"/>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30729" name="Rectangle 9"/>
                <p:cNvSpPr>
                  <a:spLocks noChangeArrowheads="1"/>
                </p:cNvSpPr>
                <p:nvPr/>
              </p:nvSpPr>
              <p:spPr bwMode="auto">
                <a:xfrm>
                  <a:off x="2259" y="1806"/>
                  <a:ext cx="65" cy="49"/>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30730" name="Rectangle 10"/>
                <p:cNvSpPr>
                  <a:spLocks noChangeArrowheads="1"/>
                </p:cNvSpPr>
                <p:nvPr/>
              </p:nvSpPr>
              <p:spPr bwMode="auto">
                <a:xfrm>
                  <a:off x="1939" y="1811"/>
                  <a:ext cx="66" cy="48"/>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30733" name="Rectangle 13"/>
            <p:cNvSpPr>
              <a:spLocks noChangeArrowheads="1"/>
            </p:cNvSpPr>
            <p:nvPr/>
          </p:nvSpPr>
          <p:spPr bwMode="auto">
            <a:xfrm>
              <a:off x="2016" y="1765"/>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30734" name="Rectangle 14"/>
            <p:cNvSpPr>
              <a:spLocks noChangeArrowheads="1"/>
            </p:cNvSpPr>
            <p:nvPr/>
          </p:nvSpPr>
          <p:spPr bwMode="auto">
            <a:xfrm>
              <a:off x="2126" y="1921"/>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sp>
        <p:nvSpPr>
          <p:cNvPr id="30736" name="Rectangle 16"/>
          <p:cNvSpPr>
            <a:spLocks noGrp="1" noChangeArrowheads="1"/>
          </p:cNvSpPr>
          <p:nvPr>
            <p:ph type="title"/>
          </p:nvPr>
        </p:nvSpPr>
        <p:spPr>
          <a:xfrm>
            <a:off x="304800" y="0"/>
            <a:ext cx="8826500" cy="800100"/>
          </a:xfrm>
          <a:noFill/>
          <a:ln/>
        </p:spPr>
        <p:txBody>
          <a:bodyPr lIns="90488" tIns="44450" rIns="90488" bIns="44450"/>
          <a:lstStyle/>
          <a:p>
            <a:pPr>
              <a:tabLst>
                <a:tab pos="4229100" algn="l"/>
              </a:tabLst>
            </a:pPr>
            <a:r>
              <a:rPr lang="en-US" sz="4300" b="1" dirty="0">
                <a:solidFill>
                  <a:srgbClr val="00B050"/>
                </a:solidFill>
              </a:rPr>
              <a:t>Distributed Memory MIMD</a:t>
            </a:r>
          </a:p>
        </p:txBody>
      </p:sp>
      <p:sp>
        <p:nvSpPr>
          <p:cNvPr id="30737" name="Rectangle 17"/>
          <p:cNvSpPr>
            <a:spLocks noGrp="1" noChangeArrowheads="1"/>
          </p:cNvSpPr>
          <p:nvPr>
            <p:ph type="body" idx="1"/>
          </p:nvPr>
        </p:nvSpPr>
        <p:spPr>
          <a:xfrm>
            <a:off x="381000" y="5016500"/>
            <a:ext cx="8648700" cy="1784350"/>
          </a:xfrm>
          <a:noFill/>
          <a:ln/>
        </p:spPr>
        <p:txBody>
          <a:bodyPr lIns="90488" tIns="44450" rIns="90488" bIns="44450"/>
          <a:lstStyle/>
          <a:p>
            <a:pPr algn="just">
              <a:buFont typeface="Monotype Sorts" charset="2"/>
              <a:buChar char="l"/>
            </a:pPr>
            <a:r>
              <a:rPr lang="en-US" sz="2000" dirty="0"/>
              <a:t>Communication : IPC on High Speed Network.</a:t>
            </a:r>
          </a:p>
          <a:p>
            <a:pPr algn="just">
              <a:buFont typeface="Monotype Sorts" charset="2"/>
              <a:buChar char="l"/>
            </a:pPr>
            <a:r>
              <a:rPr lang="en-US" sz="2000" dirty="0"/>
              <a:t>Network can be configured to ... Tree, Mesh, Cube, etc.</a:t>
            </a:r>
          </a:p>
          <a:p>
            <a:pPr algn="just">
              <a:buFont typeface="Monotype Sorts" charset="2"/>
              <a:buChar char="l"/>
            </a:pPr>
            <a:r>
              <a:rPr lang="en-US" sz="2000" dirty="0"/>
              <a:t>Unlike Shared MIMD</a:t>
            </a:r>
          </a:p>
          <a:p>
            <a:pPr lvl="1" eaLnBrk="0" hangingPunct="0">
              <a:lnSpc>
                <a:spcPct val="90000"/>
              </a:lnSpc>
              <a:spcBef>
                <a:spcPct val="30000"/>
              </a:spcBef>
              <a:buClr>
                <a:schemeClr val="tx1"/>
              </a:buClr>
              <a:buSzPct val="75000"/>
              <a:buFont typeface="Wingdings" pitchFamily="2" charset="2"/>
              <a:buChar char="è"/>
            </a:pPr>
            <a:r>
              <a:rPr lang="en-US" sz="1600" b="1" dirty="0">
                <a:solidFill>
                  <a:srgbClr val="FF0066"/>
                </a:solidFill>
                <a:latin typeface="Century Gothic" pitchFamily="34" charset="0"/>
              </a:rPr>
              <a:t>easily/ readily expandable</a:t>
            </a:r>
          </a:p>
          <a:p>
            <a:pPr lvl="1" eaLnBrk="0" hangingPunct="0">
              <a:lnSpc>
                <a:spcPct val="90000"/>
              </a:lnSpc>
              <a:spcBef>
                <a:spcPct val="30000"/>
              </a:spcBef>
              <a:buClr>
                <a:schemeClr val="tx1"/>
              </a:buClr>
              <a:buSzPct val="75000"/>
              <a:buFont typeface="Wingdings" pitchFamily="2" charset="2"/>
              <a:buChar char="è"/>
            </a:pPr>
            <a:r>
              <a:rPr lang="en-US" sz="1600" b="1" dirty="0">
                <a:solidFill>
                  <a:srgbClr val="FF0066"/>
                </a:solidFill>
                <a:latin typeface="Century Gothic" pitchFamily="34" charset="0"/>
              </a:rPr>
              <a:t>Highly reliable (any CPU  failure does not affect the whole system)</a:t>
            </a:r>
          </a:p>
        </p:txBody>
      </p:sp>
      <p:sp>
        <p:nvSpPr>
          <p:cNvPr id="30738" name="Rectangle 18"/>
          <p:cNvSpPr>
            <a:spLocks noChangeArrowheads="1"/>
          </p:cNvSpPr>
          <p:nvPr/>
        </p:nvSpPr>
        <p:spPr bwMode="auto">
          <a:xfrm>
            <a:off x="2673350" y="1549400"/>
            <a:ext cx="1044575" cy="930275"/>
          </a:xfrm>
          <a:prstGeom prst="rect">
            <a:avLst/>
          </a:prstGeom>
          <a:solidFill>
            <a:srgbClr val="C1CEFF"/>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b="1" dirty="0">
                <a:solidFill>
                  <a:srgbClr val="FF0066"/>
                </a:solidFill>
                <a:latin typeface="Times New Roman" pitchFamily="18" charset="0"/>
              </a:rPr>
              <a:t>Processor</a:t>
            </a:r>
          </a:p>
          <a:p>
            <a:pPr defTabSz="608013" eaLnBrk="0" hangingPunct="0"/>
            <a:r>
              <a:rPr lang="en-US" b="1" dirty="0">
                <a:solidFill>
                  <a:srgbClr val="FF0066"/>
                </a:solidFill>
                <a:latin typeface="Times New Roman" pitchFamily="18" charset="0"/>
              </a:rPr>
              <a:t>A</a:t>
            </a:r>
          </a:p>
        </p:txBody>
      </p:sp>
      <p:sp>
        <p:nvSpPr>
          <p:cNvPr id="30739" name="Rectangle 19"/>
          <p:cNvSpPr>
            <a:spLocks noChangeArrowheads="1"/>
          </p:cNvSpPr>
          <p:nvPr/>
        </p:nvSpPr>
        <p:spPr bwMode="auto">
          <a:xfrm>
            <a:off x="4089400" y="1549400"/>
            <a:ext cx="1041400" cy="927100"/>
          </a:xfrm>
          <a:prstGeom prst="rect">
            <a:avLst/>
          </a:prstGeom>
          <a:solidFill>
            <a:srgbClr val="FDE3BA"/>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sz="1400" b="1" dirty="0">
                <a:solidFill>
                  <a:srgbClr val="FF0066"/>
                </a:solidFill>
                <a:latin typeface="Times New Roman" pitchFamily="18" charset="0"/>
              </a:rPr>
              <a:t>Processor</a:t>
            </a:r>
          </a:p>
          <a:p>
            <a:pPr defTabSz="608013" eaLnBrk="0" hangingPunct="0"/>
            <a:r>
              <a:rPr lang="en-US" sz="1400" b="1" dirty="0">
                <a:solidFill>
                  <a:srgbClr val="FF0066"/>
                </a:solidFill>
                <a:latin typeface="Times New Roman" pitchFamily="18" charset="0"/>
              </a:rPr>
              <a:t>B</a:t>
            </a:r>
          </a:p>
        </p:txBody>
      </p:sp>
      <p:sp>
        <p:nvSpPr>
          <p:cNvPr id="30740" name="Rectangle 20"/>
          <p:cNvSpPr>
            <a:spLocks noChangeArrowheads="1"/>
          </p:cNvSpPr>
          <p:nvPr/>
        </p:nvSpPr>
        <p:spPr bwMode="auto">
          <a:xfrm>
            <a:off x="5465763" y="1549400"/>
            <a:ext cx="1042987" cy="927100"/>
          </a:xfrm>
          <a:prstGeom prst="rect">
            <a:avLst/>
          </a:prstGeom>
          <a:solidFill>
            <a:srgbClr val="FFC5CF"/>
          </a:solidFill>
          <a:ln w="12700">
            <a:solidFill>
              <a:schemeClr val="tx1"/>
            </a:solidFill>
            <a:miter lim="800000"/>
            <a:headEnd/>
            <a:tailEnd/>
          </a:ln>
          <a:effectLst>
            <a:outerShdw dist="107763" dir="2700000" algn="ctr" rotWithShape="0">
              <a:schemeClr val="bg2">
                <a:alpha val="50000"/>
              </a:schemeClr>
            </a:outerShdw>
          </a:effectLst>
        </p:spPr>
        <p:txBody>
          <a:bodyPr wrap="none" lIns="61913" tIns="30163" rIns="61913" bIns="30163" anchor="ctr"/>
          <a:lstStyle/>
          <a:p>
            <a:pPr defTabSz="608013" eaLnBrk="0" hangingPunct="0"/>
            <a:r>
              <a:rPr lang="en-US" sz="1400" b="1" dirty="0">
                <a:solidFill>
                  <a:srgbClr val="FF0066"/>
                </a:solidFill>
                <a:latin typeface="Times New Roman" pitchFamily="18" charset="0"/>
              </a:rPr>
              <a:t>Processor</a:t>
            </a:r>
          </a:p>
          <a:p>
            <a:pPr defTabSz="608013" eaLnBrk="0" hangingPunct="0"/>
            <a:r>
              <a:rPr lang="en-US" sz="1400" b="1" dirty="0">
                <a:solidFill>
                  <a:srgbClr val="FF0066"/>
                </a:solidFill>
                <a:latin typeface="Times New Roman" pitchFamily="18" charset="0"/>
              </a:rPr>
              <a:t>C</a:t>
            </a:r>
          </a:p>
        </p:txBody>
      </p:sp>
      <p:grpSp>
        <p:nvGrpSpPr>
          <p:cNvPr id="7" name="Group 34"/>
          <p:cNvGrpSpPr>
            <a:grpSpLocks/>
          </p:cNvGrpSpPr>
          <p:nvPr/>
        </p:nvGrpSpPr>
        <p:grpSpPr bwMode="auto">
          <a:xfrm>
            <a:off x="5505450" y="2492375"/>
            <a:ext cx="627063" cy="1547813"/>
            <a:chOff x="3468" y="1570"/>
            <a:chExt cx="395" cy="975"/>
          </a:xfrm>
        </p:grpSpPr>
        <p:grpSp>
          <p:nvGrpSpPr>
            <p:cNvPr id="8" name="Group 31"/>
            <p:cNvGrpSpPr>
              <a:grpSpLocks/>
            </p:cNvGrpSpPr>
            <p:nvPr/>
          </p:nvGrpSpPr>
          <p:grpSpPr bwMode="auto">
            <a:xfrm>
              <a:off x="3468" y="1570"/>
              <a:ext cx="395" cy="975"/>
              <a:chOff x="3468" y="1570"/>
              <a:chExt cx="395" cy="975"/>
            </a:xfrm>
          </p:grpSpPr>
          <p:grpSp>
            <p:nvGrpSpPr>
              <p:cNvPr id="9" name="Group 26"/>
              <p:cNvGrpSpPr>
                <a:grpSpLocks/>
              </p:cNvGrpSpPr>
              <p:nvPr/>
            </p:nvGrpSpPr>
            <p:grpSpPr bwMode="auto">
              <a:xfrm>
                <a:off x="3468" y="2018"/>
                <a:ext cx="395" cy="527"/>
                <a:chOff x="3468" y="2018"/>
                <a:chExt cx="395" cy="527"/>
              </a:xfrm>
            </p:grpSpPr>
            <p:grpSp>
              <p:nvGrpSpPr>
                <p:cNvPr id="10" name="Group 24"/>
                <p:cNvGrpSpPr>
                  <a:grpSpLocks/>
                </p:cNvGrpSpPr>
                <p:nvPr/>
              </p:nvGrpSpPr>
              <p:grpSpPr bwMode="auto">
                <a:xfrm>
                  <a:off x="3468" y="2018"/>
                  <a:ext cx="395" cy="527"/>
                  <a:chOff x="3468" y="2018"/>
                  <a:chExt cx="395" cy="527"/>
                </a:xfrm>
              </p:grpSpPr>
              <p:sp>
                <p:nvSpPr>
                  <p:cNvPr id="30741" name="Freeform 21"/>
                  <p:cNvSpPr>
                    <a:spLocks/>
                  </p:cNvSpPr>
                  <p:nvPr/>
                </p:nvSpPr>
                <p:spPr bwMode="auto">
                  <a:xfrm>
                    <a:off x="3471" y="2018"/>
                    <a:ext cx="392" cy="471"/>
                  </a:xfrm>
                  <a:custGeom>
                    <a:avLst/>
                    <a:gdLst/>
                    <a:ahLst/>
                    <a:cxnLst>
                      <a:cxn ang="0">
                        <a:pos x="316" y="0"/>
                      </a:cxn>
                      <a:cxn ang="0">
                        <a:pos x="74" y="0"/>
                      </a:cxn>
                      <a:cxn ang="0">
                        <a:pos x="74" y="251"/>
                      </a:cxn>
                      <a:cxn ang="0">
                        <a:pos x="0" y="251"/>
                      </a:cxn>
                      <a:cxn ang="0">
                        <a:pos x="187" y="470"/>
                      </a:cxn>
                      <a:cxn ang="0">
                        <a:pos x="391" y="251"/>
                      </a:cxn>
                      <a:cxn ang="0">
                        <a:pos x="316" y="251"/>
                      </a:cxn>
                      <a:cxn ang="0">
                        <a:pos x="316" y="0"/>
                      </a:cxn>
                    </a:cxnLst>
                    <a:rect l="0" t="0" r="r" b="b"/>
                    <a:pathLst>
                      <a:path w="392" h="471">
                        <a:moveTo>
                          <a:pt x="316" y="0"/>
                        </a:moveTo>
                        <a:lnTo>
                          <a:pt x="74" y="0"/>
                        </a:lnTo>
                        <a:lnTo>
                          <a:pt x="74" y="251"/>
                        </a:lnTo>
                        <a:lnTo>
                          <a:pt x="0" y="251"/>
                        </a:lnTo>
                        <a:lnTo>
                          <a:pt x="187" y="470"/>
                        </a:lnTo>
                        <a:lnTo>
                          <a:pt x="391" y="251"/>
                        </a:lnTo>
                        <a:lnTo>
                          <a:pt x="316" y="251"/>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42" name="Freeform 22"/>
                  <p:cNvSpPr>
                    <a:spLocks/>
                  </p:cNvSpPr>
                  <p:nvPr/>
                </p:nvSpPr>
                <p:spPr bwMode="auto">
                  <a:xfrm>
                    <a:off x="3658" y="2269"/>
                    <a:ext cx="204" cy="274"/>
                  </a:xfrm>
                  <a:custGeom>
                    <a:avLst/>
                    <a:gdLst/>
                    <a:ahLst/>
                    <a:cxnLst>
                      <a:cxn ang="0">
                        <a:pos x="203" y="0"/>
                      </a:cxn>
                      <a:cxn ang="0">
                        <a:pos x="203" y="56"/>
                      </a:cxn>
                      <a:cxn ang="0">
                        <a:pos x="0" y="273"/>
                      </a:cxn>
                      <a:cxn ang="0">
                        <a:pos x="0" y="217"/>
                      </a:cxn>
                      <a:cxn ang="0">
                        <a:pos x="203" y="0"/>
                      </a:cxn>
                    </a:cxnLst>
                    <a:rect l="0" t="0" r="r" b="b"/>
                    <a:pathLst>
                      <a:path w="204" h="274">
                        <a:moveTo>
                          <a:pt x="203" y="0"/>
                        </a:moveTo>
                        <a:lnTo>
                          <a:pt x="203" y="56"/>
                        </a:lnTo>
                        <a:lnTo>
                          <a:pt x="0" y="273"/>
                        </a:lnTo>
                        <a:lnTo>
                          <a:pt x="0" y="217"/>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43" name="Freeform 23"/>
                  <p:cNvSpPr>
                    <a:spLocks/>
                  </p:cNvSpPr>
                  <p:nvPr/>
                </p:nvSpPr>
                <p:spPr bwMode="auto">
                  <a:xfrm>
                    <a:off x="3468" y="2269"/>
                    <a:ext cx="191" cy="276"/>
                  </a:xfrm>
                  <a:custGeom>
                    <a:avLst/>
                    <a:gdLst/>
                    <a:ahLst/>
                    <a:cxnLst>
                      <a:cxn ang="0">
                        <a:pos x="190" y="216"/>
                      </a:cxn>
                      <a:cxn ang="0">
                        <a:pos x="190" y="275"/>
                      </a:cxn>
                      <a:cxn ang="0">
                        <a:pos x="0" y="54"/>
                      </a:cxn>
                      <a:cxn ang="0">
                        <a:pos x="0" y="0"/>
                      </a:cxn>
                      <a:cxn ang="0">
                        <a:pos x="190" y="216"/>
                      </a:cxn>
                    </a:cxnLst>
                    <a:rect l="0" t="0" r="r" b="b"/>
                    <a:pathLst>
                      <a:path w="191" h="276">
                        <a:moveTo>
                          <a:pt x="190" y="216"/>
                        </a:moveTo>
                        <a:lnTo>
                          <a:pt x="190" y="275"/>
                        </a:lnTo>
                        <a:lnTo>
                          <a:pt x="0" y="54"/>
                        </a:lnTo>
                        <a:lnTo>
                          <a:pt x="0" y="0"/>
                        </a:lnTo>
                        <a:lnTo>
                          <a:pt x="190" y="216"/>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30745" name="Freeform 25"/>
                <p:cNvSpPr>
                  <a:spLocks/>
                </p:cNvSpPr>
                <p:nvPr/>
              </p:nvSpPr>
              <p:spPr bwMode="auto">
                <a:xfrm>
                  <a:off x="3787" y="2135"/>
                  <a:ext cx="20" cy="135"/>
                </a:xfrm>
                <a:custGeom>
                  <a:avLst/>
                  <a:gdLst/>
                  <a:ahLst/>
                  <a:cxnLst>
                    <a:cxn ang="0">
                      <a:pos x="0" y="0"/>
                    </a:cxn>
                    <a:cxn ang="0">
                      <a:pos x="19" y="48"/>
                    </a:cxn>
                    <a:cxn ang="0">
                      <a:pos x="19" y="134"/>
                    </a:cxn>
                    <a:cxn ang="0">
                      <a:pos x="0" y="134"/>
                    </a:cxn>
                    <a:cxn ang="0">
                      <a:pos x="0" y="0"/>
                    </a:cxn>
                  </a:cxnLst>
                  <a:rect l="0" t="0" r="r" b="b"/>
                  <a:pathLst>
                    <a:path w="20" h="135">
                      <a:moveTo>
                        <a:pt x="0" y="0"/>
                      </a:moveTo>
                      <a:lnTo>
                        <a:pt x="19" y="48"/>
                      </a:lnTo>
                      <a:lnTo>
                        <a:pt x="19" y="134"/>
                      </a:lnTo>
                      <a:lnTo>
                        <a:pt x="0" y="134"/>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11" name="Group 30"/>
              <p:cNvGrpSpPr>
                <a:grpSpLocks/>
              </p:cNvGrpSpPr>
              <p:nvPr/>
            </p:nvGrpSpPr>
            <p:grpSpPr bwMode="auto">
              <a:xfrm>
                <a:off x="3471" y="1570"/>
                <a:ext cx="392" cy="473"/>
                <a:chOff x="3471" y="1570"/>
                <a:chExt cx="392" cy="473"/>
              </a:xfrm>
            </p:grpSpPr>
            <p:sp>
              <p:nvSpPr>
                <p:cNvPr id="30747" name="Freeform 27"/>
                <p:cNvSpPr>
                  <a:spLocks/>
                </p:cNvSpPr>
                <p:nvPr/>
              </p:nvSpPr>
              <p:spPr bwMode="auto">
                <a:xfrm>
                  <a:off x="3471" y="1570"/>
                  <a:ext cx="392" cy="473"/>
                </a:xfrm>
                <a:custGeom>
                  <a:avLst/>
                  <a:gdLst/>
                  <a:ahLst/>
                  <a:cxnLst>
                    <a:cxn ang="0">
                      <a:pos x="74" y="472"/>
                    </a:cxn>
                    <a:cxn ang="0">
                      <a:pos x="316" y="472"/>
                    </a:cxn>
                    <a:cxn ang="0">
                      <a:pos x="316" y="220"/>
                    </a:cxn>
                    <a:cxn ang="0">
                      <a:pos x="391" y="220"/>
                    </a:cxn>
                    <a:cxn ang="0">
                      <a:pos x="204" y="0"/>
                    </a:cxn>
                    <a:cxn ang="0">
                      <a:pos x="0" y="220"/>
                    </a:cxn>
                    <a:cxn ang="0">
                      <a:pos x="74" y="220"/>
                    </a:cxn>
                    <a:cxn ang="0">
                      <a:pos x="74" y="472"/>
                    </a:cxn>
                  </a:cxnLst>
                  <a:rect l="0" t="0" r="r" b="b"/>
                  <a:pathLst>
                    <a:path w="392" h="473">
                      <a:moveTo>
                        <a:pt x="74" y="472"/>
                      </a:moveTo>
                      <a:lnTo>
                        <a:pt x="316" y="472"/>
                      </a:lnTo>
                      <a:lnTo>
                        <a:pt x="316" y="220"/>
                      </a:lnTo>
                      <a:lnTo>
                        <a:pt x="391" y="220"/>
                      </a:lnTo>
                      <a:lnTo>
                        <a:pt x="204" y="0"/>
                      </a:lnTo>
                      <a:lnTo>
                        <a:pt x="0" y="220"/>
                      </a:lnTo>
                      <a:lnTo>
                        <a:pt x="74" y="220"/>
                      </a:lnTo>
                      <a:lnTo>
                        <a:pt x="74" y="472"/>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30748" name="Rectangle 28"/>
                <p:cNvSpPr>
                  <a:spLocks noChangeArrowheads="1"/>
                </p:cNvSpPr>
                <p:nvPr/>
              </p:nvSpPr>
              <p:spPr bwMode="auto">
                <a:xfrm>
                  <a:off x="3795" y="1789"/>
                  <a:ext cx="65" cy="51"/>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30749" name="Rectangle 29"/>
                <p:cNvSpPr>
                  <a:spLocks noChangeArrowheads="1"/>
                </p:cNvSpPr>
                <p:nvPr/>
              </p:nvSpPr>
              <p:spPr bwMode="auto">
                <a:xfrm>
                  <a:off x="3475" y="1793"/>
                  <a:ext cx="66" cy="50"/>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30752" name="Rectangle 32"/>
            <p:cNvSpPr>
              <a:spLocks noChangeArrowheads="1"/>
            </p:cNvSpPr>
            <p:nvPr/>
          </p:nvSpPr>
          <p:spPr bwMode="auto">
            <a:xfrm>
              <a:off x="3552" y="1746"/>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30753" name="Rectangle 33"/>
            <p:cNvSpPr>
              <a:spLocks noChangeArrowheads="1"/>
            </p:cNvSpPr>
            <p:nvPr/>
          </p:nvSpPr>
          <p:spPr bwMode="auto">
            <a:xfrm>
              <a:off x="3662" y="1909"/>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grpSp>
        <p:nvGrpSpPr>
          <p:cNvPr id="12" name="Group 48"/>
          <p:cNvGrpSpPr>
            <a:grpSpLocks/>
          </p:cNvGrpSpPr>
          <p:nvPr/>
        </p:nvGrpSpPr>
        <p:grpSpPr bwMode="auto">
          <a:xfrm>
            <a:off x="4286250" y="2492375"/>
            <a:ext cx="627063" cy="1547813"/>
            <a:chOff x="2700" y="1570"/>
            <a:chExt cx="395" cy="975"/>
          </a:xfrm>
        </p:grpSpPr>
        <p:grpSp>
          <p:nvGrpSpPr>
            <p:cNvPr id="13" name="Group 45"/>
            <p:cNvGrpSpPr>
              <a:grpSpLocks/>
            </p:cNvGrpSpPr>
            <p:nvPr/>
          </p:nvGrpSpPr>
          <p:grpSpPr bwMode="auto">
            <a:xfrm>
              <a:off x="2700" y="1570"/>
              <a:ext cx="395" cy="975"/>
              <a:chOff x="2700" y="1570"/>
              <a:chExt cx="395" cy="975"/>
            </a:xfrm>
          </p:grpSpPr>
          <p:grpSp>
            <p:nvGrpSpPr>
              <p:cNvPr id="14" name="Group 40"/>
              <p:cNvGrpSpPr>
                <a:grpSpLocks/>
              </p:cNvGrpSpPr>
              <p:nvPr/>
            </p:nvGrpSpPr>
            <p:grpSpPr bwMode="auto">
              <a:xfrm>
                <a:off x="2700" y="2018"/>
                <a:ext cx="395" cy="527"/>
                <a:chOff x="2700" y="2018"/>
                <a:chExt cx="395" cy="527"/>
              </a:xfrm>
            </p:grpSpPr>
            <p:grpSp>
              <p:nvGrpSpPr>
                <p:cNvPr id="15" name="Group 38"/>
                <p:cNvGrpSpPr>
                  <a:grpSpLocks/>
                </p:cNvGrpSpPr>
                <p:nvPr/>
              </p:nvGrpSpPr>
              <p:grpSpPr bwMode="auto">
                <a:xfrm>
                  <a:off x="2700" y="2018"/>
                  <a:ext cx="395" cy="527"/>
                  <a:chOff x="2700" y="2018"/>
                  <a:chExt cx="395" cy="527"/>
                </a:xfrm>
              </p:grpSpPr>
              <p:sp>
                <p:nvSpPr>
                  <p:cNvPr id="30755" name="Freeform 35"/>
                  <p:cNvSpPr>
                    <a:spLocks/>
                  </p:cNvSpPr>
                  <p:nvPr/>
                </p:nvSpPr>
                <p:spPr bwMode="auto">
                  <a:xfrm>
                    <a:off x="2703" y="2018"/>
                    <a:ext cx="392" cy="471"/>
                  </a:xfrm>
                  <a:custGeom>
                    <a:avLst/>
                    <a:gdLst/>
                    <a:ahLst/>
                    <a:cxnLst>
                      <a:cxn ang="0">
                        <a:pos x="316" y="0"/>
                      </a:cxn>
                      <a:cxn ang="0">
                        <a:pos x="74" y="0"/>
                      </a:cxn>
                      <a:cxn ang="0">
                        <a:pos x="74" y="251"/>
                      </a:cxn>
                      <a:cxn ang="0">
                        <a:pos x="0" y="251"/>
                      </a:cxn>
                      <a:cxn ang="0">
                        <a:pos x="187" y="470"/>
                      </a:cxn>
                      <a:cxn ang="0">
                        <a:pos x="391" y="251"/>
                      </a:cxn>
                      <a:cxn ang="0">
                        <a:pos x="316" y="251"/>
                      </a:cxn>
                      <a:cxn ang="0">
                        <a:pos x="316" y="0"/>
                      </a:cxn>
                    </a:cxnLst>
                    <a:rect l="0" t="0" r="r" b="b"/>
                    <a:pathLst>
                      <a:path w="392" h="471">
                        <a:moveTo>
                          <a:pt x="316" y="0"/>
                        </a:moveTo>
                        <a:lnTo>
                          <a:pt x="74" y="0"/>
                        </a:lnTo>
                        <a:lnTo>
                          <a:pt x="74" y="251"/>
                        </a:lnTo>
                        <a:lnTo>
                          <a:pt x="0" y="251"/>
                        </a:lnTo>
                        <a:lnTo>
                          <a:pt x="187" y="470"/>
                        </a:lnTo>
                        <a:lnTo>
                          <a:pt x="391" y="251"/>
                        </a:lnTo>
                        <a:lnTo>
                          <a:pt x="316" y="251"/>
                        </a:lnTo>
                        <a:lnTo>
                          <a:pt x="316"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56" name="Freeform 36"/>
                  <p:cNvSpPr>
                    <a:spLocks/>
                  </p:cNvSpPr>
                  <p:nvPr/>
                </p:nvSpPr>
                <p:spPr bwMode="auto">
                  <a:xfrm>
                    <a:off x="2890" y="2269"/>
                    <a:ext cx="204" cy="274"/>
                  </a:xfrm>
                  <a:custGeom>
                    <a:avLst/>
                    <a:gdLst/>
                    <a:ahLst/>
                    <a:cxnLst>
                      <a:cxn ang="0">
                        <a:pos x="203" y="0"/>
                      </a:cxn>
                      <a:cxn ang="0">
                        <a:pos x="203" y="56"/>
                      </a:cxn>
                      <a:cxn ang="0">
                        <a:pos x="0" y="273"/>
                      </a:cxn>
                      <a:cxn ang="0">
                        <a:pos x="0" y="217"/>
                      </a:cxn>
                      <a:cxn ang="0">
                        <a:pos x="203" y="0"/>
                      </a:cxn>
                    </a:cxnLst>
                    <a:rect l="0" t="0" r="r" b="b"/>
                    <a:pathLst>
                      <a:path w="204" h="274">
                        <a:moveTo>
                          <a:pt x="203" y="0"/>
                        </a:moveTo>
                        <a:lnTo>
                          <a:pt x="203" y="56"/>
                        </a:lnTo>
                        <a:lnTo>
                          <a:pt x="0" y="273"/>
                        </a:lnTo>
                        <a:lnTo>
                          <a:pt x="0" y="217"/>
                        </a:lnTo>
                        <a:lnTo>
                          <a:pt x="203"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sp>
                <p:nvSpPr>
                  <p:cNvPr id="30757" name="Freeform 37"/>
                  <p:cNvSpPr>
                    <a:spLocks/>
                  </p:cNvSpPr>
                  <p:nvPr/>
                </p:nvSpPr>
                <p:spPr bwMode="auto">
                  <a:xfrm>
                    <a:off x="2700" y="2269"/>
                    <a:ext cx="191" cy="276"/>
                  </a:xfrm>
                  <a:custGeom>
                    <a:avLst/>
                    <a:gdLst/>
                    <a:ahLst/>
                    <a:cxnLst>
                      <a:cxn ang="0">
                        <a:pos x="190" y="216"/>
                      </a:cxn>
                      <a:cxn ang="0">
                        <a:pos x="190" y="275"/>
                      </a:cxn>
                      <a:cxn ang="0">
                        <a:pos x="0" y="54"/>
                      </a:cxn>
                      <a:cxn ang="0">
                        <a:pos x="0" y="0"/>
                      </a:cxn>
                      <a:cxn ang="0">
                        <a:pos x="190" y="216"/>
                      </a:cxn>
                    </a:cxnLst>
                    <a:rect l="0" t="0" r="r" b="b"/>
                    <a:pathLst>
                      <a:path w="191" h="276">
                        <a:moveTo>
                          <a:pt x="190" y="216"/>
                        </a:moveTo>
                        <a:lnTo>
                          <a:pt x="190" y="275"/>
                        </a:lnTo>
                        <a:lnTo>
                          <a:pt x="0" y="54"/>
                        </a:lnTo>
                        <a:lnTo>
                          <a:pt x="0" y="0"/>
                        </a:lnTo>
                        <a:lnTo>
                          <a:pt x="190" y="216"/>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sp>
              <p:nvSpPr>
                <p:cNvPr id="30759" name="Freeform 39"/>
                <p:cNvSpPr>
                  <a:spLocks/>
                </p:cNvSpPr>
                <p:nvPr/>
              </p:nvSpPr>
              <p:spPr bwMode="auto">
                <a:xfrm>
                  <a:off x="3019" y="2135"/>
                  <a:ext cx="20" cy="135"/>
                </a:xfrm>
                <a:custGeom>
                  <a:avLst/>
                  <a:gdLst/>
                  <a:ahLst/>
                  <a:cxnLst>
                    <a:cxn ang="0">
                      <a:pos x="0" y="0"/>
                    </a:cxn>
                    <a:cxn ang="0">
                      <a:pos x="19" y="48"/>
                    </a:cxn>
                    <a:cxn ang="0">
                      <a:pos x="19" y="134"/>
                    </a:cxn>
                    <a:cxn ang="0">
                      <a:pos x="0" y="134"/>
                    </a:cxn>
                    <a:cxn ang="0">
                      <a:pos x="0" y="0"/>
                    </a:cxn>
                  </a:cxnLst>
                  <a:rect l="0" t="0" r="r" b="b"/>
                  <a:pathLst>
                    <a:path w="20" h="135">
                      <a:moveTo>
                        <a:pt x="0" y="0"/>
                      </a:moveTo>
                      <a:lnTo>
                        <a:pt x="19" y="48"/>
                      </a:lnTo>
                      <a:lnTo>
                        <a:pt x="19" y="134"/>
                      </a:lnTo>
                      <a:lnTo>
                        <a:pt x="0" y="134"/>
                      </a:lnTo>
                      <a:lnTo>
                        <a:pt x="0" y="0"/>
                      </a:lnTo>
                    </a:path>
                  </a:pathLst>
                </a:custGeom>
                <a:solidFill>
                  <a:srgbClr val="FE9B03"/>
                </a:solidFill>
                <a:ln w="12700" cap="rnd" cmpd="sng">
                  <a:solidFill>
                    <a:schemeClr val="folHlink"/>
                  </a:solidFill>
                  <a:prstDash val="solid"/>
                  <a:round/>
                  <a:headEnd type="none" w="med" len="med"/>
                  <a:tailEnd type="none" w="med" len="med"/>
                </a:ln>
                <a:effectLst/>
              </p:spPr>
              <p:txBody>
                <a:bodyPr/>
                <a:lstStyle/>
                <a:p>
                  <a:endParaRPr lang="en-US"/>
                </a:p>
              </p:txBody>
            </p:sp>
          </p:grpSp>
          <p:grpSp>
            <p:nvGrpSpPr>
              <p:cNvPr id="16" name="Group 44"/>
              <p:cNvGrpSpPr>
                <a:grpSpLocks/>
              </p:cNvGrpSpPr>
              <p:nvPr/>
            </p:nvGrpSpPr>
            <p:grpSpPr bwMode="auto">
              <a:xfrm>
                <a:off x="2703" y="1570"/>
                <a:ext cx="392" cy="473"/>
                <a:chOff x="2703" y="1570"/>
                <a:chExt cx="392" cy="473"/>
              </a:xfrm>
            </p:grpSpPr>
            <p:sp>
              <p:nvSpPr>
                <p:cNvPr id="30761" name="Freeform 41"/>
                <p:cNvSpPr>
                  <a:spLocks/>
                </p:cNvSpPr>
                <p:nvPr/>
              </p:nvSpPr>
              <p:spPr bwMode="auto">
                <a:xfrm>
                  <a:off x="2703" y="1570"/>
                  <a:ext cx="392" cy="473"/>
                </a:xfrm>
                <a:custGeom>
                  <a:avLst/>
                  <a:gdLst/>
                  <a:ahLst/>
                  <a:cxnLst>
                    <a:cxn ang="0">
                      <a:pos x="74" y="472"/>
                    </a:cxn>
                    <a:cxn ang="0">
                      <a:pos x="316" y="472"/>
                    </a:cxn>
                    <a:cxn ang="0">
                      <a:pos x="316" y="220"/>
                    </a:cxn>
                    <a:cxn ang="0">
                      <a:pos x="391" y="220"/>
                    </a:cxn>
                    <a:cxn ang="0">
                      <a:pos x="204" y="0"/>
                    </a:cxn>
                    <a:cxn ang="0">
                      <a:pos x="0" y="220"/>
                    </a:cxn>
                    <a:cxn ang="0">
                      <a:pos x="74" y="220"/>
                    </a:cxn>
                    <a:cxn ang="0">
                      <a:pos x="74" y="472"/>
                    </a:cxn>
                  </a:cxnLst>
                  <a:rect l="0" t="0" r="r" b="b"/>
                  <a:pathLst>
                    <a:path w="392" h="473">
                      <a:moveTo>
                        <a:pt x="74" y="472"/>
                      </a:moveTo>
                      <a:lnTo>
                        <a:pt x="316" y="472"/>
                      </a:lnTo>
                      <a:lnTo>
                        <a:pt x="316" y="220"/>
                      </a:lnTo>
                      <a:lnTo>
                        <a:pt x="391" y="220"/>
                      </a:lnTo>
                      <a:lnTo>
                        <a:pt x="204" y="0"/>
                      </a:lnTo>
                      <a:lnTo>
                        <a:pt x="0" y="220"/>
                      </a:lnTo>
                      <a:lnTo>
                        <a:pt x="74" y="220"/>
                      </a:lnTo>
                      <a:lnTo>
                        <a:pt x="74" y="472"/>
                      </a:lnTo>
                    </a:path>
                  </a:pathLst>
                </a:custGeom>
                <a:solidFill>
                  <a:srgbClr val="FE9B03"/>
                </a:solidFill>
                <a:ln w="12700" cap="rnd" cmpd="sng">
                  <a:solidFill>
                    <a:schemeClr val="bg1"/>
                  </a:solidFill>
                  <a:prstDash val="solid"/>
                  <a:round/>
                  <a:headEnd type="none" w="med" len="med"/>
                  <a:tailEnd type="none" w="med" len="med"/>
                </a:ln>
                <a:effectLst/>
              </p:spPr>
              <p:txBody>
                <a:bodyPr/>
                <a:lstStyle/>
                <a:p>
                  <a:endParaRPr lang="en-US"/>
                </a:p>
              </p:txBody>
            </p:sp>
            <p:sp>
              <p:nvSpPr>
                <p:cNvPr id="30762" name="Rectangle 42"/>
                <p:cNvSpPr>
                  <a:spLocks noChangeArrowheads="1"/>
                </p:cNvSpPr>
                <p:nvPr/>
              </p:nvSpPr>
              <p:spPr bwMode="auto">
                <a:xfrm>
                  <a:off x="3027" y="1789"/>
                  <a:ext cx="65" cy="51"/>
                </a:xfrm>
                <a:prstGeom prst="rect">
                  <a:avLst/>
                </a:prstGeom>
                <a:solidFill>
                  <a:srgbClr val="FE9B03"/>
                </a:solidFill>
                <a:ln w="12700">
                  <a:solidFill>
                    <a:schemeClr val="bg1"/>
                  </a:solidFill>
                  <a:miter lim="800000"/>
                  <a:headEnd/>
                  <a:tailEnd/>
                </a:ln>
                <a:effectLst/>
              </p:spPr>
              <p:txBody>
                <a:bodyPr wrap="none" anchor="ctr"/>
                <a:lstStyle/>
                <a:p>
                  <a:endParaRPr lang="en-US"/>
                </a:p>
              </p:txBody>
            </p:sp>
            <p:sp>
              <p:nvSpPr>
                <p:cNvPr id="30763" name="Rectangle 43"/>
                <p:cNvSpPr>
                  <a:spLocks noChangeArrowheads="1"/>
                </p:cNvSpPr>
                <p:nvPr/>
              </p:nvSpPr>
              <p:spPr bwMode="auto">
                <a:xfrm>
                  <a:off x="2707" y="1793"/>
                  <a:ext cx="66" cy="50"/>
                </a:xfrm>
                <a:prstGeom prst="rect">
                  <a:avLst/>
                </a:prstGeom>
                <a:solidFill>
                  <a:srgbClr val="FE9B03"/>
                </a:solidFill>
                <a:ln w="12700">
                  <a:solidFill>
                    <a:schemeClr val="bg1"/>
                  </a:solidFill>
                  <a:miter lim="800000"/>
                  <a:headEnd/>
                  <a:tailEnd/>
                </a:ln>
                <a:effectLst/>
              </p:spPr>
              <p:txBody>
                <a:bodyPr wrap="none" anchor="ctr"/>
                <a:lstStyle/>
                <a:p>
                  <a:endParaRPr lang="en-US"/>
                </a:p>
              </p:txBody>
            </p:sp>
          </p:grpSp>
        </p:grpSp>
        <p:sp>
          <p:nvSpPr>
            <p:cNvPr id="30766" name="Rectangle 46"/>
            <p:cNvSpPr>
              <a:spLocks noChangeArrowheads="1"/>
            </p:cNvSpPr>
            <p:nvPr/>
          </p:nvSpPr>
          <p:spPr bwMode="auto">
            <a:xfrm>
              <a:off x="2784" y="1746"/>
              <a:ext cx="136" cy="614"/>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MEMORY</a:t>
              </a:r>
            </a:p>
          </p:txBody>
        </p:sp>
        <p:sp>
          <p:nvSpPr>
            <p:cNvPr id="30767" name="Rectangle 47"/>
            <p:cNvSpPr>
              <a:spLocks noChangeArrowheads="1"/>
            </p:cNvSpPr>
            <p:nvPr/>
          </p:nvSpPr>
          <p:spPr bwMode="auto">
            <a:xfrm>
              <a:off x="2894" y="1909"/>
              <a:ext cx="126" cy="326"/>
            </a:xfrm>
            <a:prstGeom prst="rect">
              <a:avLst/>
            </a:prstGeom>
            <a:solidFill>
              <a:srgbClr val="FE9B03"/>
            </a:solidFill>
            <a:ln w="12700">
              <a:noFill/>
              <a:miter lim="800000"/>
              <a:headEnd/>
              <a:tailEnd/>
            </a:ln>
            <a:effectLst/>
          </p:spPr>
          <p:txBody>
            <a:bodyPr lIns="61913" tIns="30163" rIns="61913" bIns="30163">
              <a:spAutoFit/>
            </a:bodyPr>
            <a:lstStyle/>
            <a:p>
              <a:pPr algn="l" defTabSz="608013" eaLnBrk="0" hangingPunct="0">
                <a:spcBef>
                  <a:spcPct val="50000"/>
                </a:spcBef>
              </a:pPr>
              <a:r>
                <a:rPr lang="en-US" sz="1000" b="1">
                  <a:solidFill>
                    <a:schemeClr val="bg2"/>
                  </a:solidFill>
                  <a:latin typeface="Times New Roman" pitchFamily="18" charset="0"/>
                </a:rPr>
                <a:t>BUS</a:t>
              </a:r>
            </a:p>
          </p:txBody>
        </p:sp>
      </p:grpSp>
      <p:grpSp>
        <p:nvGrpSpPr>
          <p:cNvPr id="17" name="Group 52"/>
          <p:cNvGrpSpPr>
            <a:grpSpLocks/>
          </p:cNvGrpSpPr>
          <p:nvPr/>
        </p:nvGrpSpPr>
        <p:grpSpPr bwMode="auto">
          <a:xfrm>
            <a:off x="2971800" y="4029075"/>
            <a:ext cx="3327400" cy="906462"/>
            <a:chOff x="1872" y="2538"/>
            <a:chExt cx="2096" cy="571"/>
          </a:xfrm>
        </p:grpSpPr>
        <p:sp>
          <p:nvSpPr>
            <p:cNvPr id="30769" name="Rectangle 49"/>
            <p:cNvSpPr>
              <a:spLocks noChangeArrowheads="1"/>
            </p:cNvSpPr>
            <p:nvPr/>
          </p:nvSpPr>
          <p:spPr bwMode="auto">
            <a:xfrm>
              <a:off x="1872" y="2544"/>
              <a:ext cx="577" cy="565"/>
            </a:xfrm>
            <a:prstGeom prst="rect">
              <a:avLst/>
            </a:prstGeom>
            <a:solidFill>
              <a:schemeClr val="hlink"/>
            </a:solidFill>
            <a:ln w="12700">
              <a:solidFill>
                <a:schemeClr val="tx1"/>
              </a:solidFill>
              <a:miter lim="800000"/>
              <a:headEnd/>
              <a:tailEnd/>
            </a:ln>
            <a:effectLst>
              <a:outerShdw dist="107763" dir="2700000" algn="ctr" rotWithShape="0">
                <a:schemeClr val="bg2">
                  <a:alpha val="50000"/>
                </a:schemeClr>
              </a:outerShdw>
            </a:effectLst>
          </p:spPr>
          <p:txBody>
            <a:bodyPr wrap="none" lIns="60325" tIns="30163" rIns="60325" bIns="30163" anchor="ctr"/>
            <a:lstStyle/>
            <a:p>
              <a:pPr defTabSz="595313" eaLnBrk="0" hangingPunct="0"/>
              <a:r>
                <a:rPr lang="en-US" b="1" dirty="0">
                  <a:solidFill>
                    <a:srgbClr val="FF0066"/>
                  </a:solidFill>
                  <a:latin typeface="Times New Roman" pitchFamily="18" charset="0"/>
                </a:rPr>
                <a:t>Memory</a:t>
              </a:r>
            </a:p>
            <a:p>
              <a:pPr defTabSz="595313" eaLnBrk="0" hangingPunct="0"/>
              <a:r>
                <a:rPr lang="en-US" b="1" dirty="0">
                  <a:solidFill>
                    <a:srgbClr val="FF0066"/>
                  </a:solidFill>
                  <a:latin typeface="Times New Roman" pitchFamily="18" charset="0"/>
                </a:rPr>
                <a:t>System  A</a:t>
              </a:r>
            </a:p>
          </p:txBody>
        </p:sp>
        <p:sp>
          <p:nvSpPr>
            <p:cNvPr id="30770" name="Rectangle 50"/>
            <p:cNvSpPr>
              <a:spLocks noChangeArrowheads="1"/>
            </p:cNvSpPr>
            <p:nvPr/>
          </p:nvSpPr>
          <p:spPr bwMode="auto">
            <a:xfrm>
              <a:off x="2615" y="2538"/>
              <a:ext cx="577" cy="566"/>
            </a:xfrm>
            <a:prstGeom prst="rect">
              <a:avLst/>
            </a:prstGeom>
            <a:solidFill>
              <a:schemeClr val="hlink"/>
            </a:solidFill>
            <a:ln w="12700">
              <a:solidFill>
                <a:schemeClr val="tx1"/>
              </a:solidFill>
              <a:miter lim="800000"/>
              <a:headEnd/>
              <a:tailEnd/>
            </a:ln>
            <a:effectLst>
              <a:outerShdw dist="107763" dir="2700000" algn="ctr" rotWithShape="0">
                <a:schemeClr val="bg2">
                  <a:alpha val="50000"/>
                </a:schemeClr>
              </a:outerShdw>
            </a:effectLst>
          </p:spPr>
          <p:txBody>
            <a:bodyPr wrap="none" lIns="60325" tIns="30163" rIns="60325" bIns="30163" anchor="ctr"/>
            <a:lstStyle/>
            <a:p>
              <a:pPr defTabSz="595313" eaLnBrk="0" hangingPunct="0"/>
              <a:r>
                <a:rPr lang="en-US" b="1" dirty="0">
                  <a:solidFill>
                    <a:srgbClr val="FF0066"/>
                  </a:solidFill>
                  <a:latin typeface="Times New Roman" pitchFamily="18" charset="0"/>
                </a:rPr>
                <a:t>Memory</a:t>
              </a:r>
            </a:p>
            <a:p>
              <a:pPr defTabSz="595313" eaLnBrk="0" hangingPunct="0"/>
              <a:r>
                <a:rPr lang="en-US" b="1" dirty="0">
                  <a:solidFill>
                    <a:srgbClr val="FF0066"/>
                  </a:solidFill>
                  <a:latin typeface="Times New Roman" pitchFamily="18" charset="0"/>
                </a:rPr>
                <a:t>System  B</a:t>
              </a:r>
            </a:p>
          </p:txBody>
        </p:sp>
        <p:sp>
          <p:nvSpPr>
            <p:cNvPr id="30771" name="Rectangle 51"/>
            <p:cNvSpPr>
              <a:spLocks noChangeArrowheads="1"/>
            </p:cNvSpPr>
            <p:nvPr/>
          </p:nvSpPr>
          <p:spPr bwMode="auto">
            <a:xfrm>
              <a:off x="3391" y="2538"/>
              <a:ext cx="577" cy="566"/>
            </a:xfrm>
            <a:prstGeom prst="rect">
              <a:avLst/>
            </a:prstGeom>
            <a:solidFill>
              <a:schemeClr val="hlink"/>
            </a:solidFill>
            <a:ln w="12700">
              <a:solidFill>
                <a:schemeClr val="tx1"/>
              </a:solidFill>
              <a:miter lim="800000"/>
              <a:headEnd/>
              <a:tailEnd/>
            </a:ln>
            <a:effectLst>
              <a:outerShdw dist="107763" dir="2700000" algn="ctr" rotWithShape="0">
                <a:schemeClr val="bg2">
                  <a:alpha val="50000"/>
                </a:schemeClr>
              </a:outerShdw>
            </a:effectLst>
          </p:spPr>
          <p:txBody>
            <a:bodyPr wrap="none" lIns="60325" tIns="30163" rIns="60325" bIns="30163" anchor="ctr"/>
            <a:lstStyle/>
            <a:p>
              <a:pPr defTabSz="595313" eaLnBrk="0" hangingPunct="0"/>
              <a:r>
                <a:rPr lang="en-US" b="1" dirty="0">
                  <a:solidFill>
                    <a:srgbClr val="FF0066"/>
                  </a:solidFill>
                  <a:latin typeface="Times New Roman" pitchFamily="18" charset="0"/>
                </a:rPr>
                <a:t>Memory</a:t>
              </a:r>
            </a:p>
            <a:p>
              <a:pPr defTabSz="595313" eaLnBrk="0" hangingPunct="0"/>
              <a:r>
                <a:rPr lang="en-US" b="1" dirty="0">
                  <a:solidFill>
                    <a:srgbClr val="FF0066"/>
                  </a:solidFill>
                  <a:latin typeface="Times New Roman" pitchFamily="18" charset="0"/>
                </a:rPr>
                <a:t>System C</a:t>
              </a:r>
            </a:p>
          </p:txBody>
        </p:sp>
      </p:grpSp>
      <p:grpSp>
        <p:nvGrpSpPr>
          <p:cNvPr id="18" name="Group 63"/>
          <p:cNvGrpSpPr>
            <a:grpSpLocks/>
          </p:cNvGrpSpPr>
          <p:nvPr/>
        </p:nvGrpSpPr>
        <p:grpSpPr bwMode="auto">
          <a:xfrm>
            <a:off x="3238500" y="982663"/>
            <a:ext cx="1289050" cy="534987"/>
            <a:chOff x="2040" y="619"/>
            <a:chExt cx="812" cy="337"/>
          </a:xfrm>
        </p:grpSpPr>
        <p:grpSp>
          <p:nvGrpSpPr>
            <p:cNvPr id="19" name="Group 57"/>
            <p:cNvGrpSpPr>
              <a:grpSpLocks/>
            </p:cNvGrpSpPr>
            <p:nvPr/>
          </p:nvGrpSpPr>
          <p:grpSpPr bwMode="auto">
            <a:xfrm>
              <a:off x="2040" y="619"/>
              <a:ext cx="424" cy="337"/>
              <a:chOff x="2040" y="619"/>
              <a:chExt cx="424" cy="337"/>
            </a:xfrm>
          </p:grpSpPr>
          <p:sp>
            <p:nvSpPr>
              <p:cNvPr id="30773" name="Arc 53"/>
              <p:cNvSpPr>
                <a:spLocks/>
              </p:cNvSpPr>
              <p:nvPr/>
            </p:nvSpPr>
            <p:spPr bwMode="auto">
              <a:xfrm>
                <a:off x="2115" y="619"/>
                <a:ext cx="335" cy="253"/>
              </a:xfrm>
              <a:custGeom>
                <a:avLst/>
                <a:gdLst>
                  <a:gd name="G0" fmla="+- 21600 0 0"/>
                  <a:gd name="G1" fmla="+- 21600 0 0"/>
                  <a:gd name="G2" fmla="+- 21600 0 0"/>
                  <a:gd name="T0" fmla="*/ 0 w 21600"/>
                  <a:gd name="T1" fmla="*/ 21514 h 21600"/>
                  <a:gd name="T2" fmla="*/ 2153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4"/>
                    </a:moveTo>
                    <a:cubicBezTo>
                      <a:pt x="47" y="9643"/>
                      <a:pt x="9665" y="35"/>
                      <a:pt x="21536" y="0"/>
                    </a:cubicBezTo>
                  </a:path>
                  <a:path w="21600" h="21600" stroke="0" extrusionOk="0">
                    <a:moveTo>
                      <a:pt x="0" y="21514"/>
                    </a:moveTo>
                    <a:cubicBezTo>
                      <a:pt x="47" y="9643"/>
                      <a:pt x="9665" y="35"/>
                      <a:pt x="21536" y="0"/>
                    </a:cubicBezTo>
                    <a:lnTo>
                      <a:pt x="21600" y="21600"/>
                    </a:lnTo>
                    <a:close/>
                  </a:path>
                </a:pathLst>
              </a:custGeom>
              <a:noFill/>
              <a:ln w="12700" cap="rnd">
                <a:solidFill>
                  <a:schemeClr val="tx1"/>
                </a:solidFill>
                <a:round/>
                <a:headEnd/>
                <a:tailEnd/>
              </a:ln>
              <a:effectLst/>
            </p:spPr>
            <p:txBody>
              <a:bodyPr/>
              <a:lstStyle/>
              <a:p>
                <a:endParaRPr lang="en-US"/>
              </a:p>
            </p:txBody>
          </p:sp>
          <p:sp>
            <p:nvSpPr>
              <p:cNvPr id="30774" name="Arc 54"/>
              <p:cNvSpPr>
                <a:spLocks/>
              </p:cNvSpPr>
              <p:nvPr/>
            </p:nvSpPr>
            <p:spPr bwMode="auto">
              <a:xfrm>
                <a:off x="2218" y="669"/>
                <a:ext cx="246" cy="203"/>
              </a:xfrm>
              <a:custGeom>
                <a:avLst/>
                <a:gdLst>
                  <a:gd name="G0" fmla="+- 21600 0 0"/>
                  <a:gd name="G1" fmla="+- 21600 0 0"/>
                  <a:gd name="G2" fmla="+- 21600 0 0"/>
                  <a:gd name="T0" fmla="*/ 0 w 21600"/>
                  <a:gd name="T1" fmla="*/ 21494 h 21600"/>
                  <a:gd name="T2" fmla="*/ 2151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94"/>
                    </a:moveTo>
                    <a:cubicBezTo>
                      <a:pt x="58" y="9640"/>
                      <a:pt x="9658" y="48"/>
                      <a:pt x="21512" y="0"/>
                    </a:cubicBezTo>
                  </a:path>
                  <a:path w="21600" h="21600" stroke="0" extrusionOk="0">
                    <a:moveTo>
                      <a:pt x="0" y="21494"/>
                    </a:moveTo>
                    <a:cubicBezTo>
                      <a:pt x="58" y="9640"/>
                      <a:pt x="9658" y="48"/>
                      <a:pt x="21512" y="0"/>
                    </a:cubicBezTo>
                    <a:lnTo>
                      <a:pt x="21600" y="21600"/>
                    </a:lnTo>
                    <a:close/>
                  </a:path>
                </a:pathLst>
              </a:custGeom>
              <a:noFill/>
              <a:ln w="12700" cap="rnd">
                <a:solidFill>
                  <a:schemeClr val="tx1"/>
                </a:solidFill>
                <a:round/>
                <a:headEnd/>
                <a:tailEnd/>
              </a:ln>
              <a:effectLst/>
            </p:spPr>
            <p:txBody>
              <a:bodyPr/>
              <a:lstStyle/>
              <a:p>
                <a:endParaRPr lang="en-US"/>
              </a:p>
            </p:txBody>
          </p:sp>
          <p:sp>
            <p:nvSpPr>
              <p:cNvPr id="30775" name="AutoShape 55"/>
              <p:cNvSpPr>
                <a:spLocks noChangeArrowheads="1"/>
              </p:cNvSpPr>
              <p:nvPr/>
            </p:nvSpPr>
            <p:spPr bwMode="auto">
              <a:xfrm rot="10800000" flipH="1">
                <a:off x="2040" y="875"/>
                <a:ext cx="242" cy="81"/>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sp>
            <p:nvSpPr>
              <p:cNvPr id="30776" name="Line 56"/>
              <p:cNvSpPr>
                <a:spLocks noChangeShapeType="1"/>
              </p:cNvSpPr>
              <p:nvPr/>
            </p:nvSpPr>
            <p:spPr bwMode="auto">
              <a:xfrm>
                <a:off x="2122" y="871"/>
                <a:ext cx="95" cy="0"/>
              </a:xfrm>
              <a:prstGeom prst="line">
                <a:avLst/>
              </a:prstGeom>
              <a:noFill/>
              <a:ln w="12700">
                <a:solidFill>
                  <a:schemeClr val="bg1"/>
                </a:solidFill>
                <a:round/>
                <a:headEnd/>
                <a:tailEnd/>
              </a:ln>
              <a:effectLst/>
            </p:spPr>
            <p:txBody>
              <a:bodyPr/>
              <a:lstStyle/>
              <a:p>
                <a:endParaRPr lang="en-US"/>
              </a:p>
            </p:txBody>
          </p:sp>
        </p:grpSp>
        <p:grpSp>
          <p:nvGrpSpPr>
            <p:cNvPr id="20" name="Group 62"/>
            <p:cNvGrpSpPr>
              <a:grpSpLocks/>
            </p:cNvGrpSpPr>
            <p:nvPr/>
          </p:nvGrpSpPr>
          <p:grpSpPr bwMode="auto">
            <a:xfrm>
              <a:off x="2431" y="619"/>
              <a:ext cx="421" cy="337"/>
              <a:chOff x="2431" y="619"/>
              <a:chExt cx="421" cy="337"/>
            </a:xfrm>
          </p:grpSpPr>
          <p:sp>
            <p:nvSpPr>
              <p:cNvPr id="30778" name="Arc 58"/>
              <p:cNvSpPr>
                <a:spLocks/>
              </p:cNvSpPr>
              <p:nvPr/>
            </p:nvSpPr>
            <p:spPr bwMode="auto">
              <a:xfrm>
                <a:off x="2442" y="619"/>
                <a:ext cx="337" cy="253"/>
              </a:xfrm>
              <a:custGeom>
                <a:avLst/>
                <a:gdLst>
                  <a:gd name="G0" fmla="+- 64 0 0"/>
                  <a:gd name="G1" fmla="+- 21600 0 0"/>
                  <a:gd name="G2" fmla="+- 21600 0 0"/>
                  <a:gd name="T0" fmla="*/ 0 w 21664"/>
                  <a:gd name="T1" fmla="*/ 0 h 21600"/>
                  <a:gd name="T2" fmla="*/ 21664 w 21664"/>
                  <a:gd name="T3" fmla="*/ 21514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59" y="0"/>
                      <a:pt x="21616" y="9618"/>
                      <a:pt x="21663" y="21514"/>
                    </a:cubicBezTo>
                  </a:path>
                  <a:path w="21664" h="21600" stroke="0" extrusionOk="0">
                    <a:moveTo>
                      <a:pt x="0" y="0"/>
                    </a:moveTo>
                    <a:cubicBezTo>
                      <a:pt x="21" y="0"/>
                      <a:pt x="42" y="-1"/>
                      <a:pt x="64" y="0"/>
                    </a:cubicBezTo>
                    <a:cubicBezTo>
                      <a:pt x="11959" y="0"/>
                      <a:pt x="21616" y="9618"/>
                      <a:pt x="21663" y="21514"/>
                    </a:cubicBezTo>
                    <a:lnTo>
                      <a:pt x="64" y="21600"/>
                    </a:lnTo>
                    <a:close/>
                  </a:path>
                </a:pathLst>
              </a:custGeom>
              <a:noFill/>
              <a:ln w="12700" cap="rnd">
                <a:solidFill>
                  <a:schemeClr val="tx1"/>
                </a:solidFill>
                <a:round/>
                <a:headEnd/>
                <a:tailEnd/>
              </a:ln>
              <a:effectLst/>
            </p:spPr>
            <p:txBody>
              <a:bodyPr/>
              <a:lstStyle/>
              <a:p>
                <a:endParaRPr lang="en-US"/>
              </a:p>
            </p:txBody>
          </p:sp>
          <p:sp>
            <p:nvSpPr>
              <p:cNvPr id="30779" name="Arc 59"/>
              <p:cNvSpPr>
                <a:spLocks/>
              </p:cNvSpPr>
              <p:nvPr/>
            </p:nvSpPr>
            <p:spPr bwMode="auto">
              <a:xfrm>
                <a:off x="2431" y="669"/>
                <a:ext cx="245" cy="203"/>
              </a:xfrm>
              <a:custGeom>
                <a:avLst/>
                <a:gdLst>
                  <a:gd name="G0" fmla="+- 88 0 0"/>
                  <a:gd name="G1" fmla="+- 21600 0 0"/>
                  <a:gd name="G2" fmla="+- 21600 0 0"/>
                  <a:gd name="T0" fmla="*/ 0 w 21688"/>
                  <a:gd name="T1" fmla="*/ 0 h 21600"/>
                  <a:gd name="T2" fmla="*/ 21688 w 21688"/>
                  <a:gd name="T3" fmla="*/ 21493 h 21600"/>
                  <a:gd name="T4" fmla="*/ 88 w 21688"/>
                  <a:gd name="T5" fmla="*/ 21600 h 21600"/>
                </a:gdLst>
                <a:ahLst/>
                <a:cxnLst>
                  <a:cxn ang="0">
                    <a:pos x="T0" y="T1"/>
                  </a:cxn>
                  <a:cxn ang="0">
                    <a:pos x="T2" y="T3"/>
                  </a:cxn>
                  <a:cxn ang="0">
                    <a:pos x="T4" y="T5"/>
                  </a:cxn>
                </a:cxnLst>
                <a:rect l="0" t="0" r="r" b="b"/>
                <a:pathLst>
                  <a:path w="21688" h="21600" fill="none" extrusionOk="0">
                    <a:moveTo>
                      <a:pt x="0" y="0"/>
                    </a:moveTo>
                    <a:cubicBezTo>
                      <a:pt x="29" y="0"/>
                      <a:pt x="58" y="-1"/>
                      <a:pt x="88" y="0"/>
                    </a:cubicBezTo>
                    <a:cubicBezTo>
                      <a:pt x="11975" y="0"/>
                      <a:pt x="21628" y="9605"/>
                      <a:pt x="21687" y="21493"/>
                    </a:cubicBezTo>
                  </a:path>
                  <a:path w="21688" h="21600" stroke="0" extrusionOk="0">
                    <a:moveTo>
                      <a:pt x="0" y="0"/>
                    </a:moveTo>
                    <a:cubicBezTo>
                      <a:pt x="29" y="0"/>
                      <a:pt x="58" y="-1"/>
                      <a:pt x="88" y="0"/>
                    </a:cubicBezTo>
                    <a:cubicBezTo>
                      <a:pt x="11975" y="0"/>
                      <a:pt x="21628" y="9605"/>
                      <a:pt x="21687" y="21493"/>
                    </a:cubicBezTo>
                    <a:lnTo>
                      <a:pt x="88" y="21600"/>
                    </a:lnTo>
                    <a:close/>
                  </a:path>
                </a:pathLst>
              </a:custGeom>
              <a:noFill/>
              <a:ln w="12700" cap="rnd">
                <a:solidFill>
                  <a:schemeClr val="tx1"/>
                </a:solidFill>
                <a:round/>
                <a:headEnd/>
                <a:tailEnd/>
              </a:ln>
              <a:effectLst/>
            </p:spPr>
            <p:txBody>
              <a:bodyPr/>
              <a:lstStyle/>
              <a:p>
                <a:endParaRPr lang="en-US"/>
              </a:p>
            </p:txBody>
          </p:sp>
          <p:sp>
            <p:nvSpPr>
              <p:cNvPr id="30780" name="AutoShape 60"/>
              <p:cNvSpPr>
                <a:spLocks noChangeArrowheads="1"/>
              </p:cNvSpPr>
              <p:nvPr/>
            </p:nvSpPr>
            <p:spPr bwMode="auto">
              <a:xfrm rot="10800000">
                <a:off x="2607" y="875"/>
                <a:ext cx="245" cy="81"/>
              </a:xfrm>
              <a:prstGeom prst="triangle">
                <a:avLst>
                  <a:gd name="adj" fmla="val 49995"/>
                </a:avLst>
              </a:prstGeom>
              <a:solidFill>
                <a:schemeClr val="bg1"/>
              </a:solidFill>
              <a:ln w="12700">
                <a:solidFill>
                  <a:schemeClr val="tx1"/>
                </a:solidFill>
                <a:miter lim="800000"/>
                <a:headEnd/>
                <a:tailEnd/>
              </a:ln>
              <a:effectLst/>
            </p:spPr>
            <p:txBody>
              <a:bodyPr wrap="none" anchor="ctr"/>
              <a:lstStyle/>
              <a:p>
                <a:endParaRPr lang="en-US"/>
              </a:p>
            </p:txBody>
          </p:sp>
          <p:sp>
            <p:nvSpPr>
              <p:cNvPr id="30781" name="Line 61"/>
              <p:cNvSpPr>
                <a:spLocks noChangeShapeType="1"/>
              </p:cNvSpPr>
              <p:nvPr/>
            </p:nvSpPr>
            <p:spPr bwMode="auto">
              <a:xfrm flipH="1">
                <a:off x="2675" y="871"/>
                <a:ext cx="91" cy="0"/>
              </a:xfrm>
              <a:prstGeom prst="line">
                <a:avLst/>
              </a:prstGeom>
              <a:noFill/>
              <a:ln w="12700">
                <a:solidFill>
                  <a:schemeClr val="bg1"/>
                </a:solidFill>
                <a:round/>
                <a:headEnd/>
                <a:tailEnd/>
              </a:ln>
              <a:effectLst/>
            </p:spPr>
            <p:txBody>
              <a:bodyPr/>
              <a:lstStyle/>
              <a:p>
                <a:endParaRPr lang="en-US"/>
              </a:p>
            </p:txBody>
          </p:sp>
        </p:grpSp>
      </p:grpSp>
      <p:grpSp>
        <p:nvGrpSpPr>
          <p:cNvPr id="21" name="Group 73"/>
          <p:cNvGrpSpPr>
            <a:grpSpLocks/>
          </p:cNvGrpSpPr>
          <p:nvPr/>
        </p:nvGrpSpPr>
        <p:grpSpPr bwMode="auto">
          <a:xfrm>
            <a:off x="4791075" y="982663"/>
            <a:ext cx="1343025" cy="534987"/>
            <a:chOff x="3018" y="619"/>
            <a:chExt cx="846" cy="337"/>
          </a:xfrm>
        </p:grpSpPr>
        <p:grpSp>
          <p:nvGrpSpPr>
            <p:cNvPr id="22" name="Group 68"/>
            <p:cNvGrpSpPr>
              <a:grpSpLocks/>
            </p:cNvGrpSpPr>
            <p:nvPr/>
          </p:nvGrpSpPr>
          <p:grpSpPr bwMode="auto">
            <a:xfrm>
              <a:off x="3018" y="619"/>
              <a:ext cx="438" cy="337"/>
              <a:chOff x="3018" y="619"/>
              <a:chExt cx="438" cy="337"/>
            </a:xfrm>
          </p:grpSpPr>
          <p:sp>
            <p:nvSpPr>
              <p:cNvPr id="30784" name="Arc 64"/>
              <p:cNvSpPr>
                <a:spLocks/>
              </p:cNvSpPr>
              <p:nvPr/>
            </p:nvSpPr>
            <p:spPr bwMode="auto">
              <a:xfrm>
                <a:off x="3095" y="619"/>
                <a:ext cx="350" cy="253"/>
              </a:xfrm>
              <a:custGeom>
                <a:avLst/>
                <a:gdLst>
                  <a:gd name="G0" fmla="+- 21600 0 0"/>
                  <a:gd name="G1" fmla="+- 21600 0 0"/>
                  <a:gd name="G2" fmla="+- 21600 0 0"/>
                  <a:gd name="T0" fmla="*/ 0 w 21600"/>
                  <a:gd name="T1" fmla="*/ 21514 h 21600"/>
                  <a:gd name="T2" fmla="*/ 2153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4"/>
                    </a:moveTo>
                    <a:cubicBezTo>
                      <a:pt x="47" y="9642"/>
                      <a:pt x="9666" y="34"/>
                      <a:pt x="21538" y="0"/>
                    </a:cubicBezTo>
                  </a:path>
                  <a:path w="21600" h="21600" stroke="0" extrusionOk="0">
                    <a:moveTo>
                      <a:pt x="0" y="21514"/>
                    </a:moveTo>
                    <a:cubicBezTo>
                      <a:pt x="47" y="9642"/>
                      <a:pt x="9666" y="34"/>
                      <a:pt x="21538" y="0"/>
                    </a:cubicBezTo>
                    <a:lnTo>
                      <a:pt x="21600" y="21600"/>
                    </a:lnTo>
                    <a:close/>
                  </a:path>
                </a:pathLst>
              </a:custGeom>
              <a:noFill/>
              <a:ln w="12700" cap="rnd">
                <a:solidFill>
                  <a:schemeClr val="tx1"/>
                </a:solidFill>
                <a:round/>
                <a:headEnd/>
                <a:tailEnd/>
              </a:ln>
              <a:effectLst/>
            </p:spPr>
            <p:txBody>
              <a:bodyPr/>
              <a:lstStyle/>
              <a:p>
                <a:endParaRPr lang="en-US"/>
              </a:p>
            </p:txBody>
          </p:sp>
          <p:sp>
            <p:nvSpPr>
              <p:cNvPr id="30785" name="Arc 65"/>
              <p:cNvSpPr>
                <a:spLocks/>
              </p:cNvSpPr>
              <p:nvPr/>
            </p:nvSpPr>
            <p:spPr bwMode="auto">
              <a:xfrm>
                <a:off x="3200" y="669"/>
                <a:ext cx="256" cy="203"/>
              </a:xfrm>
              <a:custGeom>
                <a:avLst/>
                <a:gdLst>
                  <a:gd name="G0" fmla="+- 21600 0 0"/>
                  <a:gd name="G1" fmla="+- 21600 0 0"/>
                  <a:gd name="G2" fmla="+- 21600 0 0"/>
                  <a:gd name="T0" fmla="*/ 0 w 21600"/>
                  <a:gd name="T1" fmla="*/ 21494 h 21600"/>
                  <a:gd name="T2" fmla="*/ 2151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94"/>
                    </a:moveTo>
                    <a:cubicBezTo>
                      <a:pt x="58" y="9638"/>
                      <a:pt x="9660" y="46"/>
                      <a:pt x="21516" y="0"/>
                    </a:cubicBezTo>
                  </a:path>
                  <a:path w="21600" h="21600" stroke="0" extrusionOk="0">
                    <a:moveTo>
                      <a:pt x="0" y="21494"/>
                    </a:moveTo>
                    <a:cubicBezTo>
                      <a:pt x="58" y="9638"/>
                      <a:pt x="9660" y="46"/>
                      <a:pt x="21516" y="0"/>
                    </a:cubicBezTo>
                    <a:lnTo>
                      <a:pt x="21600" y="21600"/>
                    </a:lnTo>
                    <a:close/>
                  </a:path>
                </a:pathLst>
              </a:custGeom>
              <a:noFill/>
              <a:ln w="12700" cap="rnd">
                <a:solidFill>
                  <a:schemeClr val="tx1"/>
                </a:solidFill>
                <a:round/>
                <a:headEnd/>
                <a:tailEnd/>
              </a:ln>
              <a:effectLst/>
            </p:spPr>
            <p:txBody>
              <a:bodyPr/>
              <a:lstStyle/>
              <a:p>
                <a:endParaRPr lang="en-US"/>
              </a:p>
            </p:txBody>
          </p:sp>
          <p:sp>
            <p:nvSpPr>
              <p:cNvPr id="30786" name="AutoShape 66"/>
              <p:cNvSpPr>
                <a:spLocks noChangeArrowheads="1"/>
              </p:cNvSpPr>
              <p:nvPr/>
            </p:nvSpPr>
            <p:spPr bwMode="auto">
              <a:xfrm rot="10800000" flipH="1">
                <a:off x="3018" y="875"/>
                <a:ext cx="254" cy="81"/>
              </a:xfrm>
              <a:prstGeom prst="triangle">
                <a:avLst>
                  <a:gd name="adj" fmla="val 49995"/>
                </a:avLst>
              </a:prstGeom>
              <a:noFill/>
              <a:ln w="12700">
                <a:solidFill>
                  <a:schemeClr val="tx1"/>
                </a:solidFill>
                <a:miter lim="800000"/>
                <a:headEnd/>
                <a:tailEnd/>
              </a:ln>
              <a:effectLst/>
            </p:spPr>
            <p:txBody>
              <a:bodyPr wrap="none" anchor="ctr"/>
              <a:lstStyle/>
              <a:p>
                <a:endParaRPr lang="en-US"/>
              </a:p>
            </p:txBody>
          </p:sp>
          <p:sp>
            <p:nvSpPr>
              <p:cNvPr id="30787" name="Line 67"/>
              <p:cNvSpPr>
                <a:spLocks noChangeShapeType="1"/>
              </p:cNvSpPr>
              <p:nvPr/>
            </p:nvSpPr>
            <p:spPr bwMode="auto">
              <a:xfrm>
                <a:off x="3107" y="871"/>
                <a:ext cx="93" cy="0"/>
              </a:xfrm>
              <a:prstGeom prst="line">
                <a:avLst/>
              </a:prstGeom>
              <a:noFill/>
              <a:ln w="12700">
                <a:solidFill>
                  <a:schemeClr val="tx1"/>
                </a:solidFill>
                <a:round/>
                <a:headEnd/>
                <a:tailEnd/>
              </a:ln>
              <a:effectLst/>
            </p:spPr>
            <p:txBody>
              <a:bodyPr/>
              <a:lstStyle/>
              <a:p>
                <a:endParaRPr lang="en-US"/>
              </a:p>
            </p:txBody>
          </p:sp>
        </p:grpSp>
        <p:sp>
          <p:nvSpPr>
            <p:cNvPr id="30789" name="Arc 69"/>
            <p:cNvSpPr>
              <a:spLocks/>
            </p:cNvSpPr>
            <p:nvPr/>
          </p:nvSpPr>
          <p:spPr bwMode="auto">
            <a:xfrm>
              <a:off x="3436" y="619"/>
              <a:ext cx="350" cy="253"/>
            </a:xfrm>
            <a:custGeom>
              <a:avLst/>
              <a:gdLst>
                <a:gd name="G0" fmla="+- 62 0 0"/>
                <a:gd name="G1" fmla="+- 21600 0 0"/>
                <a:gd name="G2" fmla="+- 21600 0 0"/>
                <a:gd name="T0" fmla="*/ 0 w 21662"/>
                <a:gd name="T1" fmla="*/ 0 h 21600"/>
                <a:gd name="T2" fmla="*/ 21662 w 21662"/>
                <a:gd name="T3" fmla="*/ 21514 h 21600"/>
                <a:gd name="T4" fmla="*/ 62 w 21662"/>
                <a:gd name="T5" fmla="*/ 21600 h 21600"/>
              </a:gdLst>
              <a:ahLst/>
              <a:cxnLst>
                <a:cxn ang="0">
                  <a:pos x="T0" y="T1"/>
                </a:cxn>
                <a:cxn ang="0">
                  <a:pos x="T2" y="T3"/>
                </a:cxn>
                <a:cxn ang="0">
                  <a:pos x="T4" y="T5"/>
                </a:cxn>
              </a:cxnLst>
              <a:rect l="0" t="0" r="r" b="b"/>
              <a:pathLst>
                <a:path w="21662" h="21600" fill="none" extrusionOk="0">
                  <a:moveTo>
                    <a:pt x="0" y="0"/>
                  </a:moveTo>
                  <a:cubicBezTo>
                    <a:pt x="20" y="0"/>
                    <a:pt x="41" y="-1"/>
                    <a:pt x="62" y="0"/>
                  </a:cubicBezTo>
                  <a:cubicBezTo>
                    <a:pt x="11957" y="0"/>
                    <a:pt x="21614" y="9618"/>
                    <a:pt x="21661" y="21514"/>
                  </a:cubicBezTo>
                </a:path>
                <a:path w="21662" h="21600" stroke="0" extrusionOk="0">
                  <a:moveTo>
                    <a:pt x="0" y="0"/>
                  </a:moveTo>
                  <a:cubicBezTo>
                    <a:pt x="20" y="0"/>
                    <a:pt x="41" y="-1"/>
                    <a:pt x="62" y="0"/>
                  </a:cubicBezTo>
                  <a:cubicBezTo>
                    <a:pt x="11957" y="0"/>
                    <a:pt x="21614" y="9618"/>
                    <a:pt x="21661" y="21514"/>
                  </a:cubicBezTo>
                  <a:lnTo>
                    <a:pt x="62" y="21600"/>
                  </a:lnTo>
                  <a:close/>
                </a:path>
              </a:pathLst>
            </a:custGeom>
            <a:noFill/>
            <a:ln w="12700" cap="rnd">
              <a:solidFill>
                <a:schemeClr val="tx1"/>
              </a:solidFill>
              <a:round/>
              <a:headEnd/>
              <a:tailEnd/>
            </a:ln>
            <a:effectLst/>
          </p:spPr>
          <p:txBody>
            <a:bodyPr/>
            <a:lstStyle/>
            <a:p>
              <a:endParaRPr lang="en-US"/>
            </a:p>
          </p:txBody>
        </p:sp>
        <p:sp>
          <p:nvSpPr>
            <p:cNvPr id="30790" name="Arc 70"/>
            <p:cNvSpPr>
              <a:spLocks/>
            </p:cNvSpPr>
            <p:nvPr/>
          </p:nvSpPr>
          <p:spPr bwMode="auto">
            <a:xfrm>
              <a:off x="3425" y="669"/>
              <a:ext cx="256" cy="203"/>
            </a:xfrm>
            <a:custGeom>
              <a:avLst/>
              <a:gdLst>
                <a:gd name="G0" fmla="+- 85 0 0"/>
                <a:gd name="G1" fmla="+- 21600 0 0"/>
                <a:gd name="G2" fmla="+- 21600 0 0"/>
                <a:gd name="T0" fmla="*/ 0 w 21685"/>
                <a:gd name="T1" fmla="*/ 0 h 21600"/>
                <a:gd name="T2" fmla="*/ 21685 w 21685"/>
                <a:gd name="T3" fmla="*/ 21493 h 21600"/>
                <a:gd name="T4" fmla="*/ 85 w 21685"/>
                <a:gd name="T5" fmla="*/ 21600 h 21600"/>
              </a:gdLst>
              <a:ahLst/>
              <a:cxnLst>
                <a:cxn ang="0">
                  <a:pos x="T0" y="T1"/>
                </a:cxn>
                <a:cxn ang="0">
                  <a:pos x="T2" y="T3"/>
                </a:cxn>
                <a:cxn ang="0">
                  <a:pos x="T4" y="T5"/>
                </a:cxn>
              </a:cxnLst>
              <a:rect l="0" t="0" r="r" b="b"/>
              <a:pathLst>
                <a:path w="21685" h="21600" fill="none" extrusionOk="0">
                  <a:moveTo>
                    <a:pt x="0" y="0"/>
                  </a:moveTo>
                  <a:cubicBezTo>
                    <a:pt x="28" y="0"/>
                    <a:pt x="56" y="-1"/>
                    <a:pt x="85" y="0"/>
                  </a:cubicBezTo>
                  <a:cubicBezTo>
                    <a:pt x="11972" y="0"/>
                    <a:pt x="21625" y="9605"/>
                    <a:pt x="21684" y="21493"/>
                  </a:cubicBezTo>
                </a:path>
                <a:path w="21685" h="21600" stroke="0" extrusionOk="0">
                  <a:moveTo>
                    <a:pt x="0" y="0"/>
                  </a:moveTo>
                  <a:cubicBezTo>
                    <a:pt x="28" y="0"/>
                    <a:pt x="56" y="-1"/>
                    <a:pt x="85" y="0"/>
                  </a:cubicBezTo>
                  <a:cubicBezTo>
                    <a:pt x="11972" y="0"/>
                    <a:pt x="21625" y="9605"/>
                    <a:pt x="21684" y="21493"/>
                  </a:cubicBezTo>
                  <a:lnTo>
                    <a:pt x="85" y="21600"/>
                  </a:lnTo>
                  <a:close/>
                </a:path>
              </a:pathLst>
            </a:custGeom>
            <a:noFill/>
            <a:ln w="12700" cap="rnd">
              <a:solidFill>
                <a:schemeClr val="tx1"/>
              </a:solidFill>
              <a:round/>
              <a:headEnd/>
              <a:tailEnd/>
            </a:ln>
            <a:effectLst/>
          </p:spPr>
          <p:txBody>
            <a:bodyPr/>
            <a:lstStyle/>
            <a:p>
              <a:endParaRPr lang="en-US"/>
            </a:p>
          </p:txBody>
        </p:sp>
        <p:sp>
          <p:nvSpPr>
            <p:cNvPr id="30791" name="AutoShape 71"/>
            <p:cNvSpPr>
              <a:spLocks noChangeArrowheads="1"/>
            </p:cNvSpPr>
            <p:nvPr/>
          </p:nvSpPr>
          <p:spPr bwMode="auto">
            <a:xfrm rot="10800000">
              <a:off x="3609" y="875"/>
              <a:ext cx="255" cy="81"/>
            </a:xfrm>
            <a:prstGeom prst="triangle">
              <a:avLst>
                <a:gd name="adj" fmla="val 49995"/>
              </a:avLst>
            </a:prstGeom>
            <a:noFill/>
            <a:ln w="12700">
              <a:solidFill>
                <a:schemeClr val="tx1"/>
              </a:solidFill>
              <a:miter lim="800000"/>
              <a:headEnd/>
              <a:tailEnd/>
            </a:ln>
            <a:effectLst/>
          </p:spPr>
          <p:txBody>
            <a:bodyPr wrap="none" anchor="ctr"/>
            <a:lstStyle/>
            <a:p>
              <a:endParaRPr lang="en-US"/>
            </a:p>
          </p:txBody>
        </p:sp>
        <p:sp>
          <p:nvSpPr>
            <p:cNvPr id="30792" name="Line 72"/>
            <p:cNvSpPr>
              <a:spLocks noChangeShapeType="1"/>
            </p:cNvSpPr>
            <p:nvPr/>
          </p:nvSpPr>
          <p:spPr bwMode="auto">
            <a:xfrm flipH="1">
              <a:off x="3680" y="871"/>
              <a:ext cx="93" cy="0"/>
            </a:xfrm>
            <a:prstGeom prst="line">
              <a:avLst/>
            </a:prstGeom>
            <a:noFill/>
            <a:ln w="12700">
              <a:solidFill>
                <a:schemeClr val="tx1"/>
              </a:solidFill>
              <a:round/>
              <a:headEnd/>
              <a:tailEnd/>
            </a:ln>
            <a:effectLst/>
          </p:spPr>
          <p:txBody>
            <a:bodyPr/>
            <a:lstStyle/>
            <a:p>
              <a:endParaRPr lang="en-US"/>
            </a:p>
          </p:txBody>
        </p:sp>
      </p:grpSp>
      <p:sp>
        <p:nvSpPr>
          <p:cNvPr id="30794" name="Rectangle 74"/>
          <p:cNvSpPr>
            <a:spLocks noChangeArrowheads="1"/>
          </p:cNvSpPr>
          <p:nvPr/>
        </p:nvSpPr>
        <p:spPr bwMode="auto">
          <a:xfrm>
            <a:off x="6197600" y="1014413"/>
            <a:ext cx="1543050" cy="579437"/>
          </a:xfrm>
          <a:prstGeom prst="rect">
            <a:avLst/>
          </a:prstGeom>
          <a:noFill/>
          <a:ln w="12700">
            <a:noFill/>
            <a:miter lim="800000"/>
            <a:headEnd/>
            <a:tailEnd/>
          </a:ln>
          <a:effectLst/>
        </p:spPr>
        <p:txBody>
          <a:bodyPr lIns="90488" tIns="44450" rIns="90488" bIns="44450">
            <a:spAutoFit/>
          </a:bodyPr>
          <a:lstStyle/>
          <a:p>
            <a:pPr defTabSz="895350" eaLnBrk="0" hangingPunct="0">
              <a:lnSpc>
                <a:spcPct val="75000"/>
              </a:lnSpc>
              <a:spcBef>
                <a:spcPct val="50000"/>
              </a:spcBef>
            </a:pPr>
            <a:r>
              <a:rPr lang="en-US" b="1">
                <a:solidFill>
                  <a:schemeClr val="accent2"/>
                </a:solidFill>
                <a:latin typeface="Arial" pitchFamily="34" charset="0"/>
              </a:rPr>
              <a:t>IPC</a:t>
            </a:r>
          </a:p>
          <a:p>
            <a:pPr defTabSz="895350" eaLnBrk="0" hangingPunct="0">
              <a:lnSpc>
                <a:spcPct val="75000"/>
              </a:lnSpc>
              <a:spcBef>
                <a:spcPct val="50000"/>
              </a:spcBef>
            </a:pPr>
            <a:r>
              <a:rPr lang="en-US" b="1">
                <a:solidFill>
                  <a:schemeClr val="accent2"/>
                </a:solidFill>
                <a:latin typeface="Arial" pitchFamily="34" charset="0"/>
              </a:rPr>
              <a:t>channel</a:t>
            </a:r>
          </a:p>
        </p:txBody>
      </p:sp>
      <p:sp>
        <p:nvSpPr>
          <p:cNvPr id="30795" name="Rectangle 75"/>
          <p:cNvSpPr>
            <a:spLocks noChangeArrowheads="1"/>
          </p:cNvSpPr>
          <p:nvPr/>
        </p:nvSpPr>
        <p:spPr bwMode="auto">
          <a:xfrm>
            <a:off x="1571625" y="995363"/>
            <a:ext cx="1543050" cy="579437"/>
          </a:xfrm>
          <a:prstGeom prst="rect">
            <a:avLst/>
          </a:prstGeom>
          <a:noFill/>
          <a:ln w="12700">
            <a:noFill/>
            <a:miter lim="800000"/>
            <a:headEnd/>
            <a:tailEnd/>
          </a:ln>
          <a:effectLst/>
        </p:spPr>
        <p:txBody>
          <a:bodyPr lIns="90488" tIns="44450" rIns="90488" bIns="44450">
            <a:spAutoFit/>
          </a:bodyPr>
          <a:lstStyle/>
          <a:p>
            <a:pPr defTabSz="895350" eaLnBrk="0" hangingPunct="0">
              <a:lnSpc>
                <a:spcPct val="75000"/>
              </a:lnSpc>
              <a:spcBef>
                <a:spcPct val="50000"/>
              </a:spcBef>
            </a:pPr>
            <a:r>
              <a:rPr lang="en-US" b="1" dirty="0">
                <a:solidFill>
                  <a:schemeClr val="accent2"/>
                </a:solidFill>
                <a:latin typeface="Arial" pitchFamily="34" charset="0"/>
              </a:rPr>
              <a:t>IPC</a:t>
            </a:r>
          </a:p>
          <a:p>
            <a:pPr defTabSz="895350" eaLnBrk="0" hangingPunct="0">
              <a:lnSpc>
                <a:spcPct val="75000"/>
              </a:lnSpc>
              <a:spcBef>
                <a:spcPct val="50000"/>
              </a:spcBef>
            </a:pPr>
            <a:r>
              <a:rPr lang="en-US" b="1" dirty="0">
                <a:solidFill>
                  <a:schemeClr val="accent2"/>
                </a:solidFill>
                <a:latin typeface="Arial" pitchFamily="34" charset="0"/>
              </a:rPr>
              <a:t>channel</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858838" y="2171700"/>
            <a:ext cx="7967662" cy="4171950"/>
          </a:xfrm>
          <a:noFill/>
          <a:ln/>
        </p:spPr>
        <p:txBody>
          <a:bodyPr lIns="90488" tIns="44450" rIns="90488" bIns="44450">
            <a:normAutofit fontScale="92500" lnSpcReduction="10000"/>
          </a:bodyPr>
          <a:lstStyle/>
          <a:p>
            <a:pPr marL="457200" indent="-457200">
              <a:buClr>
                <a:schemeClr val="tx1"/>
              </a:buClr>
              <a:buFont typeface="Monotype Sorts" charset="2"/>
              <a:buChar char="2"/>
            </a:pPr>
            <a:r>
              <a:rPr lang="en-US" sz="3200" dirty="0"/>
              <a:t>Frame work that unifies features, services and tasks performed</a:t>
            </a:r>
          </a:p>
          <a:p>
            <a:pPr marL="457200" indent="-457200">
              <a:buClr>
                <a:schemeClr val="tx1"/>
              </a:buClr>
              <a:buFont typeface="Monotype Sorts" charset="2"/>
              <a:buChar char="2"/>
            </a:pPr>
            <a:r>
              <a:rPr lang="en-US" sz="3200" dirty="0"/>
              <a:t>Three approaches to building OS....</a:t>
            </a:r>
          </a:p>
          <a:p>
            <a:pPr marL="1200150" lvl="1" indent="-628650" eaLnBrk="0" hangingPunct="0">
              <a:lnSpc>
                <a:spcPct val="90000"/>
              </a:lnSpc>
              <a:spcBef>
                <a:spcPct val="30000"/>
              </a:spcBef>
              <a:buClr>
                <a:schemeClr val="tx1"/>
              </a:buClr>
              <a:buSzPct val="150000"/>
              <a:buFont typeface="Monotype Sorts" charset="2"/>
              <a:buChar char="*"/>
            </a:pPr>
            <a:r>
              <a:rPr lang="en-US" sz="1800" b="1" dirty="0">
                <a:solidFill>
                  <a:schemeClr val="hlink"/>
                </a:solidFill>
                <a:latin typeface="Century Gothic" pitchFamily="34" charset="0"/>
              </a:rPr>
              <a:t>Monolithic OS</a:t>
            </a:r>
          </a:p>
          <a:p>
            <a:pPr marL="1200150" lvl="1" indent="-628650" eaLnBrk="0" hangingPunct="0">
              <a:lnSpc>
                <a:spcPct val="90000"/>
              </a:lnSpc>
              <a:spcBef>
                <a:spcPct val="30000"/>
              </a:spcBef>
              <a:buClr>
                <a:schemeClr val="tx1"/>
              </a:buClr>
              <a:buSzPct val="150000"/>
              <a:buFont typeface="Monotype Sorts" charset="2"/>
              <a:buChar char="*"/>
            </a:pPr>
            <a:r>
              <a:rPr lang="en-US" sz="1800" b="1" dirty="0">
                <a:solidFill>
                  <a:schemeClr val="hlink"/>
                </a:solidFill>
                <a:latin typeface="Century Gothic" pitchFamily="34" charset="0"/>
              </a:rPr>
              <a:t>Layered OS</a:t>
            </a:r>
          </a:p>
          <a:p>
            <a:pPr marL="1200150" lvl="1" indent="-628650" eaLnBrk="0" hangingPunct="0">
              <a:lnSpc>
                <a:spcPct val="90000"/>
              </a:lnSpc>
              <a:spcBef>
                <a:spcPct val="30000"/>
              </a:spcBef>
              <a:buClr>
                <a:schemeClr val="tx1"/>
              </a:buClr>
              <a:buSzPct val="150000"/>
              <a:buFont typeface="Monotype Sorts" charset="2"/>
              <a:buChar char="*"/>
            </a:pPr>
            <a:r>
              <a:rPr lang="en-US" sz="1800" b="1" dirty="0">
                <a:solidFill>
                  <a:schemeClr val="hlink"/>
                </a:solidFill>
                <a:latin typeface="Century Gothic" pitchFamily="34" charset="0"/>
              </a:rPr>
              <a:t>Microkernel based OS</a:t>
            </a:r>
          </a:p>
          <a:p>
            <a:pPr marL="457200" indent="-457200">
              <a:buFont typeface="Wingdings" pitchFamily="2" charset="2"/>
              <a:buNone/>
            </a:pPr>
            <a:r>
              <a:rPr lang="en-US" sz="2400" dirty="0"/>
              <a:t>		       	Client server OS</a:t>
            </a:r>
          </a:p>
          <a:p>
            <a:pPr marL="457200" indent="-457200">
              <a:buFont typeface="Wingdings" pitchFamily="2" charset="2"/>
              <a:buNone/>
            </a:pPr>
            <a:r>
              <a:rPr lang="en-US" sz="2400" dirty="0"/>
              <a:t>		       	Suitable for MPP systems</a:t>
            </a:r>
            <a:endParaRPr lang="en-US" sz="3200" dirty="0"/>
          </a:p>
          <a:p>
            <a:pPr marL="457200" indent="-457200">
              <a:buClr>
                <a:schemeClr val="tx1"/>
              </a:buClr>
              <a:buFont typeface="Monotype Sorts" charset="2"/>
              <a:buChar char="2"/>
            </a:pPr>
            <a:r>
              <a:rPr lang="en-US" sz="3200" dirty="0"/>
              <a:t>Simplicity, flexibility and high performance are crucial for OS.</a:t>
            </a:r>
          </a:p>
        </p:txBody>
      </p:sp>
      <p:grpSp>
        <p:nvGrpSpPr>
          <p:cNvPr id="2" name="Group 6"/>
          <p:cNvGrpSpPr>
            <a:grpSpLocks/>
          </p:cNvGrpSpPr>
          <p:nvPr/>
        </p:nvGrpSpPr>
        <p:grpSpPr bwMode="auto">
          <a:xfrm>
            <a:off x="2233613" y="4629150"/>
            <a:ext cx="476250" cy="514350"/>
            <a:chOff x="1407" y="2916"/>
            <a:chExt cx="300" cy="324"/>
          </a:xfrm>
        </p:grpSpPr>
        <p:sp>
          <p:nvSpPr>
            <p:cNvPr id="40963" name="Line 3"/>
            <p:cNvSpPr>
              <a:spLocks noChangeShapeType="1"/>
            </p:cNvSpPr>
            <p:nvPr/>
          </p:nvSpPr>
          <p:spPr bwMode="auto">
            <a:xfrm>
              <a:off x="1407" y="2916"/>
              <a:ext cx="0" cy="324"/>
            </a:xfrm>
            <a:prstGeom prst="line">
              <a:avLst/>
            </a:prstGeom>
            <a:noFill/>
            <a:ln w="12700">
              <a:solidFill>
                <a:schemeClr val="tx1"/>
              </a:solidFill>
              <a:round/>
              <a:headEnd/>
              <a:tailEnd/>
            </a:ln>
            <a:effectLst/>
          </p:spPr>
          <p:txBody>
            <a:bodyPr/>
            <a:lstStyle/>
            <a:p>
              <a:endParaRPr lang="en-US"/>
            </a:p>
          </p:txBody>
        </p:sp>
        <p:sp>
          <p:nvSpPr>
            <p:cNvPr id="40964" name="Line 4"/>
            <p:cNvSpPr>
              <a:spLocks noChangeShapeType="1"/>
            </p:cNvSpPr>
            <p:nvPr/>
          </p:nvSpPr>
          <p:spPr bwMode="auto">
            <a:xfrm>
              <a:off x="1407" y="3032"/>
              <a:ext cx="300" cy="0"/>
            </a:xfrm>
            <a:prstGeom prst="line">
              <a:avLst/>
            </a:prstGeom>
            <a:noFill/>
            <a:ln w="12700">
              <a:solidFill>
                <a:schemeClr val="tx1"/>
              </a:solidFill>
              <a:round/>
              <a:headEnd/>
              <a:tailEnd type="triangle" w="med" len="med"/>
            </a:ln>
            <a:effectLst/>
          </p:spPr>
          <p:txBody>
            <a:bodyPr/>
            <a:lstStyle/>
            <a:p>
              <a:endParaRPr lang="en-US"/>
            </a:p>
          </p:txBody>
        </p:sp>
        <p:sp>
          <p:nvSpPr>
            <p:cNvPr id="40965" name="Line 5"/>
            <p:cNvSpPr>
              <a:spLocks noChangeShapeType="1"/>
            </p:cNvSpPr>
            <p:nvPr/>
          </p:nvSpPr>
          <p:spPr bwMode="auto">
            <a:xfrm>
              <a:off x="1407" y="3240"/>
              <a:ext cx="276" cy="0"/>
            </a:xfrm>
            <a:prstGeom prst="line">
              <a:avLst/>
            </a:prstGeom>
            <a:noFill/>
            <a:ln w="12700">
              <a:solidFill>
                <a:schemeClr val="tx1"/>
              </a:solidFill>
              <a:round/>
              <a:headEnd/>
              <a:tailEnd type="triangle" w="med" len="med"/>
            </a:ln>
            <a:effectLst/>
          </p:spPr>
          <p:txBody>
            <a:bodyPr/>
            <a:lstStyle/>
            <a:p>
              <a:endParaRPr lang="en-US"/>
            </a:p>
          </p:txBody>
        </p:sp>
      </p:grpSp>
      <p:sp>
        <p:nvSpPr>
          <p:cNvPr id="40967" name="Rectangle 7"/>
          <p:cNvSpPr>
            <a:spLocks noChangeArrowheads="1"/>
          </p:cNvSpPr>
          <p:nvPr/>
        </p:nvSpPr>
        <p:spPr bwMode="auto">
          <a:xfrm>
            <a:off x="381000" y="152400"/>
            <a:ext cx="8745538" cy="819150"/>
          </a:xfrm>
          <a:prstGeom prst="rect">
            <a:avLst/>
          </a:prstGeom>
          <a:noFill/>
          <a:ln w="12700">
            <a:noFill/>
            <a:miter lim="800000"/>
            <a:headEnd/>
            <a:tailEnd/>
          </a:ln>
          <a:effectLst/>
        </p:spPr>
        <p:txBody>
          <a:bodyPr lIns="90488" tIns="44450" rIns="90488" bIns="44450" anchor="ctr"/>
          <a:lstStyle/>
          <a:p>
            <a:pPr algn="ctr" eaLnBrk="0" hangingPunct="0">
              <a:lnSpc>
                <a:spcPct val="90000"/>
              </a:lnSpc>
            </a:pPr>
            <a:r>
              <a:rPr lang="en-US" sz="3600" b="1" dirty="0">
                <a:solidFill>
                  <a:srgbClr val="00B050"/>
                </a:solidFill>
                <a:latin typeface="Century Gothic" pitchFamily="34" charset="0"/>
              </a:rPr>
              <a:t>Operating System Models</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00B050"/>
                </a:solidFill>
              </a:rPr>
              <a:t>MPP</a:t>
            </a:r>
          </a:p>
        </p:txBody>
      </p:sp>
      <p:sp>
        <p:nvSpPr>
          <p:cNvPr id="3" name="Content Placeholder 2"/>
          <p:cNvSpPr>
            <a:spLocks noGrp="1"/>
          </p:cNvSpPr>
          <p:nvPr>
            <p:ph idx="1"/>
          </p:nvPr>
        </p:nvSpPr>
        <p:spPr/>
        <p:txBody>
          <a:bodyPr/>
          <a:lstStyle/>
          <a:p>
            <a:pPr algn="just"/>
            <a:r>
              <a:rPr lang="en-US" b="1" dirty="0"/>
              <a:t>MPP</a:t>
            </a:r>
            <a:r>
              <a:rPr lang="en-US" dirty="0"/>
              <a:t> (massively parallel processing) is the coordinated processing of a program by multiple processors that work on different parts of the program, with each processor using its own operating </a:t>
            </a:r>
            <a:r>
              <a:rPr lang="en-US" b="1" dirty="0"/>
              <a:t>system</a:t>
            </a:r>
            <a:r>
              <a:rPr lang="en-US" dirty="0"/>
              <a:t> and memory .</a:t>
            </a:r>
          </a:p>
          <a:p>
            <a:pPr algn="just"/>
            <a:r>
              <a:rPr lang="en-US" dirty="0"/>
              <a:t> Typically, </a:t>
            </a:r>
            <a:r>
              <a:rPr lang="en-US" b="1" dirty="0"/>
              <a:t>MPP</a:t>
            </a:r>
            <a:r>
              <a:rPr lang="en-US" dirty="0"/>
              <a:t> processors communicate using some messaging interface. </a:t>
            </a:r>
          </a:p>
          <a:p>
            <a:pPr algn="just">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1581150" y="1568450"/>
            <a:ext cx="6472238" cy="3740150"/>
            <a:chOff x="996" y="988"/>
            <a:chExt cx="4077" cy="2356"/>
          </a:xfrm>
        </p:grpSpPr>
        <p:sp>
          <p:nvSpPr>
            <p:cNvPr id="41986" name="Line 2"/>
            <p:cNvSpPr>
              <a:spLocks noChangeShapeType="1"/>
            </p:cNvSpPr>
            <p:nvPr/>
          </p:nvSpPr>
          <p:spPr bwMode="auto">
            <a:xfrm>
              <a:off x="2276" y="1933"/>
              <a:ext cx="0" cy="257"/>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87" name="Line 3"/>
            <p:cNvSpPr>
              <a:spLocks noChangeShapeType="1"/>
            </p:cNvSpPr>
            <p:nvPr/>
          </p:nvSpPr>
          <p:spPr bwMode="auto">
            <a:xfrm>
              <a:off x="996" y="1498"/>
              <a:ext cx="4003" cy="0"/>
            </a:xfrm>
            <a:prstGeom prst="line">
              <a:avLst/>
            </a:prstGeom>
            <a:noFill/>
            <a:ln w="50800">
              <a:solidFill>
                <a:srgbClr val="AD6900"/>
              </a:solidFill>
              <a:round/>
              <a:headEnd/>
              <a:tailEnd/>
            </a:ln>
            <a:effectLst>
              <a:outerShdw dist="107763" dir="2700000" algn="ctr" rotWithShape="0">
                <a:schemeClr val="bg2">
                  <a:alpha val="50000"/>
                </a:schemeClr>
              </a:outerShdw>
            </a:effectLst>
          </p:spPr>
          <p:txBody>
            <a:bodyPr/>
            <a:lstStyle/>
            <a:p>
              <a:endParaRPr lang="en-US"/>
            </a:p>
          </p:txBody>
        </p:sp>
        <p:sp>
          <p:nvSpPr>
            <p:cNvPr id="41988" name="Line 4"/>
            <p:cNvSpPr>
              <a:spLocks noChangeShapeType="1"/>
            </p:cNvSpPr>
            <p:nvPr/>
          </p:nvSpPr>
          <p:spPr bwMode="auto">
            <a:xfrm>
              <a:off x="2258" y="1344"/>
              <a:ext cx="0" cy="308"/>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89" name="Line 5"/>
            <p:cNvSpPr>
              <a:spLocks noChangeShapeType="1"/>
            </p:cNvSpPr>
            <p:nvPr/>
          </p:nvSpPr>
          <p:spPr bwMode="auto">
            <a:xfrm>
              <a:off x="3464" y="1344"/>
              <a:ext cx="0" cy="308"/>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0" name="Line 6"/>
            <p:cNvSpPr>
              <a:spLocks noChangeShapeType="1"/>
            </p:cNvSpPr>
            <p:nvPr/>
          </p:nvSpPr>
          <p:spPr bwMode="auto">
            <a:xfrm>
              <a:off x="2856" y="1956"/>
              <a:ext cx="5" cy="570"/>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1" name="Line 7"/>
            <p:cNvSpPr>
              <a:spLocks noChangeShapeType="1"/>
            </p:cNvSpPr>
            <p:nvPr/>
          </p:nvSpPr>
          <p:spPr bwMode="auto">
            <a:xfrm>
              <a:off x="1620" y="2820"/>
              <a:ext cx="473" cy="374"/>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2" name="Line 8"/>
            <p:cNvSpPr>
              <a:spLocks noChangeShapeType="1"/>
            </p:cNvSpPr>
            <p:nvPr/>
          </p:nvSpPr>
          <p:spPr bwMode="auto">
            <a:xfrm>
              <a:off x="3464" y="1909"/>
              <a:ext cx="0" cy="257"/>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3" name="Line 9"/>
            <p:cNvSpPr>
              <a:spLocks noChangeShapeType="1"/>
            </p:cNvSpPr>
            <p:nvPr/>
          </p:nvSpPr>
          <p:spPr bwMode="auto">
            <a:xfrm>
              <a:off x="2856" y="2868"/>
              <a:ext cx="5" cy="223"/>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4" name="Line 10"/>
            <p:cNvSpPr>
              <a:spLocks noChangeShapeType="1"/>
            </p:cNvSpPr>
            <p:nvPr/>
          </p:nvSpPr>
          <p:spPr bwMode="auto">
            <a:xfrm>
              <a:off x="2196" y="2544"/>
              <a:ext cx="6" cy="547"/>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5" name="Line 11"/>
            <p:cNvSpPr>
              <a:spLocks noChangeShapeType="1"/>
            </p:cNvSpPr>
            <p:nvPr/>
          </p:nvSpPr>
          <p:spPr bwMode="auto">
            <a:xfrm>
              <a:off x="3516" y="2544"/>
              <a:ext cx="3" cy="547"/>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1996" name="Rectangle 12"/>
            <p:cNvSpPr>
              <a:spLocks noChangeArrowheads="1"/>
            </p:cNvSpPr>
            <p:nvPr/>
          </p:nvSpPr>
          <p:spPr bwMode="auto">
            <a:xfrm>
              <a:off x="1713" y="988"/>
              <a:ext cx="759" cy="352"/>
            </a:xfrm>
            <a:prstGeom prst="rect">
              <a:avLst/>
            </a:prstGeom>
            <a:gradFill rotWithShape="0">
              <a:gsLst>
                <a:gs pos="0">
                  <a:srgbClr val="00FFFF"/>
                </a:gs>
                <a:gs pos="100000">
                  <a:srgbClr val="00FFFF">
                    <a:gamma/>
                    <a:shade val="29804"/>
                    <a:invGamma/>
                  </a:srgbClr>
                </a:gs>
              </a:gsLst>
              <a:path path="shape">
                <a:fillToRect l="50000" t="50000" r="50000" b="50000"/>
              </a:path>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1997" name="Rectangle 13"/>
            <p:cNvSpPr>
              <a:spLocks noChangeArrowheads="1"/>
            </p:cNvSpPr>
            <p:nvPr/>
          </p:nvSpPr>
          <p:spPr bwMode="auto">
            <a:xfrm>
              <a:off x="3249" y="988"/>
              <a:ext cx="759" cy="352"/>
            </a:xfrm>
            <a:prstGeom prst="rect">
              <a:avLst/>
            </a:prstGeom>
            <a:gradFill rotWithShape="0">
              <a:gsLst>
                <a:gs pos="0">
                  <a:srgbClr val="00FFFF"/>
                </a:gs>
                <a:gs pos="100000">
                  <a:srgbClr val="00FFFF">
                    <a:gamma/>
                    <a:shade val="29804"/>
                    <a:invGamma/>
                  </a:srgbClr>
                </a:gs>
              </a:gsLst>
              <a:path path="shape">
                <a:fillToRect l="50000" t="50000" r="50000" b="50000"/>
              </a:path>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1998" name="Rectangle 14"/>
            <p:cNvSpPr>
              <a:spLocks noChangeArrowheads="1"/>
            </p:cNvSpPr>
            <p:nvPr/>
          </p:nvSpPr>
          <p:spPr bwMode="auto">
            <a:xfrm>
              <a:off x="1758" y="1018"/>
              <a:ext cx="717" cy="326"/>
            </a:xfrm>
            <a:prstGeom prst="rect">
              <a:avLst/>
            </a:prstGeom>
            <a:noFill/>
            <a:ln w="12700">
              <a:noFill/>
              <a:miter lim="800000"/>
              <a:headEnd/>
              <a:tailEnd/>
            </a:ln>
            <a:effectLst/>
          </p:spPr>
          <p:txBody>
            <a:bodyPr lIns="90488" tIns="44450" rIns="90488" bIns="44450">
              <a:spAutoFit/>
            </a:bodyPr>
            <a:lstStyle/>
            <a:p>
              <a:pPr eaLnBrk="0" hangingPunct="0"/>
              <a:r>
                <a:rPr lang="en-US" sz="1400" b="1">
                  <a:solidFill>
                    <a:srgbClr val="372000"/>
                  </a:solidFill>
                  <a:latin typeface="Times New Roman" pitchFamily="18" charset="0"/>
                </a:rPr>
                <a:t>Application</a:t>
              </a:r>
            </a:p>
            <a:p>
              <a:pPr eaLnBrk="0" hangingPunct="0"/>
              <a:r>
                <a:rPr lang="en-US" sz="1400" b="1">
                  <a:solidFill>
                    <a:srgbClr val="372000"/>
                  </a:solidFill>
                  <a:latin typeface="Times New Roman" pitchFamily="18" charset="0"/>
                </a:rPr>
                <a:t>Programs</a:t>
              </a:r>
            </a:p>
          </p:txBody>
        </p:sp>
        <p:sp>
          <p:nvSpPr>
            <p:cNvPr id="41999" name="Rectangle 15"/>
            <p:cNvSpPr>
              <a:spLocks noChangeArrowheads="1"/>
            </p:cNvSpPr>
            <p:nvPr/>
          </p:nvSpPr>
          <p:spPr bwMode="auto">
            <a:xfrm>
              <a:off x="3237" y="1018"/>
              <a:ext cx="741" cy="326"/>
            </a:xfrm>
            <a:prstGeom prst="rect">
              <a:avLst/>
            </a:prstGeom>
            <a:noFill/>
            <a:ln w="12700">
              <a:noFill/>
              <a:miter lim="800000"/>
              <a:headEnd/>
              <a:tailEnd/>
            </a:ln>
            <a:effectLst/>
          </p:spPr>
          <p:txBody>
            <a:bodyPr lIns="90488" tIns="44450" rIns="90488" bIns="44450">
              <a:spAutoFit/>
            </a:bodyPr>
            <a:lstStyle/>
            <a:p>
              <a:pPr eaLnBrk="0" hangingPunct="0"/>
              <a:r>
                <a:rPr lang="en-US" sz="1400" b="1">
                  <a:solidFill>
                    <a:srgbClr val="372000"/>
                  </a:solidFill>
                  <a:latin typeface="Times New Roman" pitchFamily="18" charset="0"/>
                </a:rPr>
                <a:t>Application</a:t>
              </a:r>
            </a:p>
            <a:p>
              <a:pPr eaLnBrk="0" hangingPunct="0"/>
              <a:r>
                <a:rPr lang="en-US" sz="1400" b="1">
                  <a:solidFill>
                    <a:srgbClr val="372000"/>
                  </a:solidFill>
                  <a:latin typeface="Times New Roman" pitchFamily="18" charset="0"/>
                </a:rPr>
                <a:t>Programs</a:t>
              </a:r>
            </a:p>
          </p:txBody>
        </p:sp>
        <p:sp>
          <p:nvSpPr>
            <p:cNvPr id="42000" name="Rectangle 16"/>
            <p:cNvSpPr>
              <a:spLocks noChangeArrowheads="1"/>
            </p:cNvSpPr>
            <p:nvPr/>
          </p:nvSpPr>
          <p:spPr bwMode="auto">
            <a:xfrm>
              <a:off x="2056" y="1656"/>
              <a:ext cx="1612" cy="249"/>
            </a:xfrm>
            <a:prstGeom prst="rect">
              <a:avLst/>
            </a:prstGeom>
            <a:gradFill rotWithShape="0">
              <a:gsLst>
                <a:gs pos="0">
                  <a:srgbClr val="009688"/>
                </a:gs>
                <a:gs pos="100000">
                  <a:srgbClr val="009688">
                    <a:gamma/>
                    <a:shade val="40000"/>
                    <a:invGamma/>
                  </a:srgbClr>
                </a:gs>
              </a:gsLst>
              <a:path path="shape">
                <a:fillToRect l="50000" t="50000" r="50000" b="5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sz="2800">
                  <a:latin typeface="Times New Roman" pitchFamily="18" charset="0"/>
                </a:rPr>
                <a:t>System Services</a:t>
              </a:r>
            </a:p>
          </p:txBody>
        </p:sp>
        <p:sp>
          <p:nvSpPr>
            <p:cNvPr id="42001" name="Rectangle 17"/>
            <p:cNvSpPr>
              <a:spLocks noChangeArrowheads="1"/>
            </p:cNvSpPr>
            <p:nvPr/>
          </p:nvSpPr>
          <p:spPr bwMode="auto">
            <a:xfrm>
              <a:off x="2097" y="3095"/>
              <a:ext cx="1527" cy="249"/>
            </a:xfrm>
            <a:prstGeom prst="rect">
              <a:avLst/>
            </a:prstGeom>
            <a:gradFill rotWithShape="0">
              <a:gsLst>
                <a:gs pos="0">
                  <a:srgbClr val="009688"/>
                </a:gs>
                <a:gs pos="100000">
                  <a:srgbClr val="009688">
                    <a:gamma/>
                    <a:shade val="29804"/>
                    <a:invGamma/>
                  </a:srgbClr>
                </a:gs>
              </a:gsLst>
              <a:path path="shape">
                <a:fillToRect l="50000" t="50000" r="50000" b="50000"/>
              </a:path>
            </a:gradFill>
            <a:ln w="12700">
              <a:solidFill>
                <a:schemeClr val="tx1"/>
              </a:solidFill>
              <a:miter lim="800000"/>
              <a:headEnd/>
              <a:tailEnd/>
            </a:ln>
            <a:effectLst>
              <a:outerShdw dist="107763" dir="2700000" algn="ctr" rotWithShape="0">
                <a:srgbClr val="183400">
                  <a:alpha val="50000"/>
                </a:srgbClr>
              </a:outerShdw>
            </a:effectLst>
          </p:spPr>
          <p:txBody>
            <a:bodyPr wrap="none" lIns="90488" tIns="44450" rIns="90488" bIns="44450" anchor="ctr"/>
            <a:lstStyle/>
            <a:p>
              <a:pPr eaLnBrk="0" hangingPunct="0"/>
              <a:r>
                <a:rPr lang="en-US" sz="2800">
                  <a:latin typeface="Times New Roman" pitchFamily="18" charset="0"/>
                </a:rPr>
                <a:t>Hardware</a:t>
              </a:r>
            </a:p>
          </p:txBody>
        </p:sp>
        <p:sp>
          <p:nvSpPr>
            <p:cNvPr id="42002" name="Rectangle 18"/>
            <p:cNvSpPr>
              <a:spLocks noChangeArrowheads="1"/>
            </p:cNvSpPr>
            <p:nvPr/>
          </p:nvSpPr>
          <p:spPr bwMode="auto">
            <a:xfrm>
              <a:off x="4448" y="1274"/>
              <a:ext cx="545" cy="173"/>
            </a:xfrm>
            <a:prstGeom prst="rect">
              <a:avLst/>
            </a:prstGeom>
            <a:noFill/>
            <a:ln w="12700">
              <a:noFill/>
              <a:miter lim="800000"/>
              <a:headEnd/>
              <a:tailEnd/>
            </a:ln>
            <a:effectLst>
              <a:outerShdw dist="107763" dir="2700000" algn="ctr" rotWithShape="0">
                <a:schemeClr val="bg2">
                  <a:alpha val="50000"/>
                </a:schemeClr>
              </a:outerShdw>
            </a:effectLst>
          </p:spPr>
          <p:txBody>
            <a:bodyPr wrap="none" lIns="90488" tIns="44450" rIns="90488" bIns="44450">
              <a:spAutoFit/>
            </a:bodyPr>
            <a:lstStyle/>
            <a:p>
              <a:pPr algn="l" eaLnBrk="0" hangingPunct="0"/>
              <a:r>
                <a:rPr lang="en-US" sz="1200">
                  <a:latin typeface="Times New Roman" pitchFamily="18" charset="0"/>
                </a:rPr>
                <a:t>User Mode</a:t>
              </a:r>
            </a:p>
          </p:txBody>
        </p:sp>
        <p:sp>
          <p:nvSpPr>
            <p:cNvPr id="42003" name="Rectangle 19"/>
            <p:cNvSpPr>
              <a:spLocks noChangeArrowheads="1"/>
            </p:cNvSpPr>
            <p:nvPr/>
          </p:nvSpPr>
          <p:spPr bwMode="auto">
            <a:xfrm>
              <a:off x="4448" y="1531"/>
              <a:ext cx="625" cy="173"/>
            </a:xfrm>
            <a:prstGeom prst="rect">
              <a:avLst/>
            </a:prstGeom>
            <a:noFill/>
            <a:ln w="12700">
              <a:noFill/>
              <a:miter lim="800000"/>
              <a:headEnd/>
              <a:tailEnd/>
            </a:ln>
            <a:effectLst>
              <a:outerShdw dist="107763" dir="2700000" algn="ctr" rotWithShape="0">
                <a:schemeClr val="bg2">
                  <a:alpha val="50000"/>
                </a:schemeClr>
              </a:outerShdw>
            </a:effectLst>
          </p:spPr>
          <p:txBody>
            <a:bodyPr wrap="none" lIns="90488" tIns="44450" rIns="90488" bIns="44450">
              <a:spAutoFit/>
            </a:bodyPr>
            <a:lstStyle/>
            <a:p>
              <a:pPr algn="l" eaLnBrk="0" hangingPunct="0"/>
              <a:r>
                <a:rPr lang="en-US" sz="1200">
                  <a:latin typeface="Times New Roman" pitchFamily="18" charset="0"/>
                </a:rPr>
                <a:t>Kernel Mode</a:t>
              </a:r>
            </a:p>
          </p:txBody>
        </p:sp>
        <p:sp>
          <p:nvSpPr>
            <p:cNvPr id="42004" name="Line 20"/>
            <p:cNvSpPr>
              <a:spLocks noChangeShapeType="1"/>
            </p:cNvSpPr>
            <p:nvPr/>
          </p:nvSpPr>
          <p:spPr bwMode="auto">
            <a:xfrm flipH="1">
              <a:off x="1584" y="2256"/>
              <a:ext cx="509" cy="216"/>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2005" name="Line 21"/>
            <p:cNvSpPr>
              <a:spLocks noChangeShapeType="1"/>
            </p:cNvSpPr>
            <p:nvPr/>
          </p:nvSpPr>
          <p:spPr bwMode="auto">
            <a:xfrm flipH="1">
              <a:off x="3108" y="2544"/>
              <a:ext cx="216" cy="204"/>
            </a:xfrm>
            <a:prstGeom prst="line">
              <a:avLst/>
            </a:prstGeom>
            <a:noFill/>
            <a:ln w="25400">
              <a:solidFill>
                <a:srgbClr val="AD6900"/>
              </a:solidFill>
              <a:round/>
              <a:headEnd type="triangle" w="med" len="med"/>
              <a:tailEnd type="triangle" w="med" len="med"/>
            </a:ln>
            <a:effectLst>
              <a:outerShdw dist="107763" dir="2700000" algn="ctr" rotWithShape="0">
                <a:schemeClr val="bg2">
                  <a:alpha val="50000"/>
                </a:schemeClr>
              </a:outerShdw>
            </a:effectLst>
          </p:spPr>
          <p:txBody>
            <a:bodyPr/>
            <a:lstStyle/>
            <a:p>
              <a:endParaRPr lang="en-US"/>
            </a:p>
          </p:txBody>
        </p:sp>
        <p:sp>
          <p:nvSpPr>
            <p:cNvPr id="42006" name="Line 22"/>
            <p:cNvSpPr>
              <a:spLocks noChangeShapeType="1"/>
            </p:cNvSpPr>
            <p:nvPr/>
          </p:nvSpPr>
          <p:spPr bwMode="auto">
            <a:xfrm>
              <a:off x="2568" y="2304"/>
              <a:ext cx="612" cy="0"/>
            </a:xfrm>
            <a:prstGeom prst="line">
              <a:avLst/>
            </a:prstGeom>
            <a:noFill/>
            <a:ln w="25400">
              <a:solidFill>
                <a:srgbClr val="AD6900"/>
              </a:solidFill>
              <a:round/>
              <a:headEnd type="triangle" w="med" len="med"/>
              <a:tailEnd type="triangle" w="med" len="med"/>
            </a:ln>
            <a:effectLst/>
          </p:spPr>
          <p:txBody>
            <a:bodyPr/>
            <a:lstStyle/>
            <a:p>
              <a:endParaRPr lang="en-US"/>
            </a:p>
          </p:txBody>
        </p:sp>
        <p:sp>
          <p:nvSpPr>
            <p:cNvPr id="42007" name="Rectangle 23"/>
            <p:cNvSpPr>
              <a:spLocks noChangeArrowheads="1"/>
            </p:cNvSpPr>
            <p:nvPr/>
          </p:nvSpPr>
          <p:spPr bwMode="auto">
            <a:xfrm>
              <a:off x="2097" y="2212"/>
              <a:ext cx="431" cy="282"/>
            </a:xfrm>
            <a:prstGeom prst="rect">
              <a:avLst/>
            </a:prstGeom>
            <a:solidFill>
              <a:srgbClr val="FE9B0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2008" name="Rectangle 24"/>
            <p:cNvSpPr>
              <a:spLocks noChangeArrowheads="1"/>
            </p:cNvSpPr>
            <p:nvPr/>
          </p:nvSpPr>
          <p:spPr bwMode="auto">
            <a:xfrm>
              <a:off x="3193" y="2212"/>
              <a:ext cx="431" cy="282"/>
            </a:xfrm>
            <a:prstGeom prst="rect">
              <a:avLst/>
            </a:prstGeom>
            <a:solidFill>
              <a:srgbClr val="FE9B0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2009" name="Rectangle 25"/>
            <p:cNvSpPr>
              <a:spLocks noChangeArrowheads="1"/>
            </p:cNvSpPr>
            <p:nvPr/>
          </p:nvSpPr>
          <p:spPr bwMode="auto">
            <a:xfrm>
              <a:off x="2646" y="2549"/>
              <a:ext cx="430" cy="281"/>
            </a:xfrm>
            <a:prstGeom prst="rect">
              <a:avLst/>
            </a:prstGeom>
            <a:solidFill>
              <a:srgbClr val="FE9B0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2010" name="Rectangle 26"/>
            <p:cNvSpPr>
              <a:spLocks noChangeArrowheads="1"/>
            </p:cNvSpPr>
            <p:nvPr/>
          </p:nvSpPr>
          <p:spPr bwMode="auto">
            <a:xfrm>
              <a:off x="1384" y="2502"/>
              <a:ext cx="431" cy="280"/>
            </a:xfrm>
            <a:prstGeom prst="rect">
              <a:avLst/>
            </a:prstGeom>
            <a:solidFill>
              <a:srgbClr val="FE9B03"/>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2011" name="Line 27"/>
            <p:cNvSpPr>
              <a:spLocks noChangeShapeType="1"/>
            </p:cNvSpPr>
            <p:nvPr/>
          </p:nvSpPr>
          <p:spPr bwMode="auto">
            <a:xfrm>
              <a:off x="2532" y="1138"/>
              <a:ext cx="603" cy="0"/>
            </a:xfrm>
            <a:prstGeom prst="line">
              <a:avLst/>
            </a:prstGeom>
            <a:noFill/>
            <a:ln w="12700">
              <a:solidFill>
                <a:schemeClr val="tx1"/>
              </a:solidFill>
              <a:prstDash val="lgDash"/>
              <a:round/>
              <a:headEnd/>
              <a:tailEnd/>
            </a:ln>
            <a:effectLst/>
          </p:spPr>
          <p:txBody>
            <a:bodyPr/>
            <a:lstStyle/>
            <a:p>
              <a:endParaRPr lang="en-US"/>
            </a:p>
          </p:txBody>
        </p:sp>
      </p:grpSp>
      <p:sp>
        <p:nvSpPr>
          <p:cNvPr id="42013" name="Rectangle 29"/>
          <p:cNvSpPr>
            <a:spLocks noGrp="1" noChangeArrowheads="1"/>
          </p:cNvSpPr>
          <p:nvPr>
            <p:ph type="title"/>
          </p:nvPr>
        </p:nvSpPr>
        <p:spPr>
          <a:xfrm>
            <a:off x="762000" y="0"/>
            <a:ext cx="8369300" cy="1066800"/>
          </a:xfrm>
          <a:noFill/>
          <a:ln/>
        </p:spPr>
        <p:txBody>
          <a:bodyPr lIns="90488" tIns="44450" rIns="90488" bIns="44450"/>
          <a:lstStyle/>
          <a:p>
            <a:r>
              <a:rPr lang="en-US" dirty="0">
                <a:solidFill>
                  <a:srgbClr val="00B050"/>
                </a:solidFill>
              </a:rPr>
              <a:t>Monolithic Operating System</a:t>
            </a:r>
          </a:p>
        </p:txBody>
      </p:sp>
      <p:sp>
        <p:nvSpPr>
          <p:cNvPr id="42014" name="Rectangle 30"/>
          <p:cNvSpPr>
            <a:spLocks noChangeArrowheads="1"/>
          </p:cNvSpPr>
          <p:nvPr/>
        </p:nvSpPr>
        <p:spPr bwMode="auto">
          <a:xfrm>
            <a:off x="1108075" y="5899150"/>
            <a:ext cx="5301132" cy="865365"/>
          </a:xfrm>
          <a:prstGeom prst="rect">
            <a:avLst/>
          </a:prstGeom>
          <a:noFill/>
          <a:ln w="12700">
            <a:noFill/>
            <a:miter lim="800000"/>
            <a:headEnd/>
            <a:tailEnd/>
          </a:ln>
          <a:effectLst/>
        </p:spPr>
        <p:txBody>
          <a:bodyPr wrap="none" lIns="90488" tIns="44450" rIns="90488" bIns="44450">
            <a:spAutoFit/>
          </a:bodyPr>
          <a:lstStyle/>
          <a:p>
            <a:pPr marL="457200" indent="-457200" algn="l" eaLnBrk="0" hangingPunct="0">
              <a:lnSpc>
                <a:spcPct val="90000"/>
              </a:lnSpc>
              <a:spcBef>
                <a:spcPct val="30000"/>
              </a:spcBef>
              <a:buClr>
                <a:srgbClr val="FC0128"/>
              </a:buClr>
              <a:buSzPct val="75000"/>
              <a:buFont typeface="Monotype Sorts" charset="2"/>
              <a:buChar char="c"/>
            </a:pPr>
            <a:r>
              <a:rPr lang="en-US" sz="2400" b="1" dirty="0">
                <a:solidFill>
                  <a:srgbClr val="FF0066"/>
                </a:solidFill>
                <a:latin typeface="Century Gothic" pitchFamily="34" charset="0"/>
              </a:rPr>
              <a:t>Better application Performance</a:t>
            </a:r>
          </a:p>
          <a:p>
            <a:pPr marL="457200" indent="-457200" algn="l" eaLnBrk="0" hangingPunct="0">
              <a:lnSpc>
                <a:spcPct val="90000"/>
              </a:lnSpc>
              <a:spcBef>
                <a:spcPct val="30000"/>
              </a:spcBef>
              <a:buClr>
                <a:srgbClr val="FC0128"/>
              </a:buClr>
              <a:buSzPct val="75000"/>
              <a:buFont typeface="Monotype Sorts" charset="2"/>
              <a:buChar char="c"/>
            </a:pPr>
            <a:r>
              <a:rPr lang="en-US" sz="2400" b="1" dirty="0">
                <a:solidFill>
                  <a:srgbClr val="FF0066"/>
                </a:solidFill>
                <a:latin typeface="Century Gothic" pitchFamily="34" charset="0"/>
              </a:rPr>
              <a:t>Difficult to extend</a:t>
            </a:r>
          </a:p>
        </p:txBody>
      </p:sp>
      <p:sp>
        <p:nvSpPr>
          <p:cNvPr id="42015" name="Rectangle 31"/>
          <p:cNvSpPr>
            <a:spLocks noChangeArrowheads="1"/>
          </p:cNvSpPr>
          <p:nvPr/>
        </p:nvSpPr>
        <p:spPr bwMode="auto">
          <a:xfrm>
            <a:off x="6461125" y="6289675"/>
            <a:ext cx="1835150" cy="457200"/>
          </a:xfrm>
          <a:prstGeom prst="rect">
            <a:avLst/>
          </a:prstGeom>
          <a:noFill/>
          <a:ln w="12700">
            <a:noFill/>
            <a:miter lim="800000"/>
            <a:headEnd/>
            <a:tailEnd/>
          </a:ln>
          <a:effectLst/>
        </p:spPr>
        <p:txBody>
          <a:bodyPr wrap="none" lIns="90488" tIns="44450" rIns="90488" bIns="44450">
            <a:spAutoFit/>
          </a:bodyPr>
          <a:lstStyle/>
          <a:p>
            <a:pPr algn="l" eaLnBrk="0" hangingPunct="0"/>
            <a:r>
              <a:rPr lang="en-US" sz="2400">
                <a:solidFill>
                  <a:schemeClr val="accent2"/>
                </a:solidFill>
                <a:latin typeface="Times New Roman" pitchFamily="18" charset="0"/>
              </a:rPr>
              <a:t>Ex: MS-DOS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9" name="Rectangle 7"/>
          <p:cNvSpPr>
            <a:spLocks noChangeArrowheads="1"/>
          </p:cNvSpPr>
          <p:nvPr/>
        </p:nvSpPr>
        <p:spPr bwMode="auto">
          <a:xfrm>
            <a:off x="838200" y="1447800"/>
            <a:ext cx="8110538" cy="4191000"/>
          </a:xfrm>
          <a:prstGeom prst="rect">
            <a:avLst/>
          </a:prstGeom>
          <a:noFill/>
          <a:ln w="9525">
            <a:noFill/>
            <a:miter lim="800000"/>
            <a:headEnd/>
            <a:tailEnd/>
          </a:ln>
          <a:effectLst/>
        </p:spPr>
        <p:txBody>
          <a:bodyPr/>
          <a:lstStyle/>
          <a:p>
            <a:pPr marL="342900" indent="-342900">
              <a:spcBef>
                <a:spcPct val="20000"/>
              </a:spcBef>
              <a:buClr>
                <a:schemeClr val="folHlink"/>
              </a:buClr>
              <a:buSzPct val="75000"/>
              <a:buFont typeface="Wingdings" pitchFamily="2" charset="2"/>
              <a:buNone/>
            </a:pPr>
            <a:endParaRPr lang="en-US" sz="3200"/>
          </a:p>
          <a:p>
            <a:pPr marL="342900" indent="-342900">
              <a:spcBef>
                <a:spcPct val="20000"/>
              </a:spcBef>
              <a:buClr>
                <a:schemeClr val="folHlink"/>
              </a:buClr>
              <a:buSzPct val="75000"/>
              <a:buFont typeface="Wingdings" pitchFamily="2" charset="2"/>
              <a:buChar char="n"/>
            </a:pPr>
            <a:endParaRPr lang="en-US" sz="3200"/>
          </a:p>
          <a:p>
            <a:pPr marL="342900" indent="-342900">
              <a:spcBef>
                <a:spcPct val="20000"/>
              </a:spcBef>
              <a:buClr>
                <a:schemeClr val="folHlink"/>
              </a:buClr>
              <a:buSzPct val="75000"/>
              <a:buFont typeface="Wingdings" pitchFamily="2" charset="2"/>
              <a:buChar char="n"/>
            </a:pPr>
            <a:endParaRPr lang="en-US" sz="3200"/>
          </a:p>
          <a:p>
            <a:pPr marL="342900" indent="-342900">
              <a:spcBef>
                <a:spcPct val="20000"/>
              </a:spcBef>
              <a:buClr>
                <a:schemeClr val="folHlink"/>
              </a:buClr>
              <a:buSzPct val="75000"/>
              <a:buFont typeface="Wingdings" pitchFamily="2" charset="2"/>
              <a:buChar char="n"/>
            </a:pPr>
            <a:endParaRPr lang="en-US" sz="3200"/>
          </a:p>
          <a:p>
            <a:pPr marL="742950" lvl="1" indent="-285750">
              <a:spcBef>
                <a:spcPct val="20000"/>
              </a:spcBef>
              <a:buClr>
                <a:schemeClr val="folHlink"/>
              </a:buClr>
              <a:buSzPct val="75000"/>
              <a:buFont typeface="Wingdings" pitchFamily="2" charset="2"/>
              <a:buChar char="n"/>
            </a:pPr>
            <a:endParaRPr lang="en-US" sz="3200"/>
          </a:p>
          <a:p>
            <a:pPr marL="742950" lvl="1" indent="-285750">
              <a:spcBef>
                <a:spcPct val="20000"/>
              </a:spcBef>
              <a:buClr>
                <a:schemeClr val="folHlink"/>
              </a:buClr>
              <a:buSzPct val="75000"/>
              <a:buFont typeface="Wingdings" pitchFamily="2" charset="2"/>
              <a:buChar char="n"/>
            </a:pPr>
            <a:r>
              <a:rPr lang="en-US" sz="2800"/>
              <a:t>Parallelism is the process of performing tasks concurrently.</a:t>
            </a:r>
          </a:p>
          <a:p>
            <a:pPr marL="342900" indent="-342900">
              <a:spcBef>
                <a:spcPct val="20000"/>
              </a:spcBef>
              <a:buClr>
                <a:schemeClr val="folHlink"/>
              </a:buClr>
              <a:buSzPct val="75000"/>
              <a:buFont typeface="Wingdings" pitchFamily="2" charset="2"/>
              <a:buNone/>
            </a:pPr>
            <a:endParaRPr lang="en-US" sz="2800"/>
          </a:p>
        </p:txBody>
      </p:sp>
      <p:sp>
        <p:nvSpPr>
          <p:cNvPr id="38914" name="Rectangle 2"/>
          <p:cNvSpPr>
            <a:spLocks noGrp="1" noChangeArrowheads="1"/>
          </p:cNvSpPr>
          <p:nvPr>
            <p:ph type="title"/>
          </p:nvPr>
        </p:nvSpPr>
        <p:spPr>
          <a:xfrm>
            <a:off x="871538" y="862013"/>
            <a:ext cx="8162925" cy="762000"/>
          </a:xfrm>
        </p:spPr>
        <p:txBody>
          <a:bodyPr/>
          <a:lstStyle/>
          <a:p>
            <a:pPr algn="ctr"/>
            <a:r>
              <a:rPr lang="en-US" b="1" dirty="0">
                <a:solidFill>
                  <a:srgbClr val="00B050"/>
                </a:solidFill>
              </a:rPr>
              <a:t>What is parallelism?</a:t>
            </a:r>
          </a:p>
        </p:txBody>
      </p:sp>
      <p:sp>
        <p:nvSpPr>
          <p:cNvPr id="38915" name="Rectangle 3"/>
          <p:cNvSpPr>
            <a:spLocks noGrp="1" noChangeArrowheads="1"/>
          </p:cNvSpPr>
          <p:nvPr>
            <p:ph type="body" idx="1"/>
          </p:nvPr>
        </p:nvSpPr>
        <p:spPr/>
        <p:txBody>
          <a:bodyPr/>
          <a:lstStyle/>
          <a:p>
            <a:r>
              <a:rPr lang="en-US" dirty="0"/>
              <a:t>Real life examples:</a:t>
            </a:r>
          </a:p>
          <a:p>
            <a:endParaRPr lang="en-US" dirty="0"/>
          </a:p>
          <a:p>
            <a:endParaRPr lang="en-US" dirty="0"/>
          </a:p>
          <a:p>
            <a:endParaRPr lang="en-US" dirty="0"/>
          </a:p>
          <a:p>
            <a:r>
              <a:rPr lang="en-US" dirty="0"/>
              <a:t>Definition</a:t>
            </a:r>
          </a:p>
          <a:p>
            <a:pPr>
              <a:buNone/>
            </a:pPr>
            <a:endParaRPr lang="en-US" dirty="0"/>
          </a:p>
          <a:p>
            <a:pPr>
              <a:buFont typeface="Wingdings" pitchFamily="2" charset="2"/>
              <a:buNone/>
            </a:pPr>
            <a:endParaRPr lang="en-US" dirty="0"/>
          </a:p>
        </p:txBody>
      </p:sp>
      <p:sp>
        <p:nvSpPr>
          <p:cNvPr id="38918" name="Rectangle 6"/>
          <p:cNvSpPr>
            <a:spLocks noChangeArrowheads="1"/>
          </p:cNvSpPr>
          <p:nvPr/>
        </p:nvSpPr>
        <p:spPr bwMode="auto">
          <a:xfrm>
            <a:off x="804863" y="2133600"/>
            <a:ext cx="8110537" cy="4191000"/>
          </a:xfrm>
          <a:prstGeom prst="rect">
            <a:avLst/>
          </a:prstGeom>
          <a:noFill/>
          <a:ln w="9525">
            <a:noFill/>
            <a:miter lim="800000"/>
            <a:headEnd/>
            <a:tailEnd/>
          </a:ln>
          <a:effectLst/>
        </p:spPr>
        <p:txBody>
          <a:bodyPr/>
          <a:lstStyle/>
          <a:p>
            <a:pPr marL="742950" lvl="1" indent="-285750">
              <a:spcBef>
                <a:spcPct val="20000"/>
              </a:spcBef>
              <a:buClr>
                <a:schemeClr val="folHlink"/>
              </a:buClr>
              <a:buSzPct val="75000"/>
              <a:buFont typeface="Wingdings" pitchFamily="2" charset="2"/>
              <a:buChar char="n"/>
            </a:pPr>
            <a:endParaRPr lang="en-US" dirty="0"/>
          </a:p>
          <a:p>
            <a:pPr marL="742950" lvl="1" indent="-285750">
              <a:spcBef>
                <a:spcPct val="20000"/>
              </a:spcBef>
              <a:buClr>
                <a:schemeClr val="folHlink"/>
              </a:buClr>
              <a:buSzPct val="75000"/>
              <a:buFont typeface="Wingdings" pitchFamily="2" charset="2"/>
              <a:buChar char="n"/>
            </a:pPr>
            <a:r>
              <a:rPr lang="en-US" sz="2800" dirty="0"/>
              <a:t>A pack of wolves hunting its prey.</a:t>
            </a:r>
          </a:p>
          <a:p>
            <a:pPr marL="742950" lvl="1" indent="-285750">
              <a:spcBef>
                <a:spcPct val="20000"/>
              </a:spcBef>
              <a:buClr>
                <a:schemeClr val="folHlink"/>
              </a:buClr>
              <a:buSzPct val="75000"/>
              <a:buFont typeface="Wingdings" pitchFamily="2" charset="2"/>
              <a:buChar char="n"/>
            </a:pPr>
            <a:r>
              <a:rPr lang="en-US" sz="2800" dirty="0"/>
              <a:t>An orchestra.</a:t>
            </a:r>
          </a:p>
          <a:p>
            <a:pPr marL="742950" lvl="1" indent="-285750">
              <a:spcBef>
                <a:spcPct val="20000"/>
              </a:spcBef>
              <a:buClr>
                <a:schemeClr val="folHlink"/>
              </a:buClr>
              <a:buSzPct val="75000"/>
            </a:pPr>
            <a:endParaRPr lang="en-US" sz="2800" dirty="0"/>
          </a:p>
          <a:p>
            <a:pPr marL="342900" indent="-342900">
              <a:spcBef>
                <a:spcPct val="20000"/>
              </a:spcBef>
              <a:buClr>
                <a:schemeClr val="folHlink"/>
              </a:buClr>
              <a:buSzPct val="75000"/>
              <a:buFont typeface="Wingdings" pitchFamily="2"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strips(downLeft)">
                                      <p:cBhvr>
                                        <p:cTn id="7" dur="500"/>
                                        <p:tgtEl>
                                          <p:spTgt spid="389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strips(downLeft)">
                                      <p:cBhvr>
                                        <p:cTn id="12"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utoUpdateAnimBg="0"/>
      <p:bldP spid="3891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What is kernel?</a:t>
            </a:r>
            <a:endParaRPr lang="en-US" dirty="0">
              <a:solidFill>
                <a:srgbClr val="00B05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a:t>A </a:t>
            </a:r>
            <a:r>
              <a:rPr lang="en-US" b="1" dirty="0"/>
              <a:t>kernel</a:t>
            </a:r>
            <a:r>
              <a:rPr lang="en-US" dirty="0"/>
              <a:t> in that context is something from which the rest grows. You could also call a </a:t>
            </a:r>
            <a:r>
              <a:rPr lang="en-US" b="1" dirty="0"/>
              <a:t>kernel</a:t>
            </a:r>
            <a:r>
              <a:rPr lang="en-US" dirty="0"/>
              <a:t> a "core", but botanically-speaking a "core" contains seeds (or "</a:t>
            </a:r>
            <a:r>
              <a:rPr lang="en-US" b="1" dirty="0"/>
              <a:t>kernels</a:t>
            </a:r>
            <a:r>
              <a:rPr lang="en-US" dirty="0"/>
              <a:t>"). As the rest of the operating systems grows from the </a:t>
            </a:r>
            <a:r>
              <a:rPr lang="en-US" b="1" dirty="0"/>
              <a:t>kernel</a:t>
            </a:r>
            <a:r>
              <a:rPr lang="en-US" dirty="0"/>
              <a:t>, the term makes sense to me.</a:t>
            </a:r>
          </a:p>
          <a:p>
            <a:pPr algn="just"/>
            <a:r>
              <a:rPr lang="en-US" dirty="0"/>
              <a:t>A </a:t>
            </a:r>
            <a:r>
              <a:rPr lang="en-US" b="1" dirty="0">
                <a:solidFill>
                  <a:srgbClr val="00B050"/>
                </a:solidFill>
              </a:rPr>
              <a:t>kernel</a:t>
            </a:r>
            <a:r>
              <a:rPr lang="en-US" dirty="0"/>
              <a:t> is the central part of an operating system. It manages the operations of the computer and the hardware, most notably memory and CPU time. A micro </a:t>
            </a:r>
            <a:r>
              <a:rPr lang="en-US" b="1" dirty="0"/>
              <a:t>kernel</a:t>
            </a:r>
            <a:r>
              <a:rPr lang="en-US" dirty="0"/>
              <a:t>, which only contains basic functionality; A monolithic </a:t>
            </a:r>
            <a:r>
              <a:rPr lang="en-US" b="1" dirty="0"/>
              <a:t>kernel</a:t>
            </a:r>
            <a:r>
              <a:rPr lang="en-US" dirty="0"/>
              <a:t>, which contains many device drivers.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What is monolithic kernel?</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b="1" dirty="0">
                <a:solidFill>
                  <a:srgbClr val="00B050"/>
                </a:solidFill>
              </a:rPr>
              <a:t>Monolithic kernel</a:t>
            </a:r>
            <a:r>
              <a:rPr lang="en-US" dirty="0"/>
              <a:t> means that the whole operating system runs in </a:t>
            </a:r>
            <a:r>
              <a:rPr lang="en-US" b="1" dirty="0"/>
              <a:t>kernel</a:t>
            </a:r>
            <a:r>
              <a:rPr lang="en-US" dirty="0"/>
              <a:t> mode (i.e. highly privileged by the hardware). That is, no part of the OS runs in user mode (lower privilege). Only applications on top of the OS run in user mode.</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Which kernel is used in Linux?</a:t>
            </a:r>
            <a:endParaRPr lang="en-US" dirty="0">
              <a:solidFill>
                <a:srgbClr val="00B050"/>
              </a:solidFill>
            </a:endParaRPr>
          </a:p>
        </p:txBody>
      </p:sp>
      <p:sp>
        <p:nvSpPr>
          <p:cNvPr id="3" name="Content Placeholder 2"/>
          <p:cNvSpPr>
            <a:spLocks noGrp="1"/>
          </p:cNvSpPr>
          <p:nvPr>
            <p:ph idx="1"/>
          </p:nvPr>
        </p:nvSpPr>
        <p:spPr/>
        <p:txBody>
          <a:bodyPr/>
          <a:lstStyle/>
          <a:p>
            <a:r>
              <a:rPr lang="en-US" dirty="0"/>
              <a:t>In general, most kernels fall into one of three types: monolithic, microkernel, and hybrid. </a:t>
            </a:r>
          </a:p>
          <a:p>
            <a:r>
              <a:rPr lang="en-US" b="1" dirty="0"/>
              <a:t>Linux is a monolithic kernel </a:t>
            </a:r>
            <a:r>
              <a:rPr lang="en-US" dirty="0"/>
              <a:t>while </a:t>
            </a:r>
            <a:r>
              <a:rPr lang="en-US" b="1" dirty="0"/>
              <a:t>OS X</a:t>
            </a:r>
            <a:r>
              <a:rPr lang="en-US" dirty="0"/>
              <a:t> (</a:t>
            </a:r>
            <a:r>
              <a:rPr lang="en-US" b="1" dirty="0"/>
              <a:t>XNU</a:t>
            </a:r>
            <a:r>
              <a:rPr lang="en-US" dirty="0"/>
              <a:t>) and Windows 7 use hybrid kernels.</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Why Linux is monolithic kernel?</a:t>
            </a:r>
            <a:endParaRPr lang="en-US" dirty="0">
              <a:solidFill>
                <a:srgbClr val="00B050"/>
              </a:solidFill>
            </a:endParaRPr>
          </a:p>
        </p:txBody>
      </p:sp>
      <p:sp>
        <p:nvSpPr>
          <p:cNvPr id="3" name="Content Placeholder 2"/>
          <p:cNvSpPr>
            <a:spLocks noGrp="1"/>
          </p:cNvSpPr>
          <p:nvPr>
            <p:ph idx="1"/>
          </p:nvPr>
        </p:nvSpPr>
        <p:spPr/>
        <p:txBody>
          <a:bodyPr/>
          <a:lstStyle/>
          <a:p>
            <a:pPr algn="just">
              <a:buNone/>
            </a:pPr>
            <a:r>
              <a:rPr lang="en-US" b="1" dirty="0"/>
              <a:t>	</a:t>
            </a:r>
            <a:r>
              <a:rPr lang="en-US" b="1" dirty="0">
                <a:solidFill>
                  <a:srgbClr val="00B050"/>
                </a:solidFill>
              </a:rPr>
              <a:t>Monolithic kernel</a:t>
            </a:r>
            <a:r>
              <a:rPr lang="en-US" dirty="0"/>
              <a:t> means that the whole operating system runs in </a:t>
            </a:r>
            <a:r>
              <a:rPr lang="en-US" b="1" dirty="0"/>
              <a:t>kernel</a:t>
            </a:r>
            <a:r>
              <a:rPr lang="en-US" dirty="0"/>
              <a:t> mode (i.e. highly privileged by the hardware). That is, no part of the OS runs in user mode (lower privilege). Only applications on top of the OS run in user mode.</a:t>
            </a:r>
          </a:p>
          <a:p>
            <a:pPr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Is Windows 10 monolithic kernel?</a:t>
            </a:r>
            <a:endParaRPr lang="en-US" dirty="0">
              <a:solidFill>
                <a:srgbClr val="00B050"/>
              </a:solidFill>
            </a:endParaRPr>
          </a:p>
        </p:txBody>
      </p:sp>
      <p:sp>
        <p:nvSpPr>
          <p:cNvPr id="3" name="Content Placeholder 2"/>
          <p:cNvSpPr>
            <a:spLocks noGrp="1"/>
          </p:cNvSpPr>
          <p:nvPr>
            <p:ph idx="1"/>
          </p:nvPr>
        </p:nvSpPr>
        <p:spPr/>
        <p:txBody>
          <a:bodyPr/>
          <a:lstStyle/>
          <a:p>
            <a:pPr algn="just">
              <a:buNone/>
            </a:pPr>
            <a:r>
              <a:rPr lang="en-US" dirty="0"/>
              <a:t>	Like most Unix systems, </a:t>
            </a:r>
            <a:r>
              <a:rPr lang="en-US" b="1" dirty="0"/>
              <a:t>Windows</a:t>
            </a:r>
            <a:r>
              <a:rPr lang="en-US" dirty="0"/>
              <a:t> is a </a:t>
            </a:r>
            <a:r>
              <a:rPr lang="en-US" b="1" dirty="0"/>
              <a:t>monolithic</a:t>
            </a:r>
            <a:r>
              <a:rPr lang="en-US" dirty="0"/>
              <a:t> operating system. Because the </a:t>
            </a:r>
            <a:r>
              <a:rPr lang="en-US" b="1" dirty="0"/>
              <a:t>kernel</a:t>
            </a:r>
            <a:r>
              <a:rPr lang="en-US" dirty="0"/>
              <a:t> mode protected memory space is shared by the operating system and device driver code.</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solidFill>
                  <a:srgbClr val="00B050"/>
                </a:solidFill>
              </a:rPr>
              <a:t>What is difference between kernel and operating system?</a:t>
            </a:r>
            <a:endParaRPr lang="en-US" dirty="0">
              <a:solidFill>
                <a:srgbClr val="00B050"/>
              </a:solidFill>
            </a:endParaRPr>
          </a:p>
        </p:txBody>
      </p:sp>
      <p:sp>
        <p:nvSpPr>
          <p:cNvPr id="3" name="Content Placeholder 2"/>
          <p:cNvSpPr>
            <a:spLocks noGrp="1"/>
          </p:cNvSpPr>
          <p:nvPr>
            <p:ph idx="1"/>
          </p:nvPr>
        </p:nvSpPr>
        <p:spPr/>
        <p:txBody>
          <a:bodyPr/>
          <a:lstStyle/>
          <a:p>
            <a:pPr>
              <a:buNone/>
            </a:pPr>
            <a:r>
              <a:rPr lang="en-US" b="1" dirty="0"/>
              <a:t>	Operating system </a:t>
            </a:r>
            <a:r>
              <a:rPr lang="en-US" dirty="0"/>
              <a:t>is a </a:t>
            </a:r>
            <a:r>
              <a:rPr lang="en-US" b="1" dirty="0"/>
              <a:t>system</a:t>
            </a:r>
            <a:r>
              <a:rPr lang="en-US" dirty="0"/>
              <a:t> software. </a:t>
            </a:r>
            <a:r>
              <a:rPr lang="en-US" b="1" dirty="0"/>
              <a:t>Kernel</a:t>
            </a:r>
            <a:r>
              <a:rPr lang="en-US" dirty="0"/>
              <a:t> is a part of </a:t>
            </a:r>
            <a:r>
              <a:rPr lang="en-US" b="1" dirty="0"/>
              <a:t>operating system</a:t>
            </a:r>
            <a:r>
              <a:rPr lang="en-US" dirty="0"/>
              <a:t>. </a:t>
            </a:r>
            <a:r>
              <a:rPr lang="en-US" b="1" dirty="0"/>
              <a:t>Operating system</a:t>
            </a:r>
            <a:r>
              <a:rPr lang="en-US" dirty="0"/>
              <a:t> acts as an interface </a:t>
            </a:r>
            <a:r>
              <a:rPr lang="en-US" b="1" dirty="0"/>
              <a:t>between</a:t>
            </a:r>
            <a:r>
              <a:rPr lang="en-US" dirty="0"/>
              <a:t> user and hardware. </a:t>
            </a:r>
            <a:r>
              <a:rPr lang="en-US" b="1" dirty="0"/>
              <a:t>Kernel</a:t>
            </a:r>
            <a:r>
              <a:rPr lang="en-US" dirty="0"/>
              <a:t> acts as an interface </a:t>
            </a:r>
            <a:r>
              <a:rPr lang="en-US" b="1" dirty="0"/>
              <a:t>between</a:t>
            </a:r>
            <a:r>
              <a:rPr lang="en-US" dirty="0"/>
              <a:t> applications and hardware.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solidFill>
                  <a:srgbClr val="00B050"/>
                </a:solidFill>
              </a:rPr>
              <a:t>What are the drawbacks of monolithic kernel?</a:t>
            </a:r>
            <a:endParaRPr lang="en-US" dirty="0">
              <a:solidFill>
                <a:srgbClr val="00B050"/>
              </a:solidFill>
            </a:endParaRPr>
          </a:p>
        </p:txBody>
      </p:sp>
      <p:sp>
        <p:nvSpPr>
          <p:cNvPr id="3" name="Content Placeholder 2"/>
          <p:cNvSpPr>
            <a:spLocks noGrp="1"/>
          </p:cNvSpPr>
          <p:nvPr>
            <p:ph idx="1"/>
          </p:nvPr>
        </p:nvSpPr>
        <p:spPr/>
        <p:txBody>
          <a:bodyPr>
            <a:normAutofit fontScale="85000" lnSpcReduction="10000"/>
          </a:bodyPr>
          <a:lstStyle/>
          <a:p>
            <a:pPr>
              <a:buNone/>
            </a:pPr>
            <a:r>
              <a:rPr lang="en-US" dirty="0"/>
              <a:t>	One of the major </a:t>
            </a:r>
            <a:r>
              <a:rPr lang="en-US" b="1" dirty="0"/>
              <a:t>disadvantage</a:t>
            </a:r>
            <a:r>
              <a:rPr lang="en-US" dirty="0"/>
              <a:t> of </a:t>
            </a:r>
            <a:r>
              <a:rPr lang="en-US" b="1" dirty="0"/>
              <a:t>monolithic kernel</a:t>
            </a:r>
            <a:r>
              <a:rPr lang="en-US" dirty="0"/>
              <a:t> is that, if anyone service fails it leads to entire system failure. If user has to add any new service. User needs to modify entire operating system.</a:t>
            </a:r>
            <a:r>
              <a:rPr lang="en-US" b="1" i="1" dirty="0"/>
              <a:t> </a:t>
            </a:r>
            <a:endParaRPr lang="en-US" dirty="0"/>
          </a:p>
          <a:p>
            <a:pPr>
              <a:buNone/>
            </a:pPr>
            <a:r>
              <a:rPr lang="en-US" b="1" dirty="0"/>
              <a:t>	</a:t>
            </a:r>
            <a:r>
              <a:rPr lang="en-US" b="1" dirty="0">
                <a:solidFill>
                  <a:srgbClr val="00B050"/>
                </a:solidFill>
              </a:rPr>
              <a:t>Drawbacks of Monolithic Architecture:</a:t>
            </a:r>
            <a:r>
              <a:rPr lang="en-US" dirty="0">
                <a:solidFill>
                  <a:srgbClr val="00B050"/>
                </a:solidFill>
              </a:rPr>
              <a:t> </a:t>
            </a:r>
          </a:p>
          <a:p>
            <a:pPr lvl="0"/>
            <a:r>
              <a:rPr lang="en-US" dirty="0"/>
              <a:t>This simple approach has a limitation in size and complexity.</a:t>
            </a:r>
          </a:p>
          <a:p>
            <a:pPr lvl="0"/>
            <a:r>
              <a:rPr lang="en-US" dirty="0"/>
              <a:t>Application is too large and complex to fully understand and made changes fast and correctly.</a:t>
            </a:r>
          </a:p>
          <a:p>
            <a:pPr lvl="0"/>
            <a:r>
              <a:rPr lang="en-US" dirty="0"/>
              <a:t>The size of the application can slow down the start-up time.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B050"/>
                </a:solidFill>
              </a:rPr>
              <a:t>Drawbacks of Monolithic Architecture:</a:t>
            </a:r>
            <a:endParaRPr lang="en-US" sz="3200" dirty="0">
              <a:solidFill>
                <a:srgbClr val="00B050"/>
              </a:solidFill>
            </a:endParaRPr>
          </a:p>
        </p:txBody>
      </p:sp>
      <p:sp>
        <p:nvSpPr>
          <p:cNvPr id="3" name="Content Placeholder 2"/>
          <p:cNvSpPr>
            <a:spLocks noGrp="1"/>
          </p:cNvSpPr>
          <p:nvPr>
            <p:ph idx="1"/>
          </p:nvPr>
        </p:nvSpPr>
        <p:spPr/>
        <p:txBody>
          <a:bodyPr>
            <a:normAutofit lnSpcReduction="10000"/>
          </a:bodyPr>
          <a:lstStyle/>
          <a:p>
            <a:pPr lvl="0"/>
            <a:r>
              <a:rPr lang="en-US" dirty="0"/>
              <a:t>You must redeploy the entire application on each update.</a:t>
            </a:r>
          </a:p>
          <a:p>
            <a:pPr lvl="0"/>
            <a:r>
              <a:rPr lang="en-US" dirty="0"/>
              <a:t>Impact of a change is usually not very well understood which leads to do extensive manual testing.</a:t>
            </a:r>
          </a:p>
          <a:p>
            <a:pPr lvl="0"/>
            <a:r>
              <a:rPr lang="en-US" dirty="0"/>
              <a:t>Continuous deployment is difficult.</a:t>
            </a:r>
          </a:p>
          <a:p>
            <a:pPr lvl="0"/>
            <a:r>
              <a:rPr lang="en-US" dirty="0"/>
              <a:t>Monolithic applications can also be difficult to scale when different modules have conflicting resource requirements.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B050"/>
                </a:solidFill>
              </a:rPr>
              <a:t>Drawbacks of Monolithic Architecture:</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Another problem with monolithic applications is reliability. Bug in any module (e.g. memory leak) can potentially bring down the entire process. Moreover, since all instances of the application are identical, that bug will impact the availability of the entire application.</a:t>
            </a:r>
          </a:p>
          <a:p>
            <a:pPr lvl="0"/>
            <a:r>
              <a:rPr lang="en-US" dirty="0"/>
              <a:t>Monolithic applications has a barrier to adopting new technologies. Since changes in frameworks or languages will affect an entire application it is extremely expensive in both time and cost.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Is Unix monolithic?</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algn="just">
              <a:buNone/>
            </a:pPr>
            <a:r>
              <a:rPr lang="en-US" b="1" dirty="0"/>
              <a:t>	Unix</a:t>
            </a:r>
            <a:r>
              <a:rPr lang="en-US" dirty="0"/>
              <a:t> is a </a:t>
            </a:r>
            <a:r>
              <a:rPr lang="en-US" b="1" dirty="0"/>
              <a:t>monolithic</a:t>
            </a:r>
            <a:r>
              <a:rPr lang="en-US" dirty="0"/>
              <a:t> kernel because it all the functionality is compiled into one big chunk of code, including substantial implementations for networking, file systems, and devices. Unix is the most influential operating system ever. Micro kernels, for instance, attempt to eliminated networking and file systems from the kernel, loading them in as auxiliary software elements after boot. Ironically, micro kernels are much larger and more complicated than the Unix monolithic kernel, hence have not yet displaced the Unix kernel.</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71538" y="922338"/>
            <a:ext cx="8162925" cy="701675"/>
          </a:xfrm>
        </p:spPr>
        <p:txBody>
          <a:bodyPr/>
          <a:lstStyle/>
          <a:p>
            <a:pPr algn="ctr"/>
            <a:r>
              <a:rPr lang="en-US" sz="4000" b="1" dirty="0">
                <a:solidFill>
                  <a:srgbClr val="00B050"/>
                </a:solidFill>
              </a:rPr>
              <a:t>Flynn’s Hardware Taxonomy</a:t>
            </a:r>
          </a:p>
        </p:txBody>
      </p:sp>
      <p:sp>
        <p:nvSpPr>
          <p:cNvPr id="27652" name="Text Box 4"/>
          <p:cNvSpPr txBox="1">
            <a:spLocks noChangeArrowheads="1"/>
          </p:cNvSpPr>
          <p:nvPr/>
        </p:nvSpPr>
        <p:spPr bwMode="auto">
          <a:xfrm>
            <a:off x="0" y="1785938"/>
            <a:ext cx="9144000" cy="457200"/>
          </a:xfrm>
          <a:prstGeom prst="rect">
            <a:avLst/>
          </a:prstGeom>
          <a:noFill/>
          <a:ln w="9525">
            <a:noFill/>
            <a:miter lim="800000"/>
            <a:headEnd/>
            <a:tailEnd/>
          </a:ln>
          <a:effectLst/>
        </p:spPr>
        <p:txBody>
          <a:bodyPr>
            <a:spAutoFit/>
          </a:bodyPr>
          <a:lstStyle/>
          <a:p>
            <a:pPr algn="ctr">
              <a:spcBef>
                <a:spcPct val="50000"/>
              </a:spcBef>
            </a:pPr>
            <a:r>
              <a:rPr lang="en-US"/>
              <a:t>Processor Organizations</a:t>
            </a:r>
          </a:p>
        </p:txBody>
      </p:sp>
      <p:sp>
        <p:nvSpPr>
          <p:cNvPr id="27653" name="Line 5"/>
          <p:cNvSpPr>
            <a:spLocks noChangeShapeType="1"/>
          </p:cNvSpPr>
          <p:nvPr/>
        </p:nvSpPr>
        <p:spPr bwMode="auto">
          <a:xfrm flipH="1">
            <a:off x="1371600" y="2319338"/>
            <a:ext cx="3200400" cy="609600"/>
          </a:xfrm>
          <a:prstGeom prst="line">
            <a:avLst/>
          </a:prstGeom>
          <a:noFill/>
          <a:ln w="9525">
            <a:solidFill>
              <a:schemeClr val="tx1"/>
            </a:solidFill>
            <a:miter lim="800000"/>
            <a:headEnd/>
            <a:tailEnd/>
          </a:ln>
          <a:effectLst/>
        </p:spPr>
        <p:txBody>
          <a:bodyPr wrap="none"/>
          <a:lstStyle/>
          <a:p>
            <a:endParaRPr lang="en-US"/>
          </a:p>
        </p:txBody>
      </p:sp>
      <p:sp>
        <p:nvSpPr>
          <p:cNvPr id="27654" name="Line 6"/>
          <p:cNvSpPr>
            <a:spLocks noChangeShapeType="1"/>
          </p:cNvSpPr>
          <p:nvPr/>
        </p:nvSpPr>
        <p:spPr bwMode="auto">
          <a:xfrm flipH="1">
            <a:off x="3352800" y="2319338"/>
            <a:ext cx="1219200" cy="609600"/>
          </a:xfrm>
          <a:prstGeom prst="line">
            <a:avLst/>
          </a:prstGeom>
          <a:noFill/>
          <a:ln w="9525">
            <a:solidFill>
              <a:schemeClr val="tx1"/>
            </a:solidFill>
            <a:miter lim="800000"/>
            <a:headEnd/>
            <a:tailEnd/>
          </a:ln>
          <a:effectLst/>
        </p:spPr>
        <p:txBody>
          <a:bodyPr wrap="none"/>
          <a:lstStyle/>
          <a:p>
            <a:endParaRPr lang="en-US"/>
          </a:p>
        </p:txBody>
      </p:sp>
      <p:sp>
        <p:nvSpPr>
          <p:cNvPr id="27655" name="Line 7"/>
          <p:cNvSpPr>
            <a:spLocks noChangeShapeType="1"/>
          </p:cNvSpPr>
          <p:nvPr/>
        </p:nvSpPr>
        <p:spPr bwMode="auto">
          <a:xfrm>
            <a:off x="4572000" y="2319338"/>
            <a:ext cx="914400" cy="609600"/>
          </a:xfrm>
          <a:prstGeom prst="line">
            <a:avLst/>
          </a:prstGeom>
          <a:noFill/>
          <a:ln w="9525">
            <a:solidFill>
              <a:schemeClr val="tx1"/>
            </a:solidFill>
            <a:miter lim="800000"/>
            <a:headEnd/>
            <a:tailEnd/>
          </a:ln>
          <a:effectLst/>
        </p:spPr>
        <p:txBody>
          <a:bodyPr wrap="none"/>
          <a:lstStyle/>
          <a:p>
            <a:endParaRPr lang="en-US"/>
          </a:p>
        </p:txBody>
      </p:sp>
      <p:sp>
        <p:nvSpPr>
          <p:cNvPr id="27656" name="Text Box 8"/>
          <p:cNvSpPr txBox="1">
            <a:spLocks noChangeArrowheads="1"/>
          </p:cNvSpPr>
          <p:nvPr/>
        </p:nvSpPr>
        <p:spPr bwMode="auto">
          <a:xfrm>
            <a:off x="100013" y="2928938"/>
            <a:ext cx="2286000" cy="730250"/>
          </a:xfrm>
          <a:prstGeom prst="rect">
            <a:avLst/>
          </a:prstGeom>
          <a:noFill/>
          <a:ln w="9525">
            <a:noFill/>
            <a:miter lim="800000"/>
            <a:headEnd/>
            <a:tailEnd/>
          </a:ln>
          <a:effectLst/>
        </p:spPr>
        <p:txBody>
          <a:bodyPr>
            <a:spAutoFit/>
          </a:bodyPr>
          <a:lstStyle/>
          <a:p>
            <a:pPr algn="ctr">
              <a:spcBef>
                <a:spcPct val="50000"/>
              </a:spcBef>
            </a:pPr>
            <a:r>
              <a:rPr lang="en-US" sz="1400" b="1"/>
              <a:t>Single instruction, single data (SISD) stream</a:t>
            </a:r>
          </a:p>
        </p:txBody>
      </p:sp>
      <p:sp>
        <p:nvSpPr>
          <p:cNvPr id="27657" name="Text Box 9"/>
          <p:cNvSpPr txBox="1">
            <a:spLocks noChangeArrowheads="1"/>
          </p:cNvSpPr>
          <p:nvPr/>
        </p:nvSpPr>
        <p:spPr bwMode="auto">
          <a:xfrm>
            <a:off x="4381500" y="2928938"/>
            <a:ext cx="2286000" cy="730250"/>
          </a:xfrm>
          <a:prstGeom prst="rect">
            <a:avLst/>
          </a:prstGeom>
          <a:noFill/>
          <a:ln w="9525">
            <a:noFill/>
            <a:miter lim="800000"/>
            <a:headEnd/>
            <a:tailEnd/>
          </a:ln>
          <a:effectLst/>
        </p:spPr>
        <p:txBody>
          <a:bodyPr>
            <a:spAutoFit/>
          </a:bodyPr>
          <a:lstStyle/>
          <a:p>
            <a:pPr algn="ctr">
              <a:spcBef>
                <a:spcPct val="50000"/>
              </a:spcBef>
            </a:pPr>
            <a:r>
              <a:rPr lang="en-US" sz="1400" b="1"/>
              <a:t>Multiple instruction, single data (MISD) stream</a:t>
            </a:r>
          </a:p>
        </p:txBody>
      </p:sp>
      <p:sp>
        <p:nvSpPr>
          <p:cNvPr id="27658" name="Text Box 10"/>
          <p:cNvSpPr txBox="1">
            <a:spLocks noChangeArrowheads="1"/>
          </p:cNvSpPr>
          <p:nvPr/>
        </p:nvSpPr>
        <p:spPr bwMode="auto">
          <a:xfrm>
            <a:off x="2195513" y="2928938"/>
            <a:ext cx="2286000" cy="730250"/>
          </a:xfrm>
          <a:prstGeom prst="rect">
            <a:avLst/>
          </a:prstGeom>
          <a:noFill/>
          <a:ln w="9525">
            <a:noFill/>
            <a:miter lim="800000"/>
            <a:headEnd/>
            <a:tailEnd/>
          </a:ln>
          <a:effectLst/>
        </p:spPr>
        <p:txBody>
          <a:bodyPr>
            <a:spAutoFit/>
          </a:bodyPr>
          <a:lstStyle/>
          <a:p>
            <a:pPr algn="ctr">
              <a:spcBef>
                <a:spcPct val="50000"/>
              </a:spcBef>
            </a:pPr>
            <a:r>
              <a:rPr lang="en-US" sz="1400" b="1"/>
              <a:t>Single instruction, multiple data (SIMD) stream</a:t>
            </a:r>
          </a:p>
        </p:txBody>
      </p:sp>
      <p:sp>
        <p:nvSpPr>
          <p:cNvPr id="27659" name="Text Box 11"/>
          <p:cNvSpPr txBox="1">
            <a:spLocks noChangeArrowheads="1"/>
          </p:cNvSpPr>
          <p:nvPr/>
        </p:nvSpPr>
        <p:spPr bwMode="auto">
          <a:xfrm>
            <a:off x="6653213" y="2928938"/>
            <a:ext cx="2286000" cy="730250"/>
          </a:xfrm>
          <a:prstGeom prst="rect">
            <a:avLst/>
          </a:prstGeom>
          <a:noFill/>
          <a:ln w="9525">
            <a:noFill/>
            <a:miter lim="800000"/>
            <a:headEnd/>
            <a:tailEnd/>
          </a:ln>
          <a:effectLst/>
        </p:spPr>
        <p:txBody>
          <a:bodyPr>
            <a:spAutoFit/>
          </a:bodyPr>
          <a:lstStyle/>
          <a:p>
            <a:pPr algn="ctr">
              <a:spcBef>
                <a:spcPct val="50000"/>
              </a:spcBef>
            </a:pPr>
            <a:r>
              <a:rPr lang="en-US" sz="1400" b="1"/>
              <a:t>Multiple instruction, multiple data (MIMD) stream</a:t>
            </a:r>
          </a:p>
        </p:txBody>
      </p:sp>
      <p:sp>
        <p:nvSpPr>
          <p:cNvPr id="27660" name="Line 12"/>
          <p:cNvSpPr>
            <a:spLocks noChangeShapeType="1"/>
          </p:cNvSpPr>
          <p:nvPr/>
        </p:nvSpPr>
        <p:spPr bwMode="auto">
          <a:xfrm rot="12272174" flipH="1">
            <a:off x="4546600" y="2239963"/>
            <a:ext cx="3087688" cy="757237"/>
          </a:xfrm>
          <a:prstGeom prst="line">
            <a:avLst/>
          </a:prstGeom>
          <a:noFill/>
          <a:ln w="9525">
            <a:solidFill>
              <a:schemeClr val="tx1"/>
            </a:solidFill>
            <a:miter lim="800000"/>
            <a:headEnd/>
            <a:tailEnd/>
          </a:ln>
          <a:effectLst/>
        </p:spPr>
        <p:txBody>
          <a:bodyPr wrap="none"/>
          <a:lstStyle/>
          <a:p>
            <a:endParaRPr lang="en-US"/>
          </a:p>
        </p:txBody>
      </p:sp>
      <p:sp>
        <p:nvSpPr>
          <p:cNvPr id="27661" name="Line 13"/>
          <p:cNvSpPr>
            <a:spLocks noChangeShapeType="1"/>
          </p:cNvSpPr>
          <p:nvPr/>
        </p:nvSpPr>
        <p:spPr bwMode="auto">
          <a:xfrm>
            <a:off x="1219200" y="3657600"/>
            <a:ext cx="0" cy="533400"/>
          </a:xfrm>
          <a:prstGeom prst="line">
            <a:avLst/>
          </a:prstGeom>
          <a:noFill/>
          <a:ln w="9525">
            <a:solidFill>
              <a:schemeClr val="tx1"/>
            </a:solidFill>
            <a:miter lim="800000"/>
            <a:headEnd/>
            <a:tailEnd/>
          </a:ln>
          <a:effectLst/>
        </p:spPr>
        <p:txBody>
          <a:bodyPr wrap="none"/>
          <a:lstStyle/>
          <a:p>
            <a:endParaRPr lang="en-US"/>
          </a:p>
        </p:txBody>
      </p:sp>
      <p:sp>
        <p:nvSpPr>
          <p:cNvPr id="27662" name="Text Box 14"/>
          <p:cNvSpPr txBox="1">
            <a:spLocks noChangeArrowheads="1"/>
          </p:cNvSpPr>
          <p:nvPr/>
        </p:nvSpPr>
        <p:spPr bwMode="auto">
          <a:xfrm>
            <a:off x="381000" y="4191000"/>
            <a:ext cx="1676400" cy="304800"/>
          </a:xfrm>
          <a:prstGeom prst="rect">
            <a:avLst/>
          </a:prstGeom>
          <a:noFill/>
          <a:ln w="9525">
            <a:noFill/>
            <a:miter lim="800000"/>
            <a:headEnd/>
            <a:tailEnd/>
          </a:ln>
          <a:effectLst/>
        </p:spPr>
        <p:txBody>
          <a:bodyPr>
            <a:spAutoFit/>
          </a:bodyPr>
          <a:lstStyle/>
          <a:p>
            <a:pPr algn="ctr">
              <a:spcBef>
                <a:spcPct val="50000"/>
              </a:spcBef>
            </a:pPr>
            <a:r>
              <a:rPr lang="en-US" sz="1400" b="1"/>
              <a:t>Uniprocessor</a:t>
            </a:r>
          </a:p>
        </p:txBody>
      </p:sp>
      <p:grpSp>
        <p:nvGrpSpPr>
          <p:cNvPr id="2" name="Group 29"/>
          <p:cNvGrpSpPr>
            <a:grpSpLocks/>
          </p:cNvGrpSpPr>
          <p:nvPr/>
        </p:nvGrpSpPr>
        <p:grpSpPr bwMode="auto">
          <a:xfrm>
            <a:off x="2057400" y="3657600"/>
            <a:ext cx="2438400" cy="1355725"/>
            <a:chOff x="1296" y="2304"/>
            <a:chExt cx="1536" cy="854"/>
          </a:xfrm>
        </p:grpSpPr>
        <p:sp>
          <p:nvSpPr>
            <p:cNvPr id="27663" name="Line 15"/>
            <p:cNvSpPr>
              <a:spLocks noChangeShapeType="1"/>
            </p:cNvSpPr>
            <p:nvPr/>
          </p:nvSpPr>
          <p:spPr bwMode="auto">
            <a:xfrm flipH="1">
              <a:off x="1728" y="2304"/>
              <a:ext cx="336" cy="528"/>
            </a:xfrm>
            <a:prstGeom prst="line">
              <a:avLst/>
            </a:prstGeom>
            <a:noFill/>
            <a:ln w="9525">
              <a:solidFill>
                <a:schemeClr val="tx1"/>
              </a:solidFill>
              <a:miter lim="800000"/>
              <a:headEnd/>
              <a:tailEnd/>
            </a:ln>
            <a:effectLst/>
          </p:spPr>
          <p:txBody>
            <a:bodyPr wrap="none"/>
            <a:lstStyle/>
            <a:p>
              <a:endParaRPr lang="en-US"/>
            </a:p>
          </p:txBody>
        </p:sp>
        <p:sp>
          <p:nvSpPr>
            <p:cNvPr id="27664" name="Line 16"/>
            <p:cNvSpPr>
              <a:spLocks noChangeShapeType="1"/>
            </p:cNvSpPr>
            <p:nvPr/>
          </p:nvSpPr>
          <p:spPr bwMode="auto">
            <a:xfrm>
              <a:off x="2064" y="2304"/>
              <a:ext cx="336" cy="528"/>
            </a:xfrm>
            <a:prstGeom prst="line">
              <a:avLst/>
            </a:prstGeom>
            <a:noFill/>
            <a:ln w="9525">
              <a:solidFill>
                <a:schemeClr val="tx1"/>
              </a:solidFill>
              <a:miter lim="800000"/>
              <a:headEnd/>
              <a:tailEnd/>
            </a:ln>
            <a:effectLst/>
          </p:spPr>
          <p:txBody>
            <a:bodyPr wrap="none"/>
            <a:lstStyle/>
            <a:p>
              <a:endParaRPr lang="en-US"/>
            </a:p>
          </p:txBody>
        </p:sp>
        <p:sp>
          <p:nvSpPr>
            <p:cNvPr id="27665" name="Text Box 17"/>
            <p:cNvSpPr txBox="1">
              <a:spLocks noChangeArrowheads="1"/>
            </p:cNvSpPr>
            <p:nvPr/>
          </p:nvSpPr>
          <p:spPr bwMode="auto">
            <a:xfrm>
              <a:off x="1296" y="2832"/>
              <a:ext cx="864" cy="326"/>
            </a:xfrm>
            <a:prstGeom prst="rect">
              <a:avLst/>
            </a:prstGeom>
            <a:noFill/>
            <a:ln w="9525">
              <a:noFill/>
              <a:miter lim="800000"/>
              <a:headEnd/>
              <a:tailEnd/>
            </a:ln>
            <a:effectLst/>
          </p:spPr>
          <p:txBody>
            <a:bodyPr>
              <a:spAutoFit/>
            </a:bodyPr>
            <a:lstStyle/>
            <a:p>
              <a:pPr algn="ctr">
                <a:spcBef>
                  <a:spcPct val="50000"/>
                </a:spcBef>
              </a:pPr>
              <a:r>
                <a:rPr lang="en-US" sz="1400" b="1"/>
                <a:t>Vector processor</a:t>
              </a:r>
            </a:p>
          </p:txBody>
        </p:sp>
        <p:sp>
          <p:nvSpPr>
            <p:cNvPr id="27666" name="Text Box 18"/>
            <p:cNvSpPr txBox="1">
              <a:spLocks noChangeArrowheads="1"/>
            </p:cNvSpPr>
            <p:nvPr/>
          </p:nvSpPr>
          <p:spPr bwMode="auto">
            <a:xfrm>
              <a:off x="1968" y="2832"/>
              <a:ext cx="864" cy="326"/>
            </a:xfrm>
            <a:prstGeom prst="rect">
              <a:avLst/>
            </a:prstGeom>
            <a:noFill/>
            <a:ln w="9525">
              <a:noFill/>
              <a:miter lim="800000"/>
              <a:headEnd/>
              <a:tailEnd/>
            </a:ln>
            <a:effectLst/>
          </p:spPr>
          <p:txBody>
            <a:bodyPr>
              <a:spAutoFit/>
            </a:bodyPr>
            <a:lstStyle/>
            <a:p>
              <a:pPr algn="ctr">
                <a:spcBef>
                  <a:spcPct val="50000"/>
                </a:spcBef>
              </a:pPr>
              <a:r>
                <a:rPr lang="en-US" sz="1400" b="1"/>
                <a:t>Array processor</a:t>
              </a:r>
            </a:p>
          </p:txBody>
        </p:sp>
      </p:grpSp>
      <p:grpSp>
        <p:nvGrpSpPr>
          <p:cNvPr id="3" name="Group 30"/>
          <p:cNvGrpSpPr>
            <a:grpSpLocks/>
          </p:cNvGrpSpPr>
          <p:nvPr/>
        </p:nvGrpSpPr>
        <p:grpSpPr bwMode="auto">
          <a:xfrm>
            <a:off x="6477000" y="3657600"/>
            <a:ext cx="2514600" cy="1355725"/>
            <a:chOff x="4080" y="2304"/>
            <a:chExt cx="1584" cy="854"/>
          </a:xfrm>
        </p:grpSpPr>
        <p:sp>
          <p:nvSpPr>
            <p:cNvPr id="27667" name="Line 19"/>
            <p:cNvSpPr>
              <a:spLocks noChangeShapeType="1"/>
            </p:cNvSpPr>
            <p:nvPr/>
          </p:nvSpPr>
          <p:spPr bwMode="auto">
            <a:xfrm flipH="1">
              <a:off x="4464" y="2304"/>
              <a:ext cx="432" cy="528"/>
            </a:xfrm>
            <a:prstGeom prst="line">
              <a:avLst/>
            </a:prstGeom>
            <a:noFill/>
            <a:ln w="9525">
              <a:solidFill>
                <a:schemeClr val="tx1"/>
              </a:solidFill>
              <a:miter lim="800000"/>
              <a:headEnd/>
              <a:tailEnd/>
            </a:ln>
            <a:effectLst/>
          </p:spPr>
          <p:txBody>
            <a:bodyPr wrap="none"/>
            <a:lstStyle/>
            <a:p>
              <a:endParaRPr lang="en-US"/>
            </a:p>
          </p:txBody>
        </p:sp>
        <p:sp>
          <p:nvSpPr>
            <p:cNvPr id="27668" name="Line 20"/>
            <p:cNvSpPr>
              <a:spLocks noChangeShapeType="1"/>
            </p:cNvSpPr>
            <p:nvPr/>
          </p:nvSpPr>
          <p:spPr bwMode="auto">
            <a:xfrm>
              <a:off x="4896" y="2304"/>
              <a:ext cx="336" cy="528"/>
            </a:xfrm>
            <a:prstGeom prst="line">
              <a:avLst/>
            </a:prstGeom>
            <a:noFill/>
            <a:ln w="9525">
              <a:solidFill>
                <a:schemeClr val="tx1"/>
              </a:solidFill>
              <a:miter lim="800000"/>
              <a:headEnd/>
              <a:tailEnd/>
            </a:ln>
            <a:effectLst/>
          </p:spPr>
          <p:txBody>
            <a:bodyPr wrap="none"/>
            <a:lstStyle/>
            <a:p>
              <a:endParaRPr lang="en-US"/>
            </a:p>
          </p:txBody>
        </p:sp>
        <p:sp>
          <p:nvSpPr>
            <p:cNvPr id="27669" name="Text Box 21"/>
            <p:cNvSpPr txBox="1">
              <a:spLocks noChangeArrowheads="1"/>
            </p:cNvSpPr>
            <p:nvPr/>
          </p:nvSpPr>
          <p:spPr bwMode="auto">
            <a:xfrm>
              <a:off x="4080" y="2832"/>
              <a:ext cx="768" cy="326"/>
            </a:xfrm>
            <a:prstGeom prst="rect">
              <a:avLst/>
            </a:prstGeom>
            <a:noFill/>
            <a:ln w="9525">
              <a:noFill/>
              <a:miter lim="800000"/>
              <a:headEnd/>
              <a:tailEnd/>
            </a:ln>
            <a:effectLst/>
          </p:spPr>
          <p:txBody>
            <a:bodyPr>
              <a:spAutoFit/>
            </a:bodyPr>
            <a:lstStyle/>
            <a:p>
              <a:pPr algn="ctr">
                <a:spcBef>
                  <a:spcPct val="50000"/>
                </a:spcBef>
              </a:pPr>
              <a:r>
                <a:rPr lang="en-US" sz="1400" b="1"/>
                <a:t>Shared memory</a:t>
              </a:r>
            </a:p>
          </p:txBody>
        </p:sp>
        <p:sp>
          <p:nvSpPr>
            <p:cNvPr id="27673" name="Text Box 25"/>
            <p:cNvSpPr txBox="1">
              <a:spLocks noChangeArrowheads="1"/>
            </p:cNvSpPr>
            <p:nvPr/>
          </p:nvSpPr>
          <p:spPr bwMode="auto">
            <a:xfrm>
              <a:off x="4800" y="2832"/>
              <a:ext cx="864" cy="326"/>
            </a:xfrm>
            <a:prstGeom prst="rect">
              <a:avLst/>
            </a:prstGeom>
            <a:noFill/>
            <a:ln w="9525">
              <a:noFill/>
              <a:miter lim="800000"/>
              <a:headEnd/>
              <a:tailEnd/>
            </a:ln>
            <a:effectLst/>
          </p:spPr>
          <p:txBody>
            <a:bodyPr>
              <a:spAutoFit/>
            </a:bodyPr>
            <a:lstStyle/>
            <a:p>
              <a:pPr algn="ctr">
                <a:spcBef>
                  <a:spcPct val="50000"/>
                </a:spcBef>
              </a:pPr>
              <a:r>
                <a:rPr lang="en-US" sz="1400" b="1"/>
                <a:t>Distributed memory</a:t>
              </a:r>
            </a:p>
          </p:txBody>
        </p:sp>
      </p:grpSp>
      <p:grpSp>
        <p:nvGrpSpPr>
          <p:cNvPr id="4" name="Group 32"/>
          <p:cNvGrpSpPr>
            <a:grpSpLocks/>
          </p:cNvGrpSpPr>
          <p:nvPr/>
        </p:nvGrpSpPr>
        <p:grpSpPr bwMode="auto">
          <a:xfrm>
            <a:off x="5105400" y="5029200"/>
            <a:ext cx="3505200" cy="1568450"/>
            <a:chOff x="3216" y="3168"/>
            <a:chExt cx="2208" cy="988"/>
          </a:xfrm>
        </p:grpSpPr>
        <p:sp>
          <p:nvSpPr>
            <p:cNvPr id="27670" name="Line 22"/>
            <p:cNvSpPr>
              <a:spLocks noChangeShapeType="1"/>
            </p:cNvSpPr>
            <p:nvPr/>
          </p:nvSpPr>
          <p:spPr bwMode="auto">
            <a:xfrm flipH="1">
              <a:off x="3792" y="3168"/>
              <a:ext cx="672" cy="528"/>
            </a:xfrm>
            <a:prstGeom prst="line">
              <a:avLst/>
            </a:prstGeom>
            <a:noFill/>
            <a:ln w="9525">
              <a:solidFill>
                <a:schemeClr val="tx1"/>
              </a:solidFill>
              <a:miter lim="800000"/>
              <a:headEnd/>
              <a:tailEnd/>
            </a:ln>
            <a:effectLst/>
          </p:spPr>
          <p:txBody>
            <a:bodyPr wrap="none"/>
            <a:lstStyle/>
            <a:p>
              <a:endParaRPr lang="en-US"/>
            </a:p>
          </p:txBody>
        </p:sp>
        <p:sp>
          <p:nvSpPr>
            <p:cNvPr id="27671" name="Line 23"/>
            <p:cNvSpPr>
              <a:spLocks noChangeShapeType="1"/>
            </p:cNvSpPr>
            <p:nvPr/>
          </p:nvSpPr>
          <p:spPr bwMode="auto">
            <a:xfrm>
              <a:off x="4464" y="3168"/>
              <a:ext cx="336" cy="528"/>
            </a:xfrm>
            <a:prstGeom prst="line">
              <a:avLst/>
            </a:prstGeom>
            <a:noFill/>
            <a:ln w="9525">
              <a:solidFill>
                <a:schemeClr val="tx1"/>
              </a:solidFill>
              <a:miter lim="800000"/>
              <a:headEnd/>
              <a:tailEnd/>
            </a:ln>
            <a:effectLst/>
          </p:spPr>
          <p:txBody>
            <a:bodyPr wrap="none"/>
            <a:lstStyle/>
            <a:p>
              <a:endParaRPr lang="en-US"/>
            </a:p>
          </p:txBody>
        </p:sp>
        <p:sp>
          <p:nvSpPr>
            <p:cNvPr id="27672" name="Text Box 24"/>
            <p:cNvSpPr txBox="1">
              <a:spLocks noChangeArrowheads="1"/>
            </p:cNvSpPr>
            <p:nvPr/>
          </p:nvSpPr>
          <p:spPr bwMode="auto">
            <a:xfrm>
              <a:off x="3216" y="3696"/>
              <a:ext cx="1152" cy="460"/>
            </a:xfrm>
            <a:prstGeom prst="rect">
              <a:avLst/>
            </a:prstGeom>
            <a:noFill/>
            <a:ln w="9525">
              <a:noFill/>
              <a:miter lim="800000"/>
              <a:headEnd/>
              <a:tailEnd/>
            </a:ln>
            <a:effectLst/>
          </p:spPr>
          <p:txBody>
            <a:bodyPr>
              <a:spAutoFit/>
            </a:bodyPr>
            <a:lstStyle/>
            <a:p>
              <a:pPr algn="ctr">
                <a:spcBef>
                  <a:spcPct val="50000"/>
                </a:spcBef>
              </a:pPr>
              <a:r>
                <a:rPr lang="en-US" sz="1400" b="1"/>
                <a:t>Symmetric multiprocessor (SMP)</a:t>
              </a:r>
            </a:p>
          </p:txBody>
        </p:sp>
        <p:sp>
          <p:nvSpPr>
            <p:cNvPr id="27674" name="Text Box 26"/>
            <p:cNvSpPr txBox="1">
              <a:spLocks noChangeArrowheads="1"/>
            </p:cNvSpPr>
            <p:nvPr/>
          </p:nvSpPr>
          <p:spPr bwMode="auto">
            <a:xfrm>
              <a:off x="4320" y="3696"/>
              <a:ext cx="1104" cy="460"/>
            </a:xfrm>
            <a:prstGeom prst="rect">
              <a:avLst/>
            </a:prstGeom>
            <a:noFill/>
            <a:ln w="9525">
              <a:noFill/>
              <a:miter lim="800000"/>
              <a:headEnd/>
              <a:tailEnd/>
            </a:ln>
            <a:effectLst/>
          </p:spPr>
          <p:txBody>
            <a:bodyPr>
              <a:spAutoFit/>
            </a:bodyPr>
            <a:lstStyle/>
            <a:p>
              <a:pPr algn="ctr">
                <a:spcBef>
                  <a:spcPct val="50000"/>
                </a:spcBef>
              </a:pPr>
              <a:r>
                <a:rPr lang="en-US" sz="1400" b="1"/>
                <a:t>Nonuniform memory access (NUMA)</a:t>
              </a:r>
            </a:p>
          </p:txBody>
        </p:sp>
      </p:grpSp>
      <p:grpSp>
        <p:nvGrpSpPr>
          <p:cNvPr id="5" name="Group 33"/>
          <p:cNvGrpSpPr>
            <a:grpSpLocks/>
          </p:cNvGrpSpPr>
          <p:nvPr/>
        </p:nvGrpSpPr>
        <p:grpSpPr bwMode="auto">
          <a:xfrm>
            <a:off x="7772400" y="5029200"/>
            <a:ext cx="1143000" cy="609600"/>
            <a:chOff x="4896" y="3168"/>
            <a:chExt cx="720" cy="384"/>
          </a:xfrm>
        </p:grpSpPr>
        <p:sp>
          <p:nvSpPr>
            <p:cNvPr id="27675" name="Line 27"/>
            <p:cNvSpPr>
              <a:spLocks noChangeShapeType="1"/>
            </p:cNvSpPr>
            <p:nvPr/>
          </p:nvSpPr>
          <p:spPr bwMode="auto">
            <a:xfrm>
              <a:off x="5232" y="3168"/>
              <a:ext cx="0" cy="192"/>
            </a:xfrm>
            <a:prstGeom prst="line">
              <a:avLst/>
            </a:prstGeom>
            <a:noFill/>
            <a:ln w="9525">
              <a:solidFill>
                <a:schemeClr val="tx1"/>
              </a:solidFill>
              <a:miter lim="800000"/>
              <a:headEnd/>
              <a:tailEnd/>
            </a:ln>
            <a:effectLst/>
          </p:spPr>
          <p:txBody>
            <a:bodyPr wrap="none"/>
            <a:lstStyle/>
            <a:p>
              <a:endParaRPr lang="en-US"/>
            </a:p>
          </p:txBody>
        </p:sp>
        <p:sp>
          <p:nvSpPr>
            <p:cNvPr id="27676" name="Text Box 28"/>
            <p:cNvSpPr txBox="1">
              <a:spLocks noChangeArrowheads="1"/>
            </p:cNvSpPr>
            <p:nvPr/>
          </p:nvSpPr>
          <p:spPr bwMode="auto">
            <a:xfrm>
              <a:off x="4896" y="3360"/>
              <a:ext cx="720" cy="192"/>
            </a:xfrm>
            <a:prstGeom prst="rect">
              <a:avLst/>
            </a:prstGeom>
            <a:noFill/>
            <a:ln w="9525">
              <a:noFill/>
              <a:miter lim="800000"/>
              <a:headEnd/>
              <a:tailEnd/>
            </a:ln>
            <a:effectLst/>
          </p:spPr>
          <p:txBody>
            <a:bodyPr>
              <a:spAutoFit/>
            </a:bodyPr>
            <a:lstStyle/>
            <a:p>
              <a:pPr algn="ctr">
                <a:spcBef>
                  <a:spcPct val="50000"/>
                </a:spcBef>
              </a:pPr>
              <a:r>
                <a:rPr lang="en-US" sz="1400" b="1"/>
                <a:t>Clusters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Is Unix a kernel or OS?</a:t>
            </a:r>
            <a:endParaRPr lang="en-US" dirty="0">
              <a:solidFill>
                <a:srgbClr val="00B050"/>
              </a:solidFill>
            </a:endParaRPr>
          </a:p>
        </p:txBody>
      </p:sp>
      <p:sp>
        <p:nvSpPr>
          <p:cNvPr id="3" name="Content Placeholder 2"/>
          <p:cNvSpPr>
            <a:spLocks noGrp="1"/>
          </p:cNvSpPr>
          <p:nvPr>
            <p:ph idx="1"/>
          </p:nvPr>
        </p:nvSpPr>
        <p:spPr/>
        <p:txBody>
          <a:bodyPr/>
          <a:lstStyle/>
          <a:p>
            <a:pPr algn="just">
              <a:buNone/>
            </a:pPr>
            <a:r>
              <a:rPr lang="en-US" b="1" dirty="0"/>
              <a:t>	UNIX</a:t>
            </a:r>
            <a:r>
              <a:rPr lang="en-US" dirty="0"/>
              <a:t> is an </a:t>
            </a:r>
            <a:r>
              <a:rPr lang="en-US" b="1" dirty="0"/>
              <a:t>OS</a:t>
            </a:r>
            <a:r>
              <a:rPr lang="en-US" dirty="0"/>
              <a:t>. There is no specific </a:t>
            </a:r>
            <a:r>
              <a:rPr lang="en-US" b="1" dirty="0"/>
              <a:t>UNIX kernel</a:t>
            </a:r>
            <a:r>
              <a:rPr lang="en-US" dirty="0"/>
              <a:t> which is available separately since </a:t>
            </a:r>
            <a:r>
              <a:rPr lang="en-US" b="1" dirty="0"/>
              <a:t>UNIX OS</a:t>
            </a:r>
            <a:r>
              <a:rPr lang="en-US" dirty="0"/>
              <a:t> was released with the </a:t>
            </a:r>
            <a:r>
              <a:rPr lang="en-US" b="1" dirty="0"/>
              <a:t>kernel</a:t>
            </a:r>
            <a:r>
              <a:rPr lang="en-US" dirty="0"/>
              <a:t>, shell and </a:t>
            </a:r>
            <a:r>
              <a:rPr lang="en-US" b="1" dirty="0"/>
              <a:t>OS</a:t>
            </a:r>
            <a:r>
              <a:rPr lang="en-US" dirty="0"/>
              <a:t> utilities. </a:t>
            </a:r>
            <a:r>
              <a:rPr lang="en-US" b="1" dirty="0"/>
              <a:t>UNIX</a:t>
            </a:r>
            <a:r>
              <a:rPr lang="en-US" dirty="0"/>
              <a:t> developers developed the whole </a:t>
            </a:r>
            <a:r>
              <a:rPr lang="en-US" b="1" dirty="0"/>
              <a:t>OS</a:t>
            </a:r>
            <a:r>
              <a:rPr lang="en-US" dirty="0"/>
              <a:t> as one entity (though it had distinct parts but never to be used alone by some other </a:t>
            </a:r>
            <a:r>
              <a:rPr lang="en-US" b="1" dirty="0"/>
              <a:t>OS</a:t>
            </a:r>
            <a:r>
              <a:rPr lang="en-US" dirty="0"/>
              <a:t> or to be distributed separately).</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a:solidFill>
                  <a:srgbClr val="00B050"/>
                </a:solidFill>
              </a:rPr>
              <a:t>What is microkernel OS?</a:t>
            </a:r>
            <a:endParaRPr lang="en-US" dirty="0">
              <a:solidFill>
                <a:srgbClr val="00B050"/>
              </a:solidFill>
            </a:endParaRPr>
          </a:p>
        </p:txBody>
      </p:sp>
      <p:sp>
        <p:nvSpPr>
          <p:cNvPr id="3" name="Content Placeholder 2"/>
          <p:cNvSpPr>
            <a:spLocks noGrp="1"/>
          </p:cNvSpPr>
          <p:nvPr>
            <p:ph idx="1"/>
          </p:nvPr>
        </p:nvSpPr>
        <p:spPr/>
        <p:txBody>
          <a:bodyPr/>
          <a:lstStyle/>
          <a:p>
            <a:pPr algn="just">
              <a:buNone/>
            </a:pPr>
            <a:r>
              <a:rPr lang="en-US" dirty="0"/>
              <a:t>	In </a:t>
            </a:r>
            <a:r>
              <a:rPr lang="en-US" b="1" dirty="0"/>
              <a:t>computer</a:t>
            </a:r>
            <a:r>
              <a:rPr lang="en-US" dirty="0"/>
              <a:t> science, a </a:t>
            </a:r>
            <a:r>
              <a:rPr lang="en-US" b="1" dirty="0"/>
              <a:t>microkernel</a:t>
            </a:r>
            <a:r>
              <a:rPr lang="en-US" dirty="0"/>
              <a:t> (often abbreviated as μ-kernel) is the near-minimum amount of software that can provide the mechanisms needed to implement an </a:t>
            </a:r>
            <a:r>
              <a:rPr lang="en-US" b="1" dirty="0"/>
              <a:t>operating system</a:t>
            </a:r>
            <a:r>
              <a:rPr lang="en-US" dirty="0"/>
              <a:t> (</a:t>
            </a:r>
            <a:r>
              <a:rPr lang="en-US" b="1" dirty="0"/>
              <a:t>OS</a:t>
            </a:r>
            <a:r>
              <a:rPr lang="en-US" dirty="0"/>
              <a:t>). These mechanisms include low-level address space management, thread management, and inter-process communication (IPC).</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631238" cy="1066800"/>
          </a:xfrm>
          <a:noFill/>
          <a:ln/>
        </p:spPr>
        <p:txBody>
          <a:bodyPr lIns="90488" tIns="44450" rIns="90488" bIns="44450"/>
          <a:lstStyle/>
          <a:p>
            <a:r>
              <a:rPr lang="en-US" dirty="0">
                <a:solidFill>
                  <a:srgbClr val="00B050"/>
                </a:solidFill>
              </a:rPr>
              <a:t>Layered OS</a:t>
            </a:r>
          </a:p>
        </p:txBody>
      </p:sp>
      <p:sp>
        <p:nvSpPr>
          <p:cNvPr id="43011" name="Rectangle 3"/>
          <p:cNvSpPr>
            <a:spLocks noGrp="1" noChangeArrowheads="1"/>
          </p:cNvSpPr>
          <p:nvPr>
            <p:ph type="body" idx="1"/>
          </p:nvPr>
        </p:nvSpPr>
        <p:spPr>
          <a:xfrm>
            <a:off x="666750" y="5435600"/>
            <a:ext cx="7772400" cy="1117600"/>
          </a:xfrm>
          <a:noFill/>
          <a:ln/>
        </p:spPr>
        <p:txBody>
          <a:bodyPr lIns="90488" tIns="44450" rIns="90488" bIns="44450">
            <a:normAutofit fontScale="92500" lnSpcReduction="20000"/>
          </a:bodyPr>
          <a:lstStyle/>
          <a:p>
            <a:pPr>
              <a:buSzPct val="100000"/>
              <a:buFont typeface="Monotype Sorts" charset="2"/>
              <a:buChar char="l"/>
            </a:pPr>
            <a:r>
              <a:rPr lang="en-US" sz="2400"/>
              <a:t>Easier to enhance</a:t>
            </a:r>
          </a:p>
          <a:p>
            <a:pPr>
              <a:buSzPct val="100000"/>
              <a:buFont typeface="Monotype Sorts" charset="2"/>
              <a:buChar char="l"/>
            </a:pPr>
            <a:r>
              <a:rPr lang="en-US" sz="2400"/>
              <a:t>Each layer of code access lower level interface</a:t>
            </a:r>
          </a:p>
          <a:p>
            <a:pPr>
              <a:buSzPct val="100000"/>
              <a:buFont typeface="Monotype Sorts" charset="2"/>
              <a:buChar char="l"/>
            </a:pPr>
            <a:r>
              <a:rPr lang="en-US" sz="2400"/>
              <a:t>Low-application performance</a:t>
            </a:r>
          </a:p>
        </p:txBody>
      </p:sp>
      <p:sp>
        <p:nvSpPr>
          <p:cNvPr id="43012" name="Line 4"/>
          <p:cNvSpPr>
            <a:spLocks noChangeShapeType="1"/>
          </p:cNvSpPr>
          <p:nvPr/>
        </p:nvSpPr>
        <p:spPr bwMode="auto">
          <a:xfrm>
            <a:off x="1638300" y="1962150"/>
            <a:ext cx="6000750" cy="0"/>
          </a:xfrm>
          <a:prstGeom prst="line">
            <a:avLst/>
          </a:prstGeom>
          <a:noFill/>
          <a:ln w="25400">
            <a:solidFill>
              <a:srgbClr val="714400"/>
            </a:solidFill>
            <a:round/>
            <a:headEnd/>
            <a:tailEnd/>
          </a:ln>
          <a:effectLst>
            <a:outerShdw dist="107763" dir="2700000" algn="ctr" rotWithShape="0">
              <a:schemeClr val="bg2">
                <a:alpha val="50000"/>
              </a:schemeClr>
            </a:outerShdw>
          </a:effectLst>
        </p:spPr>
        <p:txBody>
          <a:bodyPr/>
          <a:lstStyle/>
          <a:p>
            <a:endParaRPr lang="en-US"/>
          </a:p>
        </p:txBody>
      </p:sp>
      <p:sp>
        <p:nvSpPr>
          <p:cNvPr id="43013" name="Line 5"/>
          <p:cNvSpPr>
            <a:spLocks noChangeShapeType="1"/>
          </p:cNvSpPr>
          <p:nvPr/>
        </p:nvSpPr>
        <p:spPr bwMode="auto">
          <a:xfrm>
            <a:off x="3390900" y="1733550"/>
            <a:ext cx="0" cy="4572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4" name="Line 6"/>
          <p:cNvSpPr>
            <a:spLocks noChangeShapeType="1"/>
          </p:cNvSpPr>
          <p:nvPr/>
        </p:nvSpPr>
        <p:spPr bwMode="auto">
          <a:xfrm>
            <a:off x="5067300" y="1733550"/>
            <a:ext cx="0" cy="4572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5" name="Line 7"/>
          <p:cNvSpPr>
            <a:spLocks noChangeShapeType="1"/>
          </p:cNvSpPr>
          <p:nvPr/>
        </p:nvSpPr>
        <p:spPr bwMode="auto">
          <a:xfrm>
            <a:off x="4914900" y="3409950"/>
            <a:ext cx="0" cy="12954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6" name="Line 8"/>
          <p:cNvSpPr>
            <a:spLocks noChangeShapeType="1"/>
          </p:cNvSpPr>
          <p:nvPr/>
        </p:nvSpPr>
        <p:spPr bwMode="auto">
          <a:xfrm>
            <a:off x="3848100" y="3409950"/>
            <a:ext cx="0" cy="5334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7" name="Line 9"/>
          <p:cNvSpPr>
            <a:spLocks noChangeShapeType="1"/>
          </p:cNvSpPr>
          <p:nvPr/>
        </p:nvSpPr>
        <p:spPr bwMode="auto">
          <a:xfrm>
            <a:off x="3848100" y="4248150"/>
            <a:ext cx="0" cy="4572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8" name="Line 10"/>
          <p:cNvSpPr>
            <a:spLocks noChangeShapeType="1"/>
          </p:cNvSpPr>
          <p:nvPr/>
        </p:nvSpPr>
        <p:spPr bwMode="auto">
          <a:xfrm>
            <a:off x="4229100" y="2571750"/>
            <a:ext cx="0" cy="457200"/>
          </a:xfrm>
          <a:prstGeom prst="line">
            <a:avLst/>
          </a:prstGeom>
          <a:noFill/>
          <a:ln w="25400">
            <a:solidFill>
              <a:srgbClr val="714400"/>
            </a:solidFill>
            <a:round/>
            <a:headEnd/>
            <a:tailEnd type="triangle" w="med" len="med"/>
          </a:ln>
          <a:effectLst>
            <a:outerShdw dist="107763" dir="2700000" algn="ctr" rotWithShape="0">
              <a:schemeClr val="bg2">
                <a:alpha val="50000"/>
              </a:schemeClr>
            </a:outerShdw>
          </a:effectLst>
        </p:spPr>
        <p:txBody>
          <a:bodyPr/>
          <a:lstStyle/>
          <a:p>
            <a:endParaRPr lang="en-US"/>
          </a:p>
        </p:txBody>
      </p:sp>
      <p:sp>
        <p:nvSpPr>
          <p:cNvPr id="43019" name="Rectangle 11"/>
          <p:cNvSpPr>
            <a:spLocks noChangeArrowheads="1"/>
          </p:cNvSpPr>
          <p:nvPr/>
        </p:nvSpPr>
        <p:spPr bwMode="auto">
          <a:xfrm>
            <a:off x="2235200" y="1206500"/>
            <a:ext cx="1454150" cy="520700"/>
          </a:xfrm>
          <a:prstGeom prst="rect">
            <a:avLst/>
          </a:prstGeom>
          <a:gradFill rotWithShape="0">
            <a:gsLst>
              <a:gs pos="0">
                <a:srgbClr val="F95AB7"/>
              </a:gs>
              <a:gs pos="100000">
                <a:srgbClr val="F95AB7">
                  <a:gamma/>
                  <a:shade val="69804"/>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sz="1800" b="1" dirty="0">
                <a:solidFill>
                  <a:srgbClr val="002060"/>
                </a:solidFill>
                <a:latin typeface="Times New Roman" pitchFamily="18" charset="0"/>
              </a:rPr>
              <a:t>Application</a:t>
            </a:r>
          </a:p>
          <a:p>
            <a:pPr eaLnBrk="0" hangingPunct="0"/>
            <a:r>
              <a:rPr lang="en-US" sz="1800" b="1" dirty="0">
                <a:solidFill>
                  <a:srgbClr val="002060"/>
                </a:solidFill>
                <a:latin typeface="Times New Roman" pitchFamily="18" charset="0"/>
              </a:rPr>
              <a:t>Programs</a:t>
            </a:r>
          </a:p>
        </p:txBody>
      </p:sp>
      <p:sp>
        <p:nvSpPr>
          <p:cNvPr id="43020" name="Rectangle 12"/>
          <p:cNvSpPr>
            <a:spLocks noChangeArrowheads="1"/>
          </p:cNvSpPr>
          <p:nvPr/>
        </p:nvSpPr>
        <p:spPr bwMode="auto">
          <a:xfrm>
            <a:off x="3225800" y="2197100"/>
            <a:ext cx="1987550" cy="368300"/>
          </a:xfrm>
          <a:prstGeom prst="rect">
            <a:avLst/>
          </a:prstGeom>
          <a:gradFill rotWithShape="0">
            <a:gsLst>
              <a:gs pos="0">
                <a:srgbClr val="F35B1B"/>
              </a:gs>
              <a:gs pos="100000">
                <a:srgbClr val="F35B1B">
                  <a:gamma/>
                  <a:shade val="60000"/>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sz="1800" b="1" dirty="0">
                <a:solidFill>
                  <a:srgbClr val="002060"/>
                </a:solidFill>
                <a:latin typeface="Times New Roman" pitchFamily="18" charset="0"/>
              </a:rPr>
              <a:t>System Services</a:t>
            </a:r>
          </a:p>
        </p:txBody>
      </p:sp>
      <p:sp>
        <p:nvSpPr>
          <p:cNvPr id="43021" name="Rectangle 13"/>
          <p:cNvSpPr>
            <a:spLocks noChangeArrowheads="1"/>
          </p:cNvSpPr>
          <p:nvPr/>
        </p:nvSpPr>
        <p:spPr bwMode="auto">
          <a:xfrm>
            <a:off x="6423025" y="1535113"/>
            <a:ext cx="1376363" cy="396875"/>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b="1">
                <a:solidFill>
                  <a:schemeClr val="accent2"/>
                </a:solidFill>
                <a:latin typeface="Times New Roman" pitchFamily="18" charset="0"/>
              </a:rPr>
              <a:t>User Mode</a:t>
            </a:r>
          </a:p>
        </p:txBody>
      </p:sp>
      <p:sp>
        <p:nvSpPr>
          <p:cNvPr id="43022" name="Rectangle 14"/>
          <p:cNvSpPr>
            <a:spLocks noChangeArrowheads="1"/>
          </p:cNvSpPr>
          <p:nvPr/>
        </p:nvSpPr>
        <p:spPr bwMode="auto">
          <a:xfrm>
            <a:off x="6423025" y="1992313"/>
            <a:ext cx="1616075" cy="396875"/>
          </a:xfrm>
          <a:prstGeom prst="rect">
            <a:avLst/>
          </a:prstGeom>
          <a:noFill/>
          <a:ln w="12700">
            <a:noFill/>
            <a:miter lim="800000"/>
            <a:headEnd/>
            <a:tailEnd/>
          </a:ln>
          <a:effectLst/>
        </p:spPr>
        <p:txBody>
          <a:bodyPr wrap="none" lIns="90488" tIns="44450" rIns="90488" bIns="44450">
            <a:spAutoFit/>
          </a:bodyPr>
          <a:lstStyle/>
          <a:p>
            <a:pPr algn="l" eaLnBrk="0" hangingPunct="0"/>
            <a:r>
              <a:rPr lang="en-US" sz="2000" b="1">
                <a:solidFill>
                  <a:schemeClr val="accent2"/>
                </a:solidFill>
                <a:latin typeface="Times New Roman" pitchFamily="18" charset="0"/>
              </a:rPr>
              <a:t>Kernel Mode</a:t>
            </a:r>
          </a:p>
        </p:txBody>
      </p:sp>
      <p:sp>
        <p:nvSpPr>
          <p:cNvPr id="43023" name="Rectangle 15"/>
          <p:cNvSpPr>
            <a:spLocks noChangeArrowheads="1"/>
          </p:cNvSpPr>
          <p:nvPr/>
        </p:nvSpPr>
        <p:spPr bwMode="auto">
          <a:xfrm>
            <a:off x="2921000" y="3035300"/>
            <a:ext cx="2946400" cy="368300"/>
          </a:xfrm>
          <a:prstGeom prst="rect">
            <a:avLst/>
          </a:prstGeom>
          <a:gradFill rotWithShape="0">
            <a:gsLst>
              <a:gs pos="0">
                <a:srgbClr val="D49FFF"/>
              </a:gs>
              <a:gs pos="100000">
                <a:srgbClr val="D49FFF">
                  <a:gamma/>
                  <a:shade val="60000"/>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b="1" dirty="0">
                <a:solidFill>
                  <a:srgbClr val="002060"/>
                </a:solidFill>
                <a:latin typeface="Times New Roman" pitchFamily="18" charset="0"/>
              </a:rPr>
              <a:t>Memory &amp; I/O Device Mgmt</a:t>
            </a:r>
          </a:p>
        </p:txBody>
      </p:sp>
      <p:sp>
        <p:nvSpPr>
          <p:cNvPr id="43024" name="Rectangle 16"/>
          <p:cNvSpPr>
            <a:spLocks noChangeArrowheads="1"/>
          </p:cNvSpPr>
          <p:nvPr/>
        </p:nvSpPr>
        <p:spPr bwMode="auto">
          <a:xfrm>
            <a:off x="2921000" y="4711700"/>
            <a:ext cx="2216150" cy="368300"/>
          </a:xfrm>
          <a:prstGeom prst="rect">
            <a:avLst/>
          </a:prstGeom>
          <a:gradFill rotWithShape="0">
            <a:gsLst>
              <a:gs pos="0">
                <a:srgbClr val="00B7A5"/>
              </a:gs>
              <a:gs pos="100000">
                <a:srgbClr val="00B7A5">
                  <a:gamma/>
                  <a:shade val="69804"/>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sz="1800" b="1" dirty="0">
                <a:latin typeface="Times New Roman" pitchFamily="18" charset="0"/>
              </a:rPr>
              <a:t>Hardware</a:t>
            </a:r>
          </a:p>
        </p:txBody>
      </p:sp>
      <p:sp>
        <p:nvSpPr>
          <p:cNvPr id="43025" name="Rectangle 17"/>
          <p:cNvSpPr>
            <a:spLocks noChangeArrowheads="1"/>
          </p:cNvSpPr>
          <p:nvPr/>
        </p:nvSpPr>
        <p:spPr bwMode="auto">
          <a:xfrm>
            <a:off x="2921000" y="3949700"/>
            <a:ext cx="1879600" cy="368300"/>
          </a:xfrm>
          <a:prstGeom prst="rect">
            <a:avLst/>
          </a:prstGeom>
          <a:gradFill rotWithShape="0">
            <a:gsLst>
              <a:gs pos="0">
                <a:srgbClr val="00AE00"/>
              </a:gs>
              <a:gs pos="100000">
                <a:srgbClr val="00AE00">
                  <a:gamma/>
                  <a:shade val="60000"/>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b="1" dirty="0">
                <a:latin typeface="Times New Roman" pitchFamily="18" charset="0"/>
              </a:rPr>
              <a:t>Process Schedule</a:t>
            </a:r>
          </a:p>
        </p:txBody>
      </p:sp>
      <p:sp>
        <p:nvSpPr>
          <p:cNvPr id="43026" name="Line 18"/>
          <p:cNvSpPr>
            <a:spLocks noChangeShapeType="1"/>
          </p:cNvSpPr>
          <p:nvPr/>
        </p:nvSpPr>
        <p:spPr bwMode="auto">
          <a:xfrm>
            <a:off x="3771900" y="1504950"/>
            <a:ext cx="914400" cy="0"/>
          </a:xfrm>
          <a:prstGeom prst="line">
            <a:avLst/>
          </a:prstGeom>
          <a:noFill/>
          <a:ln w="25400">
            <a:solidFill>
              <a:srgbClr val="714400"/>
            </a:solidFill>
            <a:prstDash val="lgDash"/>
            <a:round/>
            <a:headEnd/>
            <a:tailEnd/>
          </a:ln>
          <a:effectLst>
            <a:outerShdw dist="107763" dir="2700000" algn="ctr" rotWithShape="0">
              <a:schemeClr val="bg2">
                <a:alpha val="50000"/>
              </a:schemeClr>
            </a:outerShdw>
          </a:effectLst>
        </p:spPr>
        <p:txBody>
          <a:bodyPr/>
          <a:lstStyle/>
          <a:p>
            <a:endParaRPr lang="en-US"/>
          </a:p>
        </p:txBody>
      </p:sp>
      <p:sp>
        <p:nvSpPr>
          <p:cNvPr id="43027" name="Rectangle 19"/>
          <p:cNvSpPr>
            <a:spLocks noChangeArrowheads="1"/>
          </p:cNvSpPr>
          <p:nvPr/>
        </p:nvSpPr>
        <p:spPr bwMode="auto">
          <a:xfrm>
            <a:off x="4768850" y="1206500"/>
            <a:ext cx="1454150" cy="520700"/>
          </a:xfrm>
          <a:prstGeom prst="rect">
            <a:avLst/>
          </a:prstGeom>
          <a:gradFill rotWithShape="0">
            <a:gsLst>
              <a:gs pos="0">
                <a:srgbClr val="F95AB7"/>
              </a:gs>
              <a:gs pos="100000">
                <a:srgbClr val="F95AB7">
                  <a:gamma/>
                  <a:shade val="69804"/>
                  <a:invGamma/>
                </a:srgbClr>
              </a:gs>
            </a:gsLst>
            <a:path path="rect">
              <a:fillToRect r="100000" b="100000"/>
            </a:path>
          </a:gradFill>
          <a:ln w="12700">
            <a:solidFill>
              <a:schemeClr val="tx1"/>
            </a:solidFill>
            <a:miter lim="800000"/>
            <a:headEnd/>
            <a:tailEnd/>
          </a:ln>
          <a:effectLst>
            <a:outerShdw dist="107763" dir="2700000" algn="ctr" rotWithShape="0">
              <a:schemeClr val="bg2">
                <a:alpha val="50000"/>
              </a:schemeClr>
            </a:outerShdw>
          </a:effectLst>
        </p:spPr>
        <p:txBody>
          <a:bodyPr wrap="none" lIns="90488" tIns="44450" rIns="90488" bIns="44450" anchor="ctr"/>
          <a:lstStyle/>
          <a:p>
            <a:pPr eaLnBrk="0" hangingPunct="0"/>
            <a:r>
              <a:rPr lang="en-US" sz="1800" b="1" dirty="0">
                <a:solidFill>
                  <a:srgbClr val="002060"/>
                </a:solidFill>
                <a:latin typeface="Times New Roman" pitchFamily="18" charset="0"/>
              </a:rPr>
              <a:t>Application</a:t>
            </a:r>
          </a:p>
          <a:p>
            <a:pPr eaLnBrk="0" hangingPunct="0"/>
            <a:r>
              <a:rPr lang="en-US" sz="1800" b="1" dirty="0">
                <a:solidFill>
                  <a:srgbClr val="002060"/>
                </a:solidFill>
                <a:latin typeface="Times New Roman" pitchFamily="18" charset="0"/>
              </a:rPr>
              <a:t>Programs</a:t>
            </a:r>
          </a:p>
        </p:txBody>
      </p:sp>
      <p:sp>
        <p:nvSpPr>
          <p:cNvPr id="43028" name="Rectangle 20"/>
          <p:cNvSpPr>
            <a:spLocks noChangeArrowheads="1"/>
          </p:cNvSpPr>
          <p:nvPr/>
        </p:nvSpPr>
        <p:spPr bwMode="auto">
          <a:xfrm>
            <a:off x="6880225" y="6289675"/>
            <a:ext cx="1522413" cy="457200"/>
          </a:xfrm>
          <a:prstGeom prst="rect">
            <a:avLst/>
          </a:prstGeom>
          <a:noFill/>
          <a:ln w="12700">
            <a:noFill/>
            <a:miter lim="800000"/>
            <a:headEnd/>
            <a:tailEnd/>
          </a:ln>
          <a:effectLst/>
        </p:spPr>
        <p:txBody>
          <a:bodyPr wrap="none" lIns="90488" tIns="44450" rIns="90488" bIns="44450">
            <a:spAutoFit/>
          </a:bodyPr>
          <a:lstStyle/>
          <a:p>
            <a:pPr algn="l" eaLnBrk="0" hangingPunct="0"/>
            <a:r>
              <a:rPr lang="en-US" sz="2400">
                <a:solidFill>
                  <a:schemeClr val="accent2"/>
                </a:solidFill>
                <a:latin typeface="Times New Roman" pitchFamily="18" charset="0"/>
              </a:rPr>
              <a:t>Ex : UNIX</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rPr>
              <a:t>Layered Operating System:</a:t>
            </a:r>
            <a:endParaRPr lang="en-US" dirty="0">
              <a:solidFill>
                <a:srgbClr val="FF0066"/>
              </a:solidFill>
            </a:endParaRPr>
          </a:p>
        </p:txBody>
      </p:sp>
      <p:sp>
        <p:nvSpPr>
          <p:cNvPr id="3" name="Content Placeholder 2"/>
          <p:cNvSpPr>
            <a:spLocks noGrp="1"/>
          </p:cNvSpPr>
          <p:nvPr>
            <p:ph idx="1"/>
          </p:nvPr>
        </p:nvSpPr>
        <p:spPr/>
        <p:txBody>
          <a:bodyPr/>
          <a:lstStyle/>
          <a:p>
            <a:pPr algn="just">
              <a:buNone/>
            </a:pPr>
            <a:r>
              <a:rPr lang="en-US" dirty="0"/>
              <a:t>	The </a:t>
            </a:r>
            <a:r>
              <a:rPr lang="en-US" b="1" dirty="0"/>
              <a:t>operating system</a:t>
            </a:r>
            <a:r>
              <a:rPr lang="en-US" dirty="0"/>
              <a:t> is divided into a number of layers (levels), each built on top of lower layers. The bottom </a:t>
            </a:r>
            <a:r>
              <a:rPr lang="en-US" b="1" dirty="0"/>
              <a:t>layer</a:t>
            </a:r>
            <a:r>
              <a:rPr lang="en-US" dirty="0"/>
              <a:t> (</a:t>
            </a:r>
            <a:r>
              <a:rPr lang="en-US" b="1" dirty="0"/>
              <a:t>layer</a:t>
            </a:r>
            <a:r>
              <a:rPr lang="en-US" dirty="0"/>
              <a:t> 0) is the hardware; the highest (</a:t>
            </a:r>
            <a:r>
              <a:rPr lang="en-US" b="1" dirty="0"/>
              <a:t>layer</a:t>
            </a:r>
            <a:r>
              <a:rPr lang="en-US" dirty="0"/>
              <a:t> N) is the user interface. With modularity, layers are selected such that each uses functions (</a:t>
            </a:r>
            <a:r>
              <a:rPr lang="en-US" b="1" dirty="0"/>
              <a:t>operations</a:t>
            </a:r>
            <a:r>
              <a:rPr lang="en-US" dirty="0"/>
              <a:t>) and services of only lower-level layers.</a:t>
            </a:r>
            <a:r>
              <a:rPr lang="en-US" b="1" i="1" dirty="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solidFill>
                  <a:srgbClr val="FF0066"/>
                </a:solidFill>
              </a:rPr>
              <a:t>What are the layers of operating system?</a:t>
            </a:r>
            <a:endParaRPr lang="en-US" dirty="0">
              <a:solidFill>
                <a:srgbClr val="FF0066"/>
              </a:solidFill>
            </a:endParaRPr>
          </a:p>
        </p:txBody>
      </p:sp>
      <p:sp>
        <p:nvSpPr>
          <p:cNvPr id="3" name="Content Placeholder 2"/>
          <p:cNvSpPr>
            <a:spLocks noGrp="1"/>
          </p:cNvSpPr>
          <p:nvPr>
            <p:ph idx="1"/>
          </p:nvPr>
        </p:nvSpPr>
        <p:spPr/>
        <p:txBody>
          <a:bodyPr>
            <a:normAutofit fontScale="92500" lnSpcReduction="20000"/>
          </a:bodyPr>
          <a:lstStyle/>
          <a:p>
            <a:pPr>
              <a:buNone/>
            </a:pPr>
            <a:r>
              <a:rPr lang="en-US" b="1" dirty="0">
                <a:solidFill>
                  <a:srgbClr val="FF0066"/>
                </a:solidFill>
              </a:rPr>
              <a:t>	</a:t>
            </a:r>
            <a:r>
              <a:rPr lang="en-US" b="1" dirty="0">
                <a:solidFill>
                  <a:srgbClr val="00B050"/>
                </a:solidFill>
              </a:rPr>
              <a:t>Layers in Layered Operating System</a:t>
            </a:r>
            <a:r>
              <a:rPr lang="en-US" dirty="0">
                <a:solidFill>
                  <a:srgbClr val="00B050"/>
                </a:solidFill>
              </a:rPr>
              <a:t> :</a:t>
            </a:r>
          </a:p>
          <a:p>
            <a:pPr lvl="0" algn="just"/>
            <a:r>
              <a:rPr lang="en-US" dirty="0">
                <a:solidFill>
                  <a:srgbClr val="0070C0"/>
                </a:solidFill>
              </a:rPr>
              <a:t>Hardware : </a:t>
            </a:r>
            <a:r>
              <a:rPr lang="en-US" dirty="0"/>
              <a:t>This layer interacts with the system hardware and coordinates with all the peripheral devices used such as printer, mouse, keyboard, scanner etc.</a:t>
            </a:r>
          </a:p>
          <a:p>
            <a:pPr lvl="0"/>
            <a:r>
              <a:rPr lang="en-US" dirty="0">
                <a:solidFill>
                  <a:srgbClr val="0070C0"/>
                </a:solidFill>
              </a:rPr>
              <a:t>CPU Scheduling</a:t>
            </a:r>
          </a:p>
          <a:p>
            <a:pPr lvl="0"/>
            <a:r>
              <a:rPr lang="en-US" dirty="0">
                <a:solidFill>
                  <a:srgbClr val="0070C0"/>
                </a:solidFill>
              </a:rPr>
              <a:t>Memory Management</a:t>
            </a:r>
          </a:p>
          <a:p>
            <a:pPr lvl="0"/>
            <a:r>
              <a:rPr lang="en-US" dirty="0">
                <a:solidFill>
                  <a:srgbClr val="0070C0"/>
                </a:solidFill>
              </a:rPr>
              <a:t>Process Management</a:t>
            </a:r>
          </a:p>
          <a:p>
            <a:pPr lvl="0"/>
            <a:r>
              <a:rPr lang="en-US" dirty="0">
                <a:solidFill>
                  <a:srgbClr val="0070C0"/>
                </a:solidFill>
              </a:rPr>
              <a:t>I/O Buffer</a:t>
            </a:r>
          </a:p>
          <a:p>
            <a:pPr lvl="0"/>
            <a:r>
              <a:rPr lang="en-US" dirty="0">
                <a:solidFill>
                  <a:srgbClr val="0070C0"/>
                </a:solidFill>
              </a:rPr>
              <a:t>User Programs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solidFill>
                  <a:srgbClr val="FF0066"/>
                </a:solidFill>
              </a:rPr>
              <a:t>What are the advantages of layered structure over monolithic structure?</a:t>
            </a:r>
            <a:endParaRPr lang="en-US" dirty="0">
              <a:solidFill>
                <a:srgbClr val="FF0066"/>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t>The main </a:t>
            </a:r>
            <a:r>
              <a:rPr lang="en-US" b="1" dirty="0"/>
              <a:t>advantage</a:t>
            </a:r>
            <a:r>
              <a:rPr lang="en-US" dirty="0"/>
              <a:t> of the </a:t>
            </a:r>
            <a:r>
              <a:rPr lang="en-US" b="1" dirty="0"/>
              <a:t>layered</a:t>
            </a:r>
            <a:r>
              <a:rPr lang="en-US" dirty="0"/>
              <a:t> approach is simplicity of </a:t>
            </a:r>
            <a:r>
              <a:rPr lang="en-US" b="1" dirty="0"/>
              <a:t>construction</a:t>
            </a:r>
            <a:r>
              <a:rPr lang="en-US" dirty="0"/>
              <a:t> and debugging. The </a:t>
            </a:r>
            <a:r>
              <a:rPr lang="en-US" b="1" dirty="0"/>
              <a:t>layers</a:t>
            </a:r>
            <a:r>
              <a:rPr lang="en-US" dirty="0"/>
              <a:t> are selected so that each uses functions (operations) and services of only lower-level </a:t>
            </a:r>
            <a:r>
              <a:rPr lang="en-US" b="1" dirty="0"/>
              <a:t>layers</a:t>
            </a:r>
            <a:r>
              <a:rPr lang="en-US" dirty="0"/>
              <a:t>. This approach simplifies debugging and system verification.</a:t>
            </a:r>
          </a:p>
          <a:p>
            <a:pPr algn="just"/>
            <a:r>
              <a:rPr lang="en-US" dirty="0"/>
              <a:t>With the layered approach, the bottom layer is the </a:t>
            </a:r>
            <a:r>
              <a:rPr lang="en-US" b="1" dirty="0"/>
              <a:t>hardware</a:t>
            </a:r>
            <a:r>
              <a:rPr lang="en-US" dirty="0"/>
              <a:t>, while the highest layer is the user interface. The main advantage is </a:t>
            </a:r>
            <a:r>
              <a:rPr lang="en-US" b="1" dirty="0"/>
              <a:t>simplicity</a:t>
            </a:r>
            <a:r>
              <a:rPr lang="en-US" dirty="0"/>
              <a:t> of construction and debugging. The main difficulty is defining the various layers. The main </a:t>
            </a:r>
            <a:r>
              <a:rPr lang="en-US" b="1" dirty="0"/>
              <a:t>disadvantage</a:t>
            </a:r>
            <a:r>
              <a:rPr lang="en-US" dirty="0"/>
              <a:t> is that the OS tends to be less efficient than other implementations.</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a:solidFill>
                  <a:srgbClr val="FF0066"/>
                </a:solidFill>
              </a:rPr>
              <a:t>What are the drawbacks for layers?</a:t>
            </a:r>
            <a:endParaRPr lang="en-US" dirty="0">
              <a:solidFill>
                <a:srgbClr val="FF0066"/>
              </a:solidFill>
            </a:endParaRPr>
          </a:p>
        </p:txBody>
      </p:sp>
      <p:sp>
        <p:nvSpPr>
          <p:cNvPr id="3" name="Content Placeholder 2"/>
          <p:cNvSpPr>
            <a:spLocks noGrp="1"/>
          </p:cNvSpPr>
          <p:nvPr>
            <p:ph idx="1"/>
          </p:nvPr>
        </p:nvSpPr>
        <p:spPr/>
        <p:txBody>
          <a:bodyPr/>
          <a:lstStyle/>
          <a:p>
            <a:pPr algn="just">
              <a:buNone/>
            </a:pPr>
            <a:r>
              <a:rPr lang="en-US" b="1" dirty="0">
                <a:solidFill>
                  <a:srgbClr val="00B050"/>
                </a:solidFill>
              </a:rPr>
              <a:t>Drawbacks of a Layered Architecture:</a:t>
            </a:r>
            <a:r>
              <a:rPr lang="en-US" dirty="0">
                <a:solidFill>
                  <a:srgbClr val="00B050"/>
                </a:solidFill>
              </a:rPr>
              <a:t> </a:t>
            </a:r>
          </a:p>
          <a:p>
            <a:pPr algn="just"/>
            <a:r>
              <a:rPr lang="en-US" b="1" dirty="0">
                <a:solidFill>
                  <a:srgbClr val="00B0F0"/>
                </a:solidFill>
              </a:rPr>
              <a:t>Lack of inbuilt scalability:</a:t>
            </a:r>
            <a:r>
              <a:rPr lang="en-US" dirty="0">
                <a:solidFill>
                  <a:srgbClr val="00B0F0"/>
                </a:solidFill>
              </a:rPr>
              <a:t> </a:t>
            </a:r>
            <a:r>
              <a:rPr lang="en-US" dirty="0"/>
              <a:t>The principles of </a:t>
            </a:r>
            <a:r>
              <a:rPr lang="en-US" b="1" dirty="0"/>
              <a:t>layered</a:t>
            </a:r>
            <a:r>
              <a:rPr lang="en-US" dirty="0"/>
              <a:t> architecture hinder the growth of your project as it does not help to scale your project.</a:t>
            </a:r>
          </a:p>
          <a:p>
            <a:pPr algn="just"/>
            <a:r>
              <a:rPr lang="en-US" b="1" dirty="0">
                <a:solidFill>
                  <a:srgbClr val="00B0F0"/>
                </a:solidFill>
              </a:rPr>
              <a:t>Hidden use cases</a:t>
            </a:r>
            <a:r>
              <a:rPr lang="en-US" b="1" dirty="0"/>
              <a:t>:</a:t>
            </a:r>
            <a:r>
              <a:rPr lang="en-US" dirty="0"/>
              <a:t> It is difficult to determine the use cases of your project by simply checking the code organization.</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solidFill>
                  <a:srgbClr val="00B050"/>
                </a:solidFill>
              </a:rPr>
              <a:t>Parallel computing issues</a:t>
            </a:r>
          </a:p>
        </p:txBody>
      </p:sp>
      <p:sp>
        <p:nvSpPr>
          <p:cNvPr id="15363" name="Rectangle 3"/>
          <p:cNvSpPr>
            <a:spLocks noGrp="1" noChangeArrowheads="1"/>
          </p:cNvSpPr>
          <p:nvPr>
            <p:ph type="body" idx="1"/>
          </p:nvPr>
        </p:nvSpPr>
        <p:spPr/>
        <p:txBody>
          <a:bodyPr/>
          <a:lstStyle/>
          <a:p>
            <a:pPr eaLnBrk="1" hangingPunct="1">
              <a:lnSpc>
                <a:spcPct val="90000"/>
              </a:lnSpc>
            </a:pPr>
            <a:r>
              <a:rPr lang="en-US" dirty="0"/>
              <a:t>Data sharing – single versus multiple address space.</a:t>
            </a:r>
          </a:p>
          <a:p>
            <a:pPr eaLnBrk="1" hangingPunct="1">
              <a:lnSpc>
                <a:spcPct val="90000"/>
              </a:lnSpc>
            </a:pPr>
            <a:r>
              <a:rPr lang="en-US" dirty="0"/>
              <a:t>Process coordination – synchronization using locks, messages, and other means.</a:t>
            </a:r>
          </a:p>
          <a:p>
            <a:pPr eaLnBrk="1" hangingPunct="1">
              <a:lnSpc>
                <a:spcPct val="90000"/>
              </a:lnSpc>
            </a:pPr>
            <a:r>
              <a:rPr lang="en-US" dirty="0"/>
              <a:t>Distributed versus centralized memory.</a:t>
            </a:r>
          </a:p>
          <a:p>
            <a:pPr eaLnBrk="1" hangingPunct="1">
              <a:lnSpc>
                <a:spcPct val="90000"/>
              </a:lnSpc>
            </a:pPr>
            <a:r>
              <a:rPr lang="en-US" dirty="0"/>
              <a:t>Connectivity – single shared bus versus network with many different topologies.</a:t>
            </a:r>
          </a:p>
          <a:p>
            <a:pPr eaLnBrk="1" hangingPunct="1">
              <a:lnSpc>
                <a:spcPct val="90000"/>
              </a:lnSpc>
            </a:pPr>
            <a:r>
              <a:rPr lang="en-US" dirty="0"/>
              <a:t>Fault tolerance/reliability.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a:buNone/>
            </a:pPr>
            <a:r>
              <a:rPr lang="en-US" dirty="0"/>
              <a:t> </a:t>
            </a:r>
          </a:p>
          <a:p>
            <a:pPr>
              <a:buNone/>
            </a:pPr>
            <a:endParaRPr lang="en-US" sz="5400" b="1" dirty="0">
              <a:solidFill>
                <a:srgbClr val="92D050"/>
              </a:solidFill>
            </a:endParaRPr>
          </a:p>
          <a:p>
            <a:pPr algn="ctr">
              <a:buNone/>
            </a:pPr>
            <a:r>
              <a:rPr lang="en-US" sz="5400" b="1" dirty="0">
                <a:solidFill>
                  <a:srgbClr val="0070C0"/>
                </a:solidFill>
              </a:rPr>
              <a:t>Thank You</a:t>
            </a:r>
            <a:endParaRPr lang="en-US" b="1"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Flynn’s Hardware Taxonomy (cont..)</a:t>
            </a:r>
            <a:endParaRPr lang="en-US" b="1" dirty="0"/>
          </a:p>
        </p:txBody>
      </p:sp>
      <p:sp>
        <p:nvSpPr>
          <p:cNvPr id="3" name="Content Placeholder 2"/>
          <p:cNvSpPr>
            <a:spLocks noGrp="1"/>
          </p:cNvSpPr>
          <p:nvPr>
            <p:ph idx="1"/>
          </p:nvPr>
        </p:nvSpPr>
        <p:spPr/>
        <p:txBody>
          <a:bodyPr>
            <a:normAutofit fontScale="85000" lnSpcReduction="10000"/>
          </a:bodyPr>
          <a:lstStyle/>
          <a:p>
            <a:pPr>
              <a:buNone/>
            </a:pPr>
            <a:r>
              <a:rPr lang="en-US" dirty="0"/>
              <a:t>MENTION FLYNN IEEE TRANSACTIONS ON COMPUTERS – “some computer organizations and their effectiveness”</a:t>
            </a:r>
          </a:p>
          <a:p>
            <a:r>
              <a:rPr lang="en-US" b="1" dirty="0">
                <a:solidFill>
                  <a:srgbClr val="FF0066"/>
                </a:solidFill>
              </a:rPr>
              <a:t>SISD</a:t>
            </a:r>
            <a:r>
              <a:rPr lang="en-US" b="1" dirty="0"/>
              <a:t>  -</a:t>
            </a:r>
            <a:r>
              <a:rPr lang="en-US" dirty="0"/>
              <a:t>  single processor executes a single instruction on data stored in a single memory</a:t>
            </a:r>
          </a:p>
          <a:p>
            <a:pPr>
              <a:buNone/>
            </a:pPr>
            <a:r>
              <a:rPr lang="en-US" dirty="0"/>
              <a:t>         -  </a:t>
            </a:r>
            <a:r>
              <a:rPr lang="en-US" dirty="0" err="1"/>
              <a:t>uniprocessors</a:t>
            </a:r>
            <a:endParaRPr lang="en-US" dirty="0"/>
          </a:p>
          <a:p>
            <a:r>
              <a:rPr lang="en-US" b="1" dirty="0">
                <a:solidFill>
                  <a:srgbClr val="FF0066"/>
                </a:solidFill>
              </a:rPr>
              <a:t>SIMD</a:t>
            </a:r>
            <a:r>
              <a:rPr lang="en-US" b="1" dirty="0"/>
              <a:t>  -</a:t>
            </a:r>
            <a:r>
              <a:rPr lang="en-US" dirty="0"/>
              <a:t>  single machine instruction controls the simultaneous execution of a number of processing elements, each element has its own data memory and each instruction is executed on a different set of data by the different processors.</a:t>
            </a:r>
          </a:p>
          <a:p>
            <a:pPr>
              <a:buNone/>
            </a:pPr>
            <a:r>
              <a:rPr lang="en-US" dirty="0"/>
              <a:t>        -  vector and array processors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Flynn’s Hardware Taxonomy (cont..)</a:t>
            </a:r>
            <a:endParaRPr lang="en-US" dirty="0"/>
          </a:p>
        </p:txBody>
      </p:sp>
      <p:sp>
        <p:nvSpPr>
          <p:cNvPr id="3" name="Content Placeholder 2"/>
          <p:cNvSpPr>
            <a:spLocks noGrp="1"/>
          </p:cNvSpPr>
          <p:nvPr>
            <p:ph idx="1"/>
          </p:nvPr>
        </p:nvSpPr>
        <p:spPr/>
        <p:txBody>
          <a:bodyPr/>
          <a:lstStyle/>
          <a:p>
            <a:r>
              <a:rPr lang="en-US" b="1" dirty="0">
                <a:solidFill>
                  <a:srgbClr val="FF0066"/>
                </a:solidFill>
              </a:rPr>
              <a:t>MISD</a:t>
            </a:r>
            <a:r>
              <a:rPr lang="en-US" b="1" dirty="0"/>
              <a:t>  -</a:t>
            </a:r>
            <a:r>
              <a:rPr lang="en-US" dirty="0"/>
              <a:t>  data is transmitted to a set of processors, each processor executes a different instruction sequence</a:t>
            </a:r>
          </a:p>
          <a:p>
            <a:pPr>
              <a:buNone/>
            </a:pPr>
            <a:r>
              <a:rPr lang="en-US" dirty="0"/>
              <a:t>         -  never been implemented</a:t>
            </a:r>
          </a:p>
          <a:p>
            <a:r>
              <a:rPr lang="en-US" b="1" dirty="0">
                <a:solidFill>
                  <a:srgbClr val="FF0066"/>
                </a:solidFill>
              </a:rPr>
              <a:t>MIMD</a:t>
            </a:r>
            <a:r>
              <a:rPr lang="en-US" b="1" dirty="0"/>
              <a:t>  -</a:t>
            </a:r>
            <a:r>
              <a:rPr lang="en-US" dirty="0"/>
              <a:t>  a set of processors simultaneously execute different instruction sequences on different data sets</a:t>
            </a:r>
          </a:p>
          <a:p>
            <a:pPr>
              <a:buNone/>
            </a:pPr>
            <a:r>
              <a:rPr lang="en-US" dirty="0"/>
              <a:t>          -  SMPs, clusters, and NUMA systems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944562"/>
          </a:xfrm>
        </p:spPr>
        <p:txBody>
          <a:bodyPr>
            <a:normAutofit fontScale="90000"/>
          </a:bodyPr>
          <a:lstStyle/>
          <a:p>
            <a:r>
              <a:rPr lang="en-US" b="1" dirty="0">
                <a:solidFill>
                  <a:srgbClr val="00B050"/>
                </a:solidFill>
              </a:rPr>
              <a:t>Flynn’s Hardware Taxonomy (cont..)</a:t>
            </a:r>
            <a:endParaRPr lang="en-US" dirty="0"/>
          </a:p>
        </p:txBody>
      </p:sp>
      <p:sp>
        <p:nvSpPr>
          <p:cNvPr id="3" name="Content Placeholder 2"/>
          <p:cNvSpPr>
            <a:spLocks noGrp="1"/>
          </p:cNvSpPr>
          <p:nvPr>
            <p:ph idx="1"/>
          </p:nvPr>
        </p:nvSpPr>
        <p:spPr>
          <a:xfrm>
            <a:off x="457200" y="1295400"/>
            <a:ext cx="8382000" cy="5105400"/>
          </a:xfrm>
        </p:spPr>
        <p:txBody>
          <a:bodyPr>
            <a:normAutofit fontScale="77500" lnSpcReduction="20000"/>
          </a:bodyPr>
          <a:lstStyle/>
          <a:p>
            <a:pPr>
              <a:buNone/>
            </a:pPr>
            <a:r>
              <a:rPr lang="en-US" dirty="0"/>
              <a:t>MIMDs can be divided by the way their processors communicate:  shared memory or distributed memory</a:t>
            </a:r>
          </a:p>
          <a:p>
            <a:pPr>
              <a:buNone/>
            </a:pPr>
            <a:r>
              <a:rPr lang="en-US" b="1" dirty="0">
                <a:solidFill>
                  <a:srgbClr val="0070C0"/>
                </a:solidFill>
              </a:rPr>
              <a:t>Shared</a:t>
            </a:r>
            <a:r>
              <a:rPr lang="en-US" b="1" dirty="0"/>
              <a:t>  -</a:t>
            </a:r>
            <a:r>
              <a:rPr lang="en-US" dirty="0"/>
              <a:t>  the processors communicate with each other through the 	    shared memory</a:t>
            </a:r>
          </a:p>
          <a:p>
            <a:pPr>
              <a:buNone/>
            </a:pPr>
            <a:r>
              <a:rPr lang="en-US" b="1" dirty="0">
                <a:solidFill>
                  <a:srgbClr val="0070C0"/>
                </a:solidFill>
              </a:rPr>
              <a:t>SMPs </a:t>
            </a:r>
            <a:r>
              <a:rPr lang="en-US" b="1" dirty="0"/>
              <a:t> -</a:t>
            </a:r>
            <a:r>
              <a:rPr lang="en-US" dirty="0"/>
              <a:t>  multiple similar processors in one computer interconnected 	 by a bus</a:t>
            </a:r>
          </a:p>
          <a:p>
            <a:pPr>
              <a:buNone/>
            </a:pPr>
            <a:r>
              <a:rPr lang="en-US" dirty="0"/>
              <a:t>             -  PROBLEM – cache coherence</a:t>
            </a:r>
          </a:p>
          <a:p>
            <a:pPr>
              <a:buNone/>
            </a:pPr>
            <a:r>
              <a:rPr lang="en-US" b="1" dirty="0">
                <a:solidFill>
                  <a:srgbClr val="0070C0"/>
                </a:solidFill>
              </a:rPr>
              <a:t>NUMA</a:t>
            </a:r>
            <a:r>
              <a:rPr lang="en-US" b="1" dirty="0"/>
              <a:t>  -</a:t>
            </a:r>
            <a:r>
              <a:rPr lang="en-US" dirty="0"/>
              <a:t>  shared-memory multiprocessor</a:t>
            </a:r>
          </a:p>
          <a:p>
            <a:pPr>
              <a:buNone/>
            </a:pPr>
            <a:r>
              <a:rPr lang="en-US" dirty="0"/>
              <a:t>              -  access time from a processor to a memory word varies 	    depending on the location of the word</a:t>
            </a:r>
          </a:p>
          <a:p>
            <a:pPr>
              <a:buNone/>
            </a:pPr>
            <a:r>
              <a:rPr lang="en-US" b="1" dirty="0">
                <a:solidFill>
                  <a:srgbClr val="00B050"/>
                </a:solidFill>
              </a:rPr>
              <a:t>Distributed</a:t>
            </a:r>
            <a:r>
              <a:rPr lang="en-US" b="1" dirty="0"/>
              <a:t>  -</a:t>
            </a:r>
            <a:r>
              <a:rPr lang="en-US" dirty="0"/>
              <a:t>  computers communicate via fixed paths or a network</a:t>
            </a:r>
          </a:p>
          <a:p>
            <a:pPr>
              <a:buNone/>
            </a:pPr>
            <a:r>
              <a:rPr lang="en-US" b="1" dirty="0">
                <a:solidFill>
                  <a:srgbClr val="00B050"/>
                </a:solidFill>
              </a:rPr>
              <a:t>Clusters </a:t>
            </a:r>
            <a:r>
              <a:rPr lang="en-US" b="1" dirty="0"/>
              <a:t> -</a:t>
            </a:r>
            <a:r>
              <a:rPr lang="en-US" dirty="0"/>
              <a:t>  group of interconnected computers working together 	   (illusion of one machine)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71538" y="433388"/>
            <a:ext cx="8162925" cy="1190625"/>
          </a:xfrm>
        </p:spPr>
        <p:txBody>
          <a:bodyPr/>
          <a:lstStyle/>
          <a:p>
            <a:pPr algn="ctr"/>
            <a:r>
              <a:rPr lang="en-US" sz="3600" b="1" dirty="0">
                <a:solidFill>
                  <a:srgbClr val="00B050"/>
                </a:solidFill>
              </a:rPr>
              <a:t>Taxonomy of parallel computing paradigms</a:t>
            </a:r>
          </a:p>
        </p:txBody>
      </p:sp>
      <p:sp>
        <p:nvSpPr>
          <p:cNvPr id="36868" name="AutoShape 4"/>
          <p:cNvSpPr>
            <a:spLocks noChangeArrowheads="1"/>
          </p:cNvSpPr>
          <p:nvPr/>
        </p:nvSpPr>
        <p:spPr bwMode="auto">
          <a:xfrm>
            <a:off x="3124200" y="2057400"/>
            <a:ext cx="3048000" cy="762000"/>
          </a:xfrm>
          <a:prstGeom prst="flowChartAlternateProcess">
            <a:avLst/>
          </a:prstGeom>
          <a:solidFill>
            <a:srgbClr val="99CCFF"/>
          </a:solidFill>
          <a:ln w="9525">
            <a:solidFill>
              <a:schemeClr val="tx1"/>
            </a:solidFill>
            <a:miter lim="800000"/>
            <a:headEnd/>
            <a:tailEnd/>
          </a:ln>
          <a:effectLst/>
        </p:spPr>
        <p:txBody>
          <a:bodyPr wrap="none" anchor="ctr"/>
          <a:lstStyle/>
          <a:p>
            <a:pPr algn="ctr"/>
            <a:r>
              <a:rPr lang="en-US"/>
              <a:t>Parallel Computer</a:t>
            </a:r>
          </a:p>
        </p:txBody>
      </p:sp>
      <p:sp>
        <p:nvSpPr>
          <p:cNvPr id="36869" name="AutoShape 5"/>
          <p:cNvSpPr>
            <a:spLocks noChangeArrowheads="1"/>
          </p:cNvSpPr>
          <p:nvPr/>
        </p:nvSpPr>
        <p:spPr bwMode="auto">
          <a:xfrm>
            <a:off x="1447800" y="3276600"/>
            <a:ext cx="2286000" cy="609600"/>
          </a:xfrm>
          <a:prstGeom prst="flowChartAlternateProcess">
            <a:avLst/>
          </a:prstGeom>
          <a:solidFill>
            <a:srgbClr val="99FF33"/>
          </a:solidFill>
          <a:ln w="9525">
            <a:solidFill>
              <a:schemeClr val="tx1"/>
            </a:solidFill>
            <a:miter lim="800000"/>
            <a:headEnd/>
            <a:tailEnd/>
          </a:ln>
          <a:effectLst/>
        </p:spPr>
        <p:txBody>
          <a:bodyPr wrap="none" anchor="ctr"/>
          <a:lstStyle/>
          <a:p>
            <a:pPr algn="ctr"/>
            <a:r>
              <a:rPr lang="en-US"/>
              <a:t>Synchronous</a:t>
            </a:r>
          </a:p>
        </p:txBody>
      </p:sp>
      <p:sp>
        <p:nvSpPr>
          <p:cNvPr id="36870" name="AutoShape 6"/>
          <p:cNvSpPr>
            <a:spLocks noChangeArrowheads="1"/>
          </p:cNvSpPr>
          <p:nvPr/>
        </p:nvSpPr>
        <p:spPr bwMode="auto">
          <a:xfrm>
            <a:off x="5715000" y="3276600"/>
            <a:ext cx="2286000" cy="609600"/>
          </a:xfrm>
          <a:prstGeom prst="flowChartAlternateProcess">
            <a:avLst/>
          </a:prstGeom>
          <a:solidFill>
            <a:srgbClr val="FFCC66"/>
          </a:solidFill>
          <a:ln w="9525">
            <a:solidFill>
              <a:schemeClr val="tx1"/>
            </a:solidFill>
            <a:miter lim="800000"/>
            <a:headEnd/>
            <a:tailEnd/>
          </a:ln>
          <a:effectLst/>
        </p:spPr>
        <p:txBody>
          <a:bodyPr wrap="none" anchor="ctr"/>
          <a:lstStyle/>
          <a:p>
            <a:pPr algn="ctr"/>
            <a:r>
              <a:rPr lang="en-US"/>
              <a:t>Asynchronous</a:t>
            </a:r>
          </a:p>
        </p:txBody>
      </p:sp>
      <p:sp>
        <p:nvSpPr>
          <p:cNvPr id="36872" name="AutoShape 8"/>
          <p:cNvSpPr>
            <a:spLocks noChangeArrowheads="1"/>
          </p:cNvSpPr>
          <p:nvPr/>
        </p:nvSpPr>
        <p:spPr bwMode="auto">
          <a:xfrm>
            <a:off x="2133600" y="4343400"/>
            <a:ext cx="1905000" cy="533400"/>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sz="2000"/>
              <a:t>Vector/Array</a:t>
            </a:r>
          </a:p>
        </p:txBody>
      </p:sp>
      <p:sp>
        <p:nvSpPr>
          <p:cNvPr id="36873" name="AutoShape 9"/>
          <p:cNvSpPr>
            <a:spLocks noChangeArrowheads="1"/>
          </p:cNvSpPr>
          <p:nvPr/>
        </p:nvSpPr>
        <p:spPr bwMode="auto">
          <a:xfrm>
            <a:off x="2133600" y="5181600"/>
            <a:ext cx="1905000" cy="533400"/>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sz="2000"/>
              <a:t>SIMD</a:t>
            </a:r>
          </a:p>
        </p:txBody>
      </p:sp>
      <p:sp>
        <p:nvSpPr>
          <p:cNvPr id="36874" name="AutoShape 10"/>
          <p:cNvSpPr>
            <a:spLocks noChangeArrowheads="1"/>
          </p:cNvSpPr>
          <p:nvPr/>
        </p:nvSpPr>
        <p:spPr bwMode="auto">
          <a:xfrm>
            <a:off x="2133600" y="5943600"/>
            <a:ext cx="1905000" cy="533400"/>
          </a:xfrm>
          <a:prstGeom prst="flowChartTerminator">
            <a:avLst/>
          </a:prstGeom>
          <a:solidFill>
            <a:srgbClr val="99FF33"/>
          </a:solidFill>
          <a:ln w="9525">
            <a:solidFill>
              <a:schemeClr val="tx1"/>
            </a:solidFill>
            <a:miter lim="800000"/>
            <a:headEnd/>
            <a:tailEnd/>
          </a:ln>
          <a:effectLst/>
        </p:spPr>
        <p:txBody>
          <a:bodyPr wrap="none" anchor="ctr"/>
          <a:lstStyle/>
          <a:p>
            <a:pPr algn="ctr"/>
            <a:r>
              <a:rPr lang="en-US" sz="2000"/>
              <a:t>Systolic</a:t>
            </a:r>
          </a:p>
        </p:txBody>
      </p:sp>
      <p:sp>
        <p:nvSpPr>
          <p:cNvPr id="36875" name="AutoShape 11"/>
          <p:cNvSpPr>
            <a:spLocks noChangeArrowheads="1"/>
          </p:cNvSpPr>
          <p:nvPr/>
        </p:nvSpPr>
        <p:spPr bwMode="auto">
          <a:xfrm>
            <a:off x="6477000" y="4343400"/>
            <a:ext cx="1905000" cy="533400"/>
          </a:xfrm>
          <a:prstGeom prst="flowChartTerminator">
            <a:avLst/>
          </a:prstGeom>
          <a:solidFill>
            <a:srgbClr val="FFCC66"/>
          </a:solidFill>
          <a:ln w="9525">
            <a:solidFill>
              <a:schemeClr val="tx1"/>
            </a:solidFill>
            <a:miter lim="800000"/>
            <a:headEnd/>
            <a:tailEnd/>
          </a:ln>
          <a:effectLst/>
        </p:spPr>
        <p:txBody>
          <a:bodyPr wrap="none" anchor="ctr"/>
          <a:lstStyle/>
          <a:p>
            <a:pPr algn="ctr"/>
            <a:r>
              <a:rPr lang="en-US" sz="2000"/>
              <a:t>MIMD</a:t>
            </a:r>
          </a:p>
        </p:txBody>
      </p:sp>
      <p:sp>
        <p:nvSpPr>
          <p:cNvPr id="36880" name="Line 16"/>
          <p:cNvSpPr>
            <a:spLocks noChangeShapeType="1"/>
          </p:cNvSpPr>
          <p:nvPr/>
        </p:nvSpPr>
        <p:spPr bwMode="auto">
          <a:xfrm flipV="1">
            <a:off x="1600200" y="3886200"/>
            <a:ext cx="0" cy="2362200"/>
          </a:xfrm>
          <a:prstGeom prst="line">
            <a:avLst/>
          </a:prstGeom>
          <a:noFill/>
          <a:ln w="9525">
            <a:solidFill>
              <a:schemeClr val="tx1"/>
            </a:solidFill>
            <a:miter lim="800000"/>
            <a:headEnd/>
            <a:tailEnd/>
          </a:ln>
          <a:effectLst/>
        </p:spPr>
        <p:txBody>
          <a:bodyPr wrap="none"/>
          <a:lstStyle/>
          <a:p>
            <a:endParaRPr lang="en-US"/>
          </a:p>
        </p:txBody>
      </p:sp>
      <p:sp>
        <p:nvSpPr>
          <p:cNvPr id="36881" name="Line 17"/>
          <p:cNvSpPr>
            <a:spLocks noChangeShapeType="1"/>
          </p:cNvSpPr>
          <p:nvPr/>
        </p:nvSpPr>
        <p:spPr bwMode="auto">
          <a:xfrm>
            <a:off x="1600200" y="6248400"/>
            <a:ext cx="533400" cy="0"/>
          </a:xfrm>
          <a:prstGeom prst="line">
            <a:avLst/>
          </a:prstGeom>
          <a:noFill/>
          <a:ln w="9525">
            <a:solidFill>
              <a:schemeClr val="tx1"/>
            </a:solidFill>
            <a:miter lim="800000"/>
            <a:headEnd/>
            <a:tailEnd/>
          </a:ln>
          <a:effectLst/>
        </p:spPr>
        <p:txBody>
          <a:bodyPr wrap="none"/>
          <a:lstStyle/>
          <a:p>
            <a:endParaRPr lang="en-US"/>
          </a:p>
        </p:txBody>
      </p:sp>
      <p:sp>
        <p:nvSpPr>
          <p:cNvPr id="36882" name="Line 18"/>
          <p:cNvSpPr>
            <a:spLocks noChangeShapeType="1"/>
          </p:cNvSpPr>
          <p:nvPr/>
        </p:nvSpPr>
        <p:spPr bwMode="auto">
          <a:xfrm>
            <a:off x="1600200" y="5486400"/>
            <a:ext cx="533400" cy="0"/>
          </a:xfrm>
          <a:prstGeom prst="line">
            <a:avLst/>
          </a:prstGeom>
          <a:noFill/>
          <a:ln w="9525">
            <a:solidFill>
              <a:schemeClr val="tx1"/>
            </a:solidFill>
            <a:miter lim="800000"/>
            <a:headEnd/>
            <a:tailEnd/>
          </a:ln>
          <a:effectLst/>
        </p:spPr>
        <p:txBody>
          <a:bodyPr wrap="none"/>
          <a:lstStyle/>
          <a:p>
            <a:endParaRPr lang="en-US"/>
          </a:p>
        </p:txBody>
      </p:sp>
      <p:sp>
        <p:nvSpPr>
          <p:cNvPr id="36883" name="Line 19"/>
          <p:cNvSpPr>
            <a:spLocks noChangeShapeType="1"/>
          </p:cNvSpPr>
          <p:nvPr/>
        </p:nvSpPr>
        <p:spPr bwMode="auto">
          <a:xfrm>
            <a:off x="1600200" y="4572000"/>
            <a:ext cx="533400" cy="0"/>
          </a:xfrm>
          <a:prstGeom prst="line">
            <a:avLst/>
          </a:prstGeom>
          <a:noFill/>
          <a:ln w="9525">
            <a:solidFill>
              <a:schemeClr val="tx1"/>
            </a:solidFill>
            <a:miter lim="800000"/>
            <a:headEnd/>
            <a:tailEnd/>
          </a:ln>
          <a:effectLst/>
        </p:spPr>
        <p:txBody>
          <a:bodyPr wrap="none"/>
          <a:lstStyle/>
          <a:p>
            <a:endParaRPr lang="en-US"/>
          </a:p>
        </p:txBody>
      </p:sp>
      <p:sp>
        <p:nvSpPr>
          <p:cNvPr id="36884" name="Line 20"/>
          <p:cNvSpPr>
            <a:spLocks noChangeShapeType="1"/>
          </p:cNvSpPr>
          <p:nvPr/>
        </p:nvSpPr>
        <p:spPr bwMode="auto">
          <a:xfrm>
            <a:off x="5943600" y="4648200"/>
            <a:ext cx="533400" cy="0"/>
          </a:xfrm>
          <a:prstGeom prst="line">
            <a:avLst/>
          </a:prstGeom>
          <a:noFill/>
          <a:ln w="9525">
            <a:solidFill>
              <a:schemeClr val="tx1"/>
            </a:solidFill>
            <a:miter lim="800000"/>
            <a:headEnd/>
            <a:tailEnd/>
          </a:ln>
          <a:effectLst/>
        </p:spPr>
        <p:txBody>
          <a:bodyPr wrap="none"/>
          <a:lstStyle/>
          <a:p>
            <a:endParaRPr lang="en-US"/>
          </a:p>
        </p:txBody>
      </p:sp>
      <p:sp>
        <p:nvSpPr>
          <p:cNvPr id="36886" name="Line 22"/>
          <p:cNvSpPr>
            <a:spLocks noChangeShapeType="1"/>
          </p:cNvSpPr>
          <p:nvPr/>
        </p:nvSpPr>
        <p:spPr bwMode="auto">
          <a:xfrm flipV="1">
            <a:off x="5943600" y="3886200"/>
            <a:ext cx="0" cy="762000"/>
          </a:xfrm>
          <a:prstGeom prst="line">
            <a:avLst/>
          </a:prstGeom>
          <a:noFill/>
          <a:ln w="9525">
            <a:solidFill>
              <a:schemeClr val="tx1"/>
            </a:solidFill>
            <a:miter lim="800000"/>
            <a:headEnd/>
            <a:tailEnd/>
          </a:ln>
          <a:effectLst/>
        </p:spPr>
        <p:txBody>
          <a:bodyPr wrap="none"/>
          <a:lstStyle/>
          <a:p>
            <a:endParaRPr lang="en-US"/>
          </a:p>
        </p:txBody>
      </p:sp>
      <p:sp>
        <p:nvSpPr>
          <p:cNvPr id="36889" name="Line 25"/>
          <p:cNvSpPr>
            <a:spLocks noChangeShapeType="1"/>
          </p:cNvSpPr>
          <p:nvPr/>
        </p:nvSpPr>
        <p:spPr bwMode="auto">
          <a:xfrm flipH="1">
            <a:off x="2514600" y="2819400"/>
            <a:ext cx="2057400" cy="457200"/>
          </a:xfrm>
          <a:prstGeom prst="line">
            <a:avLst/>
          </a:prstGeom>
          <a:noFill/>
          <a:ln w="9525">
            <a:solidFill>
              <a:schemeClr val="tx1"/>
            </a:solidFill>
            <a:miter lim="800000"/>
            <a:headEnd/>
            <a:tailEnd/>
          </a:ln>
          <a:effectLst/>
        </p:spPr>
        <p:txBody>
          <a:bodyPr wrap="none"/>
          <a:lstStyle/>
          <a:p>
            <a:endParaRPr lang="en-US"/>
          </a:p>
        </p:txBody>
      </p:sp>
      <p:sp>
        <p:nvSpPr>
          <p:cNvPr id="36891" name="Line 27"/>
          <p:cNvSpPr>
            <a:spLocks noChangeShapeType="1"/>
          </p:cNvSpPr>
          <p:nvPr/>
        </p:nvSpPr>
        <p:spPr bwMode="auto">
          <a:xfrm rot="12336068" flipH="1">
            <a:off x="4800600" y="2819400"/>
            <a:ext cx="2057400" cy="4572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B050"/>
                </a:solidFill>
              </a:rPr>
              <a:t>Taxonomy of Parallel Computing Paradigms (cont..)</a:t>
            </a:r>
            <a:endParaRPr lang="en-US" sz="3600" dirty="0">
              <a:solidFill>
                <a:srgbClr val="00B050"/>
              </a:solidFill>
            </a:endParaRPr>
          </a:p>
        </p:txBody>
      </p:sp>
      <p:sp>
        <p:nvSpPr>
          <p:cNvPr id="3" name="Content Placeholder 2"/>
          <p:cNvSpPr>
            <a:spLocks noGrp="1"/>
          </p:cNvSpPr>
          <p:nvPr>
            <p:ph idx="1"/>
          </p:nvPr>
        </p:nvSpPr>
        <p:spPr/>
        <p:txBody>
          <a:bodyPr/>
          <a:lstStyle/>
          <a:p>
            <a:pPr>
              <a:buNone/>
            </a:pPr>
            <a:r>
              <a:rPr lang="en-US" b="1" dirty="0"/>
              <a:t>Class question:</a:t>
            </a:r>
            <a:r>
              <a:rPr lang="en-US" dirty="0"/>
              <a:t> </a:t>
            </a:r>
            <a:r>
              <a:rPr lang="en-US" dirty="0">
                <a:solidFill>
                  <a:srgbClr val="0070C0"/>
                </a:solidFill>
              </a:rPr>
              <a:t>What is a paradigm? </a:t>
            </a:r>
          </a:p>
          <a:p>
            <a:pPr>
              <a:buNone/>
            </a:pPr>
            <a:r>
              <a:rPr lang="en-US" b="1" dirty="0">
                <a:solidFill>
                  <a:srgbClr val="FF0066"/>
                </a:solidFill>
              </a:rPr>
              <a:t>Paradigm:</a:t>
            </a:r>
            <a:endParaRPr lang="en-US" dirty="0">
              <a:solidFill>
                <a:srgbClr val="FF0066"/>
              </a:solidFill>
            </a:endParaRPr>
          </a:p>
          <a:p>
            <a:pPr algn="just">
              <a:buNone/>
            </a:pPr>
            <a:r>
              <a:rPr lang="en-US" dirty="0"/>
              <a:t>    It is simply a model of the world that is used to formulate a computer solution to some problem. Paradigms are useful in parallel computer architecture as well as parallel programming because it controls the complexity of the details.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4096</Words>
  <Application>Microsoft Office PowerPoint</Application>
  <PresentationFormat>On-screen Show (4:3)</PresentationFormat>
  <Paragraphs>436</Paragraphs>
  <Slides>48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 Gothic</vt:lpstr>
      <vt:lpstr>CommonBullets</vt:lpstr>
      <vt:lpstr>Monotype Sorts</vt:lpstr>
      <vt:lpstr>Times New Roman</vt:lpstr>
      <vt:lpstr>Wingdings</vt:lpstr>
      <vt:lpstr>Office Theme</vt:lpstr>
      <vt:lpstr> </vt:lpstr>
      <vt:lpstr>Parallel Computer</vt:lpstr>
      <vt:lpstr>What is parallelism?</vt:lpstr>
      <vt:lpstr>Flynn’s Hardware Taxonomy</vt:lpstr>
      <vt:lpstr>Flynn’s Hardware Taxonomy (cont..)</vt:lpstr>
      <vt:lpstr>Flynn’s Hardware Taxonomy (cont..)</vt:lpstr>
      <vt:lpstr>Flynn’s Hardware Taxonomy (cont..)</vt:lpstr>
      <vt:lpstr>Taxonomy of parallel computing paradigms</vt:lpstr>
      <vt:lpstr>Taxonomy of Parallel Computing Paradigms (cont..)</vt:lpstr>
      <vt:lpstr>Taxonomy of Parallel Computing Paradigms (cont..)</vt:lpstr>
      <vt:lpstr>Taxonomy of Parallel Computing Paradigms (cont..)</vt:lpstr>
      <vt:lpstr>Taxonomy of Parallel Computing Paradigms (cont..)</vt:lpstr>
      <vt:lpstr>Taxonomy of Parallel Computing Paradigms (cont..)</vt:lpstr>
      <vt:lpstr>Taxonomy of Parallel Computing Paradigms (cont..)</vt:lpstr>
      <vt:lpstr>Interconnection Networks(IN)</vt:lpstr>
      <vt:lpstr>Interconnection Networks(IN) (cont..)</vt:lpstr>
      <vt:lpstr>Interconnection Networks(IN) (cont..)</vt:lpstr>
      <vt:lpstr>Interconnection Networks(IN) (cont..)</vt:lpstr>
      <vt:lpstr>Interconnection Networks(IN) (cont..)</vt:lpstr>
      <vt:lpstr>Processing Elements</vt:lpstr>
      <vt:lpstr>SISD : A Conventional Computer</vt:lpstr>
      <vt:lpstr>The MISD Architecture</vt:lpstr>
      <vt:lpstr>SIMD Architecture</vt:lpstr>
      <vt:lpstr>MIMD Architecture</vt:lpstr>
      <vt:lpstr>Shared Memory MIMD machine</vt:lpstr>
      <vt:lpstr>Distributed Memory MIMD</vt:lpstr>
      <vt:lpstr>PowerPoint Presentation</vt:lpstr>
      <vt:lpstr>MPP</vt:lpstr>
      <vt:lpstr>Monolithic Operating System</vt:lpstr>
      <vt:lpstr>What is kernel?</vt:lpstr>
      <vt:lpstr>What is monolithic kernel?</vt:lpstr>
      <vt:lpstr>Which kernel is used in Linux?</vt:lpstr>
      <vt:lpstr>Why Linux is monolithic kernel?</vt:lpstr>
      <vt:lpstr>Is Windows 10 monolithic kernel?</vt:lpstr>
      <vt:lpstr>What is difference between kernel and operating system?</vt:lpstr>
      <vt:lpstr>What are the drawbacks of monolithic kernel?</vt:lpstr>
      <vt:lpstr>Drawbacks of Monolithic Architecture:</vt:lpstr>
      <vt:lpstr>Drawbacks of Monolithic Architecture:</vt:lpstr>
      <vt:lpstr>Is Unix monolithic?</vt:lpstr>
      <vt:lpstr>Is Unix a kernel or OS?</vt:lpstr>
      <vt:lpstr>What is microkernel OS?</vt:lpstr>
      <vt:lpstr>Layered OS</vt:lpstr>
      <vt:lpstr>Layered Operating System:</vt:lpstr>
      <vt:lpstr>What are the layers of operating system?</vt:lpstr>
      <vt:lpstr>What are the advantages of layered structure over monolithic structure?</vt:lpstr>
      <vt:lpstr>What are the drawbacks for layers?</vt:lpstr>
      <vt:lpstr>Parallel computing issues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Muntasir</cp:lastModifiedBy>
  <cp:revision>132</cp:revision>
  <dcterms:created xsi:type="dcterms:W3CDTF">2019-02-17T07:20:20Z</dcterms:created>
  <dcterms:modified xsi:type="dcterms:W3CDTF">2022-01-30T07:01:30Z</dcterms:modified>
</cp:coreProperties>
</file>