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4513B-A93D-498B-8E77-ABB157337D6F}"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9A922-11DB-43D0-937E-BCFA0463B2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Applications </a:t>
            </a:r>
            <a:r>
              <a:rPr lang="en-US" sz="1200" b="1" i="0" kern="1200" dirty="0" smtClean="0">
                <a:solidFill>
                  <a:schemeClr val="tx1"/>
                </a:solidFill>
                <a:latin typeface="+mn-lt"/>
                <a:ea typeface="+mn-ea"/>
                <a:cs typeface="+mn-cs"/>
              </a:rPr>
              <a:t>of DSP (Digital Signal Processing)</a:t>
            </a:r>
            <a:r>
              <a:rPr lang="en-US" sz="1200" b="0" i="0" kern="1200" dirty="0" smtClean="0">
                <a:solidFill>
                  <a:schemeClr val="tx1"/>
                </a:solidFill>
                <a:latin typeface="+mn-lt"/>
                <a:ea typeface="+mn-ea"/>
                <a:cs typeface="+mn-cs"/>
              </a:rPr>
              <a:t> include audio signal processing, audio compression, digital image processing, video compression, speech processing, speech recognition, digital communications, digital synthesizers, radar, sonar, financial signal processing, seismology and biomedicine.</a:t>
            </a:r>
            <a:endParaRPr lang="en-US" dirty="0"/>
          </a:p>
        </p:txBody>
      </p:sp>
      <p:sp>
        <p:nvSpPr>
          <p:cNvPr id="4" name="Slide Number Placeholder 3"/>
          <p:cNvSpPr>
            <a:spLocks noGrp="1"/>
          </p:cNvSpPr>
          <p:nvPr>
            <p:ph type="sldNum" sz="quarter" idx="10"/>
          </p:nvPr>
        </p:nvSpPr>
        <p:spPr/>
        <p:txBody>
          <a:bodyPr/>
          <a:lstStyle/>
          <a:p>
            <a:fld id="{74D9A922-11DB-43D0-937E-BCFA0463B29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normAutofit fontScale="90000"/>
          </a:bodyPr>
          <a:lstStyle/>
          <a:p>
            <a:r>
              <a:rPr lang="en-GB" dirty="0" smtClean="0"/>
              <a:t>Lecture-3</a:t>
            </a:r>
            <a:br>
              <a:rPr lang="en-GB" dirty="0" smtClean="0"/>
            </a:br>
            <a:r>
              <a:rPr lang="en-GB" dirty="0" smtClean="0"/>
              <a:t>Parallel Processing Vs Pipelined Processing &amp;</a:t>
            </a:r>
            <a:br>
              <a:rPr lang="en-GB" dirty="0" smtClean="0"/>
            </a:br>
            <a:r>
              <a:rPr lang="en-GB" dirty="0" smtClean="0"/>
              <a:t>Application of Parallel Processing</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Oceanography and Astrophysics</a:t>
            </a:r>
            <a:endParaRPr lang="en-US"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Used to study wealth of ocean using multiprocessors having large computational power with low power requirements. ROMS were used originally but now MPI programming methods are used.  Computational astrophysics refers to the methods and computing tools developed and used in astrophysics research</a:t>
            </a:r>
            <a:r>
              <a:rPr lang="en-US" dirty="0" smtClean="0"/>
              <a:t>. </a:t>
            </a:r>
            <a:r>
              <a:rPr lang="en-US" smtClean="0"/>
              <a:t>PIC </a:t>
            </a:r>
            <a:r>
              <a:rPr lang="en-US" smtClean="0"/>
              <a:t>(Particle-in-Cell)</a:t>
            </a:r>
            <a:r>
              <a:rPr lang="en-US" smtClean="0"/>
              <a:t> </a:t>
            </a:r>
            <a:r>
              <a:rPr lang="en-US" smtClean="0"/>
              <a:t>,</a:t>
            </a:r>
            <a:r>
              <a:rPr lang="en-US" smtClean="0"/>
              <a:t>PM (P</a:t>
            </a:r>
            <a:r>
              <a:rPr lang="en-US" smtClean="0"/>
              <a:t>article-Mesh</a:t>
            </a:r>
            <a:r>
              <a:rPr lang="en-US" dirty="0" smtClean="0"/>
              <a:t>) </a:t>
            </a:r>
            <a:r>
              <a:rPr lang="en-US" dirty="0" smtClean="0"/>
              <a:t>and n-body simulations are different important techniques for computational astrophysics.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Socio Economics</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Parallel processing is used for modeling of a economy of a nation/ world. Programs system which involves cluster computing device to implement parallel algorithms of scenario calculations ,optimization are used in such economic models. Such program system serves for conducting multi-scenario calculations to design a suitable development strategy for a region.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Finite element analysis</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FEA is a numeric method commonly used for multi physics problem. Used in design of huge structures like ships, dams, supersonic jets etc. In FEA extremely large amount of partial differential equations are to solved concurrently and hence parallel processing elements are used.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50"/>
                </a:solidFill>
              </a:rPr>
              <a:t>Artificial Intelligence and Automation</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AI is the intelligence exhibited by machines or software. AI systems requires large amount of parallel computing for which they are used. </a:t>
            </a:r>
            <a:r>
              <a:rPr lang="en-US" dirty="0" smtClean="0">
                <a:solidFill>
                  <a:srgbClr val="002060"/>
                </a:solidFill>
              </a:rPr>
              <a:t>Four types :</a:t>
            </a:r>
          </a:p>
          <a:p>
            <a:pPr algn="just">
              <a:buNone/>
            </a:pPr>
            <a:r>
              <a:rPr lang="en-US" dirty="0" smtClean="0"/>
              <a:t>1.Image processing </a:t>
            </a:r>
          </a:p>
          <a:p>
            <a:pPr algn="just">
              <a:buNone/>
            </a:pPr>
            <a:r>
              <a:rPr lang="en-US" dirty="0" smtClean="0"/>
              <a:t>2.Expert Systems </a:t>
            </a:r>
          </a:p>
          <a:p>
            <a:pPr algn="just">
              <a:buNone/>
            </a:pPr>
            <a:r>
              <a:rPr lang="en-US" dirty="0" smtClean="0"/>
              <a:t>3.Natural Language Processing(NLP) </a:t>
            </a:r>
          </a:p>
          <a:p>
            <a:pPr algn="just">
              <a:buNone/>
            </a:pPr>
            <a:r>
              <a:rPr lang="en-US" dirty="0" smtClean="0"/>
              <a:t>4.Pattern Recognition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Seismic Exploration</a:t>
            </a:r>
            <a:endParaRPr lang="en-US"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t>It is a method of exploration that uses the principles of seismology to estimate the properties of the Earth's subsurface from reflected seismic waves.  When a seismic wave travelling through the Earth encounters an interface between two materials, some of the wave energy will reflect off the interface which are analyzed to determine underground strata.  Such large number of reflected waves are analyzed using sensors and parallel architecture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Genetic Engineering</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It is the direct manipulation of an organism's genome using biotechnology for </a:t>
            </a:r>
            <a:r>
              <a:rPr lang="en-US" dirty="0" err="1" smtClean="0"/>
              <a:t>eg</a:t>
            </a:r>
            <a:r>
              <a:rPr lang="en-US" dirty="0" smtClean="0"/>
              <a:t>. DNA sequence analysis. Several of these analysis produce huge amounts of information which becomes difficult to handle using single processing units because of which parallel processing algorithms are used.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Weapon Research and Defense</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Computer clusters are used in simulations that show a nuclear weapon's performance in precise molecular detail, tools that are used for national defense.  </a:t>
            </a:r>
          </a:p>
          <a:p>
            <a:pPr algn="just">
              <a:buNone/>
            </a:pPr>
            <a:r>
              <a:rPr lang="en-US" dirty="0" smtClean="0"/>
              <a:t>    Parallel computing is required which are needed to more efficiently certify nuclear weapons, to accurately show molecular-scale reactions taking place over milliseconds, or thousands of a second. They are also used in plutonium research to study its behavior under high pressure whose alloys are then used for making explosives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Medical Applications</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Parallel computing is used in medical image processing  Used for scanning human body and scanning human brain  Used in MRI reconstruction Used for vertebra detection and segmentation in X-ray images Used for brain fiber tracking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Remote Sensing Applications</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pPr algn="just"/>
            <a:r>
              <a:rPr lang="en-US" dirty="0" smtClean="0"/>
              <a:t>It is a software application that processes remote sensing data. Remote sensing applications read specialized file formats that contain sensor image data, geo referencing information, and sensor metadata.  Computer analysis of such remotely sensed earth resources data has many applications in agriculture, forestry etc.  Explosive amounts of pictorial information needs to be processed in this area.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Energy Resource Exploration</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Resource Exploration is a method to gather and manage information about energy resources like oil, natural gas etc. Computers here help in the discovery and management of such energy resources. This sector maintains the records of global energy crisis and also helps in ensuring nuclear reactor safety.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Processing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many reasons that the entire execution of a machine instruction cannot happen at once; </a:t>
            </a:r>
          </a:p>
          <a:p>
            <a:r>
              <a:rPr lang="en-US" dirty="0" smtClean="0"/>
              <a:t>in </a:t>
            </a:r>
            <a:r>
              <a:rPr lang="en-US" b="1" dirty="0" smtClean="0"/>
              <a:t>pipelining</a:t>
            </a:r>
            <a:r>
              <a:rPr lang="en-US" dirty="0" smtClean="0"/>
              <a:t>, effects that cannot happen at the same time are made into dependent </a:t>
            </a:r>
            <a:r>
              <a:rPr lang="en-US" b="1" dirty="0" smtClean="0"/>
              <a:t>steps</a:t>
            </a:r>
            <a:r>
              <a:rPr lang="en-US" dirty="0" smtClean="0"/>
              <a:t> of the instruction.</a:t>
            </a:r>
          </a:p>
          <a:p>
            <a:pPr>
              <a:buNone/>
            </a:pPr>
            <a:r>
              <a:rPr lang="en-US" dirty="0" smtClean="0"/>
              <a:t/>
            </a:r>
            <a:br>
              <a:rPr lang="en-US" dirty="0" smtClean="0"/>
            </a:br>
            <a:r>
              <a:rPr lang="en-US" b="1" dirty="0" smtClean="0"/>
              <a:t>Number of steps</a:t>
            </a:r>
            <a:endParaRPr lang="en-US" dirty="0" smtClean="0"/>
          </a:p>
          <a:p>
            <a:r>
              <a:rPr lang="en-US" dirty="0" smtClean="0"/>
              <a:t>Instruction fetch.</a:t>
            </a:r>
          </a:p>
          <a:p>
            <a:r>
              <a:rPr lang="en-US" dirty="0" smtClean="0"/>
              <a:t>Instruction decode and register fetch.</a:t>
            </a:r>
          </a:p>
          <a:p>
            <a:r>
              <a:rPr lang="en-US" dirty="0" smtClean="0"/>
              <a:t>Execute.</a:t>
            </a:r>
          </a:p>
          <a:p>
            <a:r>
              <a:rPr lang="en-US" dirty="0" smtClean="0"/>
              <a:t>Memory access.</a:t>
            </a:r>
          </a:p>
          <a:p>
            <a:r>
              <a:rPr lang="en-US" dirty="0" smtClean="0"/>
              <a:t>Register write back.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1447800" y="2971800"/>
            <a:ext cx="6400800" cy="1752600"/>
          </a:xfrm>
        </p:spPr>
        <p:txBody>
          <a:bodyPr>
            <a:normAutofit/>
          </a:bodyPr>
          <a:lstStyle/>
          <a:p>
            <a:r>
              <a:rPr lang="en-US" sz="5400" b="1" dirty="0" smtClean="0">
                <a:solidFill>
                  <a:srgbClr val="00B050"/>
                </a:solidFill>
              </a:rPr>
              <a:t>Thank You</a:t>
            </a:r>
            <a:endParaRPr lang="en-US" sz="5400"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Basic Ideas</a:t>
            </a:r>
          </a:p>
        </p:txBody>
      </p:sp>
      <p:sp>
        <p:nvSpPr>
          <p:cNvPr id="4099" name="Rectangle 3"/>
          <p:cNvSpPr>
            <a:spLocks noGrp="1" noChangeArrowheads="1"/>
          </p:cNvSpPr>
          <p:nvPr>
            <p:ph type="body" sz="half" idx="1"/>
          </p:nvPr>
        </p:nvSpPr>
        <p:spPr/>
        <p:txBody>
          <a:bodyPr/>
          <a:lstStyle/>
          <a:p>
            <a:r>
              <a:rPr lang="en-US" sz="2000"/>
              <a:t>Parallel processing</a:t>
            </a:r>
          </a:p>
        </p:txBody>
      </p:sp>
      <p:sp>
        <p:nvSpPr>
          <p:cNvPr id="4100" name="Rectangle 4"/>
          <p:cNvSpPr>
            <a:spLocks noGrp="1" noChangeArrowheads="1"/>
          </p:cNvSpPr>
          <p:nvPr>
            <p:ph type="body" sz="half" idx="2"/>
          </p:nvPr>
        </p:nvSpPr>
        <p:spPr/>
        <p:txBody>
          <a:bodyPr/>
          <a:lstStyle/>
          <a:p>
            <a:r>
              <a:rPr lang="en-US" sz="2000"/>
              <a:t>Pipelined processing</a:t>
            </a:r>
          </a:p>
        </p:txBody>
      </p:sp>
      <p:sp>
        <p:nvSpPr>
          <p:cNvPr id="4101" name="Rectangle 5"/>
          <p:cNvSpPr>
            <a:spLocks noChangeArrowheads="1"/>
          </p:cNvSpPr>
          <p:nvPr/>
        </p:nvSpPr>
        <p:spPr bwMode="auto">
          <a:xfrm>
            <a:off x="1066800" y="2819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a1</a:t>
            </a:r>
          </a:p>
        </p:txBody>
      </p:sp>
      <p:sp>
        <p:nvSpPr>
          <p:cNvPr id="4102" name="Rectangle 6"/>
          <p:cNvSpPr>
            <a:spLocks noChangeArrowheads="1"/>
          </p:cNvSpPr>
          <p:nvPr/>
        </p:nvSpPr>
        <p:spPr bwMode="auto">
          <a:xfrm>
            <a:off x="1676400" y="28194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a2</a:t>
            </a:r>
          </a:p>
        </p:txBody>
      </p:sp>
      <p:sp>
        <p:nvSpPr>
          <p:cNvPr id="4103" name="Rectangle 7"/>
          <p:cNvSpPr>
            <a:spLocks noChangeArrowheads="1"/>
          </p:cNvSpPr>
          <p:nvPr/>
        </p:nvSpPr>
        <p:spPr bwMode="auto">
          <a:xfrm>
            <a:off x="2286000" y="28194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a3</a:t>
            </a:r>
          </a:p>
        </p:txBody>
      </p:sp>
      <p:sp>
        <p:nvSpPr>
          <p:cNvPr id="4104" name="Rectangle 8"/>
          <p:cNvSpPr>
            <a:spLocks noChangeArrowheads="1"/>
          </p:cNvSpPr>
          <p:nvPr/>
        </p:nvSpPr>
        <p:spPr bwMode="auto">
          <a:xfrm>
            <a:off x="2895600" y="28194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a4</a:t>
            </a:r>
          </a:p>
        </p:txBody>
      </p:sp>
      <p:sp>
        <p:nvSpPr>
          <p:cNvPr id="4105" name="Rectangle 9"/>
          <p:cNvSpPr>
            <a:spLocks noChangeArrowheads="1"/>
          </p:cNvSpPr>
          <p:nvPr/>
        </p:nvSpPr>
        <p:spPr bwMode="auto">
          <a:xfrm>
            <a:off x="1066800" y="33528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b1</a:t>
            </a:r>
          </a:p>
        </p:txBody>
      </p:sp>
      <p:sp>
        <p:nvSpPr>
          <p:cNvPr id="4106" name="Rectangle 10"/>
          <p:cNvSpPr>
            <a:spLocks noChangeArrowheads="1"/>
          </p:cNvSpPr>
          <p:nvPr/>
        </p:nvSpPr>
        <p:spPr bwMode="auto">
          <a:xfrm>
            <a:off x="1676400" y="33528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b2</a:t>
            </a:r>
          </a:p>
        </p:txBody>
      </p:sp>
      <p:sp>
        <p:nvSpPr>
          <p:cNvPr id="4107" name="Rectangle 11"/>
          <p:cNvSpPr>
            <a:spLocks noChangeArrowheads="1"/>
          </p:cNvSpPr>
          <p:nvPr/>
        </p:nvSpPr>
        <p:spPr bwMode="auto">
          <a:xfrm>
            <a:off x="2286000" y="33528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b3</a:t>
            </a:r>
          </a:p>
        </p:txBody>
      </p:sp>
      <p:sp>
        <p:nvSpPr>
          <p:cNvPr id="4108" name="Rectangle 12"/>
          <p:cNvSpPr>
            <a:spLocks noChangeArrowheads="1"/>
          </p:cNvSpPr>
          <p:nvPr/>
        </p:nvSpPr>
        <p:spPr bwMode="auto">
          <a:xfrm>
            <a:off x="2895600" y="33528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b4</a:t>
            </a:r>
          </a:p>
        </p:txBody>
      </p:sp>
      <p:sp>
        <p:nvSpPr>
          <p:cNvPr id="4109" name="Rectangle 13"/>
          <p:cNvSpPr>
            <a:spLocks noChangeArrowheads="1"/>
          </p:cNvSpPr>
          <p:nvPr/>
        </p:nvSpPr>
        <p:spPr bwMode="auto">
          <a:xfrm>
            <a:off x="1066800" y="38862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c1</a:t>
            </a:r>
          </a:p>
        </p:txBody>
      </p:sp>
      <p:sp>
        <p:nvSpPr>
          <p:cNvPr id="4110" name="Rectangle 14"/>
          <p:cNvSpPr>
            <a:spLocks noChangeArrowheads="1"/>
          </p:cNvSpPr>
          <p:nvPr/>
        </p:nvSpPr>
        <p:spPr bwMode="auto">
          <a:xfrm>
            <a:off x="1676400" y="38862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c2</a:t>
            </a:r>
          </a:p>
        </p:txBody>
      </p:sp>
      <p:sp>
        <p:nvSpPr>
          <p:cNvPr id="4111" name="Rectangle 15"/>
          <p:cNvSpPr>
            <a:spLocks noChangeArrowheads="1"/>
          </p:cNvSpPr>
          <p:nvPr/>
        </p:nvSpPr>
        <p:spPr bwMode="auto">
          <a:xfrm>
            <a:off x="2286000" y="38862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c3</a:t>
            </a:r>
          </a:p>
        </p:txBody>
      </p:sp>
      <p:sp>
        <p:nvSpPr>
          <p:cNvPr id="4112" name="Rectangle 16"/>
          <p:cNvSpPr>
            <a:spLocks noChangeArrowheads="1"/>
          </p:cNvSpPr>
          <p:nvPr/>
        </p:nvSpPr>
        <p:spPr bwMode="auto">
          <a:xfrm>
            <a:off x="2895600" y="38862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c4</a:t>
            </a:r>
          </a:p>
        </p:txBody>
      </p:sp>
      <p:sp>
        <p:nvSpPr>
          <p:cNvPr id="4113" name="Rectangle 17"/>
          <p:cNvSpPr>
            <a:spLocks noChangeArrowheads="1"/>
          </p:cNvSpPr>
          <p:nvPr/>
        </p:nvSpPr>
        <p:spPr bwMode="auto">
          <a:xfrm>
            <a:off x="1066800" y="4419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d1</a:t>
            </a:r>
          </a:p>
        </p:txBody>
      </p:sp>
      <p:sp>
        <p:nvSpPr>
          <p:cNvPr id="4114" name="Rectangle 18"/>
          <p:cNvSpPr>
            <a:spLocks noChangeArrowheads="1"/>
          </p:cNvSpPr>
          <p:nvPr/>
        </p:nvSpPr>
        <p:spPr bwMode="auto">
          <a:xfrm>
            <a:off x="1676400" y="44196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d2</a:t>
            </a:r>
          </a:p>
        </p:txBody>
      </p:sp>
      <p:sp>
        <p:nvSpPr>
          <p:cNvPr id="4115" name="Rectangle 19"/>
          <p:cNvSpPr>
            <a:spLocks noChangeArrowheads="1"/>
          </p:cNvSpPr>
          <p:nvPr/>
        </p:nvSpPr>
        <p:spPr bwMode="auto">
          <a:xfrm>
            <a:off x="2286000" y="44196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d3</a:t>
            </a:r>
          </a:p>
        </p:txBody>
      </p:sp>
      <p:sp>
        <p:nvSpPr>
          <p:cNvPr id="4116" name="Rectangle 20"/>
          <p:cNvSpPr>
            <a:spLocks noChangeArrowheads="1"/>
          </p:cNvSpPr>
          <p:nvPr/>
        </p:nvSpPr>
        <p:spPr bwMode="auto">
          <a:xfrm>
            <a:off x="2895600" y="44196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d4</a:t>
            </a:r>
          </a:p>
        </p:txBody>
      </p:sp>
      <p:sp>
        <p:nvSpPr>
          <p:cNvPr id="4117" name="Rectangle 21"/>
          <p:cNvSpPr>
            <a:spLocks noChangeArrowheads="1"/>
          </p:cNvSpPr>
          <p:nvPr/>
        </p:nvSpPr>
        <p:spPr bwMode="auto">
          <a:xfrm>
            <a:off x="4724400" y="2819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a1</a:t>
            </a:r>
          </a:p>
        </p:txBody>
      </p:sp>
      <p:sp>
        <p:nvSpPr>
          <p:cNvPr id="4118" name="Rectangle 22"/>
          <p:cNvSpPr>
            <a:spLocks noChangeArrowheads="1"/>
          </p:cNvSpPr>
          <p:nvPr/>
        </p:nvSpPr>
        <p:spPr bwMode="auto">
          <a:xfrm>
            <a:off x="5334000" y="2819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b1</a:t>
            </a:r>
          </a:p>
        </p:txBody>
      </p:sp>
      <p:sp>
        <p:nvSpPr>
          <p:cNvPr id="4119" name="Rectangle 23"/>
          <p:cNvSpPr>
            <a:spLocks noChangeArrowheads="1"/>
          </p:cNvSpPr>
          <p:nvPr/>
        </p:nvSpPr>
        <p:spPr bwMode="auto">
          <a:xfrm>
            <a:off x="5943600" y="2819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c1</a:t>
            </a:r>
          </a:p>
        </p:txBody>
      </p:sp>
      <p:sp>
        <p:nvSpPr>
          <p:cNvPr id="4120" name="Rectangle 24"/>
          <p:cNvSpPr>
            <a:spLocks noChangeArrowheads="1"/>
          </p:cNvSpPr>
          <p:nvPr/>
        </p:nvSpPr>
        <p:spPr bwMode="auto">
          <a:xfrm>
            <a:off x="6553200" y="2819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d1</a:t>
            </a:r>
          </a:p>
        </p:txBody>
      </p:sp>
      <p:sp>
        <p:nvSpPr>
          <p:cNvPr id="4121" name="Rectangle 25"/>
          <p:cNvSpPr>
            <a:spLocks noChangeArrowheads="1"/>
          </p:cNvSpPr>
          <p:nvPr/>
        </p:nvSpPr>
        <p:spPr bwMode="auto">
          <a:xfrm>
            <a:off x="5334000" y="33528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a2</a:t>
            </a:r>
          </a:p>
        </p:txBody>
      </p:sp>
      <p:sp>
        <p:nvSpPr>
          <p:cNvPr id="4122" name="Rectangle 26"/>
          <p:cNvSpPr>
            <a:spLocks noChangeArrowheads="1"/>
          </p:cNvSpPr>
          <p:nvPr/>
        </p:nvSpPr>
        <p:spPr bwMode="auto">
          <a:xfrm>
            <a:off x="5943600" y="33528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b2</a:t>
            </a:r>
          </a:p>
        </p:txBody>
      </p:sp>
      <p:sp>
        <p:nvSpPr>
          <p:cNvPr id="4123" name="Rectangle 27"/>
          <p:cNvSpPr>
            <a:spLocks noChangeArrowheads="1"/>
          </p:cNvSpPr>
          <p:nvPr/>
        </p:nvSpPr>
        <p:spPr bwMode="auto">
          <a:xfrm>
            <a:off x="6553200" y="33528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c2</a:t>
            </a:r>
          </a:p>
        </p:txBody>
      </p:sp>
      <p:sp>
        <p:nvSpPr>
          <p:cNvPr id="4124" name="Rectangle 28"/>
          <p:cNvSpPr>
            <a:spLocks noChangeArrowheads="1"/>
          </p:cNvSpPr>
          <p:nvPr/>
        </p:nvSpPr>
        <p:spPr bwMode="auto">
          <a:xfrm>
            <a:off x="7162800" y="3352800"/>
            <a:ext cx="609600" cy="304800"/>
          </a:xfrm>
          <a:prstGeom prst="rect">
            <a:avLst/>
          </a:prstGeom>
          <a:solidFill>
            <a:srgbClr val="33CCFF"/>
          </a:solidFill>
          <a:ln w="9525">
            <a:solidFill>
              <a:schemeClr val="tx1"/>
            </a:solidFill>
            <a:miter lim="800000"/>
            <a:headEnd/>
            <a:tailEnd/>
          </a:ln>
          <a:effectLst/>
        </p:spPr>
        <p:txBody>
          <a:bodyPr wrap="none" anchor="ctr"/>
          <a:lstStyle/>
          <a:p>
            <a:pPr algn="ctr"/>
            <a:r>
              <a:rPr lang="en-US" sz="1600"/>
              <a:t>d2</a:t>
            </a:r>
          </a:p>
        </p:txBody>
      </p:sp>
      <p:sp>
        <p:nvSpPr>
          <p:cNvPr id="4125" name="Rectangle 29"/>
          <p:cNvSpPr>
            <a:spLocks noChangeArrowheads="1"/>
          </p:cNvSpPr>
          <p:nvPr/>
        </p:nvSpPr>
        <p:spPr bwMode="auto">
          <a:xfrm>
            <a:off x="5943600" y="38862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a3</a:t>
            </a:r>
          </a:p>
        </p:txBody>
      </p:sp>
      <p:sp>
        <p:nvSpPr>
          <p:cNvPr id="4126" name="Rectangle 30"/>
          <p:cNvSpPr>
            <a:spLocks noChangeArrowheads="1"/>
          </p:cNvSpPr>
          <p:nvPr/>
        </p:nvSpPr>
        <p:spPr bwMode="auto">
          <a:xfrm>
            <a:off x="6553200" y="38862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b3</a:t>
            </a:r>
          </a:p>
        </p:txBody>
      </p:sp>
      <p:sp>
        <p:nvSpPr>
          <p:cNvPr id="4127" name="Rectangle 31"/>
          <p:cNvSpPr>
            <a:spLocks noChangeArrowheads="1"/>
          </p:cNvSpPr>
          <p:nvPr/>
        </p:nvSpPr>
        <p:spPr bwMode="auto">
          <a:xfrm>
            <a:off x="7162800" y="38862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c3</a:t>
            </a:r>
          </a:p>
        </p:txBody>
      </p:sp>
      <p:sp>
        <p:nvSpPr>
          <p:cNvPr id="4128" name="Rectangle 32"/>
          <p:cNvSpPr>
            <a:spLocks noChangeArrowheads="1"/>
          </p:cNvSpPr>
          <p:nvPr/>
        </p:nvSpPr>
        <p:spPr bwMode="auto">
          <a:xfrm>
            <a:off x="7772400" y="3886200"/>
            <a:ext cx="609600" cy="304800"/>
          </a:xfrm>
          <a:prstGeom prst="rect">
            <a:avLst/>
          </a:prstGeom>
          <a:solidFill>
            <a:srgbClr val="FFFF00"/>
          </a:solidFill>
          <a:ln w="9525">
            <a:solidFill>
              <a:schemeClr val="tx1"/>
            </a:solidFill>
            <a:miter lim="800000"/>
            <a:headEnd/>
            <a:tailEnd/>
          </a:ln>
          <a:effectLst/>
        </p:spPr>
        <p:txBody>
          <a:bodyPr wrap="none" anchor="ctr"/>
          <a:lstStyle/>
          <a:p>
            <a:pPr algn="ctr"/>
            <a:r>
              <a:rPr lang="en-US" sz="1600"/>
              <a:t>d3</a:t>
            </a:r>
          </a:p>
        </p:txBody>
      </p:sp>
      <p:sp>
        <p:nvSpPr>
          <p:cNvPr id="4129" name="Rectangle 33"/>
          <p:cNvSpPr>
            <a:spLocks noChangeArrowheads="1"/>
          </p:cNvSpPr>
          <p:nvPr/>
        </p:nvSpPr>
        <p:spPr bwMode="auto">
          <a:xfrm>
            <a:off x="6553200" y="44196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a4</a:t>
            </a:r>
          </a:p>
        </p:txBody>
      </p:sp>
      <p:sp>
        <p:nvSpPr>
          <p:cNvPr id="4130" name="Rectangle 34"/>
          <p:cNvSpPr>
            <a:spLocks noChangeArrowheads="1"/>
          </p:cNvSpPr>
          <p:nvPr/>
        </p:nvSpPr>
        <p:spPr bwMode="auto">
          <a:xfrm>
            <a:off x="7162800" y="44196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b4</a:t>
            </a:r>
          </a:p>
        </p:txBody>
      </p:sp>
      <p:sp>
        <p:nvSpPr>
          <p:cNvPr id="4131" name="Rectangle 35"/>
          <p:cNvSpPr>
            <a:spLocks noChangeArrowheads="1"/>
          </p:cNvSpPr>
          <p:nvPr/>
        </p:nvSpPr>
        <p:spPr bwMode="auto">
          <a:xfrm>
            <a:off x="7772400" y="44196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c4</a:t>
            </a:r>
          </a:p>
        </p:txBody>
      </p:sp>
      <p:sp>
        <p:nvSpPr>
          <p:cNvPr id="4132" name="Rectangle 36"/>
          <p:cNvSpPr>
            <a:spLocks noChangeArrowheads="1"/>
          </p:cNvSpPr>
          <p:nvPr/>
        </p:nvSpPr>
        <p:spPr bwMode="auto">
          <a:xfrm>
            <a:off x="8382000" y="4419600"/>
            <a:ext cx="609600" cy="304800"/>
          </a:xfrm>
          <a:prstGeom prst="rect">
            <a:avLst/>
          </a:prstGeom>
          <a:solidFill>
            <a:srgbClr val="FF66FF"/>
          </a:solidFill>
          <a:ln w="9525">
            <a:solidFill>
              <a:schemeClr val="tx1"/>
            </a:solidFill>
            <a:miter lim="800000"/>
            <a:headEnd/>
            <a:tailEnd/>
          </a:ln>
          <a:effectLst/>
        </p:spPr>
        <p:txBody>
          <a:bodyPr wrap="none" anchor="ctr"/>
          <a:lstStyle/>
          <a:p>
            <a:pPr algn="ctr"/>
            <a:r>
              <a:rPr lang="en-US" sz="1600"/>
              <a:t>d4</a:t>
            </a:r>
          </a:p>
        </p:txBody>
      </p:sp>
      <p:sp>
        <p:nvSpPr>
          <p:cNvPr id="4133" name="Text Box 37"/>
          <p:cNvSpPr txBox="1">
            <a:spLocks noChangeArrowheads="1"/>
          </p:cNvSpPr>
          <p:nvPr/>
        </p:nvSpPr>
        <p:spPr bwMode="auto">
          <a:xfrm>
            <a:off x="609600" y="2743200"/>
            <a:ext cx="425450" cy="2014538"/>
          </a:xfrm>
          <a:prstGeom prst="rect">
            <a:avLst/>
          </a:prstGeom>
          <a:noFill/>
          <a:ln w="9525">
            <a:noFill/>
            <a:miter lim="800000"/>
            <a:headEnd/>
            <a:tailEnd/>
          </a:ln>
          <a:effectLst/>
        </p:spPr>
        <p:txBody>
          <a:bodyPr wrap="none">
            <a:spAutoFit/>
          </a:bodyPr>
          <a:lstStyle/>
          <a:p>
            <a:r>
              <a:rPr lang="en-US" sz="1800"/>
              <a:t>P1</a:t>
            </a:r>
          </a:p>
          <a:p>
            <a:endParaRPr lang="en-US" sz="1800"/>
          </a:p>
          <a:p>
            <a:r>
              <a:rPr lang="en-US" sz="1800"/>
              <a:t>P2</a:t>
            </a:r>
          </a:p>
          <a:p>
            <a:endParaRPr lang="en-US" sz="1800"/>
          </a:p>
          <a:p>
            <a:r>
              <a:rPr lang="en-US" sz="1800"/>
              <a:t>P3</a:t>
            </a:r>
          </a:p>
          <a:p>
            <a:endParaRPr lang="en-US" sz="1800"/>
          </a:p>
          <a:p>
            <a:r>
              <a:rPr lang="en-US" sz="1800"/>
              <a:t>P4</a:t>
            </a:r>
          </a:p>
        </p:txBody>
      </p:sp>
      <p:sp>
        <p:nvSpPr>
          <p:cNvPr id="4134" name="Text Box 38"/>
          <p:cNvSpPr txBox="1">
            <a:spLocks noChangeArrowheads="1"/>
          </p:cNvSpPr>
          <p:nvPr/>
        </p:nvSpPr>
        <p:spPr bwMode="auto">
          <a:xfrm>
            <a:off x="4267200" y="2743200"/>
            <a:ext cx="425450" cy="2014538"/>
          </a:xfrm>
          <a:prstGeom prst="rect">
            <a:avLst/>
          </a:prstGeom>
          <a:noFill/>
          <a:ln w="9525">
            <a:noFill/>
            <a:miter lim="800000"/>
            <a:headEnd/>
            <a:tailEnd/>
          </a:ln>
          <a:effectLst/>
        </p:spPr>
        <p:txBody>
          <a:bodyPr wrap="none">
            <a:spAutoFit/>
          </a:bodyPr>
          <a:lstStyle/>
          <a:p>
            <a:r>
              <a:rPr lang="en-US" sz="1800"/>
              <a:t>P1</a:t>
            </a:r>
          </a:p>
          <a:p>
            <a:endParaRPr lang="en-US" sz="1800"/>
          </a:p>
          <a:p>
            <a:r>
              <a:rPr lang="en-US" sz="1800"/>
              <a:t>P2</a:t>
            </a:r>
          </a:p>
          <a:p>
            <a:endParaRPr lang="en-US" sz="1800"/>
          </a:p>
          <a:p>
            <a:r>
              <a:rPr lang="en-US" sz="1800"/>
              <a:t>P3</a:t>
            </a:r>
          </a:p>
          <a:p>
            <a:endParaRPr lang="en-US" sz="1800"/>
          </a:p>
          <a:p>
            <a:r>
              <a:rPr lang="en-US" sz="1800"/>
              <a:t>P4</a:t>
            </a:r>
          </a:p>
        </p:txBody>
      </p:sp>
      <p:sp>
        <p:nvSpPr>
          <p:cNvPr id="4167" name="Line 71"/>
          <p:cNvSpPr>
            <a:spLocks noChangeShapeType="1"/>
          </p:cNvSpPr>
          <p:nvPr/>
        </p:nvSpPr>
        <p:spPr bwMode="auto">
          <a:xfrm>
            <a:off x="1295400" y="2590800"/>
            <a:ext cx="1295400" cy="0"/>
          </a:xfrm>
          <a:prstGeom prst="line">
            <a:avLst/>
          </a:prstGeom>
          <a:noFill/>
          <a:ln w="9525">
            <a:solidFill>
              <a:schemeClr val="tx1"/>
            </a:solidFill>
            <a:round/>
            <a:headEnd/>
            <a:tailEnd type="triangle" w="med" len="med"/>
          </a:ln>
          <a:effectLst/>
        </p:spPr>
        <p:txBody>
          <a:bodyPr/>
          <a:lstStyle/>
          <a:p>
            <a:endParaRPr lang="en-GB"/>
          </a:p>
        </p:txBody>
      </p:sp>
      <p:sp>
        <p:nvSpPr>
          <p:cNvPr id="4168" name="Text Box 72"/>
          <p:cNvSpPr txBox="1">
            <a:spLocks noChangeArrowheads="1"/>
          </p:cNvSpPr>
          <p:nvPr/>
        </p:nvSpPr>
        <p:spPr bwMode="auto">
          <a:xfrm>
            <a:off x="2667000" y="2362200"/>
            <a:ext cx="590550" cy="366713"/>
          </a:xfrm>
          <a:prstGeom prst="rect">
            <a:avLst/>
          </a:prstGeom>
          <a:noFill/>
          <a:ln w="9525">
            <a:noFill/>
            <a:miter lim="800000"/>
            <a:headEnd/>
            <a:tailEnd/>
          </a:ln>
          <a:effectLst/>
        </p:spPr>
        <p:txBody>
          <a:bodyPr wrap="none">
            <a:spAutoFit/>
          </a:bodyPr>
          <a:lstStyle/>
          <a:p>
            <a:r>
              <a:rPr lang="en-US" sz="1800"/>
              <a:t>time</a:t>
            </a:r>
          </a:p>
        </p:txBody>
      </p:sp>
      <p:sp>
        <p:nvSpPr>
          <p:cNvPr id="4171" name="Text Box 75"/>
          <p:cNvSpPr txBox="1">
            <a:spLocks noChangeArrowheads="1"/>
          </p:cNvSpPr>
          <p:nvPr/>
        </p:nvSpPr>
        <p:spPr bwMode="auto">
          <a:xfrm>
            <a:off x="3733800" y="6019800"/>
            <a:ext cx="4679950" cy="641350"/>
          </a:xfrm>
          <a:prstGeom prst="rect">
            <a:avLst/>
          </a:prstGeom>
          <a:noFill/>
          <a:ln w="9525">
            <a:noFill/>
            <a:miter lim="800000"/>
            <a:headEnd/>
            <a:tailEnd/>
          </a:ln>
          <a:effectLst/>
        </p:spPr>
        <p:txBody>
          <a:bodyPr wrap="none">
            <a:spAutoFit/>
          </a:bodyPr>
          <a:lstStyle/>
          <a:p>
            <a:r>
              <a:rPr lang="en-US" sz="1800"/>
              <a:t>Colors:    different types of operations performed</a:t>
            </a:r>
          </a:p>
          <a:p>
            <a:r>
              <a:rPr lang="en-US" sz="1800"/>
              <a:t>a, b, c, d: different data streams processed</a:t>
            </a:r>
          </a:p>
        </p:txBody>
      </p:sp>
      <p:sp>
        <p:nvSpPr>
          <p:cNvPr id="4172" name="Text Box 76"/>
          <p:cNvSpPr txBox="1">
            <a:spLocks noChangeArrowheads="1"/>
          </p:cNvSpPr>
          <p:nvPr/>
        </p:nvSpPr>
        <p:spPr bwMode="auto">
          <a:xfrm>
            <a:off x="685800" y="4953000"/>
            <a:ext cx="3511550" cy="641350"/>
          </a:xfrm>
          <a:prstGeom prst="rect">
            <a:avLst/>
          </a:prstGeom>
          <a:noFill/>
          <a:ln w="9525">
            <a:noFill/>
            <a:miter lim="800000"/>
            <a:headEnd/>
            <a:tailEnd/>
          </a:ln>
          <a:effectLst/>
        </p:spPr>
        <p:txBody>
          <a:bodyPr wrap="none">
            <a:spAutoFit/>
          </a:bodyPr>
          <a:lstStyle/>
          <a:p>
            <a:r>
              <a:rPr lang="en-US" sz="1800"/>
              <a:t>Less inter-processor communication</a:t>
            </a:r>
          </a:p>
          <a:p>
            <a:r>
              <a:rPr lang="en-US" sz="1800"/>
              <a:t>Complicated processor hardware</a:t>
            </a:r>
          </a:p>
        </p:txBody>
      </p:sp>
      <p:sp>
        <p:nvSpPr>
          <p:cNvPr id="4173" name="Line 77"/>
          <p:cNvSpPr>
            <a:spLocks noChangeShapeType="1"/>
          </p:cNvSpPr>
          <p:nvPr/>
        </p:nvSpPr>
        <p:spPr bwMode="auto">
          <a:xfrm>
            <a:off x="5257800" y="2590800"/>
            <a:ext cx="1295400" cy="0"/>
          </a:xfrm>
          <a:prstGeom prst="line">
            <a:avLst/>
          </a:prstGeom>
          <a:noFill/>
          <a:ln w="9525">
            <a:solidFill>
              <a:schemeClr val="tx1"/>
            </a:solidFill>
            <a:round/>
            <a:headEnd/>
            <a:tailEnd type="triangle" w="med" len="med"/>
          </a:ln>
          <a:effectLst/>
        </p:spPr>
        <p:txBody>
          <a:bodyPr/>
          <a:lstStyle/>
          <a:p>
            <a:endParaRPr lang="en-GB"/>
          </a:p>
        </p:txBody>
      </p:sp>
      <p:sp>
        <p:nvSpPr>
          <p:cNvPr id="4174" name="Text Box 78"/>
          <p:cNvSpPr txBox="1">
            <a:spLocks noChangeArrowheads="1"/>
          </p:cNvSpPr>
          <p:nvPr/>
        </p:nvSpPr>
        <p:spPr bwMode="auto">
          <a:xfrm>
            <a:off x="6629400" y="2362200"/>
            <a:ext cx="590550" cy="366713"/>
          </a:xfrm>
          <a:prstGeom prst="rect">
            <a:avLst/>
          </a:prstGeom>
          <a:noFill/>
          <a:ln w="9525">
            <a:noFill/>
            <a:miter lim="800000"/>
            <a:headEnd/>
            <a:tailEnd/>
          </a:ln>
          <a:effectLst/>
        </p:spPr>
        <p:txBody>
          <a:bodyPr wrap="none">
            <a:spAutoFit/>
          </a:bodyPr>
          <a:lstStyle/>
          <a:p>
            <a:r>
              <a:rPr lang="en-US" sz="1800"/>
              <a:t>time</a:t>
            </a:r>
          </a:p>
        </p:txBody>
      </p:sp>
      <p:sp>
        <p:nvSpPr>
          <p:cNvPr id="4175" name="Text Box 79"/>
          <p:cNvSpPr txBox="1">
            <a:spLocks noChangeArrowheads="1"/>
          </p:cNvSpPr>
          <p:nvPr/>
        </p:nvSpPr>
        <p:spPr bwMode="auto">
          <a:xfrm>
            <a:off x="4648200" y="4953000"/>
            <a:ext cx="3587750" cy="641350"/>
          </a:xfrm>
          <a:prstGeom prst="rect">
            <a:avLst/>
          </a:prstGeom>
          <a:noFill/>
          <a:ln w="9525">
            <a:noFill/>
            <a:miter lim="800000"/>
            <a:headEnd/>
            <a:tailEnd/>
          </a:ln>
          <a:effectLst/>
        </p:spPr>
        <p:txBody>
          <a:bodyPr wrap="none">
            <a:spAutoFit/>
          </a:bodyPr>
          <a:lstStyle/>
          <a:p>
            <a:r>
              <a:rPr lang="en-US" sz="1800"/>
              <a:t>More inter-processor communication</a:t>
            </a:r>
          </a:p>
          <a:p>
            <a:r>
              <a:rPr lang="en-US" sz="1800"/>
              <a:t>Simpler processor hardware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Data Dependence</a:t>
            </a:r>
          </a:p>
        </p:txBody>
      </p:sp>
      <p:sp>
        <p:nvSpPr>
          <p:cNvPr id="5123" name="Rectangle 3"/>
          <p:cNvSpPr>
            <a:spLocks noGrp="1" noChangeArrowheads="1"/>
          </p:cNvSpPr>
          <p:nvPr>
            <p:ph type="body" sz="half" idx="1"/>
          </p:nvPr>
        </p:nvSpPr>
        <p:spPr>
          <a:xfrm>
            <a:off x="533400" y="1905000"/>
            <a:ext cx="3810000" cy="4114800"/>
          </a:xfrm>
        </p:spPr>
        <p:txBody>
          <a:bodyPr/>
          <a:lstStyle/>
          <a:p>
            <a:r>
              <a:rPr lang="en-US" sz="2000"/>
              <a:t>Parallel processing requires NO data dependence between processors</a:t>
            </a:r>
          </a:p>
        </p:txBody>
      </p:sp>
      <p:sp>
        <p:nvSpPr>
          <p:cNvPr id="5124" name="Rectangle 4"/>
          <p:cNvSpPr>
            <a:spLocks noGrp="1" noChangeArrowheads="1"/>
          </p:cNvSpPr>
          <p:nvPr>
            <p:ph type="body" sz="half" idx="2"/>
          </p:nvPr>
        </p:nvSpPr>
        <p:spPr>
          <a:xfrm>
            <a:off x="4495800" y="1905000"/>
            <a:ext cx="3810000" cy="4114800"/>
          </a:xfrm>
        </p:spPr>
        <p:txBody>
          <a:bodyPr/>
          <a:lstStyle/>
          <a:p>
            <a:r>
              <a:rPr lang="en-US" sz="2000"/>
              <a:t>Pipelined processing will involve inter-processor communication</a:t>
            </a:r>
          </a:p>
        </p:txBody>
      </p:sp>
      <p:sp>
        <p:nvSpPr>
          <p:cNvPr id="5125" name="Rectangle 5"/>
          <p:cNvSpPr>
            <a:spLocks noChangeArrowheads="1"/>
          </p:cNvSpPr>
          <p:nvPr/>
        </p:nvSpPr>
        <p:spPr bwMode="auto">
          <a:xfrm>
            <a:off x="9144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26" name="Rectangle 6"/>
          <p:cNvSpPr>
            <a:spLocks noChangeArrowheads="1"/>
          </p:cNvSpPr>
          <p:nvPr/>
        </p:nvSpPr>
        <p:spPr bwMode="auto">
          <a:xfrm>
            <a:off x="1524000" y="32766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27" name="Rectangle 7"/>
          <p:cNvSpPr>
            <a:spLocks noChangeArrowheads="1"/>
          </p:cNvSpPr>
          <p:nvPr/>
        </p:nvSpPr>
        <p:spPr bwMode="auto">
          <a:xfrm>
            <a:off x="2133600" y="32766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28" name="Rectangle 8"/>
          <p:cNvSpPr>
            <a:spLocks noChangeArrowheads="1"/>
          </p:cNvSpPr>
          <p:nvPr/>
        </p:nvSpPr>
        <p:spPr bwMode="auto">
          <a:xfrm>
            <a:off x="2743200" y="32766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29" name="Rectangle 9"/>
          <p:cNvSpPr>
            <a:spLocks noChangeArrowheads="1"/>
          </p:cNvSpPr>
          <p:nvPr/>
        </p:nvSpPr>
        <p:spPr bwMode="auto">
          <a:xfrm>
            <a:off x="914400" y="38100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30" name="Rectangle 10"/>
          <p:cNvSpPr>
            <a:spLocks noChangeArrowheads="1"/>
          </p:cNvSpPr>
          <p:nvPr/>
        </p:nvSpPr>
        <p:spPr bwMode="auto">
          <a:xfrm>
            <a:off x="1524000" y="38100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31" name="Rectangle 11"/>
          <p:cNvSpPr>
            <a:spLocks noChangeArrowheads="1"/>
          </p:cNvSpPr>
          <p:nvPr/>
        </p:nvSpPr>
        <p:spPr bwMode="auto">
          <a:xfrm>
            <a:off x="2133600" y="38100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32" name="Rectangle 12"/>
          <p:cNvSpPr>
            <a:spLocks noChangeArrowheads="1"/>
          </p:cNvSpPr>
          <p:nvPr/>
        </p:nvSpPr>
        <p:spPr bwMode="auto">
          <a:xfrm>
            <a:off x="2743200" y="38100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33" name="Rectangle 13"/>
          <p:cNvSpPr>
            <a:spLocks noChangeArrowheads="1"/>
          </p:cNvSpPr>
          <p:nvPr/>
        </p:nvSpPr>
        <p:spPr bwMode="auto">
          <a:xfrm>
            <a:off x="914400" y="4343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34" name="Rectangle 14"/>
          <p:cNvSpPr>
            <a:spLocks noChangeArrowheads="1"/>
          </p:cNvSpPr>
          <p:nvPr/>
        </p:nvSpPr>
        <p:spPr bwMode="auto">
          <a:xfrm>
            <a:off x="1524000" y="43434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35" name="Rectangle 15"/>
          <p:cNvSpPr>
            <a:spLocks noChangeArrowheads="1"/>
          </p:cNvSpPr>
          <p:nvPr/>
        </p:nvSpPr>
        <p:spPr bwMode="auto">
          <a:xfrm>
            <a:off x="2133600" y="43434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36" name="Rectangle 16"/>
          <p:cNvSpPr>
            <a:spLocks noChangeArrowheads="1"/>
          </p:cNvSpPr>
          <p:nvPr/>
        </p:nvSpPr>
        <p:spPr bwMode="auto">
          <a:xfrm>
            <a:off x="2743200" y="43434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37" name="Rectangle 17"/>
          <p:cNvSpPr>
            <a:spLocks noChangeArrowheads="1"/>
          </p:cNvSpPr>
          <p:nvPr/>
        </p:nvSpPr>
        <p:spPr bwMode="auto">
          <a:xfrm>
            <a:off x="914400" y="48768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38" name="Rectangle 18"/>
          <p:cNvSpPr>
            <a:spLocks noChangeArrowheads="1"/>
          </p:cNvSpPr>
          <p:nvPr/>
        </p:nvSpPr>
        <p:spPr bwMode="auto">
          <a:xfrm>
            <a:off x="1524000" y="48768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39" name="Rectangle 19"/>
          <p:cNvSpPr>
            <a:spLocks noChangeArrowheads="1"/>
          </p:cNvSpPr>
          <p:nvPr/>
        </p:nvSpPr>
        <p:spPr bwMode="auto">
          <a:xfrm>
            <a:off x="2133600" y="48768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40" name="Rectangle 20"/>
          <p:cNvSpPr>
            <a:spLocks noChangeArrowheads="1"/>
          </p:cNvSpPr>
          <p:nvPr/>
        </p:nvSpPr>
        <p:spPr bwMode="auto">
          <a:xfrm>
            <a:off x="2743200" y="48768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41" name="Rectangle 21"/>
          <p:cNvSpPr>
            <a:spLocks noChangeArrowheads="1"/>
          </p:cNvSpPr>
          <p:nvPr/>
        </p:nvSpPr>
        <p:spPr bwMode="auto">
          <a:xfrm>
            <a:off x="45720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42" name="Rectangle 22"/>
          <p:cNvSpPr>
            <a:spLocks noChangeArrowheads="1"/>
          </p:cNvSpPr>
          <p:nvPr/>
        </p:nvSpPr>
        <p:spPr bwMode="auto">
          <a:xfrm>
            <a:off x="51816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43" name="Rectangle 23"/>
          <p:cNvSpPr>
            <a:spLocks noChangeArrowheads="1"/>
          </p:cNvSpPr>
          <p:nvPr/>
        </p:nvSpPr>
        <p:spPr bwMode="auto">
          <a:xfrm>
            <a:off x="57912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44" name="Rectangle 24"/>
          <p:cNvSpPr>
            <a:spLocks noChangeArrowheads="1"/>
          </p:cNvSpPr>
          <p:nvPr/>
        </p:nvSpPr>
        <p:spPr bwMode="auto">
          <a:xfrm>
            <a:off x="64008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a:p>
        </p:txBody>
      </p:sp>
      <p:sp>
        <p:nvSpPr>
          <p:cNvPr id="5145" name="Rectangle 25"/>
          <p:cNvSpPr>
            <a:spLocks noChangeArrowheads="1"/>
          </p:cNvSpPr>
          <p:nvPr/>
        </p:nvSpPr>
        <p:spPr bwMode="auto">
          <a:xfrm>
            <a:off x="5181600" y="38100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46" name="Rectangle 26"/>
          <p:cNvSpPr>
            <a:spLocks noChangeArrowheads="1"/>
          </p:cNvSpPr>
          <p:nvPr/>
        </p:nvSpPr>
        <p:spPr bwMode="auto">
          <a:xfrm>
            <a:off x="5791200" y="38100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47" name="Rectangle 27"/>
          <p:cNvSpPr>
            <a:spLocks noChangeArrowheads="1"/>
          </p:cNvSpPr>
          <p:nvPr/>
        </p:nvSpPr>
        <p:spPr bwMode="auto">
          <a:xfrm>
            <a:off x="6400800" y="38100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48" name="Rectangle 28"/>
          <p:cNvSpPr>
            <a:spLocks noChangeArrowheads="1"/>
          </p:cNvSpPr>
          <p:nvPr/>
        </p:nvSpPr>
        <p:spPr bwMode="auto">
          <a:xfrm>
            <a:off x="7010400" y="3810000"/>
            <a:ext cx="609600" cy="304800"/>
          </a:xfrm>
          <a:prstGeom prst="rect">
            <a:avLst/>
          </a:prstGeom>
          <a:solidFill>
            <a:srgbClr val="33CCFF"/>
          </a:solidFill>
          <a:ln w="9525">
            <a:solidFill>
              <a:schemeClr val="tx1"/>
            </a:solidFill>
            <a:miter lim="800000"/>
            <a:headEnd/>
            <a:tailEnd/>
          </a:ln>
          <a:effectLst/>
        </p:spPr>
        <p:txBody>
          <a:bodyPr wrap="none" anchor="ctr"/>
          <a:lstStyle/>
          <a:p>
            <a:pPr algn="ctr"/>
            <a:endParaRPr lang="en-US" sz="1600"/>
          </a:p>
        </p:txBody>
      </p:sp>
      <p:sp>
        <p:nvSpPr>
          <p:cNvPr id="5149" name="Rectangle 29"/>
          <p:cNvSpPr>
            <a:spLocks noChangeArrowheads="1"/>
          </p:cNvSpPr>
          <p:nvPr/>
        </p:nvSpPr>
        <p:spPr bwMode="auto">
          <a:xfrm>
            <a:off x="5791200" y="43434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50" name="Rectangle 30"/>
          <p:cNvSpPr>
            <a:spLocks noChangeArrowheads="1"/>
          </p:cNvSpPr>
          <p:nvPr/>
        </p:nvSpPr>
        <p:spPr bwMode="auto">
          <a:xfrm>
            <a:off x="6400800" y="43434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51" name="Rectangle 31"/>
          <p:cNvSpPr>
            <a:spLocks noChangeArrowheads="1"/>
          </p:cNvSpPr>
          <p:nvPr/>
        </p:nvSpPr>
        <p:spPr bwMode="auto">
          <a:xfrm>
            <a:off x="7010400" y="43434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52" name="Rectangle 32"/>
          <p:cNvSpPr>
            <a:spLocks noChangeArrowheads="1"/>
          </p:cNvSpPr>
          <p:nvPr/>
        </p:nvSpPr>
        <p:spPr bwMode="auto">
          <a:xfrm>
            <a:off x="7620000" y="4343400"/>
            <a:ext cx="609600" cy="304800"/>
          </a:xfrm>
          <a:prstGeom prst="rect">
            <a:avLst/>
          </a:prstGeom>
          <a:solidFill>
            <a:srgbClr val="FFFF00"/>
          </a:solidFill>
          <a:ln w="9525">
            <a:solidFill>
              <a:schemeClr val="tx1"/>
            </a:solidFill>
            <a:miter lim="800000"/>
            <a:headEnd/>
            <a:tailEnd/>
          </a:ln>
          <a:effectLst/>
        </p:spPr>
        <p:txBody>
          <a:bodyPr wrap="none" anchor="ctr"/>
          <a:lstStyle/>
          <a:p>
            <a:pPr algn="ctr"/>
            <a:endParaRPr lang="en-US" sz="1600"/>
          </a:p>
        </p:txBody>
      </p:sp>
      <p:sp>
        <p:nvSpPr>
          <p:cNvPr id="5153" name="Rectangle 33"/>
          <p:cNvSpPr>
            <a:spLocks noChangeArrowheads="1"/>
          </p:cNvSpPr>
          <p:nvPr/>
        </p:nvSpPr>
        <p:spPr bwMode="auto">
          <a:xfrm>
            <a:off x="6400800" y="48768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54" name="Rectangle 34"/>
          <p:cNvSpPr>
            <a:spLocks noChangeArrowheads="1"/>
          </p:cNvSpPr>
          <p:nvPr/>
        </p:nvSpPr>
        <p:spPr bwMode="auto">
          <a:xfrm>
            <a:off x="7010400" y="48768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55" name="Rectangle 35"/>
          <p:cNvSpPr>
            <a:spLocks noChangeArrowheads="1"/>
          </p:cNvSpPr>
          <p:nvPr/>
        </p:nvSpPr>
        <p:spPr bwMode="auto">
          <a:xfrm>
            <a:off x="7620000" y="48768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56" name="Rectangle 36"/>
          <p:cNvSpPr>
            <a:spLocks noChangeArrowheads="1"/>
          </p:cNvSpPr>
          <p:nvPr/>
        </p:nvSpPr>
        <p:spPr bwMode="auto">
          <a:xfrm>
            <a:off x="8229600" y="4876800"/>
            <a:ext cx="609600" cy="304800"/>
          </a:xfrm>
          <a:prstGeom prst="rect">
            <a:avLst/>
          </a:prstGeom>
          <a:solidFill>
            <a:srgbClr val="FF66FF"/>
          </a:solidFill>
          <a:ln w="9525">
            <a:solidFill>
              <a:schemeClr val="tx1"/>
            </a:solidFill>
            <a:miter lim="800000"/>
            <a:headEnd/>
            <a:tailEnd/>
          </a:ln>
          <a:effectLst/>
        </p:spPr>
        <p:txBody>
          <a:bodyPr wrap="none" anchor="ctr"/>
          <a:lstStyle/>
          <a:p>
            <a:pPr algn="ctr"/>
            <a:endParaRPr lang="en-US" sz="1600"/>
          </a:p>
        </p:txBody>
      </p:sp>
      <p:sp>
        <p:nvSpPr>
          <p:cNvPr id="5157" name="Text Box 37"/>
          <p:cNvSpPr txBox="1">
            <a:spLocks noChangeArrowheads="1"/>
          </p:cNvSpPr>
          <p:nvPr/>
        </p:nvSpPr>
        <p:spPr bwMode="auto">
          <a:xfrm>
            <a:off x="457200" y="3200400"/>
            <a:ext cx="425450" cy="2014538"/>
          </a:xfrm>
          <a:prstGeom prst="rect">
            <a:avLst/>
          </a:prstGeom>
          <a:noFill/>
          <a:ln w="9525">
            <a:noFill/>
            <a:miter lim="800000"/>
            <a:headEnd/>
            <a:tailEnd/>
          </a:ln>
          <a:effectLst/>
        </p:spPr>
        <p:txBody>
          <a:bodyPr wrap="none">
            <a:spAutoFit/>
          </a:bodyPr>
          <a:lstStyle/>
          <a:p>
            <a:r>
              <a:rPr lang="en-US" sz="1800"/>
              <a:t>P1</a:t>
            </a:r>
          </a:p>
          <a:p>
            <a:endParaRPr lang="en-US" sz="1800"/>
          </a:p>
          <a:p>
            <a:r>
              <a:rPr lang="en-US" sz="1800"/>
              <a:t>P2</a:t>
            </a:r>
          </a:p>
          <a:p>
            <a:endParaRPr lang="en-US" sz="1800"/>
          </a:p>
          <a:p>
            <a:r>
              <a:rPr lang="en-US" sz="1800"/>
              <a:t>P3</a:t>
            </a:r>
          </a:p>
          <a:p>
            <a:endParaRPr lang="en-US" sz="1800"/>
          </a:p>
          <a:p>
            <a:r>
              <a:rPr lang="en-US" sz="1800"/>
              <a:t>P4</a:t>
            </a:r>
          </a:p>
        </p:txBody>
      </p:sp>
      <p:sp>
        <p:nvSpPr>
          <p:cNvPr id="5158" name="Text Box 38"/>
          <p:cNvSpPr txBox="1">
            <a:spLocks noChangeArrowheads="1"/>
          </p:cNvSpPr>
          <p:nvPr/>
        </p:nvSpPr>
        <p:spPr bwMode="auto">
          <a:xfrm>
            <a:off x="4114800" y="3200400"/>
            <a:ext cx="425450" cy="2014538"/>
          </a:xfrm>
          <a:prstGeom prst="rect">
            <a:avLst/>
          </a:prstGeom>
          <a:noFill/>
          <a:ln w="9525">
            <a:noFill/>
            <a:miter lim="800000"/>
            <a:headEnd/>
            <a:tailEnd/>
          </a:ln>
          <a:effectLst/>
        </p:spPr>
        <p:txBody>
          <a:bodyPr wrap="none">
            <a:spAutoFit/>
          </a:bodyPr>
          <a:lstStyle/>
          <a:p>
            <a:r>
              <a:rPr lang="en-US" sz="1800"/>
              <a:t>P1</a:t>
            </a:r>
          </a:p>
          <a:p>
            <a:endParaRPr lang="en-US" sz="1800"/>
          </a:p>
          <a:p>
            <a:r>
              <a:rPr lang="en-US" sz="1800"/>
              <a:t>P2</a:t>
            </a:r>
          </a:p>
          <a:p>
            <a:endParaRPr lang="en-US" sz="1800"/>
          </a:p>
          <a:p>
            <a:r>
              <a:rPr lang="en-US" sz="1800"/>
              <a:t>P3</a:t>
            </a:r>
          </a:p>
          <a:p>
            <a:endParaRPr lang="en-US" sz="1800"/>
          </a:p>
          <a:p>
            <a:r>
              <a:rPr lang="en-US" sz="1800"/>
              <a:t>P4</a:t>
            </a:r>
          </a:p>
        </p:txBody>
      </p:sp>
      <p:sp>
        <p:nvSpPr>
          <p:cNvPr id="5159" name="Line 39"/>
          <p:cNvSpPr>
            <a:spLocks noChangeShapeType="1"/>
          </p:cNvSpPr>
          <p:nvPr/>
        </p:nvSpPr>
        <p:spPr bwMode="auto">
          <a:xfrm>
            <a:off x="1371600" y="5638800"/>
            <a:ext cx="1295400" cy="0"/>
          </a:xfrm>
          <a:prstGeom prst="line">
            <a:avLst/>
          </a:prstGeom>
          <a:noFill/>
          <a:ln w="9525">
            <a:solidFill>
              <a:schemeClr val="tx1"/>
            </a:solidFill>
            <a:round/>
            <a:headEnd/>
            <a:tailEnd type="triangle" w="med" len="med"/>
          </a:ln>
          <a:effectLst/>
        </p:spPr>
        <p:txBody>
          <a:bodyPr/>
          <a:lstStyle/>
          <a:p>
            <a:endParaRPr lang="en-GB"/>
          </a:p>
        </p:txBody>
      </p:sp>
      <p:sp>
        <p:nvSpPr>
          <p:cNvPr id="5160" name="Text Box 40"/>
          <p:cNvSpPr txBox="1">
            <a:spLocks noChangeArrowheads="1"/>
          </p:cNvSpPr>
          <p:nvPr/>
        </p:nvSpPr>
        <p:spPr bwMode="auto">
          <a:xfrm>
            <a:off x="2743200" y="5410200"/>
            <a:ext cx="723900" cy="457200"/>
          </a:xfrm>
          <a:prstGeom prst="rect">
            <a:avLst/>
          </a:prstGeom>
          <a:noFill/>
          <a:ln w="9525">
            <a:noFill/>
            <a:miter lim="800000"/>
            <a:headEnd/>
            <a:tailEnd/>
          </a:ln>
          <a:effectLst/>
        </p:spPr>
        <p:txBody>
          <a:bodyPr wrap="none">
            <a:spAutoFit/>
          </a:bodyPr>
          <a:lstStyle/>
          <a:p>
            <a:r>
              <a:rPr lang="en-US"/>
              <a:t>time</a:t>
            </a:r>
          </a:p>
        </p:txBody>
      </p:sp>
      <p:sp>
        <p:nvSpPr>
          <p:cNvPr id="5161" name="Line 41"/>
          <p:cNvSpPr>
            <a:spLocks noChangeShapeType="1"/>
          </p:cNvSpPr>
          <p:nvPr/>
        </p:nvSpPr>
        <p:spPr bwMode="auto">
          <a:xfrm>
            <a:off x="5410200" y="5638800"/>
            <a:ext cx="1295400" cy="0"/>
          </a:xfrm>
          <a:prstGeom prst="line">
            <a:avLst/>
          </a:prstGeom>
          <a:noFill/>
          <a:ln w="9525">
            <a:solidFill>
              <a:schemeClr val="tx1"/>
            </a:solidFill>
            <a:round/>
            <a:headEnd/>
            <a:tailEnd type="triangle" w="med" len="med"/>
          </a:ln>
          <a:effectLst/>
        </p:spPr>
        <p:txBody>
          <a:bodyPr/>
          <a:lstStyle/>
          <a:p>
            <a:endParaRPr lang="en-GB"/>
          </a:p>
        </p:txBody>
      </p:sp>
      <p:sp>
        <p:nvSpPr>
          <p:cNvPr id="5162" name="Text Box 42"/>
          <p:cNvSpPr txBox="1">
            <a:spLocks noChangeArrowheads="1"/>
          </p:cNvSpPr>
          <p:nvPr/>
        </p:nvSpPr>
        <p:spPr bwMode="auto">
          <a:xfrm>
            <a:off x="6781800" y="5410200"/>
            <a:ext cx="723900" cy="457200"/>
          </a:xfrm>
          <a:prstGeom prst="rect">
            <a:avLst/>
          </a:prstGeom>
          <a:noFill/>
          <a:ln w="9525">
            <a:noFill/>
            <a:miter lim="800000"/>
            <a:headEnd/>
            <a:tailEnd/>
          </a:ln>
          <a:effectLst/>
        </p:spPr>
        <p:txBody>
          <a:bodyPr wrap="none">
            <a:spAutoFit/>
          </a:bodyPr>
          <a:lstStyle/>
          <a:p>
            <a:r>
              <a:rPr lang="en-US"/>
              <a:t>time</a:t>
            </a:r>
          </a:p>
        </p:txBody>
      </p:sp>
      <p:sp>
        <p:nvSpPr>
          <p:cNvPr id="5165" name="Line 45"/>
          <p:cNvSpPr>
            <a:spLocks noChangeShapeType="1"/>
          </p:cNvSpPr>
          <p:nvPr/>
        </p:nvSpPr>
        <p:spPr bwMode="auto">
          <a:xfrm>
            <a:off x="1371600" y="34290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66" name="Line 46"/>
          <p:cNvSpPr>
            <a:spLocks noChangeShapeType="1"/>
          </p:cNvSpPr>
          <p:nvPr/>
        </p:nvSpPr>
        <p:spPr bwMode="auto">
          <a:xfrm>
            <a:off x="1981200" y="34290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67" name="Line 47"/>
          <p:cNvSpPr>
            <a:spLocks noChangeShapeType="1"/>
          </p:cNvSpPr>
          <p:nvPr/>
        </p:nvSpPr>
        <p:spPr bwMode="auto">
          <a:xfrm>
            <a:off x="2590800" y="34290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68" name="Line 48"/>
          <p:cNvSpPr>
            <a:spLocks noChangeShapeType="1"/>
          </p:cNvSpPr>
          <p:nvPr/>
        </p:nvSpPr>
        <p:spPr bwMode="auto">
          <a:xfrm>
            <a:off x="1371600" y="39624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69" name="Line 49"/>
          <p:cNvSpPr>
            <a:spLocks noChangeShapeType="1"/>
          </p:cNvSpPr>
          <p:nvPr/>
        </p:nvSpPr>
        <p:spPr bwMode="auto">
          <a:xfrm>
            <a:off x="1981200" y="39624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0" name="Line 50"/>
          <p:cNvSpPr>
            <a:spLocks noChangeShapeType="1"/>
          </p:cNvSpPr>
          <p:nvPr/>
        </p:nvSpPr>
        <p:spPr bwMode="auto">
          <a:xfrm>
            <a:off x="2590800" y="39624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1" name="Line 51"/>
          <p:cNvSpPr>
            <a:spLocks noChangeShapeType="1"/>
          </p:cNvSpPr>
          <p:nvPr/>
        </p:nvSpPr>
        <p:spPr bwMode="auto">
          <a:xfrm>
            <a:off x="1371600" y="44958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2" name="Line 52"/>
          <p:cNvSpPr>
            <a:spLocks noChangeShapeType="1"/>
          </p:cNvSpPr>
          <p:nvPr/>
        </p:nvSpPr>
        <p:spPr bwMode="auto">
          <a:xfrm>
            <a:off x="1981200" y="44958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3" name="Line 53"/>
          <p:cNvSpPr>
            <a:spLocks noChangeShapeType="1"/>
          </p:cNvSpPr>
          <p:nvPr/>
        </p:nvSpPr>
        <p:spPr bwMode="auto">
          <a:xfrm>
            <a:off x="2590800" y="44958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4" name="Line 54"/>
          <p:cNvSpPr>
            <a:spLocks noChangeShapeType="1"/>
          </p:cNvSpPr>
          <p:nvPr/>
        </p:nvSpPr>
        <p:spPr bwMode="auto">
          <a:xfrm>
            <a:off x="1371600" y="50292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5" name="Line 55"/>
          <p:cNvSpPr>
            <a:spLocks noChangeShapeType="1"/>
          </p:cNvSpPr>
          <p:nvPr/>
        </p:nvSpPr>
        <p:spPr bwMode="auto">
          <a:xfrm>
            <a:off x="1981200" y="50292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6" name="Line 56"/>
          <p:cNvSpPr>
            <a:spLocks noChangeShapeType="1"/>
          </p:cNvSpPr>
          <p:nvPr/>
        </p:nvSpPr>
        <p:spPr bwMode="auto">
          <a:xfrm>
            <a:off x="2590800" y="5029200"/>
            <a:ext cx="381000" cy="0"/>
          </a:xfrm>
          <a:prstGeom prst="line">
            <a:avLst/>
          </a:prstGeom>
          <a:noFill/>
          <a:ln w="38100">
            <a:solidFill>
              <a:srgbClr val="FF3300"/>
            </a:solidFill>
            <a:round/>
            <a:headEnd/>
            <a:tailEnd type="triangle" w="med" len="med"/>
          </a:ln>
          <a:effectLst/>
        </p:spPr>
        <p:txBody>
          <a:bodyPr/>
          <a:lstStyle/>
          <a:p>
            <a:endParaRPr lang="en-GB"/>
          </a:p>
        </p:txBody>
      </p:sp>
      <p:sp>
        <p:nvSpPr>
          <p:cNvPr id="5177" name="Line 57"/>
          <p:cNvSpPr>
            <a:spLocks noChangeShapeType="1"/>
          </p:cNvSpPr>
          <p:nvPr/>
        </p:nvSpPr>
        <p:spPr bwMode="auto">
          <a:xfrm>
            <a:off x="4876800" y="3429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78" name="Line 58"/>
          <p:cNvSpPr>
            <a:spLocks noChangeShapeType="1"/>
          </p:cNvSpPr>
          <p:nvPr/>
        </p:nvSpPr>
        <p:spPr bwMode="auto">
          <a:xfrm>
            <a:off x="5410200" y="3429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79" name="Line 59"/>
          <p:cNvSpPr>
            <a:spLocks noChangeShapeType="1"/>
          </p:cNvSpPr>
          <p:nvPr/>
        </p:nvSpPr>
        <p:spPr bwMode="auto">
          <a:xfrm>
            <a:off x="6019800" y="3429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0" name="Line 60"/>
          <p:cNvSpPr>
            <a:spLocks noChangeShapeType="1"/>
          </p:cNvSpPr>
          <p:nvPr/>
        </p:nvSpPr>
        <p:spPr bwMode="auto">
          <a:xfrm>
            <a:off x="6629400" y="3429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1" name="Line 61"/>
          <p:cNvSpPr>
            <a:spLocks noChangeShapeType="1"/>
          </p:cNvSpPr>
          <p:nvPr/>
        </p:nvSpPr>
        <p:spPr bwMode="auto">
          <a:xfrm>
            <a:off x="5638800" y="40386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2" name="Line 62"/>
          <p:cNvSpPr>
            <a:spLocks noChangeShapeType="1"/>
          </p:cNvSpPr>
          <p:nvPr/>
        </p:nvSpPr>
        <p:spPr bwMode="auto">
          <a:xfrm>
            <a:off x="6172200" y="40386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3" name="Line 63"/>
          <p:cNvSpPr>
            <a:spLocks noChangeShapeType="1"/>
          </p:cNvSpPr>
          <p:nvPr/>
        </p:nvSpPr>
        <p:spPr bwMode="auto">
          <a:xfrm>
            <a:off x="6781800" y="40386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4" name="Line 64"/>
          <p:cNvSpPr>
            <a:spLocks noChangeShapeType="1"/>
          </p:cNvSpPr>
          <p:nvPr/>
        </p:nvSpPr>
        <p:spPr bwMode="auto">
          <a:xfrm>
            <a:off x="7391400" y="40386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5" name="Line 65"/>
          <p:cNvSpPr>
            <a:spLocks noChangeShapeType="1"/>
          </p:cNvSpPr>
          <p:nvPr/>
        </p:nvSpPr>
        <p:spPr bwMode="auto">
          <a:xfrm>
            <a:off x="6324600" y="4572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6" name="Line 66"/>
          <p:cNvSpPr>
            <a:spLocks noChangeShapeType="1"/>
          </p:cNvSpPr>
          <p:nvPr/>
        </p:nvSpPr>
        <p:spPr bwMode="auto">
          <a:xfrm>
            <a:off x="6858000" y="4572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7" name="Line 67"/>
          <p:cNvSpPr>
            <a:spLocks noChangeShapeType="1"/>
          </p:cNvSpPr>
          <p:nvPr/>
        </p:nvSpPr>
        <p:spPr bwMode="auto">
          <a:xfrm>
            <a:off x="7467600" y="4572000"/>
            <a:ext cx="609600" cy="533400"/>
          </a:xfrm>
          <a:prstGeom prst="line">
            <a:avLst/>
          </a:prstGeom>
          <a:noFill/>
          <a:ln w="38100">
            <a:solidFill>
              <a:srgbClr val="FF3300"/>
            </a:solidFill>
            <a:round/>
            <a:headEnd/>
            <a:tailEnd type="triangle" w="med" len="med"/>
          </a:ln>
          <a:effectLst/>
        </p:spPr>
        <p:txBody>
          <a:bodyPr/>
          <a:lstStyle/>
          <a:p>
            <a:endParaRPr lang="en-GB"/>
          </a:p>
        </p:txBody>
      </p:sp>
      <p:sp>
        <p:nvSpPr>
          <p:cNvPr id="5188" name="Line 68"/>
          <p:cNvSpPr>
            <a:spLocks noChangeShapeType="1"/>
          </p:cNvSpPr>
          <p:nvPr/>
        </p:nvSpPr>
        <p:spPr bwMode="auto">
          <a:xfrm>
            <a:off x="8077200" y="4572000"/>
            <a:ext cx="609600" cy="533400"/>
          </a:xfrm>
          <a:prstGeom prst="line">
            <a:avLst/>
          </a:prstGeom>
          <a:noFill/>
          <a:ln w="38100">
            <a:solidFill>
              <a:srgbClr val="FF3300"/>
            </a:solidFill>
            <a:round/>
            <a:headEnd/>
            <a:tailEnd type="triangle" w="med" len="med"/>
          </a:ln>
          <a:effec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Usage of Pipelined Processing</a:t>
            </a:r>
          </a:p>
        </p:txBody>
      </p:sp>
      <p:sp>
        <p:nvSpPr>
          <p:cNvPr id="6147" name="Rectangle 3"/>
          <p:cNvSpPr>
            <a:spLocks noGrp="1" noChangeArrowheads="1"/>
          </p:cNvSpPr>
          <p:nvPr>
            <p:ph type="body" sz="half" idx="1"/>
          </p:nvPr>
        </p:nvSpPr>
        <p:spPr/>
        <p:txBody>
          <a:bodyPr/>
          <a:lstStyle/>
          <a:p>
            <a:r>
              <a:rPr lang="en-US" sz="2000" dirty="0"/>
              <a:t>By </a:t>
            </a:r>
            <a:r>
              <a:rPr lang="en-US" sz="2000" i="1" dirty="0"/>
              <a:t>inserting latches or registers </a:t>
            </a:r>
            <a:r>
              <a:rPr lang="en-US" sz="2000" dirty="0"/>
              <a:t>between combinational logic circuits, the </a:t>
            </a:r>
            <a:r>
              <a:rPr lang="en-US" sz="2000" i="1" dirty="0"/>
              <a:t>critical path </a:t>
            </a:r>
            <a:r>
              <a:rPr lang="en-US" sz="2000" dirty="0"/>
              <a:t>can be shortened. </a:t>
            </a:r>
          </a:p>
          <a:p>
            <a:r>
              <a:rPr lang="en-US" sz="2000" dirty="0"/>
              <a:t>Consequence: </a:t>
            </a:r>
          </a:p>
          <a:p>
            <a:pPr lvl="1"/>
            <a:r>
              <a:rPr lang="en-US" sz="1800" dirty="0"/>
              <a:t>reduce clock cycle time, </a:t>
            </a:r>
          </a:p>
          <a:p>
            <a:pPr lvl="1"/>
            <a:r>
              <a:rPr lang="en-US" sz="1800" dirty="0"/>
              <a:t>increase clock frequency.</a:t>
            </a:r>
          </a:p>
          <a:p>
            <a:r>
              <a:rPr lang="en-US" sz="2000" dirty="0"/>
              <a:t>Suitable for DSP applications that have (infinity) long data stream.</a:t>
            </a:r>
          </a:p>
        </p:txBody>
      </p:sp>
      <p:sp>
        <p:nvSpPr>
          <p:cNvPr id="6148" name="Rectangle 4"/>
          <p:cNvSpPr>
            <a:spLocks noGrp="1" noChangeArrowheads="1"/>
          </p:cNvSpPr>
          <p:nvPr>
            <p:ph type="body" sz="half" idx="2"/>
          </p:nvPr>
        </p:nvSpPr>
        <p:spPr>
          <a:xfrm>
            <a:off x="4648200" y="1981200"/>
            <a:ext cx="3810000" cy="4419600"/>
          </a:xfrm>
        </p:spPr>
        <p:txBody>
          <a:bodyPr/>
          <a:lstStyle/>
          <a:p>
            <a:pPr>
              <a:lnSpc>
                <a:spcPct val="90000"/>
              </a:lnSpc>
            </a:pPr>
            <a:r>
              <a:rPr lang="en-US" sz="2000" dirty="0"/>
              <a:t>Method to incorporate pipelining: Cut-set retiming</a:t>
            </a:r>
          </a:p>
          <a:p>
            <a:pPr>
              <a:lnSpc>
                <a:spcPct val="90000"/>
              </a:lnSpc>
            </a:pPr>
            <a:r>
              <a:rPr lang="en-US" sz="2000" dirty="0"/>
              <a:t>Cut set: </a:t>
            </a:r>
          </a:p>
          <a:p>
            <a:pPr lvl="1">
              <a:lnSpc>
                <a:spcPct val="90000"/>
              </a:lnSpc>
            </a:pPr>
            <a:r>
              <a:rPr lang="en-US" sz="1800" dirty="0"/>
              <a:t>A cut set is a set of edges of a graph. If these edges are removed from the original graph, the remaining graph will become two separate graphs.</a:t>
            </a:r>
          </a:p>
          <a:p>
            <a:pPr>
              <a:lnSpc>
                <a:spcPct val="90000"/>
              </a:lnSpc>
            </a:pPr>
            <a:r>
              <a:rPr lang="en-US" sz="2000" dirty="0"/>
              <a:t>Retiming:</a:t>
            </a:r>
          </a:p>
          <a:p>
            <a:pPr lvl="1">
              <a:lnSpc>
                <a:spcPct val="90000"/>
              </a:lnSpc>
            </a:pPr>
            <a:r>
              <a:rPr lang="en-US" sz="1800" dirty="0"/>
              <a:t>The timing of an algorithm is re-adjusted while keeping the partial ordering of execution unchanged so that the results correct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normAutofit/>
          </a:bodyPr>
          <a:lstStyle/>
          <a:p>
            <a:r>
              <a:rPr lang="en-GB" dirty="0" smtClean="0"/>
              <a:t>Application of Parallel Processing</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80824" y="228600"/>
            <a:ext cx="8810776" cy="609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2" cstate="print"/>
          <a:srcRect/>
          <a:stretch>
            <a:fillRect/>
          </a:stretch>
        </p:blipFill>
        <p:spPr bwMode="auto">
          <a:xfrm>
            <a:off x="474663" y="311150"/>
            <a:ext cx="8288337" cy="6165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Numeric Weather Prediction</a:t>
            </a:r>
            <a:endParaRPr lang="en-US" dirty="0">
              <a:solidFill>
                <a:srgbClr val="00B050"/>
              </a:solidFill>
            </a:endParaRPr>
          </a:p>
        </p:txBody>
      </p:sp>
      <p:sp>
        <p:nvSpPr>
          <p:cNvPr id="3" name="Content Placeholder 2"/>
          <p:cNvSpPr>
            <a:spLocks noGrp="1"/>
          </p:cNvSpPr>
          <p:nvPr>
            <p:ph idx="1"/>
          </p:nvPr>
        </p:nvSpPr>
        <p:spPr/>
        <p:txBody>
          <a:bodyPr/>
          <a:lstStyle/>
          <a:p>
            <a:pPr algn="just"/>
            <a:r>
              <a:rPr lang="en-US" dirty="0" smtClean="0"/>
              <a:t>NWP uses mathematical models of atmosphere and oceans. Taking current observations of weather and processing these data with computer models to forecast the future state of weather. Uses data assimilation to produce outputs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887</Words>
  <Application>Microsoft Office PowerPoint</Application>
  <PresentationFormat>On-screen Show (4:3)</PresentationFormat>
  <Paragraphs>129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Lecture-3 Parallel Processing Vs Pipelined Processing &amp; Application of Parallel Processing</vt:lpstr>
      <vt:lpstr>Pipelined Processing</vt:lpstr>
      <vt:lpstr>Basic Ideas</vt:lpstr>
      <vt:lpstr>Data Dependence</vt:lpstr>
      <vt:lpstr>Usage of Pipelined Processing</vt:lpstr>
      <vt:lpstr>Application of Parallel Processing</vt:lpstr>
      <vt:lpstr>Slide 7</vt:lpstr>
      <vt:lpstr>Slide 8</vt:lpstr>
      <vt:lpstr>Numeric Weather Prediction</vt:lpstr>
      <vt:lpstr>Oceanography and Astrophysics</vt:lpstr>
      <vt:lpstr>Socio Economics</vt:lpstr>
      <vt:lpstr>Finite element analysis</vt:lpstr>
      <vt:lpstr>Artificial Intelligence and Automation</vt:lpstr>
      <vt:lpstr>Seismic Exploration</vt:lpstr>
      <vt:lpstr>Genetic Engineering</vt:lpstr>
      <vt:lpstr>Weapon Research and Defense</vt:lpstr>
      <vt:lpstr>Medical Applications</vt:lpstr>
      <vt:lpstr>Remote Sensing Applications</vt:lpstr>
      <vt:lpstr>Energy Resource Exploration</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Vs Pipelined Processing</dc:title>
  <dc:creator>INSPIRON</dc:creator>
  <cp:lastModifiedBy>User</cp:lastModifiedBy>
  <cp:revision>21</cp:revision>
  <dcterms:created xsi:type="dcterms:W3CDTF">2006-08-16T00:00:00Z</dcterms:created>
  <dcterms:modified xsi:type="dcterms:W3CDTF">2020-12-06T03:39:08Z</dcterms:modified>
</cp:coreProperties>
</file>