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34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32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416" y="-72"/>
      </p:cViewPr>
      <p:guideLst>
        <p:guide orient="horz" pos="2381"/>
        <p:guide pos="3175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0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2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5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6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subTitle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7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5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57156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 type="body"/>
          </p:nvPr>
        </p:nvSpPr>
        <p:spPr>
          <a:xfrm>
            <a:off x="6639120" y="176868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 type="body"/>
          </p:nvPr>
        </p:nvSpPr>
        <p:spPr>
          <a:xfrm>
            <a:off x="50400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6"/>
          <p:cNvSpPr>
            <a:spLocks noGrp="1"/>
          </p:cNvSpPr>
          <p:nvPr>
            <p:ph type="body"/>
          </p:nvPr>
        </p:nvSpPr>
        <p:spPr>
          <a:xfrm>
            <a:off x="357156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7"/>
          <p:cNvSpPr>
            <a:spLocks noGrp="1"/>
          </p:cNvSpPr>
          <p:nvPr>
            <p:ph type="body"/>
          </p:nvPr>
        </p:nvSpPr>
        <p:spPr>
          <a:xfrm>
            <a:off x="6639120" y="4058640"/>
            <a:ext cx="292104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2000" cy="58503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5152680" y="405864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body"/>
          </p:nvPr>
        </p:nvSpPr>
        <p:spPr>
          <a:xfrm>
            <a:off x="5152680" y="1768680"/>
            <a:ext cx="442692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 type="body"/>
          </p:nvPr>
        </p:nvSpPr>
        <p:spPr>
          <a:xfrm>
            <a:off x="504000" y="4058640"/>
            <a:ext cx="9072000" cy="20908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stomShape 1"/>
          <p:cNvSpPr/>
          <p:nvPr/>
        </p:nvSpPr>
        <p:spPr>
          <a:xfrm>
            <a:off x="0" y="4320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0" name="PlaceHolder 2"/>
          <p:cNvSpPr>
            <a:spLocks noGrp="1"/>
          </p:cNvSpPr>
          <p:nvPr>
            <p:ph type="title"/>
          </p:nvPr>
        </p:nvSpPr>
        <p:spPr>
          <a:xfrm>
            <a:off x="720000" y="300960"/>
            <a:ext cx="8855280" cy="1262160"/>
          </a:xfrm>
          <a:prstGeom prst="rect">
            <a:avLst/>
          </a:prstGeom>
        </p:spPr>
        <p:txBody>
          <a:bodyPr lIns="0" tIns="0" rIns="0" bIns="0" anchor="ctr">
            <a:sp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1" name="PlaceHolder 3"/>
          <p:cNvSpPr>
            <a:spLocks noGrp="1"/>
          </p:cNvSpPr>
          <p:nvPr>
            <p:ph type="body"/>
          </p:nvPr>
        </p:nvSpPr>
        <p:spPr>
          <a:xfrm>
            <a:off x="720000" y="2160000"/>
            <a:ext cx="8639640" cy="4384440"/>
          </a:xfrm>
          <a:prstGeom prst="rect">
            <a:avLst/>
          </a:prstGeom>
        </p:spPr>
        <p:txBody>
          <a:bodyPr lIns="0" tIns="0" rIns="0" bIns="0">
            <a:no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CustomShape 1"/>
          <p:cNvSpPr/>
          <p:nvPr/>
        </p:nvSpPr>
        <p:spPr>
          <a:xfrm>
            <a:off x="0" y="288000"/>
            <a:ext cx="503640" cy="1079640"/>
          </a:xfrm>
          <a:prstGeom prst="rect">
            <a:avLst/>
          </a:prstGeom>
          <a:solidFill>
            <a:srgbClr val="EF292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" name="PlaceHolder 2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792000" y="4104000"/>
            <a:ext cx="8567640" cy="1439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rmAutofit lnSpcReduction="10000"/>
          </a:bodyPr>
          <a:lstStyle/>
          <a:p>
            <a:pPr>
              <a:lnSpc>
                <a:spcPct val="100000"/>
              </a:lnSpc>
            </a:pPr>
            <a:r>
              <a:rPr lang="en-US" sz="4800" b="1" strike="noStrike" spc="-1">
                <a:solidFill>
                  <a:srgbClr val="333333"/>
                </a:solidFill>
                <a:latin typeface="Noto Sans Regular"/>
              </a:rPr>
              <a:t>INTRO TO DISTRIBUTED SYSTEMS</a:t>
            </a:r>
            <a:endParaRPr lang="en-US" sz="4800" b="0" strike="noStrike" spc="-1">
              <a:latin typeface="Arial"/>
            </a:endParaRPr>
          </a:p>
        </p:txBody>
      </p:sp>
      <p:sp>
        <p:nvSpPr>
          <p:cNvPr id="118" name="CustomShape 2"/>
          <p:cNvSpPr/>
          <p:nvPr/>
        </p:nvSpPr>
        <p:spPr>
          <a:xfrm>
            <a:off x="792000" y="5968440"/>
            <a:ext cx="8567640" cy="61555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sz="4000" b="1" strike="noStrike" spc="-1" smtClean="0">
                <a:latin typeface="Arial"/>
              </a:rPr>
              <a:t>Lecture-4</a:t>
            </a:r>
            <a:endParaRPr lang="en-US" sz="4000" b="1" strike="noStrike" spc="-1" dirty="0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Openness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offer services according to standard rules that describe the syntax and semantics of those services.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be easy to configure the system out of different components (possibly from different developers).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be easy to add new components or replace existing ones without affecting those components that stay in place.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Scalability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Can be measured with three matrices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Size - can easily add more users and resources to the system.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Geographic extent - a geographically scalable system is one in which the users and resources may lie far apart.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Administrative scalability - can be easy to manage even if it spans many independent administrative organizations.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Types of Distributed Systems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Distributed Computing Systems 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Distributed Information Systems  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Distributed Pervasive Systems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Distributed Computing Systems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Cluster computing - 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Grid computing - 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Cluster Computing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the underlying hardware consists of a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 collection of similar workstations or PCs 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closely connected by means of a high-speed local-area network, 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each node runs the same operating system.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Cluster Computing 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4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48" name="Picture 147"/>
          <p:cNvPicPr/>
          <p:nvPr/>
        </p:nvPicPr>
        <p:blipFill>
          <a:blip r:embed="rId2"/>
          <a:stretch/>
        </p:blipFill>
        <p:spPr>
          <a:xfrm>
            <a:off x="634680" y="2455920"/>
            <a:ext cx="9057600" cy="34873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Grid Computing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constructed as a federation of computer systems, 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where each system may fall under a different administrative domain, 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and may be very different when it comes to hardware, software, and deployed network technology.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Grid Computing 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53" name="Picture 152"/>
          <p:cNvPicPr/>
          <p:nvPr/>
        </p:nvPicPr>
        <p:blipFill>
          <a:blip r:embed="rId2"/>
          <a:stretch/>
        </p:blipFill>
        <p:spPr>
          <a:xfrm>
            <a:off x="1568520" y="1890360"/>
            <a:ext cx="6203520" cy="412524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Distributed Information Systems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Transaction processing systems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Enterprise application integration (EAI)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CustomShape 1"/>
          <p:cNvSpPr/>
          <p:nvPr/>
        </p:nvSpPr>
        <p:spPr>
          <a:xfrm>
            <a:off x="745560" y="34452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Transaction Processing Systems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Focus on database applications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Programming using transactions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Ordinary statements, procedure calls, etc, are allowed inside a transaction.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Remote procedure calls (RPCs) procedure calls to remote servers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A Distributed System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21" name="Picture 120"/>
          <p:cNvPicPr/>
          <p:nvPr/>
        </p:nvPicPr>
        <p:blipFill>
          <a:blip r:embed="rId2"/>
          <a:stretch/>
        </p:blipFill>
        <p:spPr>
          <a:xfrm>
            <a:off x="466920" y="2244600"/>
            <a:ext cx="9316800" cy="388152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Properties of transactions (ACID)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5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Atomic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Consistent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Isolated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Durable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Enterprise Application Integration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2" name="Picture 161"/>
          <p:cNvPicPr/>
          <p:nvPr/>
        </p:nvPicPr>
        <p:blipFill>
          <a:blip r:embed="rId2"/>
          <a:stretch/>
        </p:blipFill>
        <p:spPr>
          <a:xfrm>
            <a:off x="1280160" y="2223360"/>
            <a:ext cx="7774200" cy="4177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Communication Middleware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Remote procedure calls (RPC)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Remote method invocations (RMI)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Problems with RPC and RMI: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The caller and callee both need to be up and running at the time of communication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They need to know exactly how to refer to each other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Results: Message-oriented middleware (MOM)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Distributed Pervasive Systems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is part of the surroundings -&gt; inherently distributed.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general lack of human administrative control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devices can be configured by their owners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Examples: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Home Systems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182880" y="182880"/>
            <a:ext cx="9692280" cy="7223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>
              <a:latin typeface="Arial"/>
            </a:endParaRPr>
          </a:p>
          <a:p>
            <a:pPr algn="ctr">
              <a:lnSpc>
                <a:spcPct val="100000"/>
              </a:lnSpc>
              <a:spcAft>
                <a:spcPts val="1414"/>
              </a:spcAft>
            </a:pPr>
            <a:endParaRPr lang="en-US" sz="1800" b="0" strike="noStrike" spc="-1">
              <a:latin typeface="Arial"/>
            </a:endParaRPr>
          </a:p>
          <a:p>
            <a:pPr marL="432000" indent="-323640" algn="ctr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9600" b="0" strike="noStrike" spc="-1">
                <a:solidFill>
                  <a:srgbClr val="333333"/>
                </a:solidFill>
                <a:latin typeface="Noto Sans Regular"/>
              </a:rPr>
              <a:t>Thank You</a:t>
            </a:r>
            <a:endParaRPr lang="en-US" sz="96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Definition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 distributed system is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 collection of independent computers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that appears to its users as a single coherent system.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Important aspects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 distributed system consists of components (i.e., computers) that are autonomous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users (people or programs) think they are dealing with a single system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autonomous components need to collaborate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Characteristics(1/2)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7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differences between various computers and the ways in which they communicate are mostly hidden from users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users and applications can interact with a distributed system in a consistent and uniform way, regardless of where and when interaction takes place.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Characteristics(2/2)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29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distributed systems should also be relatively easy to expand or scale.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 a distributed system will normally be continuously available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Four Goals</a:t>
            </a:r>
            <a:r>
              <a:t/>
            </a:r>
            <a:br/>
            <a:endParaRPr lang="en-US" sz="4400" b="0" strike="noStrike" spc="-1">
              <a:latin typeface="Arial"/>
            </a:endParaRPr>
          </a:p>
        </p:txBody>
      </p:sp>
      <p:sp>
        <p:nvSpPr>
          <p:cNvPr id="131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should make resources easily accessible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should reasonably hide the fact that resources are distributed across a network;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should be open</a:t>
            </a: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Font typeface="StarSymbol"/>
              <a:buAutoNum type="arabicParenR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should be scalable.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720000" y="262080"/>
            <a:ext cx="8855280" cy="1339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Making Resources Accessible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3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make it easy for the users (and applications) to access remote resources</a:t>
            </a:r>
            <a:endParaRPr lang="en-US" sz="2800" b="0" strike="noStrike" spc="-1">
              <a:latin typeface="Arial"/>
            </a:endParaRPr>
          </a:p>
          <a:p>
            <a:pPr>
              <a:lnSpc>
                <a:spcPct val="100000"/>
              </a:lnSpc>
              <a:spcAft>
                <a:spcPts val="1414"/>
              </a:spcAft>
            </a:pPr>
            <a:endParaRPr lang="en-US" sz="28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to share them in a controlled and efficient way.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CustomShape 1"/>
          <p:cNvSpPr/>
          <p:nvPr/>
        </p:nvSpPr>
        <p:spPr>
          <a:xfrm>
            <a:off x="720000" y="596520"/>
            <a:ext cx="8855280" cy="671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en-US" sz="4400" b="1" strike="noStrike" spc="-1">
                <a:solidFill>
                  <a:srgbClr val="333333"/>
                </a:solidFill>
                <a:latin typeface="Noto Sans Regular"/>
              </a:rPr>
              <a:t>Distribution Transparency</a:t>
            </a:r>
            <a:endParaRPr lang="en-US" sz="4400" b="0" strike="noStrike" spc="-1">
              <a:latin typeface="Arial"/>
            </a:endParaRPr>
          </a:p>
        </p:txBody>
      </p:sp>
      <p:sp>
        <p:nvSpPr>
          <p:cNvPr id="135" name="CustomShape 2"/>
          <p:cNvSpPr/>
          <p:nvPr/>
        </p:nvSpPr>
        <p:spPr>
          <a:xfrm>
            <a:off x="720000" y="2160000"/>
            <a:ext cx="8639640" cy="4384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Autofit/>
          </a:bodyPr>
          <a:lstStyle/>
          <a:p>
            <a:pPr marL="432000" indent="-323640">
              <a:lnSpc>
                <a:spcPct val="100000"/>
              </a:lnSpc>
              <a:spcAft>
                <a:spcPts val="1414"/>
              </a:spcAft>
              <a:buClr>
                <a:srgbClr val="EF2929"/>
              </a:buClr>
              <a:buSzPct val="45000"/>
              <a:buFont typeface="Wingdings" charset="2"/>
              <a:buChar char="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hide the fact that </a:t>
            </a:r>
            <a:endParaRPr lang="en-US" sz="28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1134"/>
              </a:spcAft>
              <a:buClr>
                <a:srgbClr val="EF2929"/>
              </a:buClr>
              <a:buSzPct val="75000"/>
              <a:buFont typeface="Symbol"/>
              <a:buChar char=""/>
            </a:pPr>
            <a:r>
              <a:rPr lang="en-US" sz="2800" b="0" strike="noStrike" spc="-1">
                <a:solidFill>
                  <a:srgbClr val="333333"/>
                </a:solidFill>
                <a:latin typeface="Noto Sans Regular"/>
              </a:rPr>
              <a:t>its processes and resources are physically distributed across multiple computers – systems should be transparent</a:t>
            </a:r>
            <a:endParaRPr lang="en-US" sz="2800" b="0" strike="noStrike" spc="-1"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4="http://schemas.microsoft.com/office/powerpoint/2010/main" xmlns:p15="http://schemas.microsoft.com/office/powerpoint/2012/main"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559</Words>
  <Application>LibreOffice/6.2.4.2$Linux_X86_64 LibreOffice_project/20$Build-2</Application>
  <PresentationFormat>Custom</PresentationFormat>
  <Paragraphs>88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24</vt:i4>
      </vt:variant>
    </vt:vector>
  </HeadingPairs>
  <TitlesOfParts>
    <vt:vector size="27" baseType="lpstr">
      <vt:lpstr>Office Theme</vt:lpstr>
      <vt:lpstr>Office Theme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Impress</dc:title>
  <dc:subject/>
  <dc:creator/>
  <dc:description/>
  <cp:lastModifiedBy>User</cp:lastModifiedBy>
  <cp:revision>5</cp:revision>
  <dcterms:created xsi:type="dcterms:W3CDTF">2019-07-12T01:19:48Z</dcterms:created>
  <dcterms:modified xsi:type="dcterms:W3CDTF">2020-12-07T07:03:25Z</dcterms:modified>
  <dc:language>en-US</dc:language>
</cp:coreProperties>
</file>