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60" r:id="rId4"/>
    <p:sldId id="26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42C9F-5141-439F-B4AC-C4F0682BDA56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C1338-3A98-41B9-80C6-A9DB163AC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BE309-9374-4E21-A487-2882412BB1ED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6FB18-12B6-4A3F-BF6C-E9892E0D4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PEs= Processing Elements</a:t>
            </a:r>
          </a:p>
          <a:p>
            <a:r>
              <a:rPr lang="en-US" sz="1200" dirty="0" smtClean="0"/>
              <a:t>PEs=Professional </a:t>
            </a:r>
            <a:r>
              <a:rPr lang="en-US" sz="1200" dirty="0" smtClean="0"/>
              <a:t>Engineering </a:t>
            </a:r>
            <a:r>
              <a:rPr lang="en-US" sz="1200" dirty="0" smtClean="0"/>
              <a:t>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FB18-12B6-4A3F-BF6C-E9892E0D40C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132B902-3DF9-4950-A549-391E8EBFC2D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F741317-7F0C-442A-93C1-CD373EEA280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C859AD-AAF5-4270-8C09-DF5F136EBE5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4EDBE2B-B4C5-4B99-8D65-B134BF873AE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A62313A-9AB2-479B-976E-8D432853EA0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A1E3FF9-456E-4F08-98B3-4C479056AC9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3774536-BEF4-4FBF-825A-402A55FCB9B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FDF2B8-599D-49C2-BF9C-CF598031C63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314CD5-E07E-49E5-B7F4-FF3286539EE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01FAAE-1A1B-4955-9509-1F9ED255635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BE30E5-F650-4A40-8023-864E1511106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DABD8E-7BE1-4D74-AD36-7E3E8A60D9D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BFB5BC-7DFF-43F3-A879-DA8BC3A1726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4EF5A2-F2A7-407C-8DE4-BA00A3CC643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1CA2FE-C997-4E30-951B-93DBDA27D8C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Lecture-5</a:t>
            </a:r>
            <a:br>
              <a:rPr lang="en-GB" b="1" dirty="0" smtClean="0">
                <a:solidFill>
                  <a:srgbClr val="00B050"/>
                </a:solidFill>
              </a:rPr>
            </a:br>
            <a:r>
              <a:rPr lang="en-GB" b="1" dirty="0" smtClean="0">
                <a:solidFill>
                  <a:srgbClr val="00B050"/>
                </a:solidFill>
              </a:rPr>
              <a:t>Speed Up Performance Law</a:t>
            </a:r>
            <a:endParaRPr lang="en-GB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Share Memory Access Conflicts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105400"/>
          </a:xfrm>
        </p:spPr>
        <p:txBody>
          <a:bodyPr>
            <a:normAutofit fontScale="92500" lnSpcReduction="2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PRAM are classified based on their Read/Write abilities (realistic and useful)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Exclusive Read(ER) : all processors can simultaneously read from distinct memory locations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Exclusive Write(EW) : all processors can simultaneously write to distinct memory locations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Concurrent Read(CR) : all processors can simultaneously read from any memory location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Concurrent Write(CW) : all processors can write to any memory location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EREW, CREW, CRCW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Concurrent Write (CW)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value gets written finally?</a:t>
            </a:r>
          </a:p>
          <a:p>
            <a:pPr lvl="1"/>
            <a:r>
              <a:rPr lang="en-US" dirty="0" smtClean="0"/>
              <a:t>Priority CW: processors have priority based on which value is decided, the highest priority is allowed to complete WRITE</a:t>
            </a:r>
          </a:p>
          <a:p>
            <a:pPr lvl="1"/>
            <a:r>
              <a:rPr lang="en-US" dirty="0" smtClean="0"/>
              <a:t>Common CW: all processors are allowed to complete WRITE </a:t>
            </a:r>
            <a:r>
              <a:rPr lang="en-US" b="1" i="1" dirty="0" err="1" smtClean="0"/>
              <a:t>iff</a:t>
            </a:r>
            <a:r>
              <a:rPr lang="en-US" dirty="0" smtClean="0"/>
              <a:t> all the values to be written are equal.</a:t>
            </a:r>
          </a:p>
          <a:p>
            <a:pPr lvl="1"/>
            <a:r>
              <a:rPr lang="en-US" dirty="0" smtClean="0"/>
              <a:t>Arbitrary/Random CW: one randomly chosen processor is allowed to complete WRITE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Strengths of PRAM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0" indent="-283464">
              <a:buNone/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Q: Why  is PRAM attractive and important model for designers of parallel algorithms ?</a:t>
            </a:r>
            <a:endParaRPr lang="en-US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PRAM is attractive and important model for designers of parallel algorithms Why?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It is </a:t>
            </a:r>
            <a:r>
              <a:rPr lang="en-US" b="1" dirty="0" smtClean="0"/>
              <a:t>natural</a:t>
            </a:r>
            <a:r>
              <a:rPr lang="en-US" dirty="0" smtClean="0"/>
              <a:t>: the number of operations executed per one cycle on p processors is at most p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It is </a:t>
            </a:r>
            <a:r>
              <a:rPr lang="en-US" b="1" dirty="0" smtClean="0"/>
              <a:t>strong</a:t>
            </a:r>
            <a:r>
              <a:rPr lang="en-US" dirty="0" smtClean="0"/>
              <a:t>: any processor can read/write any shared memory cell in unit time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It is </a:t>
            </a:r>
            <a:r>
              <a:rPr lang="en-US" b="1" dirty="0" smtClean="0"/>
              <a:t>simple</a:t>
            </a:r>
            <a:r>
              <a:rPr lang="en-US" dirty="0" smtClean="0"/>
              <a:t>: it abstracts from any communication or synchronization overhead, which makes the complexity and correctness of PRAM algorithm easier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It can be used as a </a:t>
            </a:r>
            <a:r>
              <a:rPr lang="en-US" b="1" dirty="0" smtClean="0"/>
              <a:t>benchmark</a:t>
            </a:r>
            <a:r>
              <a:rPr lang="en-US" dirty="0" smtClean="0"/>
              <a:t>: If a problem has no feasible/efficient solution on PRAM, it has no feasible/efficient solution for any parallel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0" y="3505200"/>
            <a:ext cx="7315200" cy="2743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Computational power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76800"/>
          </a:xfrm>
        </p:spPr>
        <p:txBody>
          <a:bodyPr>
            <a:normAutofit fontScale="92500" lnSpcReduction="1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Model A is computationally stronger than model B (A&gt;=B) </a:t>
            </a:r>
            <a:r>
              <a:rPr lang="en-US" b="1" i="1" dirty="0" err="1" smtClean="0"/>
              <a:t>iff</a:t>
            </a:r>
            <a:r>
              <a:rPr lang="en-US" b="1" i="1" dirty="0" smtClean="0"/>
              <a:t> </a:t>
            </a:r>
            <a:r>
              <a:rPr lang="en-US" dirty="0" smtClean="0"/>
              <a:t>any algorithm written for B will run unchanged on A  in the same parallel time and same basic properties.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/>
              <a:t>Priority &gt;= Arbitrary &gt;= Common &gt;=CREW &gt;= EREW</a:t>
            </a:r>
          </a:p>
          <a:p>
            <a:pPr marL="365760" indent="-283464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/>
          </a:p>
          <a:p>
            <a:pPr marL="365760" indent="-283464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/>
              <a:t>Most							Least</a:t>
            </a:r>
          </a:p>
          <a:p>
            <a:pPr marL="365760" indent="-283464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/>
              <a:t>powerful					        </a:t>
            </a:r>
            <a:r>
              <a:rPr lang="en-US" sz="2400" dirty="0" err="1" smtClean="0"/>
              <a:t>powerful</a:t>
            </a:r>
            <a:endParaRPr lang="en-US" sz="2400" dirty="0" smtClean="0"/>
          </a:p>
          <a:p>
            <a:pPr marL="365760" indent="-283464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/>
          </a:p>
          <a:p>
            <a:pPr marL="365760" indent="-283464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/>
              <a:t>Least							Most</a:t>
            </a:r>
          </a:p>
          <a:p>
            <a:pPr marL="365760" indent="-283464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/>
              <a:t>realistic					        </a:t>
            </a:r>
            <a:r>
              <a:rPr lang="en-US" sz="2400" dirty="0" err="1" smtClean="0"/>
              <a:t>realistic</a:t>
            </a:r>
            <a:endParaRPr lang="en-US" sz="2400" dirty="0" smtClean="0"/>
          </a:p>
          <a:p>
            <a:pPr marL="365760" indent="-283464"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9400" y="4648200"/>
            <a:ext cx="4876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743200" y="5791200"/>
            <a:ext cx="4876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An initial example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add N numbers residing in memory location M[0, 1, …, N]</a:t>
            </a:r>
          </a:p>
          <a:p>
            <a:endParaRPr lang="en-US" dirty="0" smtClean="0"/>
          </a:p>
          <a:p>
            <a:r>
              <a:rPr lang="en-US" dirty="0" smtClean="0"/>
              <a:t>Serial Algorithm = O(N)</a:t>
            </a:r>
          </a:p>
          <a:p>
            <a:endParaRPr lang="en-US" dirty="0" smtClean="0"/>
          </a:p>
          <a:p>
            <a:r>
              <a:rPr lang="en-US" dirty="0" smtClean="0"/>
              <a:t>PRAM Algorithm using N processors P</a:t>
            </a:r>
            <a:r>
              <a:rPr lang="en-US" baseline="-25000" dirty="0" smtClean="0"/>
              <a:t>0</a:t>
            </a:r>
            <a:r>
              <a:rPr lang="en-US" dirty="0" smtClean="0"/>
              <a:t>, 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, …, P</a:t>
            </a:r>
            <a:r>
              <a:rPr lang="en-US" baseline="-25000" dirty="0" smtClean="0"/>
              <a:t>N</a:t>
            </a:r>
            <a:r>
              <a:rPr lang="en-US" dirty="0" smtClean="0"/>
              <a:t>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1752600" y="5562600"/>
            <a:ext cx="9144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PRAM Algorithm </a:t>
            </a: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</a:rPr>
              <a:t>(Parallel Addition)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447800" y="1447800"/>
            <a:ext cx="7497763" cy="42672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35" name="Oval 34"/>
          <p:cNvSpPr/>
          <p:nvPr/>
        </p:nvSpPr>
        <p:spPr>
          <a:xfrm>
            <a:off x="1295400" y="2667000"/>
            <a:ext cx="6858000" cy="762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981200" y="1676400"/>
            <a:ext cx="6324600" cy="1068388"/>
            <a:chOff x="1981200" y="1676400"/>
            <a:chExt cx="6324600" cy="1067594"/>
          </a:xfrm>
        </p:grpSpPr>
        <p:sp>
          <p:nvSpPr>
            <p:cNvPr id="4" name="Oval 3"/>
            <p:cNvSpPr/>
            <p:nvPr/>
          </p:nvSpPr>
          <p:spPr>
            <a:xfrm>
              <a:off x="1981200" y="1676400"/>
              <a:ext cx="457200" cy="53300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" name="Straight Arrow Connector 5"/>
            <p:cNvCxnSpPr>
              <a:stCxn id="4" idx="4"/>
            </p:cNvCxnSpPr>
            <p:nvPr/>
          </p:nvCxnSpPr>
          <p:spPr>
            <a:xfrm rot="5400000">
              <a:off x="1941712" y="2475905"/>
              <a:ext cx="53459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3733800" y="1676400"/>
              <a:ext cx="457200" cy="1067594"/>
              <a:chOff x="1981200" y="1752600"/>
              <a:chExt cx="457200" cy="1067594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981200" y="1752600"/>
                <a:ext cx="457200" cy="53300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0" name="Straight Arrow Connector 9"/>
              <p:cNvCxnSpPr>
                <a:stCxn id="9" idx="4"/>
              </p:cNvCxnSpPr>
              <p:nvPr/>
            </p:nvCxnSpPr>
            <p:spPr>
              <a:xfrm rot="5400000">
                <a:off x="1943299" y="2552104"/>
                <a:ext cx="533004" cy="31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5410200" y="1676400"/>
              <a:ext cx="457200" cy="1067594"/>
              <a:chOff x="1981200" y="1752600"/>
              <a:chExt cx="457200" cy="1067594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981200" y="1752600"/>
                <a:ext cx="457200" cy="53300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3" name="Straight Arrow Connector 12"/>
              <p:cNvCxnSpPr>
                <a:stCxn id="12" idx="4"/>
              </p:cNvCxnSpPr>
              <p:nvPr/>
            </p:nvCxnSpPr>
            <p:spPr>
              <a:xfrm rot="5400000">
                <a:off x="1943299" y="2552104"/>
                <a:ext cx="533004" cy="31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7010400" y="1676400"/>
              <a:ext cx="457200" cy="1067594"/>
              <a:chOff x="1981200" y="1752600"/>
              <a:chExt cx="457200" cy="1067594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981200" y="1752600"/>
                <a:ext cx="457200" cy="53300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6" name="Straight Arrow Connector 15"/>
              <p:cNvCxnSpPr>
                <a:stCxn id="15" idx="4"/>
              </p:cNvCxnSpPr>
              <p:nvPr/>
            </p:nvCxnSpPr>
            <p:spPr>
              <a:xfrm rot="5400000">
                <a:off x="1943299" y="2552104"/>
                <a:ext cx="533004" cy="31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2895600" y="1676400"/>
              <a:ext cx="457200" cy="53300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648200" y="1676400"/>
              <a:ext cx="457200" cy="53300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1676400"/>
              <a:ext cx="457200" cy="53300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848600" y="1676400"/>
              <a:ext cx="457200" cy="53300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0800000" flipV="1">
              <a:off x="2286000" y="2209404"/>
              <a:ext cx="839788" cy="5330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800000" flipV="1">
              <a:off x="4038600" y="2209404"/>
              <a:ext cx="839788" cy="4568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 flipV="1">
              <a:off x="5715000" y="2209404"/>
              <a:ext cx="687388" cy="4568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0800000" flipV="1">
              <a:off x="7391400" y="2209404"/>
              <a:ext cx="687388" cy="4568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11" name="TextBox 30"/>
          <p:cNvSpPr txBox="1">
            <a:spLocks noChangeArrowheads="1"/>
          </p:cNvSpPr>
          <p:nvPr/>
        </p:nvSpPr>
        <p:spPr bwMode="auto">
          <a:xfrm>
            <a:off x="1981200" y="2819400"/>
            <a:ext cx="577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4" charset="0"/>
              </a:rPr>
              <a:t>P</a:t>
            </a:r>
            <a:r>
              <a:rPr lang="en-US" baseline="-25000">
                <a:latin typeface="Gill Sans MT" pitchFamily="34" charset="0"/>
              </a:rPr>
              <a:t>0</a:t>
            </a:r>
            <a:r>
              <a:rPr lang="en-US">
                <a:latin typeface="Gill Sans MT" pitchFamily="34" charset="0"/>
              </a:rPr>
              <a:t> +</a:t>
            </a:r>
          </a:p>
        </p:txBody>
      </p:sp>
      <p:sp>
        <p:nvSpPr>
          <p:cNvPr id="21512" name="TextBox 31"/>
          <p:cNvSpPr txBox="1">
            <a:spLocks noChangeArrowheads="1"/>
          </p:cNvSpPr>
          <p:nvPr/>
        </p:nvSpPr>
        <p:spPr bwMode="auto">
          <a:xfrm>
            <a:off x="3657600" y="2819400"/>
            <a:ext cx="577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4" charset="0"/>
              </a:rPr>
              <a:t>P</a:t>
            </a:r>
            <a:r>
              <a:rPr lang="en-US" baseline="-25000">
                <a:latin typeface="Gill Sans MT" pitchFamily="34" charset="0"/>
              </a:rPr>
              <a:t>1</a:t>
            </a:r>
            <a:r>
              <a:rPr lang="en-US">
                <a:latin typeface="Gill Sans MT" pitchFamily="34" charset="0"/>
              </a:rPr>
              <a:t> +</a:t>
            </a:r>
          </a:p>
        </p:txBody>
      </p:sp>
      <p:sp>
        <p:nvSpPr>
          <p:cNvPr id="21513" name="TextBox 32"/>
          <p:cNvSpPr txBox="1">
            <a:spLocks noChangeArrowheads="1"/>
          </p:cNvSpPr>
          <p:nvPr/>
        </p:nvSpPr>
        <p:spPr bwMode="auto">
          <a:xfrm>
            <a:off x="5334000" y="2819400"/>
            <a:ext cx="577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4" charset="0"/>
              </a:rPr>
              <a:t>P</a:t>
            </a:r>
            <a:r>
              <a:rPr lang="en-US" baseline="-25000">
                <a:latin typeface="Gill Sans MT" pitchFamily="34" charset="0"/>
              </a:rPr>
              <a:t>2</a:t>
            </a:r>
            <a:r>
              <a:rPr lang="en-US">
                <a:latin typeface="Gill Sans MT" pitchFamily="34" charset="0"/>
              </a:rPr>
              <a:t> +</a:t>
            </a:r>
          </a:p>
        </p:txBody>
      </p:sp>
      <p:sp>
        <p:nvSpPr>
          <p:cNvPr id="21514" name="TextBox 33"/>
          <p:cNvSpPr txBox="1">
            <a:spLocks noChangeArrowheads="1"/>
          </p:cNvSpPr>
          <p:nvPr/>
        </p:nvSpPr>
        <p:spPr bwMode="auto">
          <a:xfrm>
            <a:off x="7010400" y="2819400"/>
            <a:ext cx="577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4" charset="0"/>
              </a:rPr>
              <a:t>P</a:t>
            </a:r>
            <a:r>
              <a:rPr lang="en-US" baseline="-25000">
                <a:latin typeface="Gill Sans MT" pitchFamily="34" charset="0"/>
              </a:rPr>
              <a:t>3</a:t>
            </a:r>
            <a:r>
              <a:rPr lang="en-US">
                <a:latin typeface="Gill Sans MT" pitchFamily="34" charset="0"/>
              </a:rPr>
              <a:t> +</a:t>
            </a:r>
          </a:p>
        </p:txBody>
      </p: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1600200" y="4267200"/>
            <a:ext cx="4572000" cy="762000"/>
            <a:chOff x="1600200" y="4419600"/>
            <a:chExt cx="4572000" cy="762000"/>
          </a:xfrm>
        </p:grpSpPr>
        <p:sp>
          <p:nvSpPr>
            <p:cNvPr id="46" name="Oval 45"/>
            <p:cNvSpPr/>
            <p:nvPr/>
          </p:nvSpPr>
          <p:spPr>
            <a:xfrm>
              <a:off x="1600200" y="4419600"/>
              <a:ext cx="4572000" cy="7620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1527" name="TextBox 43"/>
            <p:cNvSpPr txBox="1">
              <a:spLocks noChangeArrowheads="1"/>
            </p:cNvSpPr>
            <p:nvPr/>
          </p:nvSpPr>
          <p:spPr bwMode="auto">
            <a:xfrm>
              <a:off x="5334000" y="4572000"/>
              <a:ext cx="5774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Gill Sans MT" pitchFamily="34" charset="0"/>
                </a:rPr>
                <a:t>P</a:t>
              </a:r>
              <a:r>
                <a:rPr lang="en-US" baseline="-25000">
                  <a:latin typeface="Gill Sans MT" pitchFamily="34" charset="0"/>
                </a:rPr>
                <a:t>2</a:t>
              </a:r>
              <a:r>
                <a:rPr lang="en-US">
                  <a:latin typeface="Gill Sans MT" pitchFamily="34" charset="0"/>
                </a:rPr>
                <a:t> +</a:t>
              </a:r>
            </a:p>
          </p:txBody>
        </p:sp>
        <p:sp>
          <p:nvSpPr>
            <p:cNvPr id="21528" name="TextBox 44"/>
            <p:cNvSpPr txBox="1">
              <a:spLocks noChangeArrowheads="1"/>
            </p:cNvSpPr>
            <p:nvPr/>
          </p:nvSpPr>
          <p:spPr bwMode="auto">
            <a:xfrm>
              <a:off x="1981200" y="4572000"/>
              <a:ext cx="5774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Gill Sans MT" pitchFamily="34" charset="0"/>
                </a:rPr>
                <a:t>P</a:t>
              </a:r>
              <a:r>
                <a:rPr lang="en-US" baseline="-25000">
                  <a:latin typeface="Gill Sans MT" pitchFamily="34" charset="0"/>
                </a:rPr>
                <a:t>0</a:t>
              </a:r>
              <a:r>
                <a:rPr lang="en-US">
                  <a:latin typeface="Gill Sans MT" pitchFamily="34" charset="0"/>
                </a:rPr>
                <a:t> +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rot="5400000">
            <a:off x="1484313" y="3848100"/>
            <a:ext cx="12969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 flipV="1">
            <a:off x="2286000" y="3276600"/>
            <a:ext cx="1601788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914900" y="3771900"/>
            <a:ext cx="12969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 flipV="1">
            <a:off x="5638800" y="3200400"/>
            <a:ext cx="1601788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0" name="TextBox 47"/>
          <p:cNvSpPr txBox="1">
            <a:spLocks noChangeArrowheads="1"/>
          </p:cNvSpPr>
          <p:nvPr/>
        </p:nvSpPr>
        <p:spPr bwMode="auto">
          <a:xfrm>
            <a:off x="1905000" y="5562600"/>
            <a:ext cx="577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ill Sans MT" pitchFamily="34" charset="0"/>
              </a:rPr>
              <a:t>P</a:t>
            </a:r>
            <a:r>
              <a:rPr lang="en-US" baseline="-25000">
                <a:latin typeface="Gill Sans MT" pitchFamily="34" charset="0"/>
              </a:rPr>
              <a:t>0</a:t>
            </a:r>
            <a:r>
              <a:rPr lang="en-US">
                <a:latin typeface="Gill Sans MT" pitchFamily="34" charset="0"/>
              </a:rPr>
              <a:t> +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1829594" y="51808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2286000" y="4800600"/>
            <a:ext cx="3201988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54"/>
          <p:cNvSpPr txBox="1">
            <a:spLocks noChangeArrowheads="1"/>
          </p:cNvSpPr>
          <p:nvPr/>
        </p:nvSpPr>
        <p:spPr bwMode="auto">
          <a:xfrm>
            <a:off x="2819400" y="56388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Gill Sans MT" pitchFamily="34" charset="0"/>
              </a:rPr>
              <a:t>Step 3</a:t>
            </a:r>
          </a:p>
        </p:txBody>
      </p:sp>
      <p:sp>
        <p:nvSpPr>
          <p:cNvPr id="21524" name="TextBox 55"/>
          <p:cNvSpPr txBox="1">
            <a:spLocks noChangeArrowheads="1"/>
          </p:cNvSpPr>
          <p:nvPr/>
        </p:nvSpPr>
        <p:spPr bwMode="auto">
          <a:xfrm>
            <a:off x="6324600" y="44958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Gill Sans MT" pitchFamily="34" charset="0"/>
              </a:rPr>
              <a:t>Step 2</a:t>
            </a:r>
          </a:p>
        </p:txBody>
      </p:sp>
      <p:sp>
        <p:nvSpPr>
          <p:cNvPr id="21525" name="TextBox 56"/>
          <p:cNvSpPr txBox="1">
            <a:spLocks noChangeArrowheads="1"/>
          </p:cNvSpPr>
          <p:nvPr/>
        </p:nvSpPr>
        <p:spPr bwMode="auto">
          <a:xfrm>
            <a:off x="8077200" y="28194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Gill Sans MT" pitchFamily="34" charset="0"/>
              </a:rPr>
              <a:t>Step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PRAM Algorithm </a:t>
            </a:r>
            <a:r>
              <a:rPr lang="en-US" sz="4400" dirty="0" smtClean="0">
                <a:solidFill>
                  <a:schemeClr val="tx2">
                    <a:satMod val="130000"/>
                  </a:schemeClr>
                </a:solidFill>
              </a:rPr>
              <a:t>(Parallel Addition)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Log (n) steps = time needed</a:t>
            </a:r>
          </a:p>
          <a:p>
            <a:r>
              <a:rPr lang="en-US" smtClean="0"/>
              <a:t>n / 2  processors needed</a:t>
            </a:r>
          </a:p>
          <a:p>
            <a:r>
              <a:rPr lang="en-US" smtClean="0"/>
              <a:t>Speed-up = n / log(n)</a:t>
            </a:r>
          </a:p>
          <a:p>
            <a:r>
              <a:rPr lang="en-US" smtClean="0"/>
              <a:t>Efficiency = 1 / log(n)</a:t>
            </a:r>
          </a:p>
          <a:p>
            <a:r>
              <a:rPr lang="en-US" smtClean="0"/>
              <a:t>Applicable for other operations </a:t>
            </a:r>
          </a:p>
          <a:p>
            <a:pPr lvl="1"/>
            <a:r>
              <a:rPr lang="en-US" smtClean="0"/>
              <a:t>+, *, &lt;, &gt;,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Example 2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39050" cy="4800600"/>
          </a:xfrm>
        </p:spPr>
        <p:txBody>
          <a:bodyPr/>
          <a:lstStyle/>
          <a:p>
            <a:r>
              <a:rPr lang="en-US" i="1" dirty="0" smtClean="0"/>
              <a:t>p</a:t>
            </a:r>
            <a:r>
              <a:rPr lang="en-US" dirty="0" smtClean="0"/>
              <a:t> processor PRAM with </a:t>
            </a:r>
            <a:r>
              <a:rPr lang="en-US" i="1" dirty="0" smtClean="0"/>
              <a:t>n</a:t>
            </a:r>
            <a:r>
              <a:rPr lang="en-US" dirty="0" smtClean="0"/>
              <a:t> numbers (</a:t>
            </a:r>
            <a:r>
              <a:rPr lang="en-US" i="1" dirty="0" smtClean="0"/>
              <a:t>p</a:t>
            </a:r>
            <a:r>
              <a:rPr lang="en-US" dirty="0" smtClean="0"/>
              <a:t>&lt;=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Does </a:t>
            </a:r>
            <a:r>
              <a:rPr lang="en-US" i="1" dirty="0" smtClean="0"/>
              <a:t>x</a:t>
            </a:r>
            <a:r>
              <a:rPr lang="en-US" dirty="0" smtClean="0"/>
              <a:t> exist within the </a:t>
            </a:r>
            <a:r>
              <a:rPr lang="en-US" i="1" dirty="0" smtClean="0"/>
              <a:t>n</a:t>
            </a:r>
            <a:r>
              <a:rPr lang="en-US" dirty="0" smtClean="0"/>
              <a:t> numbers?</a:t>
            </a:r>
          </a:p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 contains </a:t>
            </a:r>
            <a:r>
              <a:rPr lang="en-US" i="1" dirty="0" smtClean="0"/>
              <a:t>x</a:t>
            </a:r>
            <a:r>
              <a:rPr lang="en-US" dirty="0" smtClean="0"/>
              <a:t> and finally P</a:t>
            </a:r>
            <a:r>
              <a:rPr lang="en-US" baseline="-25000" dirty="0" smtClean="0"/>
              <a:t>0</a:t>
            </a:r>
            <a:r>
              <a:rPr lang="en-US" dirty="0" smtClean="0"/>
              <a:t> has to know 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Inform everyone what </a:t>
            </a:r>
            <a:r>
              <a:rPr lang="en-US" i="1" dirty="0" smtClean="0"/>
              <a:t>x</a:t>
            </a:r>
            <a:r>
              <a:rPr lang="en-US" dirty="0" smtClean="0"/>
              <a:t> is</a:t>
            </a:r>
          </a:p>
          <a:p>
            <a:pPr lvl="1"/>
            <a:r>
              <a:rPr lang="en-US" dirty="0" smtClean="0"/>
              <a:t>Every processor checks [n/p] numbers and sets a flag</a:t>
            </a:r>
          </a:p>
          <a:p>
            <a:pPr lvl="1"/>
            <a:r>
              <a:rPr lang="en-US" dirty="0" smtClean="0"/>
              <a:t>Check if any of the flags are set to 1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Example 2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43000" y="2133600"/>
          <a:ext cx="7467600" cy="22910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912364"/>
                <a:gridCol w="1344168"/>
                <a:gridCol w="1418844"/>
                <a:gridCol w="179222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EREW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CREW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CRCW</a:t>
                      </a:r>
                    </a:p>
                    <a:p>
                      <a:pPr algn="ctr"/>
                      <a:r>
                        <a:rPr lang="en-US" dirty="0" smtClean="0"/>
                        <a:t>(common)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Inform everyone what </a:t>
                      </a:r>
                      <a:r>
                        <a:rPr lang="en-US" b="1" i="1" dirty="0" smtClean="0"/>
                        <a:t>x</a:t>
                      </a:r>
                      <a:r>
                        <a:rPr lang="en-US" b="0" dirty="0" smtClean="0"/>
                        <a:t> is</a:t>
                      </a:r>
                      <a:endParaRPr lang="en-US" b="0" dirty="0"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log(p)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Every processor checks [n/p] numbers and sets a flag</a:t>
                      </a:r>
                      <a:endParaRPr lang="en-US" dirty="0"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n/p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 if any of the flag are set to 1</a:t>
                      </a:r>
                      <a:endParaRPr lang="en-US" dirty="0"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log(p)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log(p)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Some variants of PRAM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Bounded number of shared memory cells. Small memory PRAM (input data set exceeds capacity of the share memory i/o values can be  distributed evenly among the processors)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Bounded number of processor Small PRAM. If # of threads of execution is higher, processors may interleave several threads.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Bounded size of a machine word. Word size of PRAM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Handling access conflicts. Constraints on simultaneous access to share memory cells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Speedup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/>
            <a:r>
              <a:rPr lang="en-US" sz="2800" dirty="0" smtClean="0"/>
              <a:t>Speedup measures increase in running time due to parallelism. The number of </a:t>
            </a:r>
            <a:r>
              <a:rPr lang="en-US" sz="2800" dirty="0" smtClean="0"/>
              <a:t>PEs (</a:t>
            </a:r>
            <a:r>
              <a:rPr lang="en-US" sz="2800" dirty="0" smtClean="0"/>
              <a:t>Processing Elements) </a:t>
            </a:r>
            <a:r>
              <a:rPr lang="en-US" sz="2800" dirty="0" smtClean="0"/>
              <a:t>is given by n.</a:t>
            </a:r>
          </a:p>
          <a:p>
            <a:pPr marL="609600" indent="-609600"/>
            <a:r>
              <a:rPr lang="en-US" sz="2800" dirty="0" smtClean="0"/>
              <a:t>Based on running times, S(n) = 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s</a:t>
            </a:r>
            <a:r>
              <a:rPr lang="en-US" sz="2800" dirty="0" smtClean="0"/>
              <a:t>/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p</a:t>
            </a:r>
            <a:r>
              <a:rPr lang="en-US" sz="2800" dirty="0" smtClean="0"/>
              <a:t> , where </a:t>
            </a:r>
          </a:p>
          <a:p>
            <a:pPr marL="990600" lvl="1" indent="-533400"/>
            <a:r>
              <a:rPr lang="en-US" sz="2400" dirty="0" err="1" smtClean="0"/>
              <a:t>t</a:t>
            </a:r>
            <a:r>
              <a:rPr lang="en-US" sz="2400" baseline="-25000" dirty="0" err="1" smtClean="0"/>
              <a:t>s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is the execution time on a single processor, using the fastest known sequential algorithm</a:t>
            </a:r>
          </a:p>
          <a:p>
            <a:pPr marL="990600" lvl="1" indent="-533400"/>
            <a:r>
              <a:rPr lang="en-US" sz="2400" i="1" dirty="0" err="1" smtClean="0"/>
              <a:t>t</a:t>
            </a:r>
            <a:r>
              <a:rPr lang="en-US" i="1" baseline="-25000" dirty="0" err="1" smtClean="0"/>
              <a:t>p</a:t>
            </a:r>
            <a:r>
              <a:rPr lang="en-US" i="1" baseline="-25000" dirty="0" smtClean="0"/>
              <a:t> </a:t>
            </a:r>
            <a:r>
              <a:rPr lang="en-US" sz="2400" dirty="0" smtClean="0"/>
              <a:t>is the execution time using a  parallel processor.</a:t>
            </a:r>
          </a:p>
          <a:p>
            <a:pPr marL="609600" indent="-609600"/>
            <a:r>
              <a:rPr lang="en-US" sz="2800" dirty="0" smtClean="0"/>
              <a:t>For theoretical analysis,  </a:t>
            </a:r>
            <a:r>
              <a:rPr lang="en-US" sz="2800" i="1" dirty="0" smtClean="0"/>
              <a:t>S(n) = </a:t>
            </a:r>
            <a:r>
              <a:rPr lang="en-US" sz="2800" i="1" dirty="0" err="1" smtClean="0"/>
              <a:t>t</a:t>
            </a:r>
            <a:r>
              <a:rPr lang="en-US" i="1" baseline="-25000" dirty="0" err="1" smtClean="0"/>
              <a:t>s</a:t>
            </a:r>
            <a:r>
              <a:rPr lang="en-US" sz="2800" i="1" dirty="0" smtClean="0"/>
              <a:t>/</a:t>
            </a:r>
            <a:r>
              <a:rPr lang="en-US" sz="2800" i="1" dirty="0" err="1" smtClean="0"/>
              <a:t>t</a:t>
            </a:r>
            <a:r>
              <a:rPr lang="en-US" i="1" baseline="-25000" dirty="0" err="1" smtClean="0"/>
              <a:t>p</a:t>
            </a:r>
            <a:r>
              <a:rPr lang="en-US" baseline="-25000" dirty="0" smtClean="0"/>
              <a:t> </a:t>
            </a:r>
            <a:r>
              <a:rPr lang="en-US" sz="2800" dirty="0" smtClean="0"/>
              <a:t>where </a:t>
            </a:r>
          </a:p>
          <a:p>
            <a:pPr marL="990600" lvl="1" indent="-533400"/>
            <a:r>
              <a:rPr lang="en-US" sz="2400" i="1" dirty="0" err="1" smtClean="0"/>
              <a:t>t</a:t>
            </a:r>
            <a:r>
              <a:rPr lang="en-US" i="1" baseline="-25000" dirty="0" err="1" smtClean="0"/>
              <a:t>s</a:t>
            </a:r>
            <a:r>
              <a:rPr lang="en-US" baseline="-25000" dirty="0" smtClean="0"/>
              <a:t> </a:t>
            </a:r>
            <a:r>
              <a:rPr lang="en-US" sz="2400" dirty="0" smtClean="0"/>
              <a:t>is the worst case running time for of the fastest known sequential algorithm for the problem </a:t>
            </a:r>
          </a:p>
          <a:p>
            <a:pPr marL="990600" lvl="1" indent="-533400"/>
            <a:r>
              <a:rPr lang="en-US" sz="2400" i="1" dirty="0" err="1" smtClean="0"/>
              <a:t>t</a:t>
            </a:r>
            <a:r>
              <a:rPr lang="en-US" i="1" baseline="-25000" dirty="0" err="1" smtClean="0"/>
              <a:t>p</a:t>
            </a:r>
            <a:r>
              <a:rPr lang="en-US" i="1" baseline="-25000" dirty="0" smtClean="0"/>
              <a:t> </a:t>
            </a:r>
            <a:r>
              <a:rPr lang="en-US" sz="2400" dirty="0" smtClean="0"/>
              <a:t>is the worst case running time of the parallel algorithm using </a:t>
            </a:r>
            <a:r>
              <a:rPr lang="en-US" sz="2400" i="1" dirty="0" smtClean="0"/>
              <a:t>n</a:t>
            </a:r>
            <a:r>
              <a:rPr lang="en-US" sz="2400" dirty="0" smtClean="0"/>
              <a:t> PEs.</a:t>
            </a:r>
          </a:p>
          <a:p>
            <a:pPr marL="990600" lvl="1" indent="-533400">
              <a:buNone/>
            </a:pPr>
            <a:r>
              <a:rPr lang="en-GB" sz="2400" dirty="0" smtClean="0"/>
              <a:t>Speedup = Sequential Execution time/Parallel Execution time</a:t>
            </a:r>
          </a:p>
          <a:p>
            <a:pPr marL="990600" lvl="1" indent="-533400"/>
            <a:endParaRPr lang="en-US" sz="2400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Conclusions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We need some model to reason, compare, analyze and design algorithms</a:t>
            </a:r>
          </a:p>
          <a:p>
            <a:r>
              <a:rPr lang="en-US" smtClean="0"/>
              <a:t>PRAM is simple and easy to understand</a:t>
            </a:r>
          </a:p>
          <a:p>
            <a:r>
              <a:rPr lang="en-US" smtClean="0"/>
              <a:t>Rich set of theoretical results</a:t>
            </a:r>
          </a:p>
          <a:p>
            <a:r>
              <a:rPr lang="en-US" smtClean="0"/>
              <a:t>Over-simplistic and often not realistic</a:t>
            </a:r>
          </a:p>
          <a:p>
            <a:r>
              <a:rPr lang="en-US" smtClean="0"/>
              <a:t>The programs written on these machines are, in general, of type MIMD. Certain special cases such as SIMD may also be handled in such a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Speedup Usually Optimal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Speedup is linear if S(n) = n </a:t>
            </a:r>
          </a:p>
          <a:p>
            <a:pPr>
              <a:lnSpc>
                <a:spcPct val="80000"/>
              </a:lnSpc>
            </a:pPr>
            <a:r>
              <a:rPr lang="en-US" sz="2400" u="sng" dirty="0" smtClean="0"/>
              <a:t>Theorem</a:t>
            </a:r>
            <a:r>
              <a:rPr lang="en-US" sz="2400" dirty="0" smtClean="0"/>
              <a:t>: The maximum possible speedup for parallel computers with n PEs for “traditional problems” is </a:t>
            </a:r>
            <a:r>
              <a:rPr lang="en-US" sz="2400" i="1" dirty="0" smtClean="0"/>
              <a:t>n.</a:t>
            </a:r>
            <a:r>
              <a:rPr lang="en-US" sz="24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sz="2400" u="sng" dirty="0" smtClean="0"/>
              <a:t>Proof</a:t>
            </a:r>
            <a:r>
              <a:rPr lang="en-US" sz="2400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Assume a computation is partitioned perfectly into </a:t>
            </a:r>
            <a:r>
              <a:rPr lang="en-US" sz="2400" i="1" dirty="0" smtClean="0"/>
              <a:t>n</a:t>
            </a:r>
            <a:r>
              <a:rPr lang="en-US" sz="2400" dirty="0" smtClean="0"/>
              <a:t> processes of equal duration.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Assume no overhead is incurred as a result of this partitioning of the computation – (e.g., partitioning process, information passing,  coordination of processes, etc),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Under these ideal conditions, the parallel computation will execute </a:t>
            </a:r>
            <a:r>
              <a:rPr lang="en-US" sz="2400" i="1" dirty="0" smtClean="0"/>
              <a:t>n </a:t>
            </a:r>
            <a:r>
              <a:rPr lang="en-US" sz="2400" dirty="0" smtClean="0"/>
              <a:t>times faster than the sequential computation.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The parallel running time is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s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/n</a:t>
            </a:r>
            <a:r>
              <a:rPr lang="en-US" sz="24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Then the parallel speedup of this computation is 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sz="2400" i="1" dirty="0" smtClean="0"/>
              <a:t>S(n) =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s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/(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s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/n)  = n</a:t>
            </a:r>
            <a:endParaRPr lang="en-US" sz="2400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Superlinear</a:t>
            </a:r>
            <a:r>
              <a:rPr lang="en-US" dirty="0" smtClean="0"/>
              <a:t> Speedup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Superlinear</a:t>
            </a:r>
            <a:r>
              <a:rPr lang="en-US" sz="2800" dirty="0" smtClean="0"/>
              <a:t> speedup occurs when </a:t>
            </a:r>
            <a:r>
              <a:rPr lang="en-US" sz="2800" i="1" dirty="0" smtClean="0"/>
              <a:t>S(n) &gt; n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Most texts besides </a:t>
            </a:r>
            <a:r>
              <a:rPr lang="en-US" sz="2800" dirty="0" err="1" smtClean="0"/>
              <a:t>Akl’s</a:t>
            </a:r>
            <a:r>
              <a:rPr lang="en-US" sz="2800" dirty="0" smtClean="0"/>
              <a:t> and Quinn’s argue that</a:t>
            </a:r>
          </a:p>
          <a:p>
            <a:pPr lvl="1"/>
            <a:r>
              <a:rPr lang="en-US" sz="2400" dirty="0" smtClean="0"/>
              <a:t>Linear speedup is the maximum speedup obtainable.</a:t>
            </a:r>
          </a:p>
          <a:p>
            <a:pPr lvl="2"/>
            <a:r>
              <a:rPr lang="en-US" dirty="0" smtClean="0"/>
              <a:t>The preceding “proof” is used to argue that </a:t>
            </a:r>
            <a:r>
              <a:rPr lang="en-US" dirty="0" err="1" smtClean="0"/>
              <a:t>superlinearity</a:t>
            </a:r>
            <a:r>
              <a:rPr lang="en-US" dirty="0" smtClean="0"/>
              <a:t> is always impossible.</a:t>
            </a:r>
          </a:p>
          <a:p>
            <a:pPr lvl="1"/>
            <a:r>
              <a:rPr lang="en-US" sz="2400" dirty="0" smtClean="0"/>
              <a:t>Occasionally speedup that appears to be </a:t>
            </a:r>
            <a:r>
              <a:rPr lang="en-US" sz="2400" dirty="0" err="1" smtClean="0"/>
              <a:t>superlinear</a:t>
            </a:r>
            <a:r>
              <a:rPr lang="en-US" sz="2400" dirty="0" smtClean="0"/>
              <a:t> may occur, but can be explained by other reasons such as </a:t>
            </a:r>
          </a:p>
          <a:p>
            <a:pPr lvl="2"/>
            <a:r>
              <a:rPr lang="en-US" dirty="0" smtClean="0"/>
              <a:t>the extra memory in parallel system.</a:t>
            </a:r>
          </a:p>
          <a:p>
            <a:pPr lvl="2"/>
            <a:r>
              <a:rPr lang="en-US" dirty="0" smtClean="0"/>
              <a:t>a sub-optimal sequential algorithm used.</a:t>
            </a:r>
          </a:p>
          <a:p>
            <a:pPr lvl="2"/>
            <a:r>
              <a:rPr lang="en-US" dirty="0" smtClean="0"/>
              <a:t>luck, in case of algorithm that has a random aspect in its design (e.g., random selection) 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RAM (Random Access Machine)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smtClean="0"/>
              <a:t>Unbounded</a:t>
            </a:r>
            <a:r>
              <a:rPr lang="en-US" dirty="0" smtClean="0"/>
              <a:t> number of local memory cells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Each memory cell can hold an integer of </a:t>
            </a:r>
            <a:r>
              <a:rPr lang="en-US" b="1" dirty="0" smtClean="0"/>
              <a:t>unbounded</a:t>
            </a:r>
            <a:r>
              <a:rPr lang="en-US" dirty="0" smtClean="0"/>
              <a:t> size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Instruction set included –simple operations, data operations, comparator, branches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All operations take </a:t>
            </a:r>
            <a:r>
              <a:rPr lang="en-US" b="1" dirty="0" smtClean="0"/>
              <a:t>unit time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smtClean="0"/>
              <a:t>Time complexity </a:t>
            </a:r>
            <a:r>
              <a:rPr lang="en-US" dirty="0" smtClean="0"/>
              <a:t>= number of instructions executed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smtClean="0"/>
              <a:t>Space complexity </a:t>
            </a:r>
            <a:r>
              <a:rPr lang="en-US" dirty="0" smtClean="0"/>
              <a:t>= number of memory cells used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2">
                    <a:satMod val="130000"/>
                  </a:schemeClr>
                </a:solidFill>
              </a:rPr>
              <a:t>PRAM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</a:rPr>
              <a:t>(Parallel Random Access Machine)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Definition: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Is an abstract machine for designing the algorithms applicable to parallel computers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M’ is a system &lt;M, </a:t>
            </a:r>
            <a:r>
              <a:rPr lang="en-US" sz="2400" dirty="0" smtClean="0"/>
              <a:t>X</a:t>
            </a:r>
            <a:r>
              <a:rPr lang="en-US" dirty="0" smtClean="0"/>
              <a:t>, </a:t>
            </a:r>
            <a:r>
              <a:rPr lang="en-US" sz="2400" dirty="0" smtClean="0"/>
              <a:t>Y</a:t>
            </a:r>
            <a:r>
              <a:rPr lang="en-US" dirty="0" smtClean="0"/>
              <a:t>, </a:t>
            </a:r>
            <a:r>
              <a:rPr lang="en-US" sz="2400" cap="small" dirty="0" smtClean="0"/>
              <a:t>A</a:t>
            </a:r>
            <a:r>
              <a:rPr lang="en-US" dirty="0" smtClean="0"/>
              <a:t>&gt; of infinitely many</a:t>
            </a: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RAM’s M1, M2, …, each M</a:t>
            </a:r>
            <a:r>
              <a:rPr lang="en-US" baseline="-25000" dirty="0" smtClean="0"/>
              <a:t>i </a:t>
            </a:r>
            <a:r>
              <a:rPr lang="en-US" dirty="0" smtClean="0"/>
              <a:t>is called a processor of M’. All the processors are assumed to be identical. Each has ability to recognize its own index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Input cells X(1), X(2),…,</a:t>
            </a: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Output cells Y(1), Y(2),…,</a:t>
            </a: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Shared memory cells A(1), A(2),…,</a:t>
            </a: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PRAM (Parallel RAM)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Unbounded collection of RAM processors P</a:t>
            </a:r>
            <a:r>
              <a:rPr lang="en-US" baseline="-25000" dirty="0" smtClean="0"/>
              <a:t>0</a:t>
            </a:r>
            <a:r>
              <a:rPr lang="en-US" dirty="0" smtClean="0"/>
              <a:t>, P</a:t>
            </a:r>
            <a:r>
              <a:rPr lang="en-US" baseline="-25000" dirty="0" smtClean="0"/>
              <a:t>1</a:t>
            </a:r>
            <a:r>
              <a:rPr lang="en-US" dirty="0" smtClean="0"/>
              <a:t>, …,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Processors don’t have tape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Each processor has unbounded registers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Unbounded collection of share memory cells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All processors can access all memory cells in unit time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All communication via shared 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PRAM (step in a computation)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1450" cy="4800600"/>
          </a:xfrm>
        </p:spPr>
        <p:txBody>
          <a:bodyPr>
            <a:normAutofit fontScale="92500" lnSpcReduction="1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Consist of 5 phases (carried in parallel by all the processors) each processor: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Reads a value from one of the cells x(1),…, x(N)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Reads one of the shared memory cells A(1), A(2),…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Performs some internal computation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May write into one of the output cells y(1), y(2),…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May write into one of the shared memory cells A(1), A(2),…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/>
              <a:t>e.g. for all </a:t>
            </a:r>
            <a:r>
              <a:rPr lang="en-US" dirty="0" err="1" smtClean="0"/>
              <a:t>i</a:t>
            </a:r>
            <a:r>
              <a:rPr lang="en-US" dirty="0" smtClean="0"/>
              <a:t>, do A[</a:t>
            </a:r>
            <a:r>
              <a:rPr lang="en-US" dirty="0" err="1" smtClean="0"/>
              <a:t>i</a:t>
            </a:r>
            <a:r>
              <a:rPr lang="en-US" dirty="0" smtClean="0"/>
              <a:t>] = A[i-1] + 1;</a:t>
            </a:r>
          </a:p>
          <a:p>
            <a:pPr marL="886968" lvl="2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Read A[i-1] , compute add 1, write 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886968" lvl="2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happened synchronously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PRAM (Parallel RAM)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95400"/>
            <a:ext cx="7497763" cy="990600"/>
          </a:xfrm>
        </p:spPr>
        <p:txBody>
          <a:bodyPr>
            <a:normAutofit lnSpcReduction="1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Some subset of the processors can remain idle </a:t>
            </a:r>
            <a:endParaRPr lang="en-US" dirty="0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752600" y="2438400"/>
            <a:ext cx="6324600" cy="1295400"/>
            <a:chOff x="1828800" y="4419600"/>
            <a:chExt cx="5791200" cy="129540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828800" y="4419600"/>
              <a:ext cx="457200" cy="838994"/>
              <a:chOff x="1828800" y="4343400"/>
              <a:chExt cx="457200" cy="83899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28800" y="4343400"/>
                <a:ext cx="457889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6" name="Straight Arrow Connector 5"/>
              <p:cNvCxnSpPr>
                <a:stCxn id="4" idx="2"/>
              </p:cNvCxnSpPr>
              <p:nvPr/>
            </p:nvCxnSpPr>
            <p:spPr>
              <a:xfrm rot="5400000">
                <a:off x="1867245" y="4991961"/>
                <a:ext cx="381000" cy="1453"/>
              </a:xfrm>
              <a:prstGeom prst="straightConnector1">
                <a:avLst/>
              </a:prstGeom>
              <a:ln w="190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71800" y="4419600"/>
              <a:ext cx="457200" cy="838994"/>
              <a:chOff x="1828800" y="4343400"/>
              <a:chExt cx="457200" cy="83899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8341" y="4343400"/>
                <a:ext cx="457889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10" name="Straight Arrow Connector 9"/>
              <p:cNvCxnSpPr>
                <a:stCxn id="9" idx="2"/>
              </p:cNvCxnSpPr>
              <p:nvPr/>
            </p:nvCxnSpPr>
            <p:spPr>
              <a:xfrm rot="5400000">
                <a:off x="1866786" y="4991961"/>
                <a:ext cx="381000" cy="1453"/>
              </a:xfrm>
              <a:prstGeom prst="straightConnector1">
                <a:avLst/>
              </a:prstGeom>
              <a:ln w="190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4114800" y="4419600"/>
              <a:ext cx="457200" cy="838994"/>
              <a:chOff x="1828800" y="4343400"/>
              <a:chExt cx="457200" cy="83899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829336" y="4343400"/>
                <a:ext cx="456435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3" name="Straight Arrow Connector 12"/>
              <p:cNvCxnSpPr>
                <a:stCxn id="12" idx="2"/>
              </p:cNvCxnSpPr>
              <p:nvPr/>
            </p:nvCxnSpPr>
            <p:spPr>
              <a:xfrm rot="5400000">
                <a:off x="1867053" y="4991234"/>
                <a:ext cx="381000" cy="2907"/>
              </a:xfrm>
              <a:prstGeom prst="straightConnector1">
                <a:avLst/>
              </a:prstGeom>
              <a:ln w="190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7086600" y="4419600"/>
              <a:ext cx="457200" cy="838994"/>
              <a:chOff x="1828800" y="4343400"/>
              <a:chExt cx="457200" cy="83899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724" y="4343400"/>
                <a:ext cx="457888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cxnSp>
            <p:nvCxnSpPr>
              <p:cNvPr id="16" name="Straight Arrow Connector 15"/>
              <p:cNvCxnSpPr>
                <a:stCxn id="15" idx="2"/>
              </p:cNvCxnSpPr>
              <p:nvPr/>
            </p:nvCxnSpPr>
            <p:spPr>
              <a:xfrm rot="5400000">
                <a:off x="1867168" y="4991961"/>
                <a:ext cx="381000" cy="1454"/>
              </a:xfrm>
              <a:prstGeom prst="straightConnector1">
                <a:avLst/>
              </a:prstGeom>
              <a:ln w="190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>
              <a:endCxn id="15" idx="1"/>
            </p:cNvCxnSpPr>
            <p:nvPr/>
          </p:nvCxnSpPr>
          <p:spPr>
            <a:xfrm>
              <a:off x="4648812" y="4648200"/>
              <a:ext cx="2437712" cy="1588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828800" y="5257800"/>
              <a:ext cx="57912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Shared Memory Cells</a:t>
              </a:r>
              <a:endParaRPr lang="en-US" b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365" name="Content Placeholder 2"/>
          <p:cNvSpPr txBox="1">
            <a:spLocks/>
          </p:cNvSpPr>
          <p:nvPr/>
        </p:nvSpPr>
        <p:spPr bwMode="auto">
          <a:xfrm>
            <a:off x="1219200" y="3962400"/>
            <a:ext cx="7696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3200" dirty="0">
                <a:latin typeface="Gill Sans MT" pitchFamily="34" charset="0"/>
              </a:rPr>
              <a:t>Two or more processors may read simultaneously from the same cell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3200" dirty="0">
                <a:latin typeface="Gill Sans MT" pitchFamily="34" charset="0"/>
              </a:rPr>
              <a:t>A </a:t>
            </a:r>
            <a:r>
              <a:rPr lang="en-US" sz="3200" b="1" dirty="0">
                <a:latin typeface="Gill Sans MT" pitchFamily="34" charset="0"/>
              </a:rPr>
              <a:t>write conflict </a:t>
            </a:r>
            <a:r>
              <a:rPr lang="en-US" sz="3200" dirty="0">
                <a:latin typeface="Gill Sans MT" pitchFamily="34" charset="0"/>
              </a:rPr>
              <a:t>occurs when two or more processors try to write simultaneously into the same cell</a:t>
            </a:r>
            <a:endParaRPr lang="en-US" sz="3200" b="1" i="1" dirty="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1336</Words>
  <Application>Microsoft Office PowerPoint</Application>
  <PresentationFormat>On-screen Show (4:3)</PresentationFormat>
  <Paragraphs>178</Paragraphs>
  <Slides>20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Lecture-5 Speed Up Performance Law</vt:lpstr>
      <vt:lpstr>Speedup</vt:lpstr>
      <vt:lpstr>Linear Speedup Usually Optimal</vt:lpstr>
      <vt:lpstr>Superlinear Speedup</vt:lpstr>
      <vt:lpstr>RAM (Random Access Machine)</vt:lpstr>
      <vt:lpstr>PRAM (Parallel Random Access Machine)</vt:lpstr>
      <vt:lpstr>PRAM (Parallel RAM)</vt:lpstr>
      <vt:lpstr>PRAM (step in a computation)</vt:lpstr>
      <vt:lpstr>PRAM (Parallel RAM) </vt:lpstr>
      <vt:lpstr>Share Memory Access Conflicts</vt:lpstr>
      <vt:lpstr>Concurrent Write (CW)</vt:lpstr>
      <vt:lpstr>Strengths of PRAM</vt:lpstr>
      <vt:lpstr>Computational power</vt:lpstr>
      <vt:lpstr>An initial example</vt:lpstr>
      <vt:lpstr>PRAM Algorithm (Parallel Addition)</vt:lpstr>
      <vt:lpstr>PRAM Algorithm (Parallel Addition)</vt:lpstr>
      <vt:lpstr>Example 2</vt:lpstr>
      <vt:lpstr>Example 2</vt:lpstr>
      <vt:lpstr>Some variants of PRAM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Up Performance Law</dc:title>
  <dc:creator>Administrator</dc:creator>
  <cp:lastModifiedBy>User</cp:lastModifiedBy>
  <cp:revision>17</cp:revision>
  <dcterms:created xsi:type="dcterms:W3CDTF">2006-08-16T00:00:00Z</dcterms:created>
  <dcterms:modified xsi:type="dcterms:W3CDTF">2020-12-13T04:58:36Z</dcterms:modified>
</cp:coreProperties>
</file>