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83" r:id="rId5"/>
    <p:sldId id="284" r:id="rId6"/>
    <p:sldId id="285" r:id="rId7"/>
    <p:sldId id="286" r:id="rId8"/>
    <p:sldId id="287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6E1"/>
    <a:srgbClr val="2A428D"/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228" y="864"/>
      </p:cViewPr>
      <p:guideLst>
        <p:guide orient="horz" pos="2148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Click to edit Master text style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D279-13C2-47B7-97FB-F8E7CCA9F9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4C2D-8B68-445C-AE43-384C9DAECB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D279-13C2-47B7-97FB-F8E7CCA9F9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4C2D-8B68-445C-AE43-384C9DAECB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D279-13C2-47B7-97FB-F8E7CCA9F9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4C2D-8B68-445C-AE43-384C9DAECB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D279-13C2-47B7-97FB-F8E7CCA9F9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E4C2D-8B68-445C-AE43-384C9DAECB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0" t="117" r="4587" b="4065"/>
          <a:stretch>
            <a:fillRect/>
          </a:stretch>
        </p:blipFill>
        <p:spPr>
          <a:xfrm rot="5400000">
            <a:off x="2516343" y="-2544285"/>
            <a:ext cx="7141531" cy="122301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00374" y="2221569"/>
            <a:ext cx="1032827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rPr sz="35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Parallel and Distributed Computing</a:t>
            </a:r>
            <a:endParaRPr sz="350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 algn="ctr">
              <a:defRPr sz="3200" b="1">
                <a:solidFill>
                  <a:srgbClr val="003366"/>
                </a:solidFill>
              </a:defRPr>
            </a:pPr>
            <a:r>
              <a:rPr lang="en-US" altLang="en-GB" sz="3500" b="1" dirty="0" smtClean="0">
                <a:solidFill>
                  <a:schemeClr val="bg1"/>
                </a:solidFill>
                <a:latin typeface="Bahnschrift" panose="020B0502040204020203" charset="0"/>
                <a:ea typeface="Microsoft YaHei" panose="020B0503020204020204" pitchFamily="34" charset="-122"/>
                <a:cs typeface="Bahnschrift" panose="020B0502040204020203" charset="0"/>
                <a:sym typeface="+mn-ea"/>
              </a:rPr>
              <a:t>A Modern Approach to High-Performance Systems</a:t>
            </a:r>
            <a:endParaRPr lang="en-US" altLang="en-GB" sz="3500" b="1" dirty="0" smtClean="0">
              <a:solidFill>
                <a:schemeClr val="bg1"/>
              </a:solidFill>
              <a:latin typeface="Bahnschrift" panose="020B0502040204020203" charset="0"/>
              <a:ea typeface="Microsoft YaHei" panose="020B0503020204020204" pitchFamily="34" charset="-122"/>
              <a:cs typeface="Bahnschrift" panose="020B0502040204020203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99255" y="3661464"/>
            <a:ext cx="3755390" cy="16300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323232"/>
                </a:solidFill>
              </a:defRPr>
            </a:pPr>
            <a:r>
              <a:rPr sz="25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M</a:t>
            </a:r>
            <a:r>
              <a:rPr lang="en-US" sz="25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d</a:t>
            </a:r>
            <a:r>
              <a:rPr sz="25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. Mostafizur Rahman</a:t>
            </a:r>
            <a:endParaRPr sz="250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 algn="ctr">
              <a:defRPr sz="2000">
                <a:solidFill>
                  <a:srgbClr val="323232"/>
                </a:solidFill>
              </a:defRPr>
            </a:pPr>
            <a:r>
              <a:rPr sz="25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M</a:t>
            </a:r>
            <a:r>
              <a:rPr lang="en-US" sz="25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d.</a:t>
            </a:r>
            <a:r>
              <a:rPr sz="25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 Rakibul Hasan Rakib,</a:t>
            </a:r>
            <a:endParaRPr sz="250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 algn="ctr">
              <a:defRPr sz="2000">
                <a:solidFill>
                  <a:srgbClr val="323232"/>
                </a:solidFill>
              </a:defRPr>
            </a:pPr>
            <a:r>
              <a:rPr sz="25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M</a:t>
            </a:r>
            <a:r>
              <a:rPr lang="en-US" sz="25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d</a:t>
            </a:r>
            <a:r>
              <a:rPr sz="25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. Rakib Hosain Porosh</a:t>
            </a:r>
            <a:endParaRPr sz="250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 algn="ctr">
              <a:defRPr sz="2000">
                <a:solidFill>
                  <a:srgbClr val="323232"/>
                </a:solidFill>
              </a:defRPr>
            </a:pPr>
            <a:r>
              <a:rPr sz="25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Arbi Akbar</a:t>
            </a:r>
            <a:endParaRPr lang="en-US" altLang="zh-CN" sz="2500" dirty="0">
              <a:solidFill>
                <a:schemeClr val="bg1"/>
              </a:solidFill>
              <a:latin typeface="Bahnschrift" panose="020B0502040204020203" charset="0"/>
              <a:ea typeface="Microsoft YaHei" panose="020B0503020204020204" pitchFamily="34" charset="-122"/>
              <a:cs typeface="Bahnschrift" panose="020B0502040204020203" charset="0"/>
              <a:sym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362200" y="3410639"/>
            <a:ext cx="7545957" cy="0"/>
          </a:xfrm>
          <a:prstGeom prst="line">
            <a:avLst/>
          </a:prstGeom>
          <a:ln>
            <a:solidFill>
              <a:srgbClr val="7BB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0" t="18213" r="4587" b="58075"/>
          <a:stretch>
            <a:fillRect/>
          </a:stretch>
        </p:blipFill>
        <p:spPr>
          <a:xfrm rot="5400000">
            <a:off x="-1902355" y="1975811"/>
            <a:ext cx="6857999" cy="2906376"/>
          </a:xfrm>
          <a:custGeom>
            <a:avLst/>
            <a:gdLst>
              <a:gd name="connsiteX0" fmla="*/ 0 w 7141531"/>
              <a:gd name="connsiteY0" fmla="*/ 3026535 h 3026535"/>
              <a:gd name="connsiteX1" fmla="*/ 0 w 7141531"/>
              <a:gd name="connsiteY1" fmla="*/ 0 h 3026535"/>
              <a:gd name="connsiteX2" fmla="*/ 7141531 w 7141531"/>
              <a:gd name="connsiteY2" fmla="*/ 0 h 3026535"/>
              <a:gd name="connsiteX3" fmla="*/ 7141531 w 7141531"/>
              <a:gd name="connsiteY3" fmla="*/ 3026535 h 3026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1531" h="3026535">
                <a:moveTo>
                  <a:pt x="0" y="3026535"/>
                </a:moveTo>
                <a:lnTo>
                  <a:pt x="0" y="0"/>
                </a:lnTo>
                <a:lnTo>
                  <a:pt x="7141531" y="0"/>
                </a:lnTo>
                <a:lnTo>
                  <a:pt x="7141531" y="3026535"/>
                </a:lnTo>
                <a:close/>
              </a:path>
            </a:pathLst>
          </a:custGeom>
        </p:spPr>
      </p:pic>
      <p:sp>
        <p:nvSpPr>
          <p:cNvPr id="15" name="图文框 14"/>
          <p:cNvSpPr/>
          <p:nvPr/>
        </p:nvSpPr>
        <p:spPr>
          <a:xfrm>
            <a:off x="0" y="0"/>
            <a:ext cx="12192000" cy="6858001"/>
          </a:xfrm>
          <a:prstGeom prst="frame">
            <a:avLst>
              <a:gd name="adj1" fmla="val 2171"/>
            </a:avLst>
          </a:prstGeom>
          <a:solidFill>
            <a:srgbClr val="7BB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7256" y="705824"/>
            <a:ext cx="2480310" cy="629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defRPr sz="3200" b="1">
                <a:solidFill>
                  <a:srgbClr val="003366"/>
                </a:solidFill>
              </a:defRPr>
            </a:pPr>
            <a:r>
              <a:rPr lang="en-US" sz="35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Introducton</a:t>
            </a:r>
            <a:endParaRPr lang="en-US" sz="3500" b="1" dirty="0" smtClean="0">
              <a:solidFill>
                <a:schemeClr val="bg1"/>
              </a:solidFill>
              <a:latin typeface="Bahnschrift" panose="020B0502040204020203" charset="0"/>
              <a:ea typeface="Microsoft YaHei" panose="020B0503020204020204" pitchFamily="34" charset="-122"/>
              <a:cs typeface="Bahnschrift" panose="020B0502040204020203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538855" y="706120"/>
            <a:ext cx="7775575" cy="539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l">
              <a:buFont typeface="Arial" panose="020B0604020202020204" pitchFamily="34" charset="0"/>
              <a:buChar char="•"/>
              <a:defRPr sz="3200" b="1">
                <a:solidFill>
                  <a:srgbClr val="003366"/>
                </a:solidFill>
              </a:defRPr>
            </a:pPr>
            <a:r>
              <a:rPr lang="en-US" altLang="en-GB" sz="2500" dirty="0" smtClean="0">
                <a:latin typeface="Bahnschrift" panose="020B0502040204020203" charset="0"/>
                <a:ea typeface="Microsoft YaHei" panose="020B0503020204020204" pitchFamily="34" charset="-122"/>
                <a:cs typeface="Bahnschrift" panose="020B0502040204020203" charset="0"/>
                <a:sym typeface="+mn-ea"/>
              </a:rPr>
              <a:t>Growing demand makes sequential computing inadequate</a:t>
            </a:r>
            <a:endParaRPr lang="en-US" altLang="en-GB" sz="2500" dirty="0" smtClean="0">
              <a:latin typeface="Bahnschrift" panose="020B0502040204020203" charset="0"/>
              <a:ea typeface="Microsoft YaHei" panose="020B0503020204020204" pitchFamily="34" charset="-122"/>
              <a:cs typeface="Bahnschrift" panose="020B05020402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  <a:defRPr sz="3200" b="1">
                <a:solidFill>
                  <a:srgbClr val="003366"/>
                </a:solidFill>
              </a:defRPr>
            </a:pPr>
            <a:endParaRPr lang="en-US" altLang="en-GB" sz="2500" b="0" dirty="0" smtClean="0">
              <a:solidFill>
                <a:schemeClr val="tx1"/>
              </a:solidFill>
              <a:latin typeface="Bahnschrift" panose="020B0502040204020203" charset="0"/>
              <a:ea typeface="Microsoft YaHei" panose="020B0503020204020204" pitchFamily="34" charset="-122"/>
              <a:cs typeface="Bahnschrift" panose="020B0502040204020203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defRPr sz="3200" b="1">
                <a:solidFill>
                  <a:srgbClr val="003366"/>
                </a:solidFill>
              </a:defRPr>
            </a:pPr>
            <a:r>
              <a:rPr lang="en-US" altLang="en-GB" sz="2500" dirty="0" smtClean="0">
                <a:latin typeface="Bahnschrift" panose="020B0502040204020203" charset="0"/>
                <a:ea typeface="Microsoft YaHei" panose="020B0503020204020204" pitchFamily="34" charset="-122"/>
                <a:cs typeface="Bahnschrift" panose="020B0502040204020203" charset="0"/>
                <a:sym typeface="+mn-ea"/>
              </a:rPr>
              <a:t>Requires massive power for simulations, weather, finance, AI</a:t>
            </a:r>
            <a:endParaRPr lang="en-US" altLang="en-GB" sz="2500" dirty="0" smtClean="0">
              <a:latin typeface="Bahnschrift" panose="020B0502040204020203" charset="0"/>
              <a:ea typeface="Microsoft YaHei" panose="020B0503020204020204" pitchFamily="34" charset="-122"/>
              <a:cs typeface="Bahnschrift" panose="020B05020402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  <a:defRPr sz="3200" b="1">
                <a:solidFill>
                  <a:srgbClr val="003366"/>
                </a:solidFill>
              </a:defRPr>
            </a:pPr>
            <a:endParaRPr lang="en-US" altLang="en-GB" sz="2500" b="0" dirty="0" smtClean="0">
              <a:solidFill>
                <a:schemeClr val="tx1"/>
              </a:solidFill>
              <a:latin typeface="Bahnschrift" panose="020B0502040204020203" charset="0"/>
              <a:ea typeface="Microsoft YaHei" panose="020B0503020204020204" pitchFamily="34" charset="-122"/>
              <a:cs typeface="Bahnschrift" panose="020B0502040204020203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defRPr sz="3200" b="1">
                <a:solidFill>
                  <a:srgbClr val="003366"/>
                </a:solidFill>
              </a:defRPr>
            </a:pPr>
            <a:r>
              <a:rPr lang="en-US" altLang="en-GB" sz="2500" dirty="0" smtClean="0">
                <a:latin typeface="Bahnschrift" panose="020B0502040204020203" charset="0"/>
                <a:ea typeface="Microsoft YaHei" panose="020B0503020204020204" pitchFamily="34" charset="-122"/>
                <a:cs typeface="Bahnschrift" panose="020B0502040204020203" charset="0"/>
                <a:sym typeface="+mn-ea"/>
              </a:rPr>
              <a:t>Parallel computing </a:t>
            </a:r>
            <a:r>
              <a:rPr lang="en-US" altLang="en-US" sz="2500" dirty="0" smtClean="0">
                <a:latin typeface="Bahnschrift" panose="020B0502040204020203" charset="0"/>
                <a:ea typeface="Microsoft YaHei" panose="020B0503020204020204" pitchFamily="34" charset="-122"/>
                <a:cs typeface="Bahnschrift" panose="020B0502040204020203" charset="0"/>
                <a:sym typeface="+mn-ea"/>
              </a:rPr>
              <a:t>→</a:t>
            </a:r>
            <a:r>
              <a:rPr lang="en-US" altLang="en-GB" sz="2500" dirty="0" smtClean="0">
                <a:latin typeface="Bahnschrift" panose="020B0502040204020203" charset="0"/>
                <a:ea typeface="Microsoft YaHei" panose="020B0503020204020204" pitchFamily="34" charset="-122"/>
                <a:cs typeface="Bahnschrift" panose="020B0502040204020203" charset="0"/>
                <a:sym typeface="+mn-ea"/>
              </a:rPr>
              <a:t> tasks split, faster execution</a:t>
            </a:r>
            <a:endParaRPr lang="en-US" altLang="en-GB" sz="2500" dirty="0" smtClean="0">
              <a:latin typeface="Bahnschrift" panose="020B0502040204020203" charset="0"/>
              <a:ea typeface="Microsoft YaHei" panose="020B0503020204020204" pitchFamily="34" charset="-122"/>
              <a:cs typeface="Bahnschrift" panose="020B0502040204020203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  <a:defRPr sz="3200" b="1">
                <a:solidFill>
                  <a:srgbClr val="003366"/>
                </a:solidFill>
              </a:defRPr>
            </a:pPr>
            <a:endParaRPr lang="en-US" altLang="en-GB" sz="2500" b="0" dirty="0" smtClean="0">
              <a:solidFill>
                <a:schemeClr val="tx1"/>
              </a:solidFill>
              <a:latin typeface="Bahnschrift" panose="020B0502040204020203" charset="0"/>
              <a:ea typeface="Microsoft YaHei" panose="020B0503020204020204" pitchFamily="34" charset="-122"/>
              <a:cs typeface="Bahnschrift" panose="020B0502040204020203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defRPr sz="3200" b="1">
                <a:solidFill>
                  <a:srgbClr val="003366"/>
                </a:solidFill>
              </a:defRPr>
            </a:pPr>
            <a:r>
              <a:rPr lang="en-US" altLang="en-GB" sz="2500" dirty="0" smtClean="0">
                <a:latin typeface="Bahnschrift" panose="020B0502040204020203" charset="0"/>
                <a:ea typeface="Microsoft YaHei" panose="020B0503020204020204" pitchFamily="34" charset="-122"/>
                <a:cs typeface="Bahnschrift" panose="020B0502040204020203" charset="0"/>
                <a:sym typeface="+mn-ea"/>
              </a:rPr>
              <a:t>Distributed computing </a:t>
            </a:r>
            <a:r>
              <a:rPr lang="en-US" altLang="en-US" sz="2500" dirty="0" smtClean="0">
                <a:latin typeface="Bahnschrift" panose="020B0502040204020203" charset="0"/>
                <a:ea typeface="Microsoft YaHei" panose="020B0503020204020204" pitchFamily="34" charset="-122"/>
                <a:cs typeface="Bahnschrift" panose="020B0502040204020203" charset="0"/>
                <a:sym typeface="+mn-ea"/>
              </a:rPr>
              <a:t>→</a:t>
            </a:r>
            <a:r>
              <a:rPr lang="en-US" altLang="en-GB" sz="2500" dirty="0" smtClean="0">
                <a:latin typeface="Bahnschrift" panose="020B0502040204020203" charset="0"/>
                <a:ea typeface="Microsoft YaHei" panose="020B0503020204020204" pitchFamily="34" charset="-122"/>
                <a:cs typeface="Bahnschrift" panose="020B0502040204020203" charset="0"/>
                <a:sym typeface="+mn-ea"/>
              </a:rPr>
              <a:t> networked systems, scalable &amp; reliable</a:t>
            </a:r>
            <a:endParaRPr lang="en-US" altLang="en-GB" sz="2500" b="0" dirty="0" smtClean="0">
              <a:solidFill>
                <a:schemeClr val="tx1"/>
              </a:solidFill>
              <a:latin typeface="Bahnschrift" panose="020B0502040204020203" charset="0"/>
              <a:ea typeface="Microsoft YaHei" panose="020B0503020204020204" pitchFamily="34" charset="-122"/>
              <a:cs typeface="Bahnschrift" panose="020B0502040204020203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0" t="18213" r="4587" b="58075"/>
          <a:stretch>
            <a:fillRect/>
          </a:stretch>
        </p:blipFill>
        <p:spPr>
          <a:xfrm rot="16200000">
            <a:off x="-1902355" y="1975811"/>
            <a:ext cx="6857999" cy="2906376"/>
          </a:xfrm>
          <a:custGeom>
            <a:avLst/>
            <a:gdLst>
              <a:gd name="connsiteX0" fmla="*/ 0 w 7141531"/>
              <a:gd name="connsiteY0" fmla="*/ 3026535 h 3026535"/>
              <a:gd name="connsiteX1" fmla="*/ 0 w 7141531"/>
              <a:gd name="connsiteY1" fmla="*/ 0 h 3026535"/>
              <a:gd name="connsiteX2" fmla="*/ 7141531 w 7141531"/>
              <a:gd name="connsiteY2" fmla="*/ 0 h 3026535"/>
              <a:gd name="connsiteX3" fmla="*/ 7141531 w 7141531"/>
              <a:gd name="connsiteY3" fmla="*/ 3026535 h 3026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1531" h="3026535">
                <a:moveTo>
                  <a:pt x="0" y="3026535"/>
                </a:moveTo>
                <a:lnTo>
                  <a:pt x="0" y="0"/>
                </a:lnTo>
                <a:lnTo>
                  <a:pt x="7141531" y="0"/>
                </a:lnTo>
                <a:lnTo>
                  <a:pt x="7141531" y="3026535"/>
                </a:lnTo>
                <a:close/>
              </a:path>
            </a:pathLst>
          </a:custGeom>
        </p:spPr>
      </p:pic>
      <p:sp>
        <p:nvSpPr>
          <p:cNvPr id="15" name="图文框 14"/>
          <p:cNvSpPr/>
          <p:nvPr/>
        </p:nvSpPr>
        <p:spPr>
          <a:xfrm>
            <a:off x="0" y="0"/>
            <a:ext cx="12192000" cy="6858001"/>
          </a:xfrm>
          <a:prstGeom prst="frame">
            <a:avLst>
              <a:gd name="adj1" fmla="val 2171"/>
            </a:avLst>
          </a:prstGeom>
          <a:solidFill>
            <a:srgbClr val="7BB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6609" y="705824"/>
            <a:ext cx="2793365" cy="1706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defRPr sz="3200" b="1">
                <a:solidFill>
                  <a:srgbClr val="003366"/>
                </a:solidFill>
              </a:defRPr>
            </a:pPr>
            <a:r>
              <a:rPr sz="35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Performance</a:t>
            </a:r>
            <a:endParaRPr sz="350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 algn="ctr">
              <a:defRPr sz="3200" b="1">
                <a:solidFill>
                  <a:srgbClr val="003366"/>
                </a:solidFill>
              </a:defRPr>
            </a:pPr>
            <a:r>
              <a:rPr sz="35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Models</a:t>
            </a:r>
            <a:endParaRPr sz="350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 algn="ctr">
              <a:defRPr sz="3200" b="1">
                <a:solidFill>
                  <a:srgbClr val="003366"/>
                </a:solidFill>
              </a:defRPr>
            </a:pPr>
            <a:endParaRPr lang="en-US" sz="3500" b="1" dirty="0" smtClean="0">
              <a:solidFill>
                <a:schemeClr val="bg1"/>
              </a:solidFill>
              <a:latin typeface="Bahnschrift" panose="020B0502040204020203" charset="0"/>
              <a:ea typeface="Microsoft YaHei" panose="020B0503020204020204" pitchFamily="34" charset="-122"/>
              <a:cs typeface="Bahnschrift" panose="020B0502040204020203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538855" y="706120"/>
            <a:ext cx="7775575" cy="2395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2500">
              <a:latin typeface="Bahnschrift" panose="020B0502040204020203" charset="0"/>
              <a:cs typeface="Bahnschrift" panose="020B0502040204020203" charset="0"/>
            </a:endParaRP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500">
                <a:latin typeface="Bahnschrift" panose="020B0502040204020203" charset="0"/>
                <a:cs typeface="Bahnschrift" panose="020B0502040204020203" charset="0"/>
                <a:sym typeface="+mn-ea"/>
              </a:rPr>
              <a:t>• Speedup: S(n) = T(1) / T(n)</a:t>
            </a:r>
            <a:endParaRPr sz="2500"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500">
                <a:latin typeface="Bahnschrift" panose="020B0502040204020203" charset="0"/>
                <a:cs typeface="Bahnschrift" panose="020B0502040204020203" charset="0"/>
                <a:sym typeface="+mn-ea"/>
              </a:rPr>
              <a:t>• Efficiency: E(n) = S(n) / n</a:t>
            </a:r>
            <a:endParaRPr sz="2500"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500">
                <a:latin typeface="Bahnschrift" panose="020B0502040204020203" charset="0"/>
                <a:cs typeface="Bahnschrift" panose="020B0502040204020203" charset="0"/>
                <a:sym typeface="+mn-ea"/>
              </a:rPr>
              <a:t>• Scalability: ability to use more processors</a:t>
            </a:r>
            <a:endParaRPr lang="en-GB" altLang="en-US" sz="2500"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6" name="Picture 6" descr="Screenshot 2025-08-22 0246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5" y="2976880"/>
            <a:ext cx="4229100" cy="3206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0" t="18213" r="4587" b="58075"/>
          <a:stretch>
            <a:fillRect/>
          </a:stretch>
        </p:blipFill>
        <p:spPr>
          <a:xfrm rot="16200000">
            <a:off x="-1902355" y="1975811"/>
            <a:ext cx="6857999" cy="2906376"/>
          </a:xfrm>
          <a:custGeom>
            <a:avLst/>
            <a:gdLst>
              <a:gd name="connsiteX0" fmla="*/ 0 w 7141531"/>
              <a:gd name="connsiteY0" fmla="*/ 3026535 h 3026535"/>
              <a:gd name="connsiteX1" fmla="*/ 0 w 7141531"/>
              <a:gd name="connsiteY1" fmla="*/ 0 h 3026535"/>
              <a:gd name="connsiteX2" fmla="*/ 7141531 w 7141531"/>
              <a:gd name="connsiteY2" fmla="*/ 0 h 3026535"/>
              <a:gd name="connsiteX3" fmla="*/ 7141531 w 7141531"/>
              <a:gd name="connsiteY3" fmla="*/ 3026535 h 3026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1531" h="3026535">
                <a:moveTo>
                  <a:pt x="0" y="3026535"/>
                </a:moveTo>
                <a:lnTo>
                  <a:pt x="0" y="0"/>
                </a:lnTo>
                <a:lnTo>
                  <a:pt x="7141531" y="0"/>
                </a:lnTo>
                <a:lnTo>
                  <a:pt x="7141531" y="3026535"/>
                </a:lnTo>
                <a:close/>
              </a:path>
            </a:pathLst>
          </a:custGeom>
        </p:spPr>
      </p:pic>
      <p:sp>
        <p:nvSpPr>
          <p:cNvPr id="15" name="图文框 14"/>
          <p:cNvSpPr/>
          <p:nvPr/>
        </p:nvSpPr>
        <p:spPr>
          <a:xfrm>
            <a:off x="0" y="0"/>
            <a:ext cx="12192000" cy="6858001"/>
          </a:xfrm>
          <a:prstGeom prst="frame">
            <a:avLst>
              <a:gd name="adj1" fmla="val 2171"/>
            </a:avLst>
          </a:prstGeom>
          <a:solidFill>
            <a:srgbClr val="7BB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2027" y="705824"/>
            <a:ext cx="213741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defRPr sz="3200" b="1">
                <a:solidFill>
                  <a:srgbClr val="003366"/>
                </a:solidFill>
              </a:defRPr>
            </a:pPr>
            <a:r>
              <a:rPr sz="35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Execution</a:t>
            </a:r>
            <a:endParaRPr sz="350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 algn="ctr">
              <a:defRPr sz="3200" b="1">
                <a:solidFill>
                  <a:srgbClr val="003366"/>
                </a:solidFill>
              </a:defRPr>
            </a:pPr>
            <a:r>
              <a:rPr sz="35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Models</a:t>
            </a:r>
            <a:endParaRPr lang="en-US" sz="3500" b="1" dirty="0" smtClean="0">
              <a:solidFill>
                <a:schemeClr val="bg1"/>
              </a:solidFill>
              <a:latin typeface="Bahnschrift" panose="020B0502040204020203" charset="0"/>
              <a:ea typeface="Microsoft YaHei" panose="020B0503020204020204" pitchFamily="34" charset="-122"/>
              <a:cs typeface="Bahnschrift" panose="020B0502040204020203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371215" y="706120"/>
            <a:ext cx="8172450" cy="2804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defRPr sz="2000">
                <a:solidFill>
                  <a:srgbClr val="323232"/>
                </a:solidFill>
              </a:defRPr>
            </a:pPr>
            <a:r>
              <a:rPr sz="2500">
                <a:latin typeface="Bahnschrift" panose="020B0502040204020203" charset="0"/>
                <a:cs typeface="Bahnschrift" panose="020B0502040204020203" charset="0"/>
                <a:sym typeface="+mn-ea"/>
              </a:rPr>
              <a:t>Shared Memory Model</a:t>
            </a:r>
            <a:endParaRPr sz="2500"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500">
                <a:latin typeface="Bahnschrift" panose="020B0502040204020203" charset="0"/>
                <a:cs typeface="Bahnschrift" panose="020B0502040204020203" charset="0"/>
                <a:sym typeface="+mn-ea"/>
              </a:rPr>
              <a:t>   - Common memory, synchronization needed</a:t>
            </a:r>
            <a:endParaRPr sz="2500"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500">
                <a:latin typeface="Bahnschrift" panose="020B0502040204020203" charset="0"/>
                <a:cs typeface="Bahnschrift" panose="020B0502040204020203" charset="0"/>
                <a:sym typeface="+mn-ea"/>
              </a:rPr>
              <a:t>Distributed Memory Model</a:t>
            </a:r>
            <a:endParaRPr sz="2500"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500">
                <a:latin typeface="Bahnschrift" panose="020B0502040204020203" charset="0"/>
                <a:cs typeface="Bahnschrift" panose="020B0502040204020203" charset="0"/>
                <a:sym typeface="+mn-ea"/>
              </a:rPr>
              <a:t>   - Local memory, communication via message passing</a:t>
            </a:r>
            <a:endParaRPr sz="2500"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>
              <a:defRPr sz="2000">
                <a:solidFill>
                  <a:srgbClr val="323232"/>
                </a:solidFill>
              </a:defRPr>
            </a:pPr>
            <a:endParaRPr lang="en-GB" altLang="en-US" sz="2500"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2" name="Picture 1" descr="Screenshot 2025-08-22 020744"/>
          <p:cNvPicPr>
            <a:picLocks noChangeAspect="1"/>
          </p:cNvPicPr>
          <p:nvPr/>
        </p:nvPicPr>
        <p:blipFill>
          <a:blip r:embed="rId2"/>
          <a:srcRect b="13414"/>
          <a:stretch>
            <a:fillRect/>
          </a:stretch>
        </p:blipFill>
        <p:spPr>
          <a:xfrm>
            <a:off x="3498850" y="3594100"/>
            <a:ext cx="3924300" cy="2106295"/>
          </a:xfrm>
          <a:prstGeom prst="rect">
            <a:avLst/>
          </a:prstGeom>
        </p:spPr>
      </p:pic>
      <p:pic>
        <p:nvPicPr>
          <p:cNvPr id="4" name="Picture 2" descr="Screenshot 2025-08-22 021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820" y="3594100"/>
            <a:ext cx="3737610" cy="2163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0" t="18213" r="4587" b="58075"/>
          <a:stretch>
            <a:fillRect/>
          </a:stretch>
        </p:blipFill>
        <p:spPr>
          <a:xfrm rot="16200000">
            <a:off x="-1902355" y="1975811"/>
            <a:ext cx="6857999" cy="2906376"/>
          </a:xfrm>
          <a:custGeom>
            <a:avLst/>
            <a:gdLst>
              <a:gd name="connsiteX0" fmla="*/ 0 w 7141531"/>
              <a:gd name="connsiteY0" fmla="*/ 3026535 h 3026535"/>
              <a:gd name="connsiteX1" fmla="*/ 0 w 7141531"/>
              <a:gd name="connsiteY1" fmla="*/ 0 h 3026535"/>
              <a:gd name="connsiteX2" fmla="*/ 7141531 w 7141531"/>
              <a:gd name="connsiteY2" fmla="*/ 0 h 3026535"/>
              <a:gd name="connsiteX3" fmla="*/ 7141531 w 7141531"/>
              <a:gd name="connsiteY3" fmla="*/ 3026535 h 3026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1531" h="3026535">
                <a:moveTo>
                  <a:pt x="0" y="3026535"/>
                </a:moveTo>
                <a:lnTo>
                  <a:pt x="0" y="0"/>
                </a:lnTo>
                <a:lnTo>
                  <a:pt x="7141531" y="0"/>
                </a:lnTo>
                <a:lnTo>
                  <a:pt x="7141531" y="3026535"/>
                </a:lnTo>
                <a:close/>
              </a:path>
            </a:pathLst>
          </a:custGeom>
        </p:spPr>
      </p:pic>
      <p:sp>
        <p:nvSpPr>
          <p:cNvPr id="15" name="图文框 14"/>
          <p:cNvSpPr/>
          <p:nvPr/>
        </p:nvSpPr>
        <p:spPr>
          <a:xfrm>
            <a:off x="0" y="0"/>
            <a:ext cx="12192000" cy="6858001"/>
          </a:xfrm>
          <a:prstGeom prst="frame">
            <a:avLst>
              <a:gd name="adj1" fmla="val 2171"/>
            </a:avLst>
          </a:prstGeom>
          <a:solidFill>
            <a:srgbClr val="7BB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7882" y="705824"/>
            <a:ext cx="2638425" cy="629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defRPr sz="3200" b="1">
                <a:solidFill>
                  <a:srgbClr val="003366"/>
                </a:solidFill>
              </a:defRPr>
            </a:pPr>
            <a:r>
              <a:rPr sz="35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Applications</a:t>
            </a:r>
            <a:endParaRPr lang="en-US" sz="3500" b="1" dirty="0" smtClean="0">
              <a:solidFill>
                <a:schemeClr val="bg1"/>
              </a:solidFill>
              <a:latin typeface="Bahnschrift" panose="020B0502040204020203" charset="0"/>
              <a:ea typeface="Microsoft YaHei" panose="020B0503020204020204" pitchFamily="34" charset="-122"/>
              <a:cs typeface="Bahnschrift" panose="020B0502040204020203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371215" y="706120"/>
            <a:ext cx="8172450" cy="2804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defRPr sz="2000">
                <a:solidFill>
                  <a:srgbClr val="323232"/>
                </a:solidFill>
              </a:defRPr>
            </a:pPr>
            <a:endParaRPr lang="en-GB" altLang="en-US" sz="2500">
              <a:latin typeface="Bahnschrift" panose="020B0502040204020203" charset="0"/>
              <a:cs typeface="Bahnschrift" panose="020B0502040204020203" charset="0"/>
            </a:endParaRP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500">
                <a:latin typeface="Bahnschrift" panose="020B0502040204020203" charset="0"/>
                <a:cs typeface="Bahnschrift" panose="020B0502040204020203" charset="0"/>
                <a:sym typeface="+mn-ea"/>
              </a:rPr>
              <a:t>• Scientific Research – simulations, weather, space</a:t>
            </a:r>
            <a:endParaRPr sz="2500"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500">
                <a:latin typeface="Bahnschrift" panose="020B0502040204020203" charset="0"/>
                <a:cs typeface="Bahnschrift" panose="020B0502040204020203" charset="0"/>
                <a:sym typeface="+mn-ea"/>
              </a:rPr>
              <a:t>• Big Data – Hadoop, Spark</a:t>
            </a:r>
            <a:endParaRPr sz="2500"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500">
                <a:latin typeface="Bahnschrift" panose="020B0502040204020203" charset="0"/>
                <a:cs typeface="Bahnschrift" panose="020B0502040204020203" charset="0"/>
                <a:sym typeface="+mn-ea"/>
              </a:rPr>
              <a:t>• AI – Deep learning on GPUs/clusters</a:t>
            </a:r>
            <a:endParaRPr sz="2500"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500">
                <a:latin typeface="Bahnschrift" panose="020B0502040204020203" charset="0"/>
                <a:cs typeface="Bahnschrift" panose="020B0502040204020203" charset="0"/>
                <a:sym typeface="+mn-ea"/>
              </a:rPr>
              <a:t>• Cloud Computing – AWS, Azure, GCP</a:t>
            </a:r>
            <a:endParaRPr sz="2500"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500">
                <a:latin typeface="Bahnschrift" panose="020B0502040204020203" charset="0"/>
                <a:cs typeface="Bahnschrift" panose="020B0502040204020203" charset="0"/>
                <a:sym typeface="+mn-ea"/>
              </a:rPr>
              <a:t>• Healthcare – Genome sequencing</a:t>
            </a:r>
            <a:endParaRPr sz="2500"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500">
                <a:latin typeface="Bahnschrift" panose="020B0502040204020203" charset="0"/>
                <a:cs typeface="Bahnschrift" panose="020B0502040204020203" charset="0"/>
                <a:sym typeface="+mn-ea"/>
              </a:rPr>
              <a:t>• Finance – Fraud detection, predictions</a:t>
            </a:r>
            <a:endParaRPr lang="en-GB" altLang="en-US" sz="2500"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0" t="18213" r="4587" b="58075"/>
          <a:stretch>
            <a:fillRect/>
          </a:stretch>
        </p:blipFill>
        <p:spPr>
          <a:xfrm rot="16200000">
            <a:off x="-1902355" y="1975811"/>
            <a:ext cx="6857999" cy="2906376"/>
          </a:xfrm>
          <a:custGeom>
            <a:avLst/>
            <a:gdLst>
              <a:gd name="connsiteX0" fmla="*/ 0 w 7141531"/>
              <a:gd name="connsiteY0" fmla="*/ 3026535 h 3026535"/>
              <a:gd name="connsiteX1" fmla="*/ 0 w 7141531"/>
              <a:gd name="connsiteY1" fmla="*/ 0 h 3026535"/>
              <a:gd name="connsiteX2" fmla="*/ 7141531 w 7141531"/>
              <a:gd name="connsiteY2" fmla="*/ 0 h 3026535"/>
              <a:gd name="connsiteX3" fmla="*/ 7141531 w 7141531"/>
              <a:gd name="connsiteY3" fmla="*/ 3026535 h 3026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1531" h="3026535">
                <a:moveTo>
                  <a:pt x="0" y="3026535"/>
                </a:moveTo>
                <a:lnTo>
                  <a:pt x="0" y="0"/>
                </a:lnTo>
                <a:lnTo>
                  <a:pt x="7141531" y="0"/>
                </a:lnTo>
                <a:lnTo>
                  <a:pt x="7141531" y="3026535"/>
                </a:lnTo>
                <a:close/>
              </a:path>
            </a:pathLst>
          </a:custGeom>
        </p:spPr>
      </p:pic>
      <p:sp>
        <p:nvSpPr>
          <p:cNvPr id="15" name="图文框 14"/>
          <p:cNvSpPr/>
          <p:nvPr/>
        </p:nvSpPr>
        <p:spPr>
          <a:xfrm>
            <a:off x="0" y="0"/>
            <a:ext cx="12192000" cy="6858001"/>
          </a:xfrm>
          <a:prstGeom prst="frame">
            <a:avLst>
              <a:gd name="adj1" fmla="val 2171"/>
            </a:avLst>
          </a:prstGeom>
          <a:solidFill>
            <a:srgbClr val="7BB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7882" y="705824"/>
            <a:ext cx="2521585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defRPr sz="3200" b="1">
                <a:solidFill>
                  <a:srgbClr val="003366"/>
                </a:solidFill>
              </a:defRPr>
            </a:pPr>
            <a:r>
              <a:rPr sz="35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Challenges </a:t>
            </a:r>
            <a:endParaRPr sz="350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 algn="ctr">
              <a:defRPr sz="3200" b="1">
                <a:solidFill>
                  <a:srgbClr val="003366"/>
                </a:solidFill>
              </a:defRPr>
            </a:pPr>
            <a:r>
              <a:rPr sz="35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&amp; </a:t>
            </a:r>
            <a:endParaRPr sz="350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 algn="ctr">
              <a:defRPr sz="3200" b="1">
                <a:solidFill>
                  <a:srgbClr val="003366"/>
                </a:solidFill>
              </a:defRPr>
            </a:pPr>
            <a:r>
              <a:rPr sz="35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Limitations</a:t>
            </a:r>
            <a:endParaRPr sz="350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 algn="ctr">
              <a:defRPr sz="3200" b="1">
                <a:solidFill>
                  <a:srgbClr val="003366"/>
                </a:solidFill>
              </a:defRPr>
            </a:pPr>
            <a:endParaRPr lang="en-US" sz="3500" b="1" dirty="0" smtClean="0">
              <a:solidFill>
                <a:schemeClr val="bg1"/>
              </a:solidFill>
              <a:latin typeface="Bahnschrift" panose="020B0502040204020203" charset="0"/>
              <a:ea typeface="Microsoft YaHei" panose="020B0503020204020204" pitchFamily="34" charset="-122"/>
              <a:cs typeface="Bahnschrift" panose="020B0502040204020203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371215" y="706120"/>
            <a:ext cx="8172450" cy="3295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defRPr sz="2000">
                <a:solidFill>
                  <a:srgbClr val="323232"/>
                </a:solidFill>
              </a:defRPr>
            </a:pPr>
            <a:endParaRPr lang="en-GB" altLang="en-US" sz="2500">
              <a:latin typeface="Bahnschrift" panose="020B0502040204020203" charset="0"/>
              <a:cs typeface="Bahnschrift" panose="020B0502040204020203" charset="0"/>
            </a:endParaRP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500">
                <a:latin typeface="Bahnschrift" panose="020B0502040204020203" charset="0"/>
                <a:cs typeface="Bahnschrift" panose="020B0502040204020203" charset="0"/>
                <a:sym typeface="+mn-ea"/>
              </a:rPr>
              <a:t>• Communication overhead</a:t>
            </a:r>
            <a:endParaRPr sz="2500"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500">
                <a:latin typeface="Bahnschrift" panose="020B0502040204020203" charset="0"/>
                <a:cs typeface="Bahnschrift" panose="020B0502040204020203" charset="0"/>
                <a:sym typeface="+mn-ea"/>
              </a:rPr>
              <a:t>• Synchronization issues</a:t>
            </a:r>
            <a:endParaRPr sz="2500"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500">
                <a:latin typeface="Bahnschrift" panose="020B0502040204020203" charset="0"/>
                <a:cs typeface="Bahnschrift" panose="020B0502040204020203" charset="0"/>
                <a:sym typeface="+mn-ea"/>
              </a:rPr>
              <a:t>• Load balancing difficulties</a:t>
            </a:r>
            <a:endParaRPr sz="2500"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500">
                <a:latin typeface="Bahnschrift" panose="020B0502040204020203" charset="0"/>
                <a:cs typeface="Bahnschrift" panose="020B0502040204020203" charset="0"/>
                <a:sym typeface="+mn-ea"/>
              </a:rPr>
              <a:t>• Scalability limits</a:t>
            </a:r>
            <a:endParaRPr sz="2500"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500">
                <a:latin typeface="Bahnschrift" panose="020B0502040204020203" charset="0"/>
                <a:cs typeface="Bahnschrift" panose="020B0502040204020203" charset="0"/>
                <a:sym typeface="+mn-ea"/>
              </a:rPr>
              <a:t>• Fault tolerance</a:t>
            </a:r>
            <a:endParaRPr sz="2500"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500">
                <a:latin typeface="Bahnschrift" panose="020B0502040204020203" charset="0"/>
                <a:cs typeface="Bahnschrift" panose="020B0502040204020203" charset="0"/>
                <a:sym typeface="+mn-ea"/>
              </a:rPr>
              <a:t>• Energy consumption</a:t>
            </a:r>
            <a:endParaRPr sz="2500"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500">
                <a:latin typeface="Bahnschrift" panose="020B0502040204020203" charset="0"/>
                <a:cs typeface="Bahnschrift" panose="020B0502040204020203" charset="0"/>
                <a:sym typeface="+mn-ea"/>
              </a:rPr>
              <a:t>• Security concerns</a:t>
            </a:r>
            <a:endParaRPr lang="en-GB" altLang="en-US" sz="2500"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0" t="18213" r="4587" b="58075"/>
          <a:stretch>
            <a:fillRect/>
          </a:stretch>
        </p:blipFill>
        <p:spPr>
          <a:xfrm rot="16200000">
            <a:off x="-1902355" y="1975811"/>
            <a:ext cx="6857999" cy="2906376"/>
          </a:xfrm>
          <a:custGeom>
            <a:avLst/>
            <a:gdLst>
              <a:gd name="connsiteX0" fmla="*/ 0 w 7141531"/>
              <a:gd name="connsiteY0" fmla="*/ 3026535 h 3026535"/>
              <a:gd name="connsiteX1" fmla="*/ 0 w 7141531"/>
              <a:gd name="connsiteY1" fmla="*/ 0 h 3026535"/>
              <a:gd name="connsiteX2" fmla="*/ 7141531 w 7141531"/>
              <a:gd name="connsiteY2" fmla="*/ 0 h 3026535"/>
              <a:gd name="connsiteX3" fmla="*/ 7141531 w 7141531"/>
              <a:gd name="connsiteY3" fmla="*/ 3026535 h 3026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1531" h="3026535">
                <a:moveTo>
                  <a:pt x="0" y="3026535"/>
                </a:moveTo>
                <a:lnTo>
                  <a:pt x="0" y="0"/>
                </a:lnTo>
                <a:lnTo>
                  <a:pt x="7141531" y="0"/>
                </a:lnTo>
                <a:lnTo>
                  <a:pt x="7141531" y="3026535"/>
                </a:lnTo>
                <a:close/>
              </a:path>
            </a:pathLst>
          </a:custGeom>
        </p:spPr>
      </p:pic>
      <p:sp>
        <p:nvSpPr>
          <p:cNvPr id="15" name="图文框 14"/>
          <p:cNvSpPr/>
          <p:nvPr/>
        </p:nvSpPr>
        <p:spPr>
          <a:xfrm>
            <a:off x="0" y="0"/>
            <a:ext cx="12192000" cy="6858001"/>
          </a:xfrm>
          <a:prstGeom prst="frame">
            <a:avLst>
              <a:gd name="adj1" fmla="val 2171"/>
            </a:avLst>
          </a:prstGeom>
          <a:solidFill>
            <a:srgbClr val="7BB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6462" y="705824"/>
            <a:ext cx="2384425" cy="629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defRPr sz="3200" b="1">
                <a:solidFill>
                  <a:srgbClr val="003366"/>
                </a:solidFill>
              </a:defRPr>
            </a:pPr>
            <a:r>
              <a:rPr sz="35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Conclusion</a:t>
            </a:r>
            <a:endParaRPr lang="en-US" sz="3500" b="1" dirty="0" smtClean="0">
              <a:solidFill>
                <a:schemeClr val="bg1"/>
              </a:solidFill>
              <a:latin typeface="Bahnschrift" panose="020B0502040204020203" charset="0"/>
              <a:ea typeface="Microsoft YaHei" panose="020B0503020204020204" pitchFamily="34" charset="-122"/>
              <a:cs typeface="Bahnschrift" panose="020B0502040204020203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371215" y="706120"/>
            <a:ext cx="8172450" cy="3295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defRPr sz="2000">
                <a:solidFill>
                  <a:srgbClr val="323232"/>
                </a:solidFill>
              </a:defRPr>
            </a:pPr>
            <a:endParaRPr lang="en-GB" altLang="en-US" sz="2500">
              <a:latin typeface="Bahnschrift" panose="020B0502040204020203" charset="0"/>
              <a:cs typeface="Bahnschrift" panose="020B0502040204020203" charset="0"/>
            </a:endParaRP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500">
                <a:latin typeface="Bahnschrift" panose="020B0502040204020203" charset="0"/>
                <a:cs typeface="Bahnschrift" panose="020B0502040204020203" charset="0"/>
                <a:sym typeface="+mn-ea"/>
              </a:rPr>
              <a:t>• PDC revolutionizes high-performance computing</a:t>
            </a:r>
            <a:endParaRPr sz="2500"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500">
                <a:latin typeface="Bahnschrift" panose="020B0502040204020203" charset="0"/>
                <a:cs typeface="Bahnschrift" panose="020B0502040204020203" charset="0"/>
                <a:sym typeface="+mn-ea"/>
              </a:rPr>
              <a:t>• Parallel → speed &amp; efficiency</a:t>
            </a:r>
            <a:endParaRPr sz="2500"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500">
                <a:latin typeface="Bahnschrift" panose="020B0502040204020203" charset="0"/>
                <a:cs typeface="Bahnschrift" panose="020B0502040204020203" charset="0"/>
                <a:sym typeface="+mn-ea"/>
              </a:rPr>
              <a:t>• Distributed → scalability &amp; reliability</a:t>
            </a:r>
            <a:endParaRPr sz="2500"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500">
                <a:latin typeface="Bahnschrift" panose="020B0502040204020203" charset="0"/>
                <a:cs typeface="Bahnschrift" panose="020B0502040204020203" charset="0"/>
                <a:sym typeface="+mn-ea"/>
              </a:rPr>
              <a:t>• Supports AI, big data, cloud, science</a:t>
            </a:r>
            <a:endParaRPr sz="2500"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500">
                <a:latin typeface="Bahnschrift" panose="020B0502040204020203" charset="0"/>
                <a:cs typeface="Bahnschrift" panose="020B0502040204020203" charset="0"/>
                <a:sym typeface="+mn-ea"/>
              </a:rPr>
              <a:t>• Challenges remain: synchronization, energy</a:t>
            </a:r>
            <a:endParaRPr sz="2500"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500">
                <a:latin typeface="Bahnschrift" panose="020B0502040204020203" charset="0"/>
                <a:cs typeface="Bahnschrift" panose="020B0502040204020203" charset="0"/>
                <a:sym typeface="+mn-ea"/>
              </a:rPr>
              <a:t>• Future: Exascale systems, Quantum, Edge AI</a:t>
            </a:r>
            <a:endParaRPr lang="en-GB" altLang="en-US" sz="2500"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/>
          <p:cNvSpPr/>
          <p:nvPr/>
        </p:nvSpPr>
        <p:spPr>
          <a:xfrm>
            <a:off x="0" y="0"/>
            <a:ext cx="12192000" cy="6858001"/>
          </a:xfrm>
          <a:prstGeom prst="frame">
            <a:avLst>
              <a:gd name="adj1" fmla="val 5364"/>
            </a:avLst>
          </a:prstGeom>
          <a:solidFill>
            <a:srgbClr val="7BB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6598" y="2540920"/>
            <a:ext cx="264287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2A428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Thanks</a:t>
            </a:r>
            <a:endParaRPr lang="en-US" altLang="zh-CN" sz="5400" b="1" dirty="0">
              <a:solidFill>
                <a:srgbClr val="2A428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20732" y="3429000"/>
            <a:ext cx="299460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600" dirty="0" smtClean="0">
                <a:solidFill>
                  <a:srgbClr val="7BB6E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 FOR LISTENING</a:t>
            </a:r>
            <a:endParaRPr lang="en-US" altLang="zh-CN" sz="1600" dirty="0">
              <a:solidFill>
                <a:srgbClr val="7BB6E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794559" y="3429000"/>
            <a:ext cx="2646947" cy="0"/>
          </a:xfrm>
          <a:prstGeom prst="line">
            <a:avLst/>
          </a:prstGeom>
          <a:ln>
            <a:solidFill>
              <a:srgbClr val="2A42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546242" y="2459865"/>
            <a:ext cx="3094849" cy="1372084"/>
          </a:xfrm>
          <a:prstGeom prst="rect">
            <a:avLst/>
          </a:prstGeom>
          <a:noFill/>
          <a:ln>
            <a:solidFill>
              <a:srgbClr val="2A42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1363</Words>
  <Application>WPS Presentation</Application>
  <PresentationFormat>宽屏</PresentationFormat>
  <Paragraphs>71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SimSun</vt:lpstr>
      <vt:lpstr>Wingdings</vt:lpstr>
      <vt:lpstr>Microsoft YaHei</vt:lpstr>
      <vt:lpstr>Calibri</vt:lpstr>
      <vt:lpstr>Times New Roman</vt:lpstr>
      <vt:lpstr>Impact</vt:lpstr>
      <vt:lpstr>黑体</vt:lpstr>
      <vt:lpstr>华文细黑</vt:lpstr>
      <vt:lpstr>Arial Unicode MS</vt:lpstr>
      <vt:lpstr>等线 Light</vt:lpstr>
      <vt:lpstr>等线</vt:lpstr>
      <vt:lpstr>Bahnschrift</vt:lpstr>
      <vt:lpstr>Malgun Gothic Semilight</vt:lpstr>
      <vt:lpstr>Microsoft Himalaya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xiaofan Zhou</dc:creator>
  <cp:lastModifiedBy>Rakibul Hasan</cp:lastModifiedBy>
  <cp:revision>25</cp:revision>
  <dcterms:created xsi:type="dcterms:W3CDTF">2015-11-15T13:49:00Z</dcterms:created>
  <dcterms:modified xsi:type="dcterms:W3CDTF">2025-08-23T06:58:08Z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2057-12.2.0.21936</vt:lpwstr>
  </property>
  <property fmtid="{D5CDD505-2E9C-101B-9397-08002B2CF9AE}" pid="3" name="ICV">
    <vt:lpwstr>92924A7BC73543F7B245EE34DE2A979A_13</vt:lpwstr>
  </property>
</Properties>
</file>