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66" r:id="rId12"/>
    <p:sldId id="267" r:id="rId13"/>
    <p:sldId id="268" r:id="rId14"/>
    <p:sldId id="269" r:id="rId15"/>
    <p:sldId id="289" r:id="rId16"/>
    <p:sldId id="290" r:id="rId17"/>
  </p:sldIdLst>
  <p:sldSz cx="9144000" cy="6858000" type="screen4x3"/>
  <p:notesSz cx="9309100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4" y="0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BDD4ED37-3B73-4113-BABB-9434BAB5E71C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4" y="6605889"/>
            <a:ext cx="4033943" cy="347742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938BD282-F497-40E9-A53F-47989EF9FF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7706-087D-4536-972C-FD25F7C155E3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87706-087D-4536-972C-FD25F7C155E3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81F4-9681-4CC6-B221-140AA3035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Lecture-4</a:t>
            </a:r>
            <a:br>
              <a:rPr lang="en-US" sz="5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Clipping</a:t>
            </a:r>
            <a:endParaRPr lang="en-US" sz="5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Intersection Point</a:t>
            </a:r>
            <a:endParaRPr lang="en-US" dirty="0"/>
          </a:p>
        </p:txBody>
      </p:sp>
      <p:pic>
        <p:nvPicPr>
          <p:cNvPr id="1026" name="Picture 2" descr="F:\Online Class\Fall 2020 MHK\CSE 0313\CSE-0313\Graphics\find x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7218530" cy="1334334"/>
          </a:xfrm>
          <a:prstGeom prst="rect">
            <a:avLst/>
          </a:prstGeom>
          <a:noFill/>
        </p:spPr>
      </p:pic>
      <p:pic>
        <p:nvPicPr>
          <p:cNvPr id="1027" name="Picture 3" descr="F:\Online Class\Fall 2020 MHK\CSE 0313\CSE-0313\Graphics\find 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038600"/>
            <a:ext cx="6781800" cy="1168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Cohen-Sutherland Algorithm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3366FF"/>
                </a:solidFill>
                <a:ea typeface="ＭＳ Ｐゴシック" pitchFamily="34" charset="-128"/>
              </a:rPr>
              <a:t>Example 1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code(P</a:t>
            </a:r>
            <a:r>
              <a:rPr lang="en-US" baseline="-25000" dirty="0" smtClean="0">
                <a:ea typeface="ＭＳ Ｐゴシック" pitchFamily="34" charset="-128"/>
              </a:rPr>
              <a:t>1</a:t>
            </a:r>
            <a:r>
              <a:rPr lang="en-US" dirty="0" smtClean="0">
                <a:ea typeface="ＭＳ Ｐゴシック" pitchFamily="34" charset="-128"/>
              </a:rPr>
              <a:t>) = 0000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code(P</a:t>
            </a:r>
            <a:r>
              <a:rPr lang="en-US" baseline="-25000" dirty="0" smtClean="0">
                <a:ea typeface="ＭＳ Ｐゴシック" pitchFamily="34" charset="-128"/>
              </a:rPr>
              <a:t>2</a:t>
            </a:r>
            <a:r>
              <a:rPr lang="en-US" dirty="0" smtClean="0">
                <a:ea typeface="ＭＳ Ｐゴシック" pitchFamily="34" charset="-128"/>
              </a:rPr>
              <a:t>) = 0000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first test: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code(P</a:t>
            </a:r>
            <a:r>
              <a:rPr lang="en-US" sz="2800" baseline="-25000" dirty="0" smtClean="0">
                <a:ea typeface="ＭＳ Ｐゴシック" pitchFamily="34" charset="-128"/>
              </a:rPr>
              <a:t>1</a:t>
            </a:r>
            <a:r>
              <a:rPr lang="en-US" sz="2800" dirty="0" smtClean="0">
                <a:ea typeface="ＭＳ Ｐゴシック" pitchFamily="34" charset="-128"/>
              </a:rPr>
              <a:t>) | code(P</a:t>
            </a:r>
            <a:r>
              <a:rPr lang="en-US" sz="2800" baseline="-25000" dirty="0" smtClean="0">
                <a:ea typeface="ＭＳ Ｐゴシック" pitchFamily="34" charset="-128"/>
              </a:rPr>
              <a:t>2</a:t>
            </a:r>
            <a:r>
              <a:rPr lang="en-US" sz="2800" dirty="0" smtClean="0">
                <a:ea typeface="ＭＳ Ｐゴシック" pitchFamily="34" charset="-128"/>
              </a:rPr>
              <a:t>) = 0</a:t>
            </a:r>
            <a:r>
              <a:rPr lang="en-US" dirty="0" smtClean="0">
                <a:ea typeface="ＭＳ Ｐゴシック" pitchFamily="34" charset="-128"/>
              </a:rPr>
              <a:t>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800" dirty="0" smtClean="0">
                <a:ea typeface="ＭＳ Ｐゴシック" pitchFamily="34" charset="-128"/>
              </a:rPr>
              <a:t> accept, draw, done</a:t>
            </a:r>
          </a:p>
        </p:txBody>
      </p:sp>
      <p:sp>
        <p:nvSpPr>
          <p:cNvPr id="10243" name="Line 4"/>
          <p:cNvSpPr>
            <a:spLocks noChangeShapeType="1"/>
          </p:cNvSpPr>
          <p:nvPr/>
        </p:nvSpPr>
        <p:spPr bwMode="auto">
          <a:xfrm>
            <a:off x="4648200" y="47244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4648200" y="29718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55626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>
            <a:off x="80010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46482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1001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4648200" y="3671888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0001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4648200" y="5029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0101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6477000" y="2362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1000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6477000" y="36718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0000</a:t>
            </a:r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6477000" y="5043488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0100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8153400" y="5029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0110</a:t>
            </a:r>
          </a:p>
        </p:txBody>
      </p:sp>
      <p:sp>
        <p:nvSpPr>
          <p:cNvPr id="10254" name="Rectangle 15"/>
          <p:cNvSpPr>
            <a:spLocks noChangeArrowheads="1"/>
          </p:cNvSpPr>
          <p:nvPr/>
        </p:nvSpPr>
        <p:spPr bwMode="auto">
          <a:xfrm>
            <a:off x="8153400" y="36576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0010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>
            <a:off x="8153400" y="2362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1010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0256" name="Line 17"/>
          <p:cNvSpPr>
            <a:spLocks noChangeShapeType="1"/>
          </p:cNvSpPr>
          <p:nvPr/>
        </p:nvSpPr>
        <p:spPr bwMode="auto">
          <a:xfrm flipV="1">
            <a:off x="6248400" y="3429000"/>
            <a:ext cx="15240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 flipV="1">
            <a:off x="7772400" y="4343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>
            <a:off x="6019800" y="5029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9" name="Line 22"/>
          <p:cNvSpPr>
            <a:spLocks noChangeShapeType="1"/>
          </p:cNvSpPr>
          <p:nvPr/>
        </p:nvSpPr>
        <p:spPr bwMode="auto">
          <a:xfrm>
            <a:off x="7239000" y="2514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Line 23"/>
          <p:cNvSpPr>
            <a:spLocks noChangeShapeType="1"/>
          </p:cNvSpPr>
          <p:nvPr/>
        </p:nvSpPr>
        <p:spPr bwMode="auto">
          <a:xfrm>
            <a:off x="5181600" y="33528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Line 25"/>
          <p:cNvSpPr>
            <a:spLocks noChangeShapeType="1"/>
          </p:cNvSpPr>
          <p:nvPr/>
        </p:nvSpPr>
        <p:spPr bwMode="auto">
          <a:xfrm>
            <a:off x="5715000" y="2438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Cohen-Sutherland Algorithm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3366FF"/>
                </a:solidFill>
                <a:ea typeface="ＭＳ Ｐゴシック" pitchFamily="34" charset="-128"/>
              </a:rPr>
              <a:t>Example 2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code(P</a:t>
            </a:r>
            <a:r>
              <a:rPr lang="en-US" baseline="-25000" dirty="0" smtClean="0">
                <a:ea typeface="ＭＳ Ｐゴシック" pitchFamily="34" charset="-128"/>
              </a:rPr>
              <a:t>1</a:t>
            </a:r>
            <a:r>
              <a:rPr lang="en-US" dirty="0" smtClean="0">
                <a:ea typeface="ＭＳ Ｐゴシック" pitchFamily="34" charset="-128"/>
              </a:rPr>
              <a:t>) = 0001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code(P</a:t>
            </a:r>
            <a:r>
              <a:rPr lang="en-US" baseline="-25000" dirty="0" smtClean="0">
                <a:ea typeface="ＭＳ Ｐゴシック" pitchFamily="34" charset="-128"/>
              </a:rPr>
              <a:t>2</a:t>
            </a:r>
            <a:r>
              <a:rPr lang="en-US" dirty="0" smtClean="0">
                <a:ea typeface="ＭＳ Ｐゴシック" pitchFamily="34" charset="-128"/>
              </a:rPr>
              <a:t>) = 0101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first test: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code(P</a:t>
            </a:r>
            <a:r>
              <a:rPr lang="en-US" sz="2800" baseline="-25000" dirty="0" smtClean="0">
                <a:ea typeface="ＭＳ Ｐゴシック" pitchFamily="34" charset="-128"/>
              </a:rPr>
              <a:t>1</a:t>
            </a:r>
            <a:r>
              <a:rPr lang="en-US" sz="2800" dirty="0" smtClean="0">
                <a:ea typeface="ＭＳ Ｐゴシック" pitchFamily="34" charset="-128"/>
              </a:rPr>
              <a:t>) | code(P</a:t>
            </a:r>
            <a:r>
              <a:rPr lang="en-US" sz="2800" baseline="-25000" dirty="0" smtClean="0">
                <a:ea typeface="ＭＳ Ｐゴシック" pitchFamily="34" charset="-128"/>
              </a:rPr>
              <a:t>2</a:t>
            </a:r>
            <a:r>
              <a:rPr lang="en-US" sz="2800" dirty="0" smtClean="0">
                <a:ea typeface="ＭＳ Ｐゴシック" pitchFamily="34" charset="-128"/>
              </a:rPr>
              <a:t>) = 0101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600" dirty="0" smtClean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 smtClean="0">
                <a:ea typeface="ＭＳ Ｐゴシック" pitchFamily="34" charset="-128"/>
              </a:rPr>
              <a:t> no conclusion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second test: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code(P</a:t>
            </a:r>
            <a:r>
              <a:rPr lang="en-US" sz="2800" baseline="-25000" dirty="0" smtClean="0">
                <a:ea typeface="ＭＳ Ｐゴシック" pitchFamily="34" charset="-128"/>
              </a:rPr>
              <a:t>1</a:t>
            </a:r>
            <a:r>
              <a:rPr lang="en-US" sz="2800" dirty="0" smtClean="0">
                <a:ea typeface="ＭＳ Ｐゴシック" pitchFamily="34" charset="-128"/>
              </a:rPr>
              <a:t>) &amp; code(P</a:t>
            </a:r>
            <a:r>
              <a:rPr lang="en-US" sz="2800" baseline="-25000" dirty="0" smtClean="0">
                <a:ea typeface="ＭＳ Ｐゴシック" pitchFamily="34" charset="-128"/>
              </a:rPr>
              <a:t>2</a:t>
            </a:r>
            <a:r>
              <a:rPr lang="en-US" sz="2800" dirty="0" smtClean="0">
                <a:ea typeface="ＭＳ Ｐゴシック" pitchFamily="34" charset="-128"/>
              </a:rPr>
              <a:t>) = 0001</a:t>
            </a:r>
            <a:r>
              <a:rPr lang="en-US" dirty="0" smtClean="0">
                <a:ea typeface="ＭＳ Ｐゴシック" pitchFamily="34" charset="-128"/>
              </a:rPr>
              <a:t>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600" dirty="0" smtClean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 smtClean="0">
                <a:ea typeface="ＭＳ Ｐゴシック" pitchFamily="34" charset="-128"/>
              </a:rPr>
              <a:t> reject, draw nothing, </a:t>
            </a:r>
            <a:br>
              <a:rPr lang="en-US" sz="2600" dirty="0" smtClean="0">
                <a:ea typeface="ＭＳ Ｐゴシック" pitchFamily="34" charset="-128"/>
              </a:rPr>
            </a:br>
            <a:r>
              <a:rPr lang="en-US" sz="2600" dirty="0" smtClean="0">
                <a:ea typeface="ＭＳ Ｐゴシック" pitchFamily="34" charset="-128"/>
              </a:rPr>
              <a:t>     done</a:t>
            </a:r>
          </a:p>
        </p:txBody>
      </p:sp>
      <p:sp>
        <p:nvSpPr>
          <p:cNvPr id="11267" name="Line 4"/>
          <p:cNvSpPr>
            <a:spLocks noChangeShapeType="1"/>
          </p:cNvSpPr>
          <p:nvPr/>
        </p:nvSpPr>
        <p:spPr bwMode="auto">
          <a:xfrm>
            <a:off x="4648200" y="47244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4648200" y="29718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>
            <a:off x="55626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>
            <a:off x="80010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46482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1001</a:t>
            </a: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4648200" y="3671888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0001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4648200" y="5029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0101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6477000" y="2362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1000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6477000" y="36718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0000</a:t>
            </a:r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6477000" y="5043488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0100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8153400" y="5029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0110</a:t>
            </a:r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8153400" y="36576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0010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8153400" y="2362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1010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1280" name="Line 17"/>
          <p:cNvSpPr>
            <a:spLocks noChangeShapeType="1"/>
          </p:cNvSpPr>
          <p:nvPr/>
        </p:nvSpPr>
        <p:spPr bwMode="auto">
          <a:xfrm flipV="1">
            <a:off x="6248400" y="34290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19"/>
          <p:cNvSpPr>
            <a:spLocks noChangeShapeType="1"/>
          </p:cNvSpPr>
          <p:nvPr/>
        </p:nvSpPr>
        <p:spPr bwMode="auto">
          <a:xfrm flipV="1">
            <a:off x="7772400" y="4343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Line 20"/>
          <p:cNvSpPr>
            <a:spLocks noChangeShapeType="1"/>
          </p:cNvSpPr>
          <p:nvPr/>
        </p:nvSpPr>
        <p:spPr bwMode="auto">
          <a:xfrm>
            <a:off x="6019800" y="5029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22"/>
          <p:cNvSpPr>
            <a:spLocks noChangeShapeType="1"/>
          </p:cNvSpPr>
          <p:nvPr/>
        </p:nvSpPr>
        <p:spPr bwMode="auto">
          <a:xfrm>
            <a:off x="7239000" y="2514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23"/>
          <p:cNvSpPr>
            <a:spLocks noChangeShapeType="1"/>
          </p:cNvSpPr>
          <p:nvPr/>
        </p:nvSpPr>
        <p:spPr bwMode="auto">
          <a:xfrm>
            <a:off x="5181600" y="3352800"/>
            <a:ext cx="152400" cy="182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Line 24"/>
          <p:cNvSpPr>
            <a:spLocks noChangeShapeType="1"/>
          </p:cNvSpPr>
          <p:nvPr/>
        </p:nvSpPr>
        <p:spPr bwMode="auto">
          <a:xfrm>
            <a:off x="5715000" y="2438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962400" y="27432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max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44958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min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72400" y="55626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aseline="-25000" dirty="0" err="1" smtClean="0"/>
              <a:t>Xmax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55626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aseline="-25000" dirty="0" err="1" smtClean="0"/>
              <a:t>Xmin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Cohen-Sutherland Algorithm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3366FF"/>
                </a:solidFill>
                <a:ea typeface="ＭＳ Ｐゴシック" pitchFamily="34" charset="-128"/>
              </a:rPr>
              <a:t>Example 3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code(P</a:t>
            </a:r>
            <a:r>
              <a:rPr lang="en-US" baseline="-25000" dirty="0" smtClean="0">
                <a:ea typeface="ＭＳ Ｐゴシック" pitchFamily="34" charset="-128"/>
              </a:rPr>
              <a:t>1</a:t>
            </a:r>
            <a:r>
              <a:rPr lang="en-US" dirty="0" smtClean="0">
                <a:ea typeface="ＭＳ Ｐゴシック" pitchFamily="34" charset="-128"/>
              </a:rPr>
              <a:t>) = 1000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code(P</a:t>
            </a:r>
            <a:r>
              <a:rPr lang="en-US" baseline="-25000" dirty="0" smtClean="0">
                <a:ea typeface="ＭＳ Ｐゴシック" pitchFamily="34" charset="-128"/>
              </a:rPr>
              <a:t>2</a:t>
            </a:r>
            <a:r>
              <a:rPr lang="en-US" dirty="0" smtClean="0">
                <a:ea typeface="ＭＳ Ｐゴシック" pitchFamily="34" charset="-128"/>
              </a:rPr>
              <a:t>) = 0010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first test: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code(P</a:t>
            </a:r>
            <a:r>
              <a:rPr lang="en-US" sz="2800" baseline="-25000" dirty="0" smtClean="0">
                <a:ea typeface="ＭＳ Ｐゴシック" pitchFamily="34" charset="-128"/>
              </a:rPr>
              <a:t>1</a:t>
            </a:r>
            <a:r>
              <a:rPr lang="en-US" sz="2800" dirty="0" smtClean="0">
                <a:ea typeface="ＭＳ Ｐゴシック" pitchFamily="34" charset="-128"/>
              </a:rPr>
              <a:t>) | code(P</a:t>
            </a:r>
            <a:r>
              <a:rPr lang="en-US" sz="2800" baseline="-25000" dirty="0" smtClean="0">
                <a:ea typeface="ＭＳ Ｐゴシック" pitchFamily="34" charset="-128"/>
              </a:rPr>
              <a:t>2</a:t>
            </a:r>
            <a:r>
              <a:rPr lang="en-US" sz="2800" dirty="0" smtClean="0">
                <a:ea typeface="ＭＳ Ｐゴシック" pitchFamily="34" charset="-128"/>
              </a:rPr>
              <a:t>) = 1010</a:t>
            </a:r>
            <a:r>
              <a:rPr lang="en-US" dirty="0" smtClean="0">
                <a:ea typeface="ＭＳ Ｐゴシック" pitchFamily="34" charset="-128"/>
              </a:rPr>
              <a:t>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600" dirty="0" smtClean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 smtClean="0">
                <a:ea typeface="ＭＳ Ｐゴシック" pitchFamily="34" charset="-128"/>
              </a:rPr>
              <a:t> no conclusion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second test: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code(P</a:t>
            </a:r>
            <a:r>
              <a:rPr lang="en-US" sz="2800" baseline="-25000" dirty="0" smtClean="0">
                <a:ea typeface="ＭＳ Ｐゴシック" pitchFamily="34" charset="-128"/>
              </a:rPr>
              <a:t>1</a:t>
            </a:r>
            <a:r>
              <a:rPr lang="en-US" sz="2800" dirty="0" smtClean="0">
                <a:ea typeface="ＭＳ Ｐゴシック" pitchFamily="34" charset="-128"/>
              </a:rPr>
              <a:t>) &amp; code(P</a:t>
            </a:r>
            <a:r>
              <a:rPr lang="en-US" sz="2800" baseline="-25000" dirty="0" smtClean="0">
                <a:ea typeface="ＭＳ Ｐゴシック" pitchFamily="34" charset="-128"/>
              </a:rPr>
              <a:t>2</a:t>
            </a:r>
            <a:r>
              <a:rPr lang="en-US" sz="2800" dirty="0" smtClean="0">
                <a:ea typeface="ＭＳ Ｐゴシック" pitchFamily="34" charset="-128"/>
              </a:rPr>
              <a:t>) = 0000</a:t>
            </a:r>
            <a:r>
              <a:rPr lang="en-US" dirty="0" smtClean="0">
                <a:ea typeface="ＭＳ Ｐゴシック" pitchFamily="34" charset="-128"/>
              </a:rPr>
              <a:t>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600" dirty="0" smtClean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 smtClean="0">
                <a:ea typeface="ＭＳ Ｐゴシック" pitchFamily="34" charset="-128"/>
              </a:rPr>
              <a:t> intersect!</a:t>
            </a:r>
            <a:br>
              <a:rPr lang="en-US" sz="2600" dirty="0" smtClean="0">
                <a:ea typeface="ＭＳ Ｐゴシック" pitchFamily="34" charset="-128"/>
              </a:rPr>
            </a:br>
            <a:r>
              <a:rPr lang="en-US" sz="2600" dirty="0" smtClean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 smtClean="0">
                <a:ea typeface="ＭＳ Ｐゴシック" pitchFamily="34" charset="-128"/>
              </a:rPr>
              <a:t> </a:t>
            </a:r>
            <a:r>
              <a:rPr lang="en-US" sz="2600" dirty="0" smtClean="0">
                <a:solidFill>
                  <a:srgbClr val="3366FF"/>
                </a:solidFill>
                <a:ea typeface="ＭＳ Ｐゴシック" pitchFamily="34" charset="-128"/>
              </a:rPr>
              <a:t>replace </a:t>
            </a:r>
            <a:r>
              <a:rPr lang="en-US" sz="2400" dirty="0" smtClean="0">
                <a:solidFill>
                  <a:srgbClr val="3366FF"/>
                </a:solidFill>
                <a:ea typeface="ＭＳ Ｐゴシック" pitchFamily="34" charset="-128"/>
              </a:rPr>
              <a:t>P</a:t>
            </a:r>
            <a:r>
              <a:rPr lang="en-US" sz="2400" baseline="-25000" dirty="0" smtClean="0">
                <a:solidFill>
                  <a:srgbClr val="3366FF"/>
                </a:solidFill>
                <a:ea typeface="ＭＳ Ｐゴシック" pitchFamily="34" charset="-128"/>
              </a:rPr>
              <a:t>1</a:t>
            </a:r>
            <a:r>
              <a:rPr lang="en-US" sz="2600" dirty="0" smtClean="0">
                <a:solidFill>
                  <a:srgbClr val="3366FF"/>
                </a:solidFill>
                <a:ea typeface="ＭＳ Ｐゴシック" pitchFamily="34" charset="-128"/>
              </a:rPr>
              <a:t>,</a:t>
            </a:r>
            <a:r>
              <a:rPr lang="en-US" sz="2400" dirty="0" smtClean="0">
                <a:solidFill>
                  <a:srgbClr val="3366FF"/>
                </a:solidFill>
                <a:ea typeface="ＭＳ Ｐゴシック" pitchFamily="34" charset="-128"/>
              </a:rPr>
              <a:t>P</a:t>
            </a:r>
            <a:r>
              <a:rPr lang="en-US" sz="2400" baseline="-25000" dirty="0" smtClean="0">
                <a:solidFill>
                  <a:srgbClr val="3366FF"/>
                </a:solidFill>
                <a:ea typeface="ＭＳ Ｐゴシック" pitchFamily="34" charset="-128"/>
              </a:rPr>
              <a:t>2</a:t>
            </a:r>
            <a:r>
              <a:rPr lang="en-US" sz="2400" dirty="0" smtClean="0">
                <a:solidFill>
                  <a:srgbClr val="3366FF"/>
                </a:solidFill>
                <a:ea typeface="ＭＳ Ｐゴシック" pitchFamily="34" charset="-128"/>
              </a:rPr>
              <a:t> with new points, repeat</a:t>
            </a:r>
            <a:endParaRPr lang="en-US" sz="2600" dirty="0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 eaLnBrk="1" hangingPunct="1"/>
            <a:endParaRPr lang="en-US" sz="2600" dirty="0" smtClean="0">
              <a:ea typeface="ＭＳ Ｐゴシック" pitchFamily="34" charset="-128"/>
            </a:endParaRPr>
          </a:p>
        </p:txBody>
      </p:sp>
      <p:sp>
        <p:nvSpPr>
          <p:cNvPr id="12291" name="Line 4"/>
          <p:cNvSpPr>
            <a:spLocks noChangeShapeType="1"/>
          </p:cNvSpPr>
          <p:nvPr/>
        </p:nvSpPr>
        <p:spPr bwMode="auto">
          <a:xfrm>
            <a:off x="4648200" y="47244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4648200" y="29718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>
            <a:off x="55626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7"/>
          <p:cNvSpPr>
            <a:spLocks noChangeShapeType="1"/>
          </p:cNvSpPr>
          <p:nvPr/>
        </p:nvSpPr>
        <p:spPr bwMode="auto">
          <a:xfrm>
            <a:off x="80010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46482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1001</a:t>
            </a: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4648200" y="3671888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0001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4648200" y="5029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0101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6477000" y="2362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1000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6477000" y="36718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0000</a:t>
            </a:r>
          </a:p>
        </p:txBody>
      </p:sp>
      <p:sp>
        <p:nvSpPr>
          <p:cNvPr id="12300" name="Rectangle 13"/>
          <p:cNvSpPr>
            <a:spLocks noChangeArrowheads="1"/>
          </p:cNvSpPr>
          <p:nvPr/>
        </p:nvSpPr>
        <p:spPr bwMode="auto">
          <a:xfrm>
            <a:off x="6477000" y="5043488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0100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2301" name="Rectangle 14"/>
          <p:cNvSpPr>
            <a:spLocks noChangeArrowheads="1"/>
          </p:cNvSpPr>
          <p:nvPr/>
        </p:nvSpPr>
        <p:spPr bwMode="auto">
          <a:xfrm>
            <a:off x="8153400" y="5029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0110</a:t>
            </a:r>
          </a:p>
        </p:txBody>
      </p:sp>
      <p:sp>
        <p:nvSpPr>
          <p:cNvPr id="12302" name="Rectangle 15"/>
          <p:cNvSpPr>
            <a:spLocks noChangeArrowheads="1"/>
          </p:cNvSpPr>
          <p:nvPr/>
        </p:nvSpPr>
        <p:spPr bwMode="auto">
          <a:xfrm>
            <a:off x="8153400" y="36576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0010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2303" name="Rectangle 16"/>
          <p:cNvSpPr>
            <a:spLocks noChangeArrowheads="1"/>
          </p:cNvSpPr>
          <p:nvPr/>
        </p:nvSpPr>
        <p:spPr bwMode="auto">
          <a:xfrm>
            <a:off x="8153400" y="2362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1010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2304" name="Line 19"/>
          <p:cNvSpPr>
            <a:spLocks noChangeShapeType="1"/>
          </p:cNvSpPr>
          <p:nvPr/>
        </p:nvSpPr>
        <p:spPr bwMode="auto">
          <a:xfrm flipV="1">
            <a:off x="7772400" y="4343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Line 20"/>
          <p:cNvSpPr>
            <a:spLocks noChangeShapeType="1"/>
          </p:cNvSpPr>
          <p:nvPr/>
        </p:nvSpPr>
        <p:spPr bwMode="auto">
          <a:xfrm>
            <a:off x="6019800" y="5029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Line 22"/>
          <p:cNvSpPr>
            <a:spLocks noChangeShapeType="1"/>
          </p:cNvSpPr>
          <p:nvPr/>
        </p:nvSpPr>
        <p:spPr bwMode="auto">
          <a:xfrm>
            <a:off x="7239000" y="2514600"/>
            <a:ext cx="1066800" cy="914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Line 23"/>
          <p:cNvSpPr>
            <a:spLocks noChangeShapeType="1"/>
          </p:cNvSpPr>
          <p:nvPr/>
        </p:nvSpPr>
        <p:spPr bwMode="auto">
          <a:xfrm>
            <a:off x="5181600" y="33528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24"/>
          <p:cNvSpPr>
            <a:spLocks noChangeShapeType="1"/>
          </p:cNvSpPr>
          <p:nvPr/>
        </p:nvSpPr>
        <p:spPr bwMode="auto">
          <a:xfrm flipV="1">
            <a:off x="6248400" y="34290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Line 25"/>
          <p:cNvSpPr>
            <a:spLocks noChangeShapeType="1"/>
          </p:cNvSpPr>
          <p:nvPr/>
        </p:nvSpPr>
        <p:spPr bwMode="auto">
          <a:xfrm>
            <a:off x="5715000" y="2438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962400" y="27432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max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44958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min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72400" y="55626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aseline="-25000" dirty="0" err="1" smtClean="0"/>
              <a:t>Xmax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55626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aseline="-25000" dirty="0" err="1" smtClean="0"/>
              <a:t>Xmin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Cohen-Sutherland Algorithm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3366FF"/>
                </a:solidFill>
                <a:ea typeface="ＭＳ Ｐゴシック" pitchFamily="34" charset="-128"/>
              </a:rPr>
              <a:t>Example 4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code(P</a:t>
            </a:r>
            <a:r>
              <a:rPr lang="en-US" baseline="-25000" dirty="0" smtClean="0">
                <a:ea typeface="ＭＳ Ｐゴシック" pitchFamily="34" charset="-128"/>
              </a:rPr>
              <a:t>1</a:t>
            </a:r>
            <a:r>
              <a:rPr lang="en-US" dirty="0" smtClean="0">
                <a:ea typeface="ＭＳ Ｐゴシック" pitchFamily="34" charset="-128"/>
              </a:rPr>
              <a:t>) = 0100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code(P</a:t>
            </a:r>
            <a:r>
              <a:rPr lang="en-US" baseline="-25000" dirty="0" smtClean="0">
                <a:ea typeface="ＭＳ Ｐゴシック" pitchFamily="34" charset="-128"/>
              </a:rPr>
              <a:t>2</a:t>
            </a:r>
            <a:r>
              <a:rPr lang="en-US" dirty="0" smtClean="0">
                <a:ea typeface="ＭＳ Ｐゴシック" pitchFamily="34" charset="-128"/>
              </a:rPr>
              <a:t>) = 0010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first test: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code(P</a:t>
            </a:r>
            <a:r>
              <a:rPr lang="en-US" sz="2800" baseline="-25000" dirty="0" smtClean="0">
                <a:ea typeface="ＭＳ Ｐゴシック" pitchFamily="34" charset="-128"/>
              </a:rPr>
              <a:t>1</a:t>
            </a:r>
            <a:r>
              <a:rPr lang="en-US" sz="2800" dirty="0" smtClean="0">
                <a:ea typeface="ＭＳ Ｐゴシック" pitchFamily="34" charset="-128"/>
              </a:rPr>
              <a:t>) | code(P</a:t>
            </a:r>
            <a:r>
              <a:rPr lang="en-US" sz="2800" baseline="-25000" dirty="0" smtClean="0">
                <a:ea typeface="ＭＳ Ｐゴシック" pitchFamily="34" charset="-128"/>
              </a:rPr>
              <a:t>2</a:t>
            </a:r>
            <a:r>
              <a:rPr lang="en-US" sz="2800" dirty="0" smtClean="0">
                <a:ea typeface="ＭＳ Ｐゴシック" pitchFamily="34" charset="-128"/>
              </a:rPr>
              <a:t>) = 0110</a:t>
            </a:r>
            <a:r>
              <a:rPr lang="en-US" dirty="0" smtClean="0">
                <a:ea typeface="ＭＳ Ｐゴシック" pitchFamily="34" charset="-128"/>
              </a:rPr>
              <a:t>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600" dirty="0" smtClean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 smtClean="0">
                <a:ea typeface="ＭＳ Ｐゴシック" pitchFamily="34" charset="-128"/>
              </a:rPr>
              <a:t> no conclusion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second test: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code(P</a:t>
            </a:r>
            <a:r>
              <a:rPr lang="en-US" sz="2800" baseline="-25000" dirty="0" smtClean="0">
                <a:ea typeface="ＭＳ Ｐゴシック" pitchFamily="34" charset="-128"/>
              </a:rPr>
              <a:t>1</a:t>
            </a:r>
            <a:r>
              <a:rPr lang="en-US" sz="2800" dirty="0" smtClean="0">
                <a:ea typeface="ＭＳ Ｐゴシック" pitchFamily="34" charset="-128"/>
              </a:rPr>
              <a:t>) &amp; code(P</a:t>
            </a:r>
            <a:r>
              <a:rPr lang="en-US" sz="2800" baseline="-25000" dirty="0" smtClean="0">
                <a:ea typeface="ＭＳ Ｐゴシック" pitchFamily="34" charset="-128"/>
              </a:rPr>
              <a:t>2</a:t>
            </a:r>
            <a:r>
              <a:rPr lang="en-US" sz="2800" dirty="0" smtClean="0">
                <a:ea typeface="ＭＳ Ｐゴシック" pitchFamily="34" charset="-128"/>
              </a:rPr>
              <a:t>) = 0000</a:t>
            </a:r>
            <a:r>
              <a:rPr lang="en-US" dirty="0" smtClean="0">
                <a:ea typeface="ＭＳ Ｐゴシック" pitchFamily="34" charset="-128"/>
              </a:rPr>
              <a:t>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sz="2600" dirty="0" smtClean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 smtClean="0">
                <a:ea typeface="ＭＳ Ｐゴシック" pitchFamily="34" charset="-128"/>
              </a:rPr>
              <a:t> intersect!</a:t>
            </a:r>
            <a:br>
              <a:rPr lang="en-US" sz="2600" dirty="0" smtClean="0">
                <a:ea typeface="ＭＳ Ｐゴシック" pitchFamily="34" charset="-128"/>
              </a:rPr>
            </a:br>
            <a:r>
              <a:rPr lang="en-US" sz="2600" dirty="0" smtClean="0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 smtClean="0">
                <a:ea typeface="ＭＳ Ｐゴシック" pitchFamily="34" charset="-128"/>
              </a:rPr>
              <a:t> </a:t>
            </a:r>
            <a:r>
              <a:rPr lang="en-US" sz="2600" dirty="0" smtClean="0">
                <a:solidFill>
                  <a:srgbClr val="3366FF"/>
                </a:solidFill>
                <a:ea typeface="ＭＳ Ｐゴシック" pitchFamily="34" charset="-128"/>
              </a:rPr>
              <a:t>replace P</a:t>
            </a:r>
            <a:r>
              <a:rPr lang="en-US" sz="2600" baseline="-25000" dirty="0" smtClean="0">
                <a:solidFill>
                  <a:srgbClr val="3366FF"/>
                </a:solidFill>
                <a:ea typeface="ＭＳ Ｐゴシック" pitchFamily="34" charset="-128"/>
              </a:rPr>
              <a:t>1</a:t>
            </a:r>
            <a:r>
              <a:rPr lang="en-US" sz="2600" dirty="0" smtClean="0">
                <a:solidFill>
                  <a:srgbClr val="3366FF"/>
                </a:solidFill>
                <a:ea typeface="ＭＳ Ｐゴシック" pitchFamily="34" charset="-128"/>
              </a:rPr>
              <a:t>,P</a:t>
            </a:r>
            <a:r>
              <a:rPr lang="en-US" sz="2600" baseline="-25000" dirty="0" smtClean="0">
                <a:solidFill>
                  <a:srgbClr val="3366FF"/>
                </a:solidFill>
                <a:ea typeface="ＭＳ Ｐゴシック" pitchFamily="34" charset="-128"/>
              </a:rPr>
              <a:t>2</a:t>
            </a:r>
            <a:r>
              <a:rPr lang="en-US" sz="2600" dirty="0" smtClean="0">
                <a:solidFill>
                  <a:srgbClr val="3366FF"/>
                </a:solidFill>
                <a:ea typeface="ＭＳ Ｐゴシック" pitchFamily="34" charset="-128"/>
              </a:rPr>
              <a:t> with new points </a:t>
            </a:r>
            <a:r>
              <a:rPr lang="en-US" sz="2600" dirty="0" smtClean="0">
                <a:solidFill>
                  <a:srgbClr val="3366FF"/>
                </a:solidFill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 sz="2600" dirty="0" smtClean="0">
                <a:solidFill>
                  <a:srgbClr val="3366FF"/>
                </a:solidFill>
                <a:ea typeface="ＭＳ Ｐゴシック" pitchFamily="34" charset="-128"/>
              </a:rPr>
              <a:t> done</a:t>
            </a:r>
          </a:p>
          <a:p>
            <a:pPr eaLnBrk="1" hangingPunct="1"/>
            <a:endParaRPr lang="en-US" sz="2600" dirty="0" smtClean="0">
              <a:ea typeface="ＭＳ Ｐゴシック" pitchFamily="34" charset="-128"/>
            </a:endParaRPr>
          </a:p>
        </p:txBody>
      </p:sp>
      <p:sp>
        <p:nvSpPr>
          <p:cNvPr id="13315" name="Line 4"/>
          <p:cNvSpPr>
            <a:spLocks noChangeShapeType="1"/>
          </p:cNvSpPr>
          <p:nvPr/>
        </p:nvSpPr>
        <p:spPr bwMode="auto">
          <a:xfrm>
            <a:off x="4648200" y="47244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4648200" y="29718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55626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80010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46482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1001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648200" y="3671888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0001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4648200" y="5029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0101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477000" y="2362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1000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477000" y="36718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0000</a:t>
            </a:r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6477000" y="5043488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0100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8153400" y="5029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0110</a:t>
            </a:r>
          </a:p>
        </p:txBody>
      </p:sp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8153400" y="36576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0010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8153400" y="2362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1010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3328" name="Line 19"/>
          <p:cNvSpPr>
            <a:spLocks noChangeShapeType="1"/>
          </p:cNvSpPr>
          <p:nvPr/>
        </p:nvSpPr>
        <p:spPr bwMode="auto">
          <a:xfrm flipV="1">
            <a:off x="7772400" y="4343400"/>
            <a:ext cx="533400" cy="1219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Line 20"/>
          <p:cNvSpPr>
            <a:spLocks noChangeShapeType="1"/>
          </p:cNvSpPr>
          <p:nvPr/>
        </p:nvSpPr>
        <p:spPr bwMode="auto">
          <a:xfrm>
            <a:off x="6019800" y="5029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Line 22"/>
          <p:cNvSpPr>
            <a:spLocks noChangeShapeType="1"/>
          </p:cNvSpPr>
          <p:nvPr/>
        </p:nvSpPr>
        <p:spPr bwMode="auto">
          <a:xfrm>
            <a:off x="7239000" y="2514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Line 23"/>
          <p:cNvSpPr>
            <a:spLocks noChangeShapeType="1"/>
          </p:cNvSpPr>
          <p:nvPr/>
        </p:nvSpPr>
        <p:spPr bwMode="auto">
          <a:xfrm>
            <a:off x="5181600" y="33528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 flipV="1">
            <a:off x="6248400" y="34290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Line 25"/>
          <p:cNvSpPr>
            <a:spLocks noChangeShapeType="1"/>
          </p:cNvSpPr>
          <p:nvPr/>
        </p:nvSpPr>
        <p:spPr bwMode="auto">
          <a:xfrm>
            <a:off x="5715000" y="2438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Cohen-Sutherland Algorithm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4419600" cy="4953000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US" sz="2600" dirty="0" smtClean="0">
                <a:solidFill>
                  <a:srgbClr val="3366FF"/>
                </a:solidFill>
                <a:ea typeface="ＭＳ Ｐゴシック" pitchFamily="34" charset="-128"/>
              </a:rPr>
              <a:t>Finding intersections</a:t>
            </a:r>
          </a:p>
          <a:p>
            <a:pPr eaLnBrk="1" hangingPunct="1">
              <a:buFontTx/>
              <a:buNone/>
            </a:pPr>
            <a:r>
              <a:rPr lang="en-US" sz="2600" b="1" dirty="0" smtClean="0">
                <a:solidFill>
                  <a:srgbClr val="C00000"/>
                </a:solidFill>
                <a:ea typeface="ＭＳ Ｐゴシック" pitchFamily="34" charset="-128"/>
              </a:rPr>
              <a:t>If bit 1 is 1, </a:t>
            </a:r>
          </a:p>
          <a:p>
            <a:pPr eaLnBrk="1" hangingPunct="1">
              <a:buFontTx/>
              <a:buNone/>
            </a:pPr>
            <a:r>
              <a:rPr lang="en-US" sz="2600" dirty="0" smtClean="0">
                <a:solidFill>
                  <a:srgbClr val="3366FF"/>
                </a:solidFill>
                <a:ea typeface="ＭＳ Ｐゴシック" pitchFamily="34" charset="-128"/>
              </a:rPr>
              <a:t>	</a:t>
            </a:r>
            <a:r>
              <a:rPr lang="en-US" sz="2600" b="1" dirty="0" smtClean="0">
                <a:solidFill>
                  <a:srgbClr val="3366FF"/>
                </a:solidFill>
                <a:ea typeface="ＭＳ Ｐゴシック" pitchFamily="34" charset="-128"/>
              </a:rPr>
              <a:t>intersect with line 	y = </a:t>
            </a:r>
            <a:r>
              <a:rPr lang="en-US" sz="2600" b="1" dirty="0" err="1" smtClean="0">
                <a:solidFill>
                  <a:srgbClr val="3366FF"/>
                </a:solidFill>
                <a:ea typeface="ＭＳ Ｐゴシック" pitchFamily="34" charset="-128"/>
              </a:rPr>
              <a:t>y</a:t>
            </a:r>
            <a:r>
              <a:rPr lang="en-US" sz="2600" b="1" baseline="-25000" dirty="0" err="1" smtClean="0">
                <a:solidFill>
                  <a:srgbClr val="3366FF"/>
                </a:solidFill>
                <a:ea typeface="ＭＳ Ｐゴシック" pitchFamily="34" charset="-128"/>
              </a:rPr>
              <a:t>max</a:t>
            </a:r>
            <a:r>
              <a:rPr lang="en-US" sz="2600" b="1" baseline="-25000" dirty="0" smtClean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</a:p>
          <a:p>
            <a:pPr>
              <a:buNone/>
            </a:pPr>
            <a:r>
              <a:rPr lang="en-US" sz="2600" baseline="-25000" dirty="0" smtClean="0">
                <a:solidFill>
                  <a:srgbClr val="3366FF"/>
                </a:solidFill>
                <a:ea typeface="ＭＳ Ｐゴシック" pitchFamily="34" charset="-128"/>
              </a:rPr>
              <a:t>	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C00000"/>
                </a:solidFill>
                <a:ea typeface="ＭＳ Ｐゴシック" pitchFamily="34" charset="-128"/>
              </a:rPr>
              <a:t>Else If bit 2 is 1, </a:t>
            </a:r>
          </a:p>
          <a:p>
            <a:pPr>
              <a:buNone/>
            </a:pPr>
            <a:r>
              <a:rPr lang="en-US" sz="2600" dirty="0" smtClean="0">
                <a:solidFill>
                  <a:srgbClr val="3366FF"/>
                </a:solidFill>
                <a:ea typeface="ＭＳ Ｐゴシック" pitchFamily="34" charset="-128"/>
              </a:rPr>
              <a:t>	</a:t>
            </a:r>
            <a:r>
              <a:rPr lang="en-US" sz="2600" b="1" dirty="0" smtClean="0">
                <a:solidFill>
                  <a:srgbClr val="3366FF"/>
                </a:solidFill>
                <a:ea typeface="ＭＳ Ｐゴシック" pitchFamily="34" charset="-128"/>
              </a:rPr>
              <a:t>intersect with line 	</a:t>
            </a:r>
            <a:r>
              <a:rPr lang="en-US" sz="2600" b="1" baseline="-25000" dirty="0" smtClean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sz="2600" b="1" dirty="0" smtClean="0">
                <a:solidFill>
                  <a:srgbClr val="3366FF"/>
                </a:solidFill>
                <a:ea typeface="ＭＳ Ｐゴシック" pitchFamily="34" charset="-128"/>
              </a:rPr>
              <a:t>y = </a:t>
            </a:r>
            <a:r>
              <a:rPr lang="en-US" sz="2600" b="1" dirty="0" err="1" smtClean="0">
                <a:solidFill>
                  <a:srgbClr val="3366FF"/>
                </a:solidFill>
                <a:ea typeface="ＭＳ Ｐゴシック" pitchFamily="34" charset="-128"/>
              </a:rPr>
              <a:t>y</a:t>
            </a:r>
            <a:r>
              <a:rPr lang="en-US" sz="2600" b="1" baseline="-25000" dirty="0" err="1" smtClean="0">
                <a:solidFill>
                  <a:srgbClr val="3366FF"/>
                </a:solidFill>
                <a:ea typeface="ＭＳ Ｐゴシック" pitchFamily="34" charset="-128"/>
              </a:rPr>
              <a:t>min</a:t>
            </a:r>
            <a:endParaRPr lang="en-US" sz="2600" b="1" baseline="-25000" dirty="0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>
              <a:buNone/>
            </a:pPr>
            <a:r>
              <a:rPr lang="en-US" sz="2600" baseline="-25000" dirty="0" smtClean="0">
                <a:solidFill>
                  <a:srgbClr val="3366FF"/>
                </a:solidFill>
                <a:ea typeface="ＭＳ Ｐゴシック" pitchFamily="34" charset="-128"/>
              </a:rPr>
              <a:t>	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C00000"/>
                </a:solidFill>
                <a:ea typeface="ＭＳ Ｐゴシック" pitchFamily="34" charset="-128"/>
              </a:rPr>
              <a:t>Else If bit 3 is 1, </a:t>
            </a:r>
          </a:p>
          <a:p>
            <a:pPr>
              <a:buNone/>
            </a:pPr>
            <a:r>
              <a:rPr lang="en-US" sz="2600" dirty="0" smtClean="0">
                <a:solidFill>
                  <a:srgbClr val="3366FF"/>
                </a:solidFill>
                <a:ea typeface="ＭＳ Ｐゴシック" pitchFamily="34" charset="-128"/>
              </a:rPr>
              <a:t>	</a:t>
            </a:r>
            <a:r>
              <a:rPr lang="en-US" sz="2600" b="1" dirty="0" smtClean="0">
                <a:solidFill>
                  <a:srgbClr val="3366FF"/>
                </a:solidFill>
                <a:ea typeface="ＭＳ Ｐゴシック" pitchFamily="34" charset="-128"/>
              </a:rPr>
              <a:t>intersect with line 	 x = </a:t>
            </a:r>
            <a:r>
              <a:rPr lang="en-US" sz="2600" b="1" dirty="0" err="1" smtClean="0">
                <a:solidFill>
                  <a:srgbClr val="3366FF"/>
                </a:solidFill>
                <a:ea typeface="ＭＳ Ｐゴシック" pitchFamily="34" charset="-128"/>
              </a:rPr>
              <a:t>x</a:t>
            </a:r>
            <a:r>
              <a:rPr lang="en-US" sz="2600" b="1" baseline="-25000" dirty="0" err="1" smtClean="0">
                <a:solidFill>
                  <a:srgbClr val="3366FF"/>
                </a:solidFill>
                <a:ea typeface="ＭＳ Ｐゴシック" pitchFamily="34" charset="-128"/>
              </a:rPr>
              <a:t>max</a:t>
            </a:r>
            <a:endParaRPr lang="en-US" sz="2600" b="1" baseline="-25000" dirty="0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>
              <a:buNone/>
            </a:pPr>
            <a:endParaRPr lang="en-US" sz="2600" baseline="-25000" dirty="0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>
              <a:buNone/>
            </a:pPr>
            <a:r>
              <a:rPr lang="en-US" sz="2600" b="1" dirty="0" smtClean="0">
                <a:solidFill>
                  <a:srgbClr val="C00000"/>
                </a:solidFill>
                <a:ea typeface="ＭＳ Ｐゴシック" pitchFamily="34" charset="-128"/>
              </a:rPr>
              <a:t>Else If bit 4 is 1, </a:t>
            </a:r>
          </a:p>
          <a:p>
            <a:pPr>
              <a:buNone/>
            </a:pPr>
            <a:r>
              <a:rPr lang="en-US" sz="2600" dirty="0" smtClean="0">
                <a:solidFill>
                  <a:srgbClr val="3366FF"/>
                </a:solidFill>
                <a:ea typeface="ＭＳ Ｐゴシック" pitchFamily="34" charset="-128"/>
              </a:rPr>
              <a:t>	</a:t>
            </a:r>
            <a:r>
              <a:rPr lang="en-US" sz="2600" b="1" dirty="0" smtClean="0">
                <a:solidFill>
                  <a:srgbClr val="3366FF"/>
                </a:solidFill>
                <a:ea typeface="ＭＳ Ｐゴシック" pitchFamily="34" charset="-128"/>
              </a:rPr>
              <a:t>intersect with line 	x = </a:t>
            </a:r>
            <a:r>
              <a:rPr lang="en-US" sz="2600" b="1" dirty="0" err="1" smtClean="0">
                <a:solidFill>
                  <a:srgbClr val="3366FF"/>
                </a:solidFill>
                <a:ea typeface="ＭＳ Ｐゴシック" pitchFamily="34" charset="-128"/>
              </a:rPr>
              <a:t>x</a:t>
            </a:r>
            <a:r>
              <a:rPr lang="en-US" sz="2600" b="1" baseline="-25000" dirty="0" err="1" smtClean="0">
                <a:solidFill>
                  <a:srgbClr val="3366FF"/>
                </a:solidFill>
                <a:ea typeface="ＭＳ Ｐゴシック" pitchFamily="34" charset="-128"/>
              </a:rPr>
              <a:t>min</a:t>
            </a:r>
            <a:endParaRPr lang="en-US" sz="2600" b="1" baseline="-25000" dirty="0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>
              <a:buNone/>
            </a:pPr>
            <a:endParaRPr lang="en-US" sz="2600" baseline="-25000" dirty="0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>
              <a:buNone/>
            </a:pPr>
            <a:endParaRPr lang="en-US" sz="2600" baseline="-25000" dirty="0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 sz="2600" dirty="0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 eaLnBrk="1" hangingPunct="1"/>
            <a:endParaRPr lang="en-US" sz="2600" dirty="0" smtClean="0">
              <a:ea typeface="ＭＳ Ｐゴシック" pitchFamily="34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750445" y="2133600"/>
            <a:ext cx="4337737" cy="3327331"/>
            <a:chOff x="3902137" y="2133600"/>
            <a:chExt cx="5211908" cy="3857141"/>
          </a:xfrm>
        </p:grpSpPr>
        <p:sp>
          <p:nvSpPr>
            <p:cNvPr id="13315" name="Line 4"/>
            <p:cNvSpPr>
              <a:spLocks noChangeShapeType="1"/>
            </p:cNvSpPr>
            <p:nvPr/>
          </p:nvSpPr>
          <p:spPr bwMode="auto">
            <a:xfrm>
              <a:off x="4648200" y="4724400"/>
              <a:ext cx="426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6" name="Line 5"/>
            <p:cNvSpPr>
              <a:spLocks noChangeShapeType="1"/>
            </p:cNvSpPr>
            <p:nvPr/>
          </p:nvSpPr>
          <p:spPr bwMode="auto">
            <a:xfrm>
              <a:off x="4648200" y="2971800"/>
              <a:ext cx="426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7" name="Line 6"/>
            <p:cNvSpPr>
              <a:spLocks noChangeShapeType="1"/>
            </p:cNvSpPr>
            <p:nvPr/>
          </p:nvSpPr>
          <p:spPr bwMode="auto">
            <a:xfrm>
              <a:off x="5562600" y="2133600"/>
              <a:ext cx="0" cy="3429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8" name="Line 7"/>
            <p:cNvSpPr>
              <a:spLocks noChangeShapeType="1"/>
            </p:cNvSpPr>
            <p:nvPr/>
          </p:nvSpPr>
          <p:spPr bwMode="auto">
            <a:xfrm>
              <a:off x="8001000" y="2133600"/>
              <a:ext cx="0" cy="3429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Rectangle 8"/>
            <p:cNvSpPr>
              <a:spLocks noChangeArrowheads="1"/>
            </p:cNvSpPr>
            <p:nvPr/>
          </p:nvSpPr>
          <p:spPr bwMode="auto">
            <a:xfrm>
              <a:off x="4648200" y="2362200"/>
              <a:ext cx="730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Courier New" pitchFamily="49" charset="0"/>
                </a:rPr>
                <a:t>1001</a:t>
              </a:r>
            </a:p>
          </p:txBody>
        </p:sp>
        <p:sp>
          <p:nvSpPr>
            <p:cNvPr id="13320" name="Rectangle 9"/>
            <p:cNvSpPr>
              <a:spLocks noChangeArrowheads="1"/>
            </p:cNvSpPr>
            <p:nvPr/>
          </p:nvSpPr>
          <p:spPr bwMode="auto">
            <a:xfrm>
              <a:off x="4648201" y="3671889"/>
              <a:ext cx="884443" cy="42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  <a:latin typeface="Courier New" pitchFamily="49" charset="0"/>
                </a:rPr>
                <a:t>0001</a:t>
              </a:r>
              <a:endParaRPr lang="en-US" b="1" dirty="0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sp>
          <p:nvSpPr>
            <p:cNvPr id="13321" name="Rectangle 10"/>
            <p:cNvSpPr>
              <a:spLocks noChangeArrowheads="1"/>
            </p:cNvSpPr>
            <p:nvPr/>
          </p:nvSpPr>
          <p:spPr bwMode="auto">
            <a:xfrm>
              <a:off x="4648201" y="5029201"/>
              <a:ext cx="884443" cy="42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  <a:latin typeface="Courier New" pitchFamily="49" charset="0"/>
                </a:rPr>
                <a:t>0</a:t>
              </a:r>
              <a:r>
                <a:rPr lang="en-US" b="1" dirty="0" smtClean="0">
                  <a:solidFill>
                    <a:schemeClr val="accent2"/>
                  </a:solidFill>
                  <a:latin typeface="Courier New" pitchFamily="49" charset="0"/>
                </a:rPr>
                <a:t>10</a:t>
              </a:r>
              <a:r>
                <a:rPr lang="en-US" b="1" dirty="0" smtClean="0">
                  <a:solidFill>
                    <a:schemeClr val="accent2"/>
                  </a:solidFill>
                  <a:latin typeface="Courier New" pitchFamily="49" charset="0"/>
                </a:rPr>
                <a:t>1</a:t>
              </a:r>
              <a:endParaRPr lang="en-US" b="1" dirty="0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sp>
          <p:nvSpPr>
            <p:cNvPr id="13322" name="Rectangle 11"/>
            <p:cNvSpPr>
              <a:spLocks noChangeArrowheads="1"/>
            </p:cNvSpPr>
            <p:nvPr/>
          </p:nvSpPr>
          <p:spPr bwMode="auto">
            <a:xfrm>
              <a:off x="6477001" y="2362200"/>
              <a:ext cx="884443" cy="42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  <a:latin typeface="Courier New" pitchFamily="49" charset="0"/>
                </a:rPr>
                <a:t>1</a:t>
              </a:r>
              <a:r>
                <a:rPr lang="en-US" b="1" dirty="0" smtClean="0">
                  <a:solidFill>
                    <a:schemeClr val="accent2"/>
                  </a:solidFill>
                  <a:latin typeface="Courier New" pitchFamily="49" charset="0"/>
                </a:rPr>
                <a:t>000</a:t>
              </a:r>
              <a:endParaRPr lang="en-US" b="1" dirty="0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sp>
          <p:nvSpPr>
            <p:cNvPr id="13323" name="Rectangle 12"/>
            <p:cNvSpPr>
              <a:spLocks noChangeArrowheads="1"/>
            </p:cNvSpPr>
            <p:nvPr/>
          </p:nvSpPr>
          <p:spPr bwMode="auto">
            <a:xfrm>
              <a:off x="6477000" y="3671888"/>
              <a:ext cx="7302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Courier New" pitchFamily="49" charset="0"/>
                </a:rPr>
                <a:t>0000</a:t>
              </a:r>
            </a:p>
          </p:txBody>
        </p:sp>
        <p:sp>
          <p:nvSpPr>
            <p:cNvPr id="13324" name="Rectangle 13"/>
            <p:cNvSpPr>
              <a:spLocks noChangeArrowheads="1"/>
            </p:cNvSpPr>
            <p:nvPr/>
          </p:nvSpPr>
          <p:spPr bwMode="auto">
            <a:xfrm>
              <a:off x="6477001" y="5043488"/>
              <a:ext cx="884443" cy="42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  <a:latin typeface="Courier New" pitchFamily="49" charset="0"/>
                </a:rPr>
                <a:t>0100</a:t>
              </a:r>
              <a:endParaRPr lang="en-US" b="1" dirty="0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sp>
          <p:nvSpPr>
            <p:cNvPr id="13325" name="Rectangle 14"/>
            <p:cNvSpPr>
              <a:spLocks noChangeArrowheads="1"/>
            </p:cNvSpPr>
            <p:nvPr/>
          </p:nvSpPr>
          <p:spPr bwMode="auto">
            <a:xfrm>
              <a:off x="8153400" y="5029200"/>
              <a:ext cx="730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0110</a:t>
              </a:r>
            </a:p>
          </p:txBody>
        </p:sp>
        <p:sp>
          <p:nvSpPr>
            <p:cNvPr id="13326" name="Rectangle 15"/>
            <p:cNvSpPr>
              <a:spLocks noChangeArrowheads="1"/>
            </p:cNvSpPr>
            <p:nvPr/>
          </p:nvSpPr>
          <p:spPr bwMode="auto">
            <a:xfrm>
              <a:off x="8229602" y="4038600"/>
              <a:ext cx="884443" cy="42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  <a:latin typeface="Courier New" pitchFamily="49" charset="0"/>
                </a:rPr>
                <a:t>0010</a:t>
              </a:r>
              <a:endParaRPr lang="en-US" b="1" dirty="0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sp>
          <p:nvSpPr>
            <p:cNvPr id="13327" name="Rectangle 16"/>
            <p:cNvSpPr>
              <a:spLocks noChangeArrowheads="1"/>
            </p:cNvSpPr>
            <p:nvPr/>
          </p:nvSpPr>
          <p:spPr bwMode="auto">
            <a:xfrm>
              <a:off x="8153401" y="2133600"/>
              <a:ext cx="884443" cy="428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  <a:latin typeface="Courier New" pitchFamily="49" charset="0"/>
                </a:rPr>
                <a:t>101</a:t>
              </a:r>
              <a:r>
                <a:rPr lang="en-US" b="1" dirty="0" smtClean="0">
                  <a:solidFill>
                    <a:schemeClr val="accent2"/>
                  </a:solidFill>
                  <a:latin typeface="Courier New" pitchFamily="49" charset="0"/>
                </a:rPr>
                <a:t>0</a:t>
              </a:r>
              <a:endParaRPr lang="en-US" b="1" dirty="0">
                <a:solidFill>
                  <a:schemeClr val="accent2"/>
                </a:solidFill>
                <a:latin typeface="Courier New" pitchFamily="49" charset="0"/>
              </a:endParaRPr>
            </a:p>
          </p:txBody>
        </p:sp>
        <p:sp>
          <p:nvSpPr>
            <p:cNvPr id="13328" name="Line 19"/>
            <p:cNvSpPr>
              <a:spLocks noChangeShapeType="1"/>
            </p:cNvSpPr>
            <p:nvPr/>
          </p:nvSpPr>
          <p:spPr bwMode="auto">
            <a:xfrm flipV="1">
              <a:off x="7620000" y="2743200"/>
              <a:ext cx="685800" cy="2286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5334000" y="2743200"/>
              <a:ext cx="762000" cy="12954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229600" y="2667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H="1">
              <a:off x="8153400" y="2895600"/>
              <a:ext cx="1524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7938868" y="3677528"/>
              <a:ext cx="1524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7620000" y="4648200"/>
              <a:ext cx="1524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543800" y="49530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16200000" flipH="1">
              <a:off x="5881468" y="2895600"/>
              <a:ext cx="1524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5486400" y="3581400"/>
              <a:ext cx="152400" cy="152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382000" y="2514600"/>
              <a:ext cx="304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67600" y="5105400"/>
              <a:ext cx="304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05800" y="2971800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b="1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77200" y="3669268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b="1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15200" y="4355068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r>
                <a:rPr lang="en-US" b="1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02137" y="4495800"/>
              <a:ext cx="792713" cy="4281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y</a:t>
              </a:r>
              <a:r>
                <a:rPr lang="en-US" b="1" baseline="-25000" dirty="0" err="1" smtClean="0"/>
                <a:t>min</a:t>
              </a:r>
              <a:endParaRPr 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72400" y="5562600"/>
              <a:ext cx="767816" cy="4281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baseline="-25000" dirty="0" err="1" smtClean="0"/>
                <a:t>Xmax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34000" y="5562600"/>
              <a:ext cx="825752" cy="4281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baseline="-25000" dirty="0" err="1" smtClean="0"/>
                <a:t>Xmin</a:t>
              </a:r>
              <a:endParaRPr lang="en-US" b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724400" y="26670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y</a:t>
            </a:r>
            <a:r>
              <a:rPr lang="en-US" b="1" baseline="-25000" dirty="0" err="1" smtClean="0"/>
              <a:t>max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600" dirty="0" smtClean="0"/>
              <a:t>			</a:t>
            </a:r>
          </a:p>
          <a:p>
            <a:pPr>
              <a:buNone/>
            </a:pPr>
            <a:r>
              <a:rPr lang="en-US" sz="6600" dirty="0" smtClean="0"/>
              <a:t>				</a:t>
            </a:r>
            <a:r>
              <a:rPr lang="en-US" sz="6600" dirty="0" smtClean="0">
                <a:solidFill>
                  <a:schemeClr val="accent3">
                    <a:lumMod val="50000"/>
                  </a:schemeClr>
                </a:solidFill>
              </a:rPr>
              <a:t>Thank you</a:t>
            </a:r>
            <a:endParaRPr lang="en-US" sz="6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2D Rendering Pipeline</a:t>
            </a:r>
            <a:endParaRPr lang="en-US" sz="27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599"/>
            <a:ext cx="8001000" cy="530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Clipping</a:t>
            </a:r>
            <a:endParaRPr lang="en-US" sz="2700" dirty="0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153400" cy="1851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434" indent="-170815">
              <a:lnSpc>
                <a:spcPct val="100000"/>
              </a:lnSpc>
              <a:spcBef>
                <a:spcPts val="1070"/>
              </a:spcBef>
              <a:buFont typeface="Wingdings" pitchFamily="2" charset="2"/>
              <a:buChar char="q"/>
              <a:tabLst>
                <a:tab pos="43307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 	A</a:t>
            </a:r>
            <a:r>
              <a:rPr lang="en-US" sz="2400" spc="-10" dirty="0" smtClean="0">
                <a:latin typeface="Arial"/>
                <a:cs typeface="Arial"/>
              </a:rPr>
              <a:t>v</a:t>
            </a:r>
            <a:r>
              <a:rPr lang="en-US" sz="2400" spc="-5" dirty="0" smtClean="0">
                <a:latin typeface="Arial"/>
                <a:cs typeface="Arial"/>
              </a:rPr>
              <a:t>o</a:t>
            </a:r>
            <a:r>
              <a:rPr lang="en-US" sz="2400" dirty="0" smtClean="0">
                <a:latin typeface="Arial"/>
                <a:cs typeface="Arial"/>
              </a:rPr>
              <a:t>id</a:t>
            </a:r>
            <a:r>
              <a:rPr lang="en-US" sz="2400" spc="-10" dirty="0" smtClean="0">
                <a:latin typeface="Arial"/>
                <a:cs typeface="Arial"/>
              </a:rPr>
              <a:t> </a:t>
            </a:r>
            <a:r>
              <a:rPr lang="en-US" sz="2400" spc="10" dirty="0" smtClean="0">
                <a:latin typeface="Arial"/>
                <a:cs typeface="Arial"/>
              </a:rPr>
              <a:t>d</a:t>
            </a:r>
            <a:r>
              <a:rPr lang="en-US" sz="2400" dirty="0" smtClean="0">
                <a:latin typeface="Arial"/>
                <a:cs typeface="Arial"/>
              </a:rPr>
              <a:t>r</a:t>
            </a:r>
            <a:r>
              <a:rPr lang="en-US" sz="2400" spc="-5" dirty="0" smtClean="0">
                <a:latin typeface="Arial"/>
                <a:cs typeface="Arial"/>
              </a:rPr>
              <a:t>a</a:t>
            </a:r>
            <a:r>
              <a:rPr lang="en-US" sz="2400" spc="-10" dirty="0" smtClean="0">
                <a:latin typeface="Arial"/>
                <a:cs typeface="Arial"/>
              </a:rPr>
              <a:t>w</a:t>
            </a:r>
            <a:r>
              <a:rPr lang="en-US" sz="2400" dirty="0" smtClean="0">
                <a:latin typeface="Arial"/>
                <a:cs typeface="Arial"/>
              </a:rPr>
              <a:t>i</a:t>
            </a:r>
            <a:r>
              <a:rPr lang="en-US" sz="2400" spc="-5" dirty="0" smtClean="0">
                <a:latin typeface="Arial"/>
                <a:cs typeface="Arial"/>
              </a:rPr>
              <a:t>n</a:t>
            </a:r>
            <a:r>
              <a:rPr lang="en-US" sz="2400" dirty="0" smtClean="0">
                <a:latin typeface="Arial"/>
                <a:cs typeface="Arial"/>
              </a:rPr>
              <a:t>g</a:t>
            </a:r>
            <a:r>
              <a:rPr lang="en-US" sz="2400" spc="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pa</a:t>
            </a:r>
            <a:r>
              <a:rPr lang="en-US" sz="2400" dirty="0" smtClean="0">
                <a:latin typeface="Arial"/>
                <a:cs typeface="Arial"/>
              </a:rPr>
              <a:t>r</a:t>
            </a:r>
            <a:r>
              <a:rPr lang="en-US" sz="2400" spc="-10" dirty="0" smtClean="0">
                <a:latin typeface="Arial"/>
                <a:cs typeface="Arial"/>
              </a:rPr>
              <a:t>t</a:t>
            </a:r>
            <a:r>
              <a:rPr lang="en-US" sz="2400" dirty="0" smtClean="0">
                <a:latin typeface="Arial"/>
                <a:cs typeface="Arial"/>
              </a:rPr>
              <a:t>s </a:t>
            </a:r>
            <a:r>
              <a:rPr lang="en-US" sz="2400" spc="-5" dirty="0" smtClean="0">
                <a:latin typeface="Arial"/>
                <a:cs typeface="Arial"/>
              </a:rPr>
              <a:t>o</a:t>
            </a:r>
            <a:r>
              <a:rPr lang="en-US" sz="2400" dirty="0" smtClean="0">
                <a:latin typeface="Arial"/>
                <a:cs typeface="Arial"/>
              </a:rPr>
              <a:t>f</a:t>
            </a:r>
            <a:r>
              <a:rPr lang="en-US" sz="2400" spc="-15" dirty="0" smtClean="0">
                <a:latin typeface="Arial"/>
                <a:cs typeface="Arial"/>
              </a:rPr>
              <a:t> </a:t>
            </a:r>
            <a:r>
              <a:rPr lang="en-US" sz="2400" spc="10" dirty="0" smtClean="0"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ri</a:t>
            </a:r>
            <a:r>
              <a:rPr lang="en-US" sz="2400" spc="-10" dirty="0" smtClean="0">
                <a:latin typeface="Arial"/>
                <a:cs typeface="Arial"/>
              </a:rPr>
              <a:t>m</a:t>
            </a:r>
            <a:r>
              <a:rPr lang="en-US" sz="2400" dirty="0" smtClean="0">
                <a:latin typeface="Arial"/>
                <a:cs typeface="Arial"/>
              </a:rPr>
              <a:t>i</a:t>
            </a:r>
            <a:r>
              <a:rPr lang="en-US" sz="2400" spc="-10" dirty="0" smtClean="0">
                <a:latin typeface="Arial"/>
                <a:cs typeface="Arial"/>
              </a:rPr>
              <a:t>t</a:t>
            </a:r>
            <a:r>
              <a:rPr lang="en-US" sz="2400" dirty="0" smtClean="0">
                <a:latin typeface="Arial"/>
                <a:cs typeface="Arial"/>
              </a:rPr>
              <a:t>i</a:t>
            </a:r>
            <a:r>
              <a:rPr lang="en-US" sz="2400" spc="5" dirty="0" smtClean="0">
                <a:latin typeface="Arial"/>
                <a:cs typeface="Arial"/>
              </a:rPr>
              <a:t>v</a:t>
            </a:r>
            <a:r>
              <a:rPr lang="en-US" sz="2400" spc="-5" dirty="0" smtClean="0">
                <a:latin typeface="Arial"/>
                <a:cs typeface="Arial"/>
              </a:rPr>
              <a:t>e</a:t>
            </a:r>
            <a:r>
              <a:rPr lang="en-US" sz="2400" dirty="0" smtClean="0">
                <a:latin typeface="Arial"/>
                <a:cs typeface="Arial"/>
              </a:rPr>
              <a:t>s</a:t>
            </a:r>
            <a:r>
              <a:rPr lang="en-US" sz="2400" spc="-15" dirty="0" smtClean="0">
                <a:latin typeface="Arial"/>
                <a:cs typeface="Arial"/>
              </a:rPr>
              <a:t> </a:t>
            </a:r>
            <a:r>
              <a:rPr lang="en-US" sz="2400" spc="10" dirty="0" smtClean="0">
                <a:latin typeface="Arial"/>
                <a:cs typeface="Arial"/>
              </a:rPr>
              <a:t>o</a:t>
            </a:r>
            <a:r>
              <a:rPr lang="en-US" sz="2400" spc="-5" dirty="0" smtClean="0">
                <a:latin typeface="Arial"/>
                <a:cs typeface="Arial"/>
              </a:rPr>
              <a:t>u</a:t>
            </a:r>
            <a:r>
              <a:rPr lang="en-US" sz="2400" spc="-10" dirty="0" smtClean="0">
                <a:latin typeface="Arial"/>
                <a:cs typeface="Arial"/>
              </a:rPr>
              <a:t>ts</a:t>
            </a:r>
            <a:r>
              <a:rPr lang="en-US" sz="2400" dirty="0" smtClean="0">
                <a:latin typeface="Arial"/>
                <a:cs typeface="Arial"/>
              </a:rPr>
              <a:t>i</a:t>
            </a:r>
            <a:r>
              <a:rPr lang="en-US" sz="2400" spc="-5" dirty="0" smtClean="0">
                <a:latin typeface="Arial"/>
                <a:cs typeface="Arial"/>
              </a:rPr>
              <a:t>d</a:t>
            </a:r>
            <a:r>
              <a:rPr lang="en-US" sz="2400" dirty="0" smtClean="0">
                <a:latin typeface="Arial"/>
                <a:cs typeface="Arial"/>
              </a:rPr>
              <a:t>e</a:t>
            </a:r>
            <a:r>
              <a:rPr lang="en-US" sz="2400" spc="5" dirty="0" smtClean="0">
                <a:latin typeface="Arial"/>
                <a:cs typeface="Arial"/>
              </a:rPr>
              <a:t> </a:t>
            </a:r>
            <a:r>
              <a:rPr lang="en-US" sz="2400" spc="-10" dirty="0" smtClean="0">
                <a:latin typeface="Arial"/>
                <a:cs typeface="Arial"/>
              </a:rPr>
              <a:t>w</a:t>
            </a:r>
            <a:r>
              <a:rPr lang="en-US" sz="2400" dirty="0" smtClean="0">
                <a:latin typeface="Arial"/>
                <a:cs typeface="Arial"/>
              </a:rPr>
              <a:t>i</a:t>
            </a:r>
            <a:r>
              <a:rPr lang="en-US" sz="2400" spc="-5" dirty="0" smtClean="0">
                <a:latin typeface="Arial"/>
                <a:cs typeface="Arial"/>
              </a:rPr>
              <a:t>nd</a:t>
            </a:r>
            <a:r>
              <a:rPr lang="en-US" sz="2400" spc="10" dirty="0" smtClean="0">
                <a:latin typeface="Arial"/>
                <a:cs typeface="Arial"/>
              </a:rPr>
              <a:t>o</a:t>
            </a:r>
            <a:r>
              <a:rPr lang="en-US" sz="2400" dirty="0" smtClean="0">
                <a:latin typeface="Arial"/>
                <a:cs typeface="Arial"/>
              </a:rPr>
              <a:t>w</a:t>
            </a:r>
          </a:p>
          <a:p>
            <a:pPr marL="1346834" lvl="2" indent="-170815">
              <a:spcBef>
                <a:spcPts val="1070"/>
              </a:spcBef>
              <a:buFont typeface="Wingdings" pitchFamily="2" charset="2"/>
              <a:buChar char="§"/>
              <a:tabLst>
                <a:tab pos="433070" algn="l"/>
              </a:tabLst>
            </a:pPr>
            <a:r>
              <a:rPr lang="en-US" sz="24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2400" spc="-5" dirty="0" smtClean="0">
                <a:solidFill>
                  <a:srgbClr val="080808"/>
                </a:solidFill>
                <a:latin typeface="Arial"/>
                <a:cs typeface="Arial"/>
              </a:rPr>
              <a:t>	W</a:t>
            </a:r>
            <a:r>
              <a:rPr lang="en-US" sz="2400" spc="5" dirty="0" smtClean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lang="en-US" sz="2400" spc="-10" dirty="0" smtClean="0">
                <a:solidFill>
                  <a:srgbClr val="080808"/>
                </a:solidFill>
                <a:latin typeface="Arial"/>
                <a:cs typeface="Arial"/>
              </a:rPr>
              <a:t>n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dow d</a:t>
            </a:r>
            <a:r>
              <a:rPr lang="en-US" sz="2400" spc="-10" dirty="0" smtClean="0">
                <a:solidFill>
                  <a:srgbClr val="080808"/>
                </a:solidFill>
                <a:latin typeface="Arial"/>
                <a:cs typeface="Arial"/>
              </a:rPr>
              <a:t>e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f</a:t>
            </a:r>
            <a:r>
              <a:rPr lang="en-US" sz="2400" spc="-5" dirty="0" smtClean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nes</a:t>
            </a:r>
            <a:r>
              <a:rPr lang="en-US" sz="2400" spc="-10" dirty="0" smtClean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pa</a:t>
            </a:r>
            <a:r>
              <a:rPr lang="en-US" sz="2400" spc="-5" dirty="0" smtClean="0">
                <a:solidFill>
                  <a:srgbClr val="080808"/>
                </a:solidFill>
                <a:latin typeface="Arial"/>
                <a:cs typeface="Arial"/>
              </a:rPr>
              <a:t>r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t</a:t>
            </a:r>
            <a:r>
              <a:rPr lang="en-US" sz="2400" spc="-10" dirty="0" smtClean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of</a:t>
            </a:r>
            <a:r>
              <a:rPr lang="en-US" sz="2400" spc="-10" dirty="0" smtClean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scene</a:t>
            </a:r>
            <a:r>
              <a:rPr lang="en-US" sz="2400" spc="-5" dirty="0" smtClean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b</a:t>
            </a:r>
            <a:r>
              <a:rPr lang="en-US" sz="2400" spc="-10" dirty="0" smtClean="0">
                <a:solidFill>
                  <a:srgbClr val="080808"/>
                </a:solidFill>
                <a:latin typeface="Arial"/>
                <a:cs typeface="Arial"/>
              </a:rPr>
              <a:t>e</a:t>
            </a:r>
            <a:r>
              <a:rPr lang="en-US" sz="2400" spc="5" dirty="0" smtClean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ng</a:t>
            </a:r>
            <a:r>
              <a:rPr lang="en-US" sz="2400" spc="-5" dirty="0" smtClean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v</a:t>
            </a:r>
            <a:r>
              <a:rPr lang="en-US" sz="2400" spc="-5" dirty="0" smtClean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e</a:t>
            </a:r>
            <a:r>
              <a:rPr lang="en-US" sz="2400" spc="-5" dirty="0" smtClean="0">
                <a:solidFill>
                  <a:srgbClr val="080808"/>
                </a:solidFill>
                <a:latin typeface="Arial"/>
                <a:cs typeface="Arial"/>
              </a:rPr>
              <a:t>w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ed</a:t>
            </a:r>
          </a:p>
          <a:p>
            <a:pPr marL="1346834" lvl="2" indent="-170815">
              <a:spcBef>
                <a:spcPts val="1070"/>
              </a:spcBef>
              <a:buFont typeface="Wingdings" pitchFamily="2" charset="2"/>
              <a:buChar char="§"/>
              <a:tabLst>
                <a:tab pos="433070" algn="l"/>
              </a:tabLst>
            </a:pPr>
            <a:r>
              <a:rPr lang="en-US" sz="2400" spc="-5" dirty="0" smtClean="0">
                <a:solidFill>
                  <a:srgbClr val="080808"/>
                </a:solidFill>
                <a:latin typeface="Arial"/>
                <a:cs typeface="Arial"/>
              </a:rPr>
              <a:t> 	M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ust</a:t>
            </a:r>
            <a:r>
              <a:rPr lang="en-US" sz="2400" spc="-10" dirty="0" smtClean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d</a:t>
            </a:r>
            <a:r>
              <a:rPr lang="en-US" sz="2400" spc="-5" dirty="0" smtClean="0">
                <a:solidFill>
                  <a:srgbClr val="080808"/>
                </a:solidFill>
                <a:latin typeface="Arial"/>
                <a:cs typeface="Arial"/>
              </a:rPr>
              <a:t>r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aw g</a:t>
            </a:r>
            <a:r>
              <a:rPr lang="en-US" sz="2400" spc="-10" dirty="0" smtClean="0">
                <a:solidFill>
                  <a:srgbClr val="080808"/>
                </a:solidFill>
                <a:latin typeface="Arial"/>
                <a:cs typeface="Arial"/>
              </a:rPr>
              <a:t>e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o</a:t>
            </a:r>
            <a:r>
              <a:rPr lang="en-US" sz="2400" spc="5" dirty="0" smtClean="0">
                <a:solidFill>
                  <a:srgbClr val="080808"/>
                </a:solidFill>
                <a:latin typeface="Arial"/>
                <a:cs typeface="Arial"/>
              </a:rPr>
              <a:t>m</a:t>
            </a:r>
            <a:r>
              <a:rPr lang="en-US" sz="2400" spc="-10" dirty="0" smtClean="0">
                <a:solidFill>
                  <a:srgbClr val="080808"/>
                </a:solidFill>
                <a:latin typeface="Arial"/>
                <a:cs typeface="Arial"/>
              </a:rPr>
              <a:t>e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t</a:t>
            </a:r>
            <a:r>
              <a:rPr lang="en-US" sz="2400" spc="-5" dirty="0" smtClean="0">
                <a:solidFill>
                  <a:srgbClr val="080808"/>
                </a:solidFill>
                <a:latin typeface="Arial"/>
                <a:cs typeface="Arial"/>
              </a:rPr>
              <a:t>r</a:t>
            </a:r>
            <a:r>
              <a:rPr lang="en-US" sz="2400" spc="5" dirty="0" smtClean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c</a:t>
            </a:r>
            <a:r>
              <a:rPr lang="en-US" sz="2400" spc="-10" dirty="0" smtClean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p</a:t>
            </a:r>
            <a:r>
              <a:rPr lang="en-US" sz="2400" spc="-5" dirty="0" smtClean="0">
                <a:solidFill>
                  <a:srgbClr val="080808"/>
                </a:solidFill>
                <a:latin typeface="Arial"/>
                <a:cs typeface="Arial"/>
              </a:rPr>
              <a:t>r</a:t>
            </a:r>
            <a:r>
              <a:rPr lang="en-US" sz="2400" spc="5" dirty="0" smtClean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lang="en-US" sz="2400" spc="-5" dirty="0" smtClean="0">
                <a:solidFill>
                  <a:srgbClr val="080808"/>
                </a:solidFill>
                <a:latin typeface="Arial"/>
                <a:cs typeface="Arial"/>
              </a:rPr>
              <a:t>mi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t</a:t>
            </a:r>
            <a:r>
              <a:rPr lang="en-US" sz="2400" spc="-5" dirty="0" smtClean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ves </a:t>
            </a:r>
            <a:r>
              <a:rPr lang="en-US" sz="2400" spc="-10" dirty="0" smtClean="0">
                <a:solidFill>
                  <a:srgbClr val="080808"/>
                </a:solidFill>
                <a:latin typeface="Arial"/>
                <a:cs typeface="Arial"/>
              </a:rPr>
              <a:t>o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n</a:t>
            </a:r>
            <a:r>
              <a:rPr lang="en-US" sz="2400" spc="5" dirty="0" smtClean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y</a:t>
            </a:r>
            <a:r>
              <a:rPr lang="en-US" sz="2400" spc="-10" dirty="0" smtClean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lang="en-US" sz="2400" spc="5" dirty="0" smtClean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lang="en-US" sz="2400" spc="-10" dirty="0" smtClean="0">
                <a:solidFill>
                  <a:srgbClr val="080808"/>
                </a:solidFill>
                <a:latin typeface="Arial"/>
                <a:cs typeface="Arial"/>
              </a:rPr>
              <a:t>n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s</a:t>
            </a:r>
            <a:r>
              <a:rPr lang="en-US" sz="2400" spc="5" dirty="0" smtClean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lang="en-US" sz="2400" spc="-10" dirty="0" smtClean="0">
                <a:solidFill>
                  <a:srgbClr val="080808"/>
                </a:solidFill>
                <a:latin typeface="Arial"/>
                <a:cs typeface="Arial"/>
              </a:rPr>
              <a:t>d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e</a:t>
            </a:r>
            <a:r>
              <a:rPr lang="en-US" sz="2400" spc="5" dirty="0" smtClean="0">
                <a:solidFill>
                  <a:srgbClr val="080808"/>
                </a:solidFill>
                <a:latin typeface="Arial"/>
                <a:cs typeface="Arial"/>
              </a:rPr>
              <a:t> 	</a:t>
            </a:r>
            <a:r>
              <a:rPr lang="en-US" sz="2400" spc="-5" dirty="0" smtClean="0">
                <a:solidFill>
                  <a:srgbClr val="080808"/>
                </a:solidFill>
                <a:latin typeface="Arial"/>
                <a:cs typeface="Arial"/>
              </a:rPr>
              <a:t>wi</a:t>
            </a:r>
            <a:r>
              <a:rPr lang="en-US" sz="2400" dirty="0" smtClean="0">
                <a:solidFill>
                  <a:srgbClr val="080808"/>
                </a:solidFill>
                <a:latin typeface="Arial"/>
                <a:cs typeface="Arial"/>
              </a:rPr>
              <a:t>ndow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357955"/>
            <a:ext cx="5410200" cy="350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What do we need clipping for?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we have a </a:t>
            </a:r>
            <a:r>
              <a:rPr lang="en-US" smtClean="0">
                <a:solidFill>
                  <a:srgbClr val="3366FF"/>
                </a:solidFill>
                <a:ea typeface="ＭＳ Ｐゴシック" pitchFamily="34" charset="-128"/>
              </a:rPr>
              <a:t>rectangular</a:t>
            </a:r>
            <a:r>
              <a:rPr lang="en-US" smtClean="0">
                <a:ea typeface="ＭＳ Ｐゴシック" pitchFamily="34" charset="-128"/>
              </a:rPr>
              <a:t> screen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shows a section of 3D world (view volume)</a:t>
            </a:r>
          </a:p>
          <a:p>
            <a:pPr eaLnBrk="1" hangingPunct="1"/>
            <a:r>
              <a:rPr lang="en-US" smtClean="0">
                <a:solidFill>
                  <a:srgbClr val="3366FF"/>
                </a:solidFill>
                <a:ea typeface="ＭＳ Ｐゴシック" pitchFamily="34" charset="-128"/>
              </a:rPr>
              <a:t>clipping</a:t>
            </a:r>
            <a:r>
              <a:rPr lang="en-US" smtClean="0">
                <a:ea typeface="ＭＳ Ｐゴシック" pitchFamily="34" charset="-128"/>
              </a:rPr>
              <a:t> removes invisible parts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avoid processing – view volume clipping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avoid raster conversion – viewport clipping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avoid color computation – viewport clipping</a:t>
            </a:r>
          </a:p>
          <a:p>
            <a:pPr eaLnBrk="1" hangingPunct="1">
              <a:buFontTx/>
              <a:buNone/>
            </a:pPr>
            <a:r>
              <a:rPr lang="en-US" smtClean="0">
                <a:ea typeface="ＭＳ Ｐゴシック" pitchFamily="34" charset="-128"/>
              </a:rPr>
              <a:t>	</a:t>
            </a:r>
            <a:r>
              <a:rPr lang="en-US" smtClean="0">
                <a:ea typeface="ＭＳ Ｐゴシック" pitchFamily="34" charset="-128"/>
                <a:sym typeface="Symbol" pitchFamily="18" charset="2"/>
              </a:rPr>
              <a:t> faster rendering!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Basic Clipping Objectives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>
                <a:solidFill>
                  <a:srgbClr val="3366FF"/>
                </a:solidFill>
                <a:ea typeface="ＭＳ Ｐゴシック" pitchFamily="34" charset="-128"/>
              </a:rPr>
              <a:t>simple case: </a:t>
            </a:r>
            <a:r>
              <a:rPr lang="en-US" smtClean="0">
                <a:ea typeface="ＭＳ Ｐゴシック" pitchFamily="34" charset="-128"/>
              </a:rPr>
              <a:t>clip lines </a:t>
            </a:r>
            <a:r>
              <a:rPr lang="en-US" i="1" smtClean="0">
                <a:ea typeface="ＭＳ Ｐゴシック" pitchFamily="34" charset="-128"/>
              </a:rPr>
              <a:t>vs</a:t>
            </a:r>
            <a:r>
              <a:rPr lang="en-US" smtClean="0">
                <a:ea typeface="ＭＳ Ｐゴシック" pitchFamily="34" charset="-128"/>
              </a:rPr>
              <a:t> axis-aligned 2D rectangle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for each line, decide if it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can be discarded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can be fully drawn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has to be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further examined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need high efficiency!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(millions of lines)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5562600" y="2971800"/>
            <a:ext cx="2438400" cy="1752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 flipV="1">
            <a:off x="6248400" y="34290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5715000" y="2438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6" name="Line 8"/>
          <p:cNvSpPr>
            <a:spLocks noChangeShapeType="1"/>
          </p:cNvSpPr>
          <p:nvPr/>
        </p:nvSpPr>
        <p:spPr bwMode="auto">
          <a:xfrm flipV="1">
            <a:off x="7772400" y="4343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>
            <a:off x="6019800" y="5029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Line 11"/>
          <p:cNvSpPr>
            <a:spLocks noChangeShapeType="1"/>
          </p:cNvSpPr>
          <p:nvPr/>
        </p:nvSpPr>
        <p:spPr bwMode="auto">
          <a:xfrm>
            <a:off x="7239000" y="2514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Line 12"/>
          <p:cNvSpPr>
            <a:spLocks noChangeShapeType="1"/>
          </p:cNvSpPr>
          <p:nvPr/>
        </p:nvSpPr>
        <p:spPr bwMode="auto">
          <a:xfrm>
            <a:off x="5181600" y="33528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Simple Clipping Algorithm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classify line segment </a:t>
            </a:r>
            <a:r>
              <a:rPr lang="en-US" smtClean="0">
                <a:solidFill>
                  <a:srgbClr val="3366FF"/>
                </a:solidFill>
                <a:ea typeface="ＭＳ Ｐゴシック" pitchFamily="34" charset="-128"/>
              </a:rPr>
              <a:t>endpoints:</a:t>
            </a:r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both </a:t>
            </a:r>
            <a:r>
              <a:rPr lang="en-US" b="1" smtClean="0">
                <a:ea typeface="ＭＳ Ｐゴシック" pitchFamily="34" charset="-128"/>
              </a:rPr>
              <a:t>inside</a:t>
            </a:r>
            <a:r>
              <a:rPr lang="en-US" smtClean="0">
                <a:ea typeface="ＭＳ Ｐゴシック" pitchFamily="34" charset="-128"/>
              </a:rPr>
              <a:t> rectangle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  <a:sym typeface="Symbol" pitchFamily="18" charset="2"/>
              </a:rPr>
              <a:t> draw line segment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  <a:sym typeface="Symbol" pitchFamily="18" charset="2"/>
              </a:rPr>
              <a:t>one </a:t>
            </a:r>
            <a:r>
              <a:rPr lang="en-US" b="1" smtClean="0">
                <a:ea typeface="ＭＳ Ｐゴシック" pitchFamily="34" charset="-128"/>
                <a:sym typeface="Symbol" pitchFamily="18" charset="2"/>
              </a:rPr>
              <a:t>inside</a:t>
            </a:r>
            <a:r>
              <a:rPr lang="en-US" smtClean="0">
                <a:ea typeface="ＭＳ Ｐゴシック" pitchFamily="34" charset="-128"/>
                <a:sym typeface="Symbol" pitchFamily="18" charset="2"/>
              </a:rPr>
              <a:t>, one </a:t>
            </a:r>
            <a:r>
              <a:rPr lang="en-US" b="1" smtClean="0">
                <a:ea typeface="ＭＳ Ｐゴシック" pitchFamily="34" charset="-128"/>
                <a:sym typeface="Symbol" pitchFamily="18" charset="2"/>
              </a:rPr>
              <a:t>outside</a:t>
            </a:r>
            <a:r>
              <a:rPr lang="en-US" smtClean="0">
                <a:ea typeface="ＭＳ Ｐゴシック" pitchFamily="34" charset="-128"/>
                <a:sym typeface="Symbol" pitchFamily="18" charset="2"/>
              </a:rPr>
              <a:t/>
            </a:r>
            <a:br>
              <a:rPr lang="en-US" smtClean="0">
                <a:ea typeface="ＭＳ Ｐゴシック" pitchFamily="34" charset="-128"/>
                <a:sym typeface="Symbol" pitchFamily="18" charset="2"/>
              </a:rPr>
            </a:br>
            <a:r>
              <a:rPr lang="en-US" smtClean="0">
                <a:ea typeface="ＭＳ Ｐゴシック" pitchFamily="34" charset="-128"/>
                <a:sym typeface="Symbol" pitchFamily="18" charset="2"/>
              </a:rPr>
              <a:t> find intersection</a:t>
            </a:r>
            <a:br>
              <a:rPr lang="en-US" smtClean="0">
                <a:ea typeface="ＭＳ Ｐゴシック" pitchFamily="34" charset="-128"/>
                <a:sym typeface="Symbol" pitchFamily="18" charset="2"/>
              </a:rPr>
            </a:br>
            <a:r>
              <a:rPr lang="en-US" smtClean="0">
                <a:ea typeface="ＭＳ Ｐゴシック" pitchFamily="34" charset="-128"/>
                <a:sym typeface="Symbol" pitchFamily="18" charset="2"/>
              </a:rPr>
              <a:t> draw inside part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  <a:sym typeface="Symbol" pitchFamily="18" charset="2"/>
              </a:rPr>
              <a:t>both </a:t>
            </a:r>
            <a:r>
              <a:rPr lang="en-US" b="1" smtClean="0">
                <a:ea typeface="ＭＳ Ｐゴシック" pitchFamily="34" charset="-128"/>
                <a:sym typeface="Symbol" pitchFamily="18" charset="2"/>
              </a:rPr>
              <a:t>outside</a:t>
            </a:r>
            <a:r>
              <a:rPr lang="en-US" smtClean="0">
                <a:ea typeface="ＭＳ Ｐゴシック" pitchFamily="34" charset="-128"/>
                <a:sym typeface="Symbol" pitchFamily="18" charset="2"/>
              </a:rPr>
              <a:t/>
            </a:r>
            <a:br>
              <a:rPr lang="en-US" smtClean="0">
                <a:ea typeface="ＭＳ Ｐゴシック" pitchFamily="34" charset="-128"/>
                <a:sym typeface="Symbol" pitchFamily="18" charset="2"/>
              </a:rPr>
            </a:br>
            <a:r>
              <a:rPr lang="en-US" smtClean="0">
                <a:ea typeface="ＭＳ Ｐゴシック" pitchFamily="34" charset="-128"/>
                <a:sym typeface="Symbol" pitchFamily="18" charset="2"/>
              </a:rPr>
              <a:t> not clear (yet)</a:t>
            </a:r>
            <a:br>
              <a:rPr lang="en-US" smtClean="0">
                <a:ea typeface="ＭＳ Ｐゴシック" pitchFamily="34" charset="-128"/>
                <a:sym typeface="Symbol" pitchFamily="18" charset="2"/>
              </a:rPr>
            </a:br>
            <a:r>
              <a:rPr lang="en-US" smtClean="0">
                <a:ea typeface="ＭＳ Ｐゴシック" pitchFamily="34" charset="-128"/>
                <a:sym typeface="Symbol" pitchFamily="18" charset="2"/>
              </a:rPr>
              <a:t> line could be </a:t>
            </a:r>
            <a:br>
              <a:rPr lang="en-US" smtClean="0">
                <a:ea typeface="ＭＳ Ｐゴシック" pitchFamily="34" charset="-128"/>
                <a:sym typeface="Symbol" pitchFamily="18" charset="2"/>
              </a:rPr>
            </a:br>
            <a:r>
              <a:rPr lang="en-US" smtClean="0">
                <a:ea typeface="ＭＳ Ｐゴシック" pitchFamily="34" charset="-128"/>
                <a:sym typeface="Symbol" pitchFamily="18" charset="2"/>
              </a:rPr>
              <a:t>    </a:t>
            </a:r>
            <a:r>
              <a:rPr lang="en-US" smtClean="0">
                <a:solidFill>
                  <a:srgbClr val="3366FF"/>
                </a:solidFill>
                <a:ea typeface="ＭＳ Ｐゴシック" pitchFamily="34" charset="-128"/>
                <a:sym typeface="Symbol" pitchFamily="18" charset="2"/>
              </a:rPr>
              <a:t>partially</a:t>
            </a:r>
            <a:r>
              <a:rPr lang="en-US" smtClean="0">
                <a:ea typeface="ＭＳ Ｐゴシック" pitchFamily="34" charset="-128"/>
                <a:sym typeface="Symbol" pitchFamily="18" charset="2"/>
              </a:rPr>
              <a:t> inside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5562600" y="2971800"/>
            <a:ext cx="2438400" cy="1752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 flipV="1">
            <a:off x="6248400" y="34290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5715000" y="2438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 flipV="1">
            <a:off x="7772400" y="4343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6019800" y="5029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5181600" y="33528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7239000" y="2514600"/>
            <a:ext cx="1066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Clipping</a:t>
            </a:r>
          </a:p>
        </p:txBody>
      </p:sp>
      <p:sp>
        <p:nvSpPr>
          <p:cNvPr id="7170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Cohen-Sutherland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Cohen-Sutherland Algorithm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define </a:t>
            </a:r>
            <a:r>
              <a:rPr lang="en-US" dirty="0" smtClean="0">
                <a:solidFill>
                  <a:srgbClr val="3366FF"/>
                </a:solidFill>
                <a:ea typeface="ＭＳ Ｐゴシック" pitchFamily="34" charset="-128"/>
              </a:rPr>
              <a:t>9 regions </a:t>
            </a:r>
            <a:r>
              <a:rPr lang="en-US" dirty="0" smtClean="0">
                <a:ea typeface="ＭＳ Ｐゴシック" pitchFamily="34" charset="-128"/>
              </a:rPr>
              <a:t>with binary codes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each bit records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position of x or y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1</a:t>
            </a:r>
            <a:r>
              <a:rPr lang="en-US" baseline="30000" dirty="0" smtClean="0">
                <a:ea typeface="ＭＳ Ｐゴシック" pitchFamily="34" charset="-128"/>
              </a:rPr>
              <a:t>st</a:t>
            </a:r>
            <a:r>
              <a:rPr lang="en-US" dirty="0" smtClean="0">
                <a:ea typeface="ＭＳ Ｐゴシック" pitchFamily="34" charset="-128"/>
              </a:rPr>
              <a:t> bit:  &gt; </a:t>
            </a:r>
            <a:r>
              <a:rPr lang="en-US" dirty="0" err="1" smtClean="0">
                <a:ea typeface="ＭＳ Ｐゴシック" pitchFamily="34" charset="-128"/>
              </a:rPr>
              <a:t>y</a:t>
            </a:r>
            <a:r>
              <a:rPr lang="en-US" baseline="-25000" dirty="0" err="1" smtClean="0">
                <a:ea typeface="ＭＳ Ｐゴシック" pitchFamily="34" charset="-128"/>
              </a:rPr>
              <a:t>max</a:t>
            </a:r>
            <a:endParaRPr lang="en-US" baseline="-25000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2</a:t>
            </a:r>
            <a:r>
              <a:rPr lang="en-US" baseline="30000" dirty="0" smtClean="0">
                <a:ea typeface="ＭＳ Ｐゴシック" pitchFamily="34" charset="-128"/>
              </a:rPr>
              <a:t>nd</a:t>
            </a:r>
            <a:r>
              <a:rPr lang="en-US" dirty="0" smtClean="0">
                <a:ea typeface="ＭＳ Ｐゴシック" pitchFamily="34" charset="-128"/>
              </a:rPr>
              <a:t> bit: &lt; </a:t>
            </a:r>
            <a:r>
              <a:rPr lang="en-US" dirty="0" err="1" smtClean="0">
                <a:ea typeface="ＭＳ Ｐゴシック" pitchFamily="34" charset="-128"/>
              </a:rPr>
              <a:t>y</a:t>
            </a:r>
            <a:r>
              <a:rPr lang="en-US" baseline="-25000" dirty="0" err="1" smtClean="0">
                <a:ea typeface="ＭＳ Ｐゴシック" pitchFamily="34" charset="-128"/>
              </a:rPr>
              <a:t>min</a:t>
            </a:r>
            <a:endParaRPr lang="en-US" baseline="-25000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3</a:t>
            </a:r>
            <a:r>
              <a:rPr lang="en-US" baseline="30000" dirty="0" smtClean="0">
                <a:ea typeface="ＭＳ Ｐゴシック" pitchFamily="34" charset="-128"/>
              </a:rPr>
              <a:t>rd</a:t>
            </a:r>
            <a:r>
              <a:rPr lang="en-US" dirty="0" smtClean="0">
                <a:ea typeface="ＭＳ Ｐゴシック" pitchFamily="34" charset="-128"/>
              </a:rPr>
              <a:t> bit:  &gt; </a:t>
            </a:r>
            <a:r>
              <a:rPr lang="en-US" dirty="0" err="1" smtClean="0">
                <a:ea typeface="ＭＳ Ｐゴシック" pitchFamily="34" charset="-128"/>
              </a:rPr>
              <a:t>x</a:t>
            </a:r>
            <a:r>
              <a:rPr lang="en-US" baseline="-25000" dirty="0" err="1" smtClean="0">
                <a:ea typeface="ＭＳ Ｐゴシック" pitchFamily="34" charset="-128"/>
              </a:rPr>
              <a:t>max</a:t>
            </a:r>
            <a:endParaRPr lang="en-US" baseline="-25000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4</a:t>
            </a:r>
            <a:r>
              <a:rPr lang="en-US" baseline="30000" dirty="0" smtClean="0">
                <a:ea typeface="ＭＳ Ｐゴシック" pitchFamily="34" charset="-128"/>
              </a:rPr>
              <a:t>th</a:t>
            </a:r>
            <a:r>
              <a:rPr lang="en-US" dirty="0" smtClean="0">
                <a:ea typeface="ＭＳ Ｐゴシック" pitchFamily="34" charset="-128"/>
              </a:rPr>
              <a:t> bit:  &lt; </a:t>
            </a:r>
            <a:r>
              <a:rPr lang="en-US" dirty="0" err="1" smtClean="0">
                <a:ea typeface="ＭＳ Ｐゴシック" pitchFamily="34" charset="-128"/>
              </a:rPr>
              <a:t>x</a:t>
            </a:r>
            <a:r>
              <a:rPr lang="en-US" baseline="-25000" dirty="0" err="1" smtClean="0">
                <a:ea typeface="ＭＳ Ｐゴシック" pitchFamily="34" charset="-128"/>
              </a:rPr>
              <a:t>min</a:t>
            </a:r>
            <a:endParaRPr lang="en-US" baseline="-25000" dirty="0" smtClean="0">
              <a:ea typeface="ＭＳ Ｐゴシック" pitchFamily="34" charset="-128"/>
            </a:endParaRPr>
          </a:p>
        </p:txBody>
      </p:sp>
      <p:sp>
        <p:nvSpPr>
          <p:cNvPr id="8195" name="Line 11"/>
          <p:cNvSpPr>
            <a:spLocks noChangeShapeType="1"/>
          </p:cNvSpPr>
          <p:nvPr/>
        </p:nvSpPr>
        <p:spPr bwMode="auto">
          <a:xfrm>
            <a:off x="4648200" y="47244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Line 12"/>
          <p:cNvSpPr>
            <a:spLocks noChangeShapeType="1"/>
          </p:cNvSpPr>
          <p:nvPr/>
        </p:nvSpPr>
        <p:spPr bwMode="auto">
          <a:xfrm>
            <a:off x="4648200" y="29718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Line 13"/>
          <p:cNvSpPr>
            <a:spLocks noChangeShapeType="1"/>
          </p:cNvSpPr>
          <p:nvPr/>
        </p:nvSpPr>
        <p:spPr bwMode="auto">
          <a:xfrm>
            <a:off x="55626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Line 14"/>
          <p:cNvSpPr>
            <a:spLocks noChangeShapeType="1"/>
          </p:cNvSpPr>
          <p:nvPr/>
        </p:nvSpPr>
        <p:spPr bwMode="auto">
          <a:xfrm>
            <a:off x="80010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Rectangle 15"/>
          <p:cNvSpPr>
            <a:spLocks noChangeArrowheads="1"/>
          </p:cNvSpPr>
          <p:nvPr/>
        </p:nvSpPr>
        <p:spPr bwMode="auto">
          <a:xfrm>
            <a:off x="46482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1001</a:t>
            </a:r>
          </a:p>
        </p:txBody>
      </p:sp>
      <p:sp>
        <p:nvSpPr>
          <p:cNvPr id="8200" name="Rectangle 16"/>
          <p:cNvSpPr>
            <a:spLocks noChangeArrowheads="1"/>
          </p:cNvSpPr>
          <p:nvPr/>
        </p:nvSpPr>
        <p:spPr bwMode="auto">
          <a:xfrm>
            <a:off x="4648200" y="3671888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0001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8201" name="Rectangle 17"/>
          <p:cNvSpPr>
            <a:spLocks noChangeArrowheads="1"/>
          </p:cNvSpPr>
          <p:nvPr/>
        </p:nvSpPr>
        <p:spPr bwMode="auto">
          <a:xfrm>
            <a:off x="4648200" y="5029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0101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8202" name="Rectangle 18"/>
          <p:cNvSpPr>
            <a:spLocks noChangeArrowheads="1"/>
          </p:cNvSpPr>
          <p:nvPr/>
        </p:nvSpPr>
        <p:spPr bwMode="auto">
          <a:xfrm>
            <a:off x="6477000" y="2362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1000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8203" name="Rectangle 19"/>
          <p:cNvSpPr>
            <a:spLocks noChangeArrowheads="1"/>
          </p:cNvSpPr>
          <p:nvPr/>
        </p:nvSpPr>
        <p:spPr bwMode="auto">
          <a:xfrm>
            <a:off x="6477000" y="36718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0000</a:t>
            </a:r>
          </a:p>
        </p:txBody>
      </p:sp>
      <p:sp>
        <p:nvSpPr>
          <p:cNvPr id="8204" name="Rectangle 20"/>
          <p:cNvSpPr>
            <a:spLocks noChangeArrowheads="1"/>
          </p:cNvSpPr>
          <p:nvPr/>
        </p:nvSpPr>
        <p:spPr bwMode="auto">
          <a:xfrm>
            <a:off x="6477000" y="5043488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0100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8205" name="Rectangle 22"/>
          <p:cNvSpPr>
            <a:spLocks noChangeArrowheads="1"/>
          </p:cNvSpPr>
          <p:nvPr/>
        </p:nvSpPr>
        <p:spPr bwMode="auto">
          <a:xfrm>
            <a:off x="8153400" y="5029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0110</a:t>
            </a:r>
          </a:p>
        </p:txBody>
      </p:sp>
      <p:sp>
        <p:nvSpPr>
          <p:cNvPr id="8206" name="Rectangle 23"/>
          <p:cNvSpPr>
            <a:spLocks noChangeArrowheads="1"/>
          </p:cNvSpPr>
          <p:nvPr/>
        </p:nvSpPr>
        <p:spPr bwMode="auto">
          <a:xfrm>
            <a:off x="8153400" y="36576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0010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8207" name="Rectangle 24"/>
          <p:cNvSpPr>
            <a:spLocks noChangeArrowheads="1"/>
          </p:cNvSpPr>
          <p:nvPr/>
        </p:nvSpPr>
        <p:spPr bwMode="auto">
          <a:xfrm>
            <a:off x="8153400" y="2362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1010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2400" y="27432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max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62400" y="44958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min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72400" y="55626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aseline="-25000" dirty="0" err="1" smtClean="0"/>
              <a:t>Xmax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0" y="55626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aseline="-25000" dirty="0" err="1" smtClean="0"/>
              <a:t>Xmin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Cohen-Sutherland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classify all endpoints according to these bit codes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use bit operations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for efficient testing</a:t>
            </a:r>
            <a:r>
              <a:rPr lang="en-US" sz="2000" dirty="0" smtClean="0"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z="2000" dirty="0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2000" dirty="0" smtClean="0">
                <a:latin typeface="Courier New" pitchFamily="49" charset="0"/>
                <a:ea typeface="ＭＳ Ｐゴシック" pitchFamily="34" charset="-128"/>
              </a:rPr>
              <a:t/>
            </a:r>
            <a:br>
              <a:rPr lang="en-US" sz="2000" dirty="0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while(true)</a:t>
            </a:r>
            <a:b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if ((code(P</a:t>
            </a:r>
            <a:r>
              <a:rPr lang="en-US" sz="1600" b="1" baseline="-25000" dirty="0" smtClean="0">
                <a:latin typeface="Courier New" pitchFamily="49" charset="0"/>
                <a:ea typeface="ＭＳ Ｐゴシック" pitchFamily="34" charset="-128"/>
              </a:rPr>
              <a:t>1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) | code(P</a:t>
            </a:r>
            <a:r>
              <a:rPr lang="en-US" sz="1600" b="1" baseline="-25000" dirty="0" smtClean="0">
                <a:latin typeface="Courier New" pitchFamily="49" charset="0"/>
                <a:ea typeface="ＭＳ Ｐゴシック" pitchFamily="34" charset="-128"/>
              </a:rPr>
              <a:t>2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)=0) </a:t>
            </a:r>
            <a:b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	{ accept(); break; }</a:t>
            </a:r>
            <a:b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else if (code(P</a:t>
            </a:r>
            <a:r>
              <a:rPr lang="en-US" sz="1600" b="1" baseline="-25000" dirty="0" smtClean="0">
                <a:latin typeface="Courier New" pitchFamily="49" charset="0"/>
                <a:ea typeface="ＭＳ Ｐゴシック" pitchFamily="34" charset="-128"/>
              </a:rPr>
              <a:t>1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) &amp; code(P</a:t>
            </a:r>
            <a:r>
              <a:rPr lang="en-US" sz="1600" b="1" baseline="-25000" dirty="0" smtClean="0">
                <a:latin typeface="Courier New" pitchFamily="49" charset="0"/>
                <a:ea typeface="ＭＳ Ｐゴシック" pitchFamily="34" charset="-128"/>
              </a:rPr>
              <a:t>2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)!=0) </a:t>
            </a:r>
            <a:b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	{ reject(); break; }</a:t>
            </a:r>
            <a:b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  else </a:t>
            </a:r>
            <a:b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sz="1600" b="1" dirty="0" err="1" smtClean="0">
                <a:latin typeface="Courier New" pitchFamily="49" charset="0"/>
                <a:ea typeface="ＭＳ Ｐゴシック" pitchFamily="34" charset="-128"/>
              </a:rPr>
              <a:t>intersect_segment</a:t>
            </a: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();</a:t>
            </a:r>
            <a:b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</a:br>
            <a:r>
              <a:rPr lang="en-US" sz="1600" b="1" dirty="0" smtClean="0">
                <a:latin typeface="Courier New" pitchFamily="49" charset="0"/>
                <a:ea typeface="ＭＳ Ｐゴシック" pitchFamily="34" charset="-128"/>
              </a:rPr>
              <a:t>	</a:t>
            </a:r>
            <a:endParaRPr lang="en-US" sz="1600" dirty="0" smtClean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9219" name="Line 4"/>
          <p:cNvSpPr>
            <a:spLocks noChangeShapeType="1"/>
          </p:cNvSpPr>
          <p:nvPr/>
        </p:nvSpPr>
        <p:spPr bwMode="auto">
          <a:xfrm>
            <a:off x="4648200" y="47244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4648200" y="29718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55626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8001000" y="2133600"/>
            <a:ext cx="0" cy="342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4648200" y="2362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1001</a:t>
            </a: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4648200" y="3671888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0001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9225" name="Rectangle 10"/>
          <p:cNvSpPr>
            <a:spLocks noChangeArrowheads="1"/>
          </p:cNvSpPr>
          <p:nvPr/>
        </p:nvSpPr>
        <p:spPr bwMode="auto">
          <a:xfrm>
            <a:off x="4648200" y="5029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0101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6477000" y="2362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1000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9227" name="Rectangle 12"/>
          <p:cNvSpPr>
            <a:spLocks noChangeArrowheads="1"/>
          </p:cNvSpPr>
          <p:nvPr/>
        </p:nvSpPr>
        <p:spPr bwMode="auto">
          <a:xfrm>
            <a:off x="6477000" y="36718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0000</a:t>
            </a:r>
          </a:p>
        </p:txBody>
      </p:sp>
      <p:sp>
        <p:nvSpPr>
          <p:cNvPr id="9228" name="Rectangle 13"/>
          <p:cNvSpPr>
            <a:spLocks noChangeArrowheads="1"/>
          </p:cNvSpPr>
          <p:nvPr/>
        </p:nvSpPr>
        <p:spPr bwMode="auto">
          <a:xfrm>
            <a:off x="6477000" y="5043488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0100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8153400" y="50292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0110</a:t>
            </a:r>
          </a:p>
        </p:txBody>
      </p:sp>
      <p:sp>
        <p:nvSpPr>
          <p:cNvPr id="9230" name="Rectangle 15"/>
          <p:cNvSpPr>
            <a:spLocks noChangeArrowheads="1"/>
          </p:cNvSpPr>
          <p:nvPr/>
        </p:nvSpPr>
        <p:spPr bwMode="auto">
          <a:xfrm>
            <a:off x="8153400" y="36576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0010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9231" name="Rectangle 16"/>
          <p:cNvSpPr>
            <a:spLocks noChangeArrowheads="1"/>
          </p:cNvSpPr>
          <p:nvPr/>
        </p:nvSpPr>
        <p:spPr bwMode="auto">
          <a:xfrm>
            <a:off x="8153400" y="2362200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1010</a:t>
            </a:r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 flipV="1">
            <a:off x="6248400" y="34290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Line 19"/>
          <p:cNvSpPr>
            <a:spLocks noChangeShapeType="1"/>
          </p:cNvSpPr>
          <p:nvPr/>
        </p:nvSpPr>
        <p:spPr bwMode="auto">
          <a:xfrm flipV="1">
            <a:off x="7772400" y="4343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4" name="Line 20"/>
          <p:cNvSpPr>
            <a:spLocks noChangeShapeType="1"/>
          </p:cNvSpPr>
          <p:nvPr/>
        </p:nvSpPr>
        <p:spPr bwMode="auto">
          <a:xfrm>
            <a:off x="6019800" y="5029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5" name="Line 22"/>
          <p:cNvSpPr>
            <a:spLocks noChangeShapeType="1"/>
          </p:cNvSpPr>
          <p:nvPr/>
        </p:nvSpPr>
        <p:spPr bwMode="auto">
          <a:xfrm>
            <a:off x="7239000" y="2514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6" name="Line 23"/>
          <p:cNvSpPr>
            <a:spLocks noChangeShapeType="1"/>
          </p:cNvSpPr>
          <p:nvPr/>
        </p:nvSpPr>
        <p:spPr bwMode="auto">
          <a:xfrm>
            <a:off x="5181600" y="33528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7" name="Line 24"/>
          <p:cNvSpPr>
            <a:spLocks noChangeShapeType="1"/>
          </p:cNvSpPr>
          <p:nvPr/>
        </p:nvSpPr>
        <p:spPr bwMode="auto">
          <a:xfrm>
            <a:off x="5715000" y="2438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276</Words>
  <Application>Microsoft Office PowerPoint</Application>
  <PresentationFormat>On-screen Show (4:3)</PresentationFormat>
  <Paragraphs>165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Lecture-4 Clipping</vt:lpstr>
      <vt:lpstr>2D Rendering Pipeline</vt:lpstr>
      <vt:lpstr>Clipping</vt:lpstr>
      <vt:lpstr>What do we need clipping for?</vt:lpstr>
      <vt:lpstr>Basic Clipping Objectives</vt:lpstr>
      <vt:lpstr>Simple Clipping Algorithm</vt:lpstr>
      <vt:lpstr>Clipping</vt:lpstr>
      <vt:lpstr>Cohen-Sutherland Algorithm</vt:lpstr>
      <vt:lpstr>Cohen-Sutherland Algorithm</vt:lpstr>
      <vt:lpstr>Finding Intersection Point</vt:lpstr>
      <vt:lpstr>Cohen-Sutherland Algorithm</vt:lpstr>
      <vt:lpstr>Cohen-Sutherland Algorithm</vt:lpstr>
      <vt:lpstr>Cohen-Sutherland Algorithm</vt:lpstr>
      <vt:lpstr>Cohen-Sutherland Algorithm</vt:lpstr>
      <vt:lpstr>Cohen-Sutherland Algorithm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Clipping</dc:title>
  <dc:creator>Ferdosi</dc:creator>
  <cp:lastModifiedBy>User</cp:lastModifiedBy>
  <cp:revision>84</cp:revision>
  <dcterms:created xsi:type="dcterms:W3CDTF">2015-08-09T07:39:15Z</dcterms:created>
  <dcterms:modified xsi:type="dcterms:W3CDTF">2020-12-01T07:09:12Z</dcterms:modified>
</cp:coreProperties>
</file>