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handoutMasterIdLst>
    <p:handoutMasterId r:id="rId16"/>
  </p:handoutMasterIdLst>
  <p:sldIdLst>
    <p:sldId id="284" r:id="rId2"/>
    <p:sldId id="285" r:id="rId3"/>
    <p:sldId id="290" r:id="rId4"/>
    <p:sldId id="294" r:id="rId5"/>
    <p:sldId id="295" r:id="rId6"/>
    <p:sldId id="297" r:id="rId7"/>
    <p:sldId id="298" r:id="rId8"/>
    <p:sldId id="301" r:id="rId9"/>
    <p:sldId id="302" r:id="rId10"/>
    <p:sldId id="303" r:id="rId11"/>
    <p:sldId id="307" r:id="rId12"/>
    <p:sldId id="309" r:id="rId13"/>
    <p:sldId id="308" r:id="rId14"/>
    <p:sldId id="311" r:id="rId15"/>
  </p:sldIdLst>
  <p:sldSz cx="13004800" cy="9753600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280"/>
    <a:srgbClr val="13136F"/>
    <a:srgbClr val="171785"/>
    <a:srgbClr val="12188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56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4095" cy="347516"/>
          </a:xfrm>
          <a:prstGeom prst="rect">
            <a:avLst/>
          </a:prstGeom>
        </p:spPr>
        <p:txBody>
          <a:bodyPr vert="horz" lIns="65517" tIns="32758" rIns="65517" bIns="32758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2734" y="0"/>
            <a:ext cx="4034095" cy="347516"/>
          </a:xfrm>
          <a:prstGeom prst="rect">
            <a:avLst/>
          </a:prstGeom>
        </p:spPr>
        <p:txBody>
          <a:bodyPr vert="horz" lIns="65517" tIns="32758" rIns="65517" bIns="32758" rtlCol="0"/>
          <a:lstStyle>
            <a:lvl1pPr algn="r">
              <a:defRPr sz="900"/>
            </a:lvl1pPr>
          </a:lstStyle>
          <a:p>
            <a:fld id="{758889D6-4E64-4C78-8B7F-7E216B4BBBF8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06191"/>
            <a:ext cx="4034095" cy="347516"/>
          </a:xfrm>
          <a:prstGeom prst="rect">
            <a:avLst/>
          </a:prstGeom>
        </p:spPr>
        <p:txBody>
          <a:bodyPr vert="horz" lIns="65517" tIns="32758" rIns="65517" bIns="32758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2734" y="6606191"/>
            <a:ext cx="4034095" cy="347516"/>
          </a:xfrm>
          <a:prstGeom prst="rect">
            <a:avLst/>
          </a:prstGeom>
        </p:spPr>
        <p:txBody>
          <a:bodyPr vert="horz" lIns="65517" tIns="32758" rIns="65517" bIns="32758" rtlCol="0" anchor="b"/>
          <a:lstStyle>
            <a:lvl1pPr algn="r">
              <a:defRPr sz="900"/>
            </a:lvl1pPr>
          </a:lstStyle>
          <a:p>
            <a:fld id="{4545D992-00DF-4B29-983B-B164A6EBF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633454"/>
            <a:ext cx="1301488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75360" y="2492589"/>
            <a:ext cx="11054080" cy="2602327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75360" y="5136508"/>
            <a:ext cx="11054080" cy="1706246"/>
          </a:xfrm>
        </p:spPr>
        <p:txBody>
          <a:bodyPr lIns="65023" rIns="65023"/>
          <a:lstStyle>
            <a:lvl1pPr marL="0" marR="91032" indent="0" algn="r">
              <a:buNone/>
              <a:defRPr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354" y="7044267"/>
            <a:ext cx="13010155" cy="2719414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2106780"/>
            <a:ext cx="11704320" cy="623796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3708" y="390600"/>
            <a:ext cx="2527957" cy="795414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994987" cy="795414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379" y="1507146"/>
            <a:ext cx="11054080" cy="260096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70" y="4169546"/>
            <a:ext cx="6502400" cy="2069174"/>
          </a:xfrm>
        </p:spPr>
        <p:txBody>
          <a:bodyPr lIns="130046" rIns="130046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172167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907042" y="4274449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10677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1704320" cy="16256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7694507"/>
            <a:ext cx="5746045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60" y="7694507"/>
            <a:ext cx="5748302" cy="10837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009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2054108"/>
            <a:ext cx="5746045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2054108"/>
            <a:ext cx="5748302" cy="56060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35893"/>
            <a:ext cx="10640748" cy="65024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85653" y="7616145"/>
            <a:ext cx="5652753" cy="130048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00480" y="390144"/>
            <a:ext cx="10637926" cy="6502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67334" y="9113520"/>
            <a:ext cx="2731008" cy="52019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86" y="7741727"/>
            <a:ext cx="10187093" cy="921930"/>
          </a:xfrm>
          <a:noFill/>
        </p:spPr>
        <p:txBody>
          <a:bodyPr lIns="130046" tIns="0" rIns="130046" anchor="t"/>
          <a:lstStyle>
            <a:lvl1pPr marL="0" marR="26009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5120" y="270177"/>
            <a:ext cx="12354560" cy="624230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9436" y="9113521"/>
            <a:ext cx="3343191" cy="5192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6919284"/>
            <a:ext cx="11485059" cy="80024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018932" y="7113946"/>
            <a:ext cx="5407293" cy="20524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6175" y="8227588"/>
            <a:ext cx="5407293" cy="11921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322293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057168" y="7094670"/>
            <a:ext cx="260096" cy="32512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018932" y="7113946"/>
            <a:ext cx="5407293" cy="20524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6175" y="8227588"/>
            <a:ext cx="5407293" cy="11921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593" y="8236449"/>
            <a:ext cx="4838847" cy="15372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046" tIns="65023" rIns="130046" bIns="65023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137" y="8231450"/>
            <a:ext cx="4843391" cy="15422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50240" y="2106778"/>
            <a:ext cx="11704320" cy="6436925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567334" y="9113520"/>
            <a:ext cx="2731008" cy="520192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229436" y="9113521"/>
            <a:ext cx="3343191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298342" y="9113521"/>
            <a:ext cx="520192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0184" indent="-364129" algn="l" rtl="0" eaLnBrk="1" latinLnBrk="0" hangingPunct="1">
        <a:spcBef>
          <a:spcPts val="56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13" indent="-325115" algn="l" rtl="0" eaLnBrk="1" latinLnBrk="0" hangingPunct="1">
        <a:spcBef>
          <a:spcPts val="461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2432" indent="-325115" algn="l" rtl="0" eaLnBrk="1" latinLnBrk="0" hangingPunct="1">
        <a:spcBef>
          <a:spcPts val="498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25575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498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0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91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26034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149" indent="-325115" algn="l" rtl="0" eaLnBrk="1" latinLnBrk="0" hangingPunct="1">
        <a:spcBef>
          <a:spcPts val="498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6200" y="3657600"/>
            <a:ext cx="8458200" cy="258532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Lecture-5</a:t>
            </a:r>
            <a:b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Transformation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 marL="185420">
              <a:lnSpc>
                <a:spcPct val="100000"/>
              </a:lnSpc>
            </a:pPr>
            <a:r>
              <a:rPr lang="en-US" sz="3200" b="1" spc="-5" dirty="0" smtClean="0">
                <a:latin typeface="Arial"/>
                <a:cs typeface="Arial"/>
              </a:rPr>
              <a:t>B</a:t>
            </a:r>
            <a:r>
              <a:rPr lang="en-US" sz="3200" b="1" spc="5" dirty="0" smtClean="0">
                <a:latin typeface="Arial"/>
                <a:cs typeface="Arial"/>
              </a:rPr>
              <a:t>a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ic</a:t>
            </a:r>
            <a:r>
              <a:rPr lang="en-US" sz="3200" b="1" spc="-5" dirty="0" smtClean="0">
                <a:latin typeface="Arial"/>
                <a:cs typeface="Arial"/>
              </a:rPr>
              <a:t> 2</a:t>
            </a:r>
            <a:r>
              <a:rPr lang="en-US" sz="3200" b="1" dirty="0" smtClean="0">
                <a:latin typeface="Arial"/>
                <a:cs typeface="Arial"/>
              </a:rPr>
              <a:t>D T</a:t>
            </a:r>
            <a:r>
              <a:rPr lang="en-US" sz="3200" b="1" spc="-5" dirty="0" smtClean="0">
                <a:latin typeface="Arial"/>
                <a:cs typeface="Arial"/>
              </a:rPr>
              <a:t>ra</a:t>
            </a:r>
            <a:r>
              <a:rPr lang="en-US" sz="3200" b="1" dirty="0" smtClean="0">
                <a:latin typeface="Arial"/>
                <a:cs typeface="Arial"/>
              </a:rPr>
              <a:t>n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fo</a:t>
            </a:r>
            <a:r>
              <a:rPr lang="en-US" sz="3200" b="1" spc="-5" dirty="0" smtClean="0">
                <a:latin typeface="Arial"/>
                <a:cs typeface="Arial"/>
              </a:rPr>
              <a:t>r</a:t>
            </a:r>
            <a:r>
              <a:rPr lang="en-US" sz="3200" b="1" spc="5" dirty="0" smtClean="0">
                <a:latin typeface="Arial"/>
                <a:cs typeface="Arial"/>
              </a:rPr>
              <a:t>m</a:t>
            </a:r>
            <a:r>
              <a:rPr lang="en-US" sz="3200" b="1" spc="-5" dirty="0" smtClean="0">
                <a:latin typeface="Arial"/>
                <a:cs typeface="Arial"/>
              </a:rPr>
              <a:t>a</a:t>
            </a:r>
            <a:r>
              <a:rPr lang="en-US" sz="3200" b="1" dirty="0" smtClean="0">
                <a:latin typeface="Arial"/>
                <a:cs typeface="Arial"/>
              </a:rPr>
              <a:t>ti</a:t>
            </a:r>
            <a:r>
              <a:rPr lang="en-US" sz="3200" b="1" spc="-10" dirty="0" smtClean="0">
                <a:latin typeface="Arial"/>
                <a:cs typeface="Arial"/>
              </a:rPr>
              <a:t>o</a:t>
            </a:r>
            <a:r>
              <a:rPr lang="en-US" sz="3200" b="1" dirty="0" smtClean="0">
                <a:latin typeface="Arial"/>
                <a:cs typeface="Arial"/>
              </a:rPr>
              <a:t>ns: </a:t>
            </a:r>
            <a:r>
              <a:rPr lang="en-US" sz="3200" b="1" spc="-5" dirty="0" smtClean="0">
                <a:latin typeface="Arial"/>
                <a:cs typeface="Arial"/>
              </a:rPr>
              <a:t>Matrix Representation </a:t>
            </a:r>
          </a:p>
          <a:p>
            <a:pPr>
              <a:lnSpc>
                <a:spcPct val="100000"/>
              </a:lnSpc>
            </a:pPr>
            <a:r>
              <a:rPr lang="en-US" sz="6000" b="1" spc="-5" dirty="0" smtClean="0">
                <a:latin typeface="Arial"/>
                <a:cs typeface="Arial"/>
              </a:rPr>
              <a:t>H</a:t>
            </a:r>
            <a:r>
              <a:rPr lang="en-US" sz="6000" b="1" dirty="0" smtClean="0">
                <a:latin typeface="Arial"/>
                <a:cs typeface="Arial"/>
              </a:rPr>
              <a:t>o</a:t>
            </a:r>
            <a:r>
              <a:rPr lang="en-US" sz="6000" b="1" spc="-5" dirty="0" smtClean="0">
                <a:latin typeface="Arial"/>
                <a:cs typeface="Arial"/>
              </a:rPr>
              <a:t>m</a:t>
            </a:r>
            <a:r>
              <a:rPr lang="en-US" sz="6000" b="1" dirty="0" smtClean="0">
                <a:latin typeface="Arial"/>
                <a:cs typeface="Arial"/>
              </a:rPr>
              <a:t>og</a:t>
            </a:r>
            <a:r>
              <a:rPr lang="en-US" sz="6000" b="1" spc="-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n</a:t>
            </a:r>
            <a:r>
              <a:rPr lang="en-US" sz="6000" b="1" spc="-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o</a:t>
            </a:r>
            <a:r>
              <a:rPr lang="en-US" sz="6000" b="1" spc="-10" dirty="0" smtClean="0">
                <a:latin typeface="Arial"/>
                <a:cs typeface="Arial"/>
              </a:rPr>
              <a:t>u</a:t>
            </a:r>
            <a:r>
              <a:rPr lang="en-US" sz="6000" b="1" dirty="0" smtClean="0">
                <a:latin typeface="Arial"/>
                <a:cs typeface="Arial"/>
              </a:rPr>
              <a:t>s</a:t>
            </a:r>
            <a:r>
              <a:rPr lang="en-US" sz="6000" b="1" spc="-5" dirty="0" smtClean="0">
                <a:latin typeface="Arial"/>
                <a:cs typeface="Arial"/>
              </a:rPr>
              <a:t> </a:t>
            </a:r>
            <a:r>
              <a:rPr lang="en-US" sz="6000" b="1" spc="5" dirty="0" smtClean="0">
                <a:latin typeface="Arial"/>
                <a:cs typeface="Arial"/>
              </a:rPr>
              <a:t>C</a:t>
            </a:r>
            <a:r>
              <a:rPr lang="en-US" sz="6000" b="1" spc="-10" dirty="0" smtClean="0">
                <a:latin typeface="Arial"/>
                <a:cs typeface="Arial"/>
              </a:rPr>
              <a:t>o</a:t>
            </a:r>
            <a:r>
              <a:rPr lang="en-US" sz="6000" b="1" dirty="0" smtClean="0">
                <a:latin typeface="Arial"/>
                <a:cs typeface="Arial"/>
              </a:rPr>
              <a:t>o</a:t>
            </a:r>
            <a:r>
              <a:rPr lang="en-US" sz="6000" b="1" spc="-5" dirty="0" smtClean="0">
                <a:latin typeface="Arial"/>
                <a:cs typeface="Arial"/>
              </a:rPr>
              <a:t>r</a:t>
            </a:r>
            <a:r>
              <a:rPr lang="en-US" sz="6000" b="1" dirty="0" smtClean="0">
                <a:latin typeface="Arial"/>
                <a:cs typeface="Arial"/>
              </a:rPr>
              <a:t>di</a:t>
            </a:r>
            <a:r>
              <a:rPr lang="en-US" sz="6000" b="1" spc="-10" dirty="0" smtClean="0">
                <a:latin typeface="Arial"/>
                <a:cs typeface="Arial"/>
              </a:rPr>
              <a:t>n</a:t>
            </a:r>
            <a:r>
              <a:rPr lang="en-US" sz="6000" b="1" spc="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</a:t>
            </a:r>
            <a:r>
              <a:rPr lang="en-US" sz="6000" b="1" spc="-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s</a:t>
            </a:r>
            <a:endParaRPr lang="en-US" sz="6000" dirty="0" smtClean="0">
              <a:latin typeface="Arial"/>
              <a:cs typeface="Arial"/>
            </a:endParaRPr>
          </a:p>
          <a:p>
            <a:pPr marL="185420"/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2743200"/>
            <a:ext cx="10134600" cy="682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1" spc="-5" dirty="0" smtClean="0">
                <a:latin typeface="Arial"/>
                <a:cs typeface="Arial"/>
              </a:rPr>
              <a:t>3</a:t>
            </a:r>
            <a:r>
              <a:rPr lang="en-US" sz="6000" b="1" dirty="0" smtClean="0">
                <a:latin typeface="Arial"/>
                <a:cs typeface="Arial"/>
              </a:rPr>
              <a:t>D T</a:t>
            </a:r>
            <a:r>
              <a:rPr lang="en-US" sz="6000" b="1" spc="-5" dirty="0" smtClean="0">
                <a:latin typeface="Arial"/>
                <a:cs typeface="Arial"/>
              </a:rPr>
              <a:t>r</a:t>
            </a:r>
            <a:r>
              <a:rPr lang="en-US" sz="6000" b="1" spc="5" dirty="0" smtClean="0">
                <a:latin typeface="Arial"/>
                <a:cs typeface="Arial"/>
              </a:rPr>
              <a:t>a</a:t>
            </a:r>
            <a:r>
              <a:rPr lang="en-US" sz="6000" b="1" spc="-10" dirty="0" smtClean="0">
                <a:latin typeface="Arial"/>
                <a:cs typeface="Arial"/>
              </a:rPr>
              <a:t>n</a:t>
            </a:r>
            <a:r>
              <a:rPr lang="en-US" sz="6000" b="1" spc="5" dirty="0" smtClean="0">
                <a:latin typeface="Arial"/>
                <a:cs typeface="Arial"/>
              </a:rPr>
              <a:t>s</a:t>
            </a:r>
            <a:r>
              <a:rPr lang="en-US" sz="6000" b="1" dirty="0" smtClean="0">
                <a:latin typeface="Arial"/>
                <a:cs typeface="Arial"/>
              </a:rPr>
              <a:t>f</a:t>
            </a:r>
            <a:r>
              <a:rPr lang="en-US" sz="6000" b="1" spc="-10" dirty="0" smtClean="0">
                <a:latin typeface="Arial"/>
                <a:cs typeface="Arial"/>
              </a:rPr>
              <a:t>o</a:t>
            </a:r>
            <a:r>
              <a:rPr lang="en-US" sz="6000" b="1" spc="5" dirty="0" smtClean="0">
                <a:latin typeface="Arial"/>
                <a:cs typeface="Arial"/>
              </a:rPr>
              <a:t>r</a:t>
            </a:r>
            <a:r>
              <a:rPr lang="en-US" sz="6000" b="1" spc="-5" dirty="0" smtClean="0">
                <a:latin typeface="Arial"/>
                <a:cs typeface="Arial"/>
              </a:rPr>
              <a:t>ma</a:t>
            </a:r>
            <a:r>
              <a:rPr lang="en-US" sz="6000" b="1" dirty="0" smtClean="0">
                <a:latin typeface="Arial"/>
                <a:cs typeface="Arial"/>
              </a:rPr>
              <a:t>tio</a:t>
            </a:r>
            <a:r>
              <a:rPr lang="en-US" sz="6000" b="1" spc="-10" dirty="0" smtClean="0">
                <a:latin typeface="Arial"/>
                <a:cs typeface="Arial"/>
              </a:rPr>
              <a:t>n</a:t>
            </a:r>
            <a:r>
              <a:rPr lang="en-US" sz="6000" b="1" dirty="0" smtClean="0">
                <a:latin typeface="Arial"/>
                <a:cs typeface="Arial"/>
              </a:rPr>
              <a:t>s</a:t>
            </a:r>
            <a:endParaRPr lang="en-US" sz="6000" dirty="0" smtClean="0">
              <a:latin typeface="Arial"/>
              <a:cs typeface="Arial"/>
            </a:endParaRPr>
          </a:p>
          <a:p>
            <a:pPr marL="185420"/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2286000"/>
            <a:ext cx="1032867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1" spc="-5" dirty="0" smtClean="0">
                <a:latin typeface="Arial"/>
                <a:cs typeface="Arial"/>
              </a:rPr>
              <a:t>3</a:t>
            </a:r>
            <a:r>
              <a:rPr lang="en-US" sz="6000" b="1" dirty="0" smtClean="0">
                <a:latin typeface="Arial"/>
                <a:cs typeface="Arial"/>
              </a:rPr>
              <a:t>D T</a:t>
            </a:r>
            <a:r>
              <a:rPr lang="en-US" sz="6000" b="1" spc="-5" dirty="0" smtClean="0">
                <a:latin typeface="Arial"/>
                <a:cs typeface="Arial"/>
              </a:rPr>
              <a:t>r</a:t>
            </a:r>
            <a:r>
              <a:rPr lang="en-US" sz="6000" b="1" spc="5" dirty="0" smtClean="0">
                <a:latin typeface="Arial"/>
                <a:cs typeface="Arial"/>
              </a:rPr>
              <a:t>a</a:t>
            </a:r>
            <a:r>
              <a:rPr lang="en-US" sz="6000" b="1" spc="-10" dirty="0" smtClean="0">
                <a:latin typeface="Arial"/>
                <a:cs typeface="Arial"/>
              </a:rPr>
              <a:t>n</a:t>
            </a:r>
            <a:r>
              <a:rPr lang="en-US" sz="6000" b="1" spc="5" dirty="0" smtClean="0">
                <a:latin typeface="Arial"/>
                <a:cs typeface="Arial"/>
              </a:rPr>
              <a:t>s</a:t>
            </a:r>
            <a:r>
              <a:rPr lang="en-US" sz="6000" b="1" dirty="0" smtClean="0">
                <a:latin typeface="Arial"/>
                <a:cs typeface="Arial"/>
              </a:rPr>
              <a:t>f</a:t>
            </a:r>
            <a:r>
              <a:rPr lang="en-US" sz="6000" b="1" spc="-10" dirty="0" smtClean="0">
                <a:latin typeface="Arial"/>
                <a:cs typeface="Arial"/>
              </a:rPr>
              <a:t>o</a:t>
            </a:r>
            <a:r>
              <a:rPr lang="en-US" sz="6000" b="1" spc="5" dirty="0" smtClean="0">
                <a:latin typeface="Arial"/>
                <a:cs typeface="Arial"/>
              </a:rPr>
              <a:t>r</a:t>
            </a:r>
            <a:r>
              <a:rPr lang="en-US" sz="6000" b="1" spc="-5" dirty="0" smtClean="0">
                <a:latin typeface="Arial"/>
                <a:cs typeface="Arial"/>
              </a:rPr>
              <a:t>ma</a:t>
            </a:r>
            <a:r>
              <a:rPr lang="en-US" sz="6000" b="1" dirty="0" smtClean="0">
                <a:latin typeface="Arial"/>
                <a:cs typeface="Arial"/>
              </a:rPr>
              <a:t>tio</a:t>
            </a:r>
            <a:r>
              <a:rPr lang="en-US" sz="6000" b="1" spc="-10" dirty="0" smtClean="0">
                <a:latin typeface="Arial"/>
                <a:cs typeface="Arial"/>
              </a:rPr>
              <a:t>n</a:t>
            </a:r>
            <a:r>
              <a:rPr lang="en-US" sz="6000" b="1" dirty="0" smtClean="0">
                <a:latin typeface="Arial"/>
                <a:cs typeface="Arial"/>
              </a:rPr>
              <a:t>s</a:t>
            </a:r>
            <a:endParaRPr lang="en-US" sz="6000" dirty="0" smtClean="0">
              <a:latin typeface="Arial"/>
              <a:cs typeface="Arial"/>
            </a:endParaRPr>
          </a:p>
          <a:p>
            <a:pPr marL="185420"/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799" y="2133600"/>
            <a:ext cx="10791477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1" spc="-5" dirty="0" smtClean="0">
                <a:latin typeface="Arial"/>
                <a:cs typeface="Arial"/>
              </a:rPr>
              <a:t>3</a:t>
            </a:r>
            <a:r>
              <a:rPr lang="en-US" sz="6000" b="1" dirty="0" smtClean="0">
                <a:latin typeface="Arial"/>
                <a:cs typeface="Arial"/>
              </a:rPr>
              <a:t>D T</a:t>
            </a:r>
            <a:r>
              <a:rPr lang="en-US" sz="6000" b="1" spc="-5" dirty="0" smtClean="0">
                <a:latin typeface="Arial"/>
                <a:cs typeface="Arial"/>
              </a:rPr>
              <a:t>r</a:t>
            </a:r>
            <a:r>
              <a:rPr lang="en-US" sz="6000" b="1" spc="5" dirty="0" smtClean="0">
                <a:latin typeface="Arial"/>
                <a:cs typeface="Arial"/>
              </a:rPr>
              <a:t>a</a:t>
            </a:r>
            <a:r>
              <a:rPr lang="en-US" sz="6000" b="1" spc="-10" dirty="0" smtClean="0">
                <a:latin typeface="Arial"/>
                <a:cs typeface="Arial"/>
              </a:rPr>
              <a:t>n</a:t>
            </a:r>
            <a:r>
              <a:rPr lang="en-US" sz="6000" b="1" spc="5" dirty="0" smtClean="0">
                <a:latin typeface="Arial"/>
                <a:cs typeface="Arial"/>
              </a:rPr>
              <a:t>s</a:t>
            </a:r>
            <a:r>
              <a:rPr lang="en-US" sz="6000" b="1" dirty="0" smtClean="0">
                <a:latin typeface="Arial"/>
                <a:cs typeface="Arial"/>
              </a:rPr>
              <a:t>f</a:t>
            </a:r>
            <a:r>
              <a:rPr lang="en-US" sz="6000" b="1" spc="-10" dirty="0" smtClean="0">
                <a:latin typeface="Arial"/>
                <a:cs typeface="Arial"/>
              </a:rPr>
              <a:t>o</a:t>
            </a:r>
            <a:r>
              <a:rPr lang="en-US" sz="6000" b="1" spc="5" dirty="0" smtClean="0">
                <a:latin typeface="Arial"/>
                <a:cs typeface="Arial"/>
              </a:rPr>
              <a:t>r</a:t>
            </a:r>
            <a:r>
              <a:rPr lang="en-US" sz="6000" b="1" spc="-5" dirty="0" smtClean="0">
                <a:latin typeface="Arial"/>
                <a:cs typeface="Arial"/>
              </a:rPr>
              <a:t>ma</a:t>
            </a:r>
            <a:r>
              <a:rPr lang="en-US" sz="6000" b="1" dirty="0" smtClean="0">
                <a:latin typeface="Arial"/>
                <a:cs typeface="Arial"/>
              </a:rPr>
              <a:t>tio</a:t>
            </a:r>
            <a:r>
              <a:rPr lang="en-US" sz="6000" b="1" spc="-10" dirty="0" smtClean="0">
                <a:latin typeface="Arial"/>
                <a:cs typeface="Arial"/>
              </a:rPr>
              <a:t>n</a:t>
            </a:r>
            <a:r>
              <a:rPr lang="en-US" sz="6000" b="1" dirty="0" smtClean="0">
                <a:latin typeface="Arial"/>
                <a:cs typeface="Arial"/>
              </a:rPr>
              <a:t>s</a:t>
            </a:r>
            <a:endParaRPr lang="en-US" sz="6000" dirty="0" smtClean="0">
              <a:latin typeface="Arial"/>
              <a:cs typeface="Arial"/>
            </a:endParaRPr>
          </a:p>
          <a:p>
            <a:pPr marL="185420"/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2133599"/>
            <a:ext cx="6934200" cy="739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886200"/>
            <a:ext cx="11377167" cy="2895600"/>
          </a:xfrm>
        </p:spPr>
        <p:txBody>
          <a:bodyPr/>
          <a:lstStyle/>
          <a:p>
            <a:r>
              <a:rPr lang="en-US" dirty="0" smtClean="0"/>
              <a:t> 				</a:t>
            </a:r>
            <a:r>
              <a:rPr lang="en-US" sz="8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Thank You</a:t>
            </a:r>
            <a:endParaRPr lang="en-US" sz="8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50240" y="2243328"/>
            <a:ext cx="11704319" cy="6703502"/>
          </a:xfrm>
        </p:spPr>
        <p:txBody>
          <a:bodyPr/>
          <a:lstStyle/>
          <a:p>
            <a:pPr marL="633730" marR="2202815" indent="-372110">
              <a:lnSpc>
                <a:spcPct val="109400"/>
              </a:lnSpc>
              <a:spcBef>
                <a:spcPts val="915"/>
              </a:spcBef>
              <a:buFont typeface="Wingdings" pitchFamily="2" charset="2"/>
              <a:buChar char="q"/>
              <a:tabLst>
                <a:tab pos="433070" algn="l"/>
              </a:tabLst>
            </a:pPr>
            <a:r>
              <a:rPr lang="en-US" sz="3600" b="1" spc="-5" dirty="0" smtClean="0">
                <a:latin typeface="Arial"/>
                <a:cs typeface="Arial"/>
              </a:rPr>
              <a:t>   Uses of Transformations</a:t>
            </a:r>
          </a:p>
          <a:p>
            <a:pPr marL="633730" marR="2202815" indent="-372110">
              <a:lnSpc>
                <a:spcPct val="109400"/>
              </a:lnSpc>
              <a:spcBef>
                <a:spcPts val="915"/>
              </a:spcBef>
              <a:tabLst>
                <a:tab pos="433070" algn="l"/>
              </a:tabLst>
            </a:pPr>
            <a:endParaRPr lang="en-US" sz="3600" b="1" spc="-5" dirty="0" smtClean="0">
              <a:latin typeface="Arial"/>
              <a:cs typeface="Arial"/>
            </a:endParaRPr>
          </a:p>
          <a:p>
            <a:pPr marL="633730" marR="2202815" indent="-372110">
              <a:lnSpc>
                <a:spcPct val="109400"/>
              </a:lnSpc>
              <a:spcBef>
                <a:spcPts val="915"/>
              </a:spcBef>
              <a:buFont typeface="Wingdings" pitchFamily="2" charset="2"/>
              <a:buChar char="q"/>
              <a:tabLst>
                <a:tab pos="433070" algn="l"/>
              </a:tabLst>
            </a:pPr>
            <a:r>
              <a:rPr lang="en-US" sz="3600" b="1" spc="-5" dirty="0" smtClean="0">
                <a:latin typeface="Arial"/>
                <a:cs typeface="Arial"/>
              </a:rPr>
              <a:t>    2</a:t>
            </a:r>
            <a:r>
              <a:rPr lang="en-US" sz="3600" b="1" dirty="0" smtClean="0">
                <a:latin typeface="Arial"/>
                <a:cs typeface="Arial"/>
              </a:rPr>
              <a:t>D </a:t>
            </a:r>
            <a:r>
              <a:rPr lang="en-US" sz="3600" b="1" spc="-10" dirty="0" smtClean="0">
                <a:latin typeface="Arial"/>
                <a:cs typeface="Arial"/>
              </a:rPr>
              <a:t>T</a:t>
            </a:r>
            <a:r>
              <a:rPr lang="en-US" sz="3600" b="1" dirty="0" smtClean="0">
                <a:latin typeface="Arial"/>
                <a:cs typeface="Arial"/>
              </a:rPr>
              <a:t>r</a:t>
            </a:r>
            <a:r>
              <a:rPr lang="en-US" sz="3600" b="1" spc="-5" dirty="0" smtClean="0">
                <a:latin typeface="Arial"/>
                <a:cs typeface="Arial"/>
              </a:rPr>
              <a:t>an</a:t>
            </a:r>
            <a:r>
              <a:rPr lang="en-US" sz="3600" b="1" spc="5" dirty="0" smtClean="0">
                <a:latin typeface="Arial"/>
                <a:cs typeface="Arial"/>
              </a:rPr>
              <a:t>s</a:t>
            </a:r>
            <a:r>
              <a:rPr lang="en-US" sz="3600" b="1" spc="-10" dirty="0" smtClean="0">
                <a:latin typeface="Arial"/>
                <a:cs typeface="Arial"/>
              </a:rPr>
              <a:t>f</a:t>
            </a:r>
            <a:r>
              <a:rPr lang="en-US" sz="3600" b="1" spc="-5" dirty="0" smtClean="0">
                <a:latin typeface="Arial"/>
                <a:cs typeface="Arial"/>
              </a:rPr>
              <a:t>o</a:t>
            </a:r>
            <a:r>
              <a:rPr lang="en-US" sz="3600" b="1" dirty="0" smtClean="0">
                <a:latin typeface="Arial"/>
                <a:cs typeface="Arial"/>
              </a:rPr>
              <a:t>r</a:t>
            </a:r>
            <a:r>
              <a:rPr lang="en-US" sz="3600" b="1" spc="5" dirty="0" smtClean="0">
                <a:latin typeface="Arial"/>
                <a:cs typeface="Arial"/>
              </a:rPr>
              <a:t>m</a:t>
            </a:r>
            <a:r>
              <a:rPr lang="en-US" sz="3600" b="1" spc="-5" dirty="0" smtClean="0">
                <a:latin typeface="Arial"/>
                <a:cs typeface="Arial"/>
              </a:rPr>
              <a:t>a</a:t>
            </a:r>
            <a:r>
              <a:rPr lang="en-US" sz="3600" b="1" spc="-10" dirty="0" smtClean="0">
                <a:latin typeface="Arial"/>
                <a:cs typeface="Arial"/>
              </a:rPr>
              <a:t>t</a:t>
            </a:r>
            <a:r>
              <a:rPr lang="en-US" sz="3600" b="1" dirty="0" smtClean="0">
                <a:latin typeface="Arial"/>
                <a:cs typeface="Arial"/>
              </a:rPr>
              <a:t>i</a:t>
            </a:r>
            <a:r>
              <a:rPr lang="en-US" sz="3600" b="1" spc="-5" dirty="0" smtClean="0">
                <a:latin typeface="Arial"/>
                <a:cs typeface="Arial"/>
              </a:rPr>
              <a:t>on</a:t>
            </a:r>
            <a:r>
              <a:rPr lang="en-US" sz="3600" b="1" dirty="0" smtClean="0">
                <a:latin typeface="Arial"/>
                <a:cs typeface="Arial"/>
              </a:rPr>
              <a:t>s </a:t>
            </a:r>
          </a:p>
          <a:p>
            <a:pPr marL="2005330" marR="2202815" lvl="3" indent="-372110">
              <a:lnSpc>
                <a:spcPct val="109400"/>
              </a:lnSpc>
              <a:spcBef>
                <a:spcPts val="915"/>
              </a:spcBef>
              <a:tabLst>
                <a:tab pos="433070" algn="l"/>
              </a:tabLst>
            </a:pPr>
            <a:r>
              <a:rPr lang="en-US" sz="3400" dirty="0" smtClean="0">
                <a:latin typeface="Arial"/>
                <a:cs typeface="Arial"/>
              </a:rPr>
              <a:t>B</a:t>
            </a:r>
            <a:r>
              <a:rPr lang="en-US" sz="3400" spc="-10" dirty="0" smtClean="0">
                <a:latin typeface="Arial"/>
                <a:cs typeface="Arial"/>
              </a:rPr>
              <a:t>a</a:t>
            </a:r>
            <a:r>
              <a:rPr lang="en-US" sz="3400" dirty="0" smtClean="0">
                <a:latin typeface="Arial"/>
                <a:cs typeface="Arial"/>
              </a:rPr>
              <a:t>s</a:t>
            </a:r>
            <a:r>
              <a:rPr lang="en-US" sz="3400" spc="5" dirty="0" smtClean="0">
                <a:latin typeface="Arial"/>
                <a:cs typeface="Arial"/>
              </a:rPr>
              <a:t>i</a:t>
            </a:r>
            <a:r>
              <a:rPr lang="en-US" sz="3400" dirty="0" smtClean="0">
                <a:latin typeface="Arial"/>
                <a:cs typeface="Arial"/>
              </a:rPr>
              <a:t>c</a:t>
            </a:r>
            <a:r>
              <a:rPr lang="en-US" sz="3400" spc="-10" dirty="0" smtClean="0">
                <a:latin typeface="Arial"/>
                <a:cs typeface="Arial"/>
              </a:rPr>
              <a:t> </a:t>
            </a:r>
            <a:r>
              <a:rPr lang="en-US" sz="3400" dirty="0" smtClean="0">
                <a:latin typeface="Arial"/>
                <a:cs typeface="Arial"/>
              </a:rPr>
              <a:t>2D t</a:t>
            </a:r>
            <a:r>
              <a:rPr lang="en-US" sz="3400" spc="-5" dirty="0" smtClean="0">
                <a:latin typeface="Arial"/>
                <a:cs typeface="Arial"/>
              </a:rPr>
              <a:t>r</a:t>
            </a:r>
            <a:r>
              <a:rPr lang="en-US" sz="3400" dirty="0" smtClean="0">
                <a:latin typeface="Arial"/>
                <a:cs typeface="Arial"/>
              </a:rPr>
              <a:t>a</a:t>
            </a:r>
            <a:r>
              <a:rPr lang="en-US" sz="3400" spc="-10" dirty="0" smtClean="0">
                <a:latin typeface="Arial"/>
                <a:cs typeface="Arial"/>
              </a:rPr>
              <a:t>n</a:t>
            </a:r>
            <a:r>
              <a:rPr lang="en-US" sz="3400" dirty="0" smtClean="0">
                <a:latin typeface="Arial"/>
                <a:cs typeface="Arial"/>
              </a:rPr>
              <a:t>sfo</a:t>
            </a:r>
            <a:r>
              <a:rPr lang="en-US" sz="3400" spc="-5" dirty="0" smtClean="0">
                <a:latin typeface="Arial"/>
                <a:cs typeface="Arial"/>
              </a:rPr>
              <a:t>rm</a:t>
            </a:r>
            <a:r>
              <a:rPr lang="en-US" sz="3400" dirty="0" smtClean="0">
                <a:latin typeface="Arial"/>
                <a:cs typeface="Arial"/>
              </a:rPr>
              <a:t>at</a:t>
            </a:r>
            <a:r>
              <a:rPr lang="en-US" sz="3400" spc="-5" dirty="0" smtClean="0">
                <a:latin typeface="Arial"/>
                <a:cs typeface="Arial"/>
              </a:rPr>
              <a:t>i</a:t>
            </a:r>
            <a:r>
              <a:rPr lang="en-US" sz="3400" dirty="0" smtClean="0">
                <a:latin typeface="Arial"/>
                <a:cs typeface="Arial"/>
              </a:rPr>
              <a:t>ons </a:t>
            </a:r>
          </a:p>
          <a:p>
            <a:pPr marL="2005330" marR="2202815" lvl="3" indent="-372110">
              <a:lnSpc>
                <a:spcPct val="109400"/>
              </a:lnSpc>
              <a:spcBef>
                <a:spcPts val="915"/>
              </a:spcBef>
              <a:tabLst>
                <a:tab pos="433070" algn="l"/>
              </a:tabLst>
            </a:pPr>
            <a:r>
              <a:rPr lang="en-US" sz="3400" spc="-5" dirty="0" smtClean="0">
                <a:latin typeface="Arial"/>
                <a:cs typeface="Arial"/>
              </a:rPr>
              <a:t>M</a:t>
            </a:r>
            <a:r>
              <a:rPr lang="en-US" sz="3400" dirty="0" smtClean="0">
                <a:latin typeface="Arial"/>
                <a:cs typeface="Arial"/>
              </a:rPr>
              <a:t>at</a:t>
            </a:r>
            <a:r>
              <a:rPr lang="en-US" sz="3400" spc="-5" dirty="0" smtClean="0">
                <a:latin typeface="Arial"/>
                <a:cs typeface="Arial"/>
              </a:rPr>
              <a:t>ri</a:t>
            </a:r>
            <a:r>
              <a:rPr lang="en-US" sz="3400" dirty="0" smtClean="0">
                <a:latin typeface="Arial"/>
                <a:cs typeface="Arial"/>
              </a:rPr>
              <a:t>x </a:t>
            </a:r>
            <a:r>
              <a:rPr lang="en-US" sz="3400" spc="-5" dirty="0" smtClean="0">
                <a:latin typeface="Arial"/>
                <a:cs typeface="Arial"/>
              </a:rPr>
              <a:t>r</a:t>
            </a:r>
            <a:r>
              <a:rPr lang="en-US" sz="3400" dirty="0" smtClean="0">
                <a:latin typeface="Arial"/>
                <a:cs typeface="Arial"/>
              </a:rPr>
              <a:t>ep</a:t>
            </a:r>
            <a:r>
              <a:rPr lang="en-US" sz="3400" spc="-5" dirty="0" smtClean="0">
                <a:latin typeface="Arial"/>
                <a:cs typeface="Arial"/>
              </a:rPr>
              <a:t>r</a:t>
            </a:r>
            <a:r>
              <a:rPr lang="en-US" sz="3400" dirty="0" smtClean="0">
                <a:latin typeface="Arial"/>
                <a:cs typeface="Arial"/>
              </a:rPr>
              <a:t>ese</a:t>
            </a:r>
            <a:r>
              <a:rPr lang="en-US" sz="3400" spc="-10" dirty="0" smtClean="0">
                <a:latin typeface="Arial"/>
                <a:cs typeface="Arial"/>
              </a:rPr>
              <a:t>n</a:t>
            </a:r>
            <a:r>
              <a:rPr lang="en-US" sz="3400" dirty="0" smtClean="0">
                <a:latin typeface="Arial"/>
                <a:cs typeface="Arial"/>
              </a:rPr>
              <a:t>ta</a:t>
            </a:r>
            <a:r>
              <a:rPr lang="en-US" sz="3400" spc="-10" dirty="0" smtClean="0">
                <a:latin typeface="Arial"/>
                <a:cs typeface="Arial"/>
              </a:rPr>
              <a:t>t</a:t>
            </a:r>
            <a:r>
              <a:rPr lang="en-US" sz="3400" spc="5" dirty="0" smtClean="0">
                <a:latin typeface="Arial"/>
                <a:cs typeface="Arial"/>
              </a:rPr>
              <a:t>i</a:t>
            </a:r>
            <a:r>
              <a:rPr lang="en-US" sz="3400" spc="-10" dirty="0" smtClean="0">
                <a:latin typeface="Arial"/>
                <a:cs typeface="Arial"/>
              </a:rPr>
              <a:t>o</a:t>
            </a:r>
            <a:r>
              <a:rPr lang="en-US" sz="3400" dirty="0" smtClean="0">
                <a:latin typeface="Arial"/>
                <a:cs typeface="Arial"/>
              </a:rPr>
              <a:t>n </a:t>
            </a:r>
          </a:p>
          <a:p>
            <a:pPr marL="2005330" marR="2202815" lvl="3" indent="-372110">
              <a:lnSpc>
                <a:spcPct val="109400"/>
              </a:lnSpc>
              <a:spcBef>
                <a:spcPts val="915"/>
              </a:spcBef>
              <a:tabLst>
                <a:tab pos="433070" algn="l"/>
              </a:tabLst>
            </a:pPr>
            <a:endParaRPr lang="en-US" sz="3400" dirty="0" smtClean="0">
              <a:latin typeface="Arial"/>
              <a:cs typeface="Arial"/>
            </a:endParaRPr>
          </a:p>
          <a:p>
            <a:pPr marL="633730" marR="2202815" indent="-372110">
              <a:lnSpc>
                <a:spcPct val="109400"/>
              </a:lnSpc>
              <a:spcBef>
                <a:spcPts val="915"/>
              </a:spcBef>
              <a:buFont typeface="Wingdings" pitchFamily="2" charset="2"/>
              <a:buChar char="q"/>
              <a:tabLst>
                <a:tab pos="433070" algn="l"/>
              </a:tabLst>
            </a:pPr>
            <a:r>
              <a:rPr lang="en-US" sz="3600" b="1" spc="-5" dirty="0" smtClean="0">
                <a:latin typeface="Arial"/>
                <a:cs typeface="Arial"/>
              </a:rPr>
              <a:t> 	   3D Transformations </a:t>
            </a:r>
          </a:p>
          <a:p>
            <a:pPr marL="2005330" marR="2202815" lvl="3" indent="-372110">
              <a:lnSpc>
                <a:spcPct val="109500"/>
              </a:lnSpc>
              <a:spcBef>
                <a:spcPts val="670"/>
              </a:spcBef>
              <a:tabLst>
                <a:tab pos="433070" algn="l"/>
              </a:tabLst>
            </a:pPr>
            <a:r>
              <a:rPr lang="en-US" sz="3400" dirty="0" smtClean="0">
                <a:latin typeface="Arial"/>
                <a:cs typeface="Arial"/>
              </a:rPr>
              <a:t>Basic 3D transformations </a:t>
            </a:r>
          </a:p>
          <a:p>
            <a:pPr marL="2005330" marR="2202815" lvl="3" indent="-372110">
              <a:lnSpc>
                <a:spcPct val="109500"/>
              </a:lnSpc>
              <a:spcBef>
                <a:spcPts val="670"/>
              </a:spcBef>
              <a:tabLst>
                <a:tab pos="433070" algn="l"/>
              </a:tabLst>
            </a:pPr>
            <a:r>
              <a:rPr lang="en-US" sz="3400" dirty="0" smtClean="0">
                <a:latin typeface="Arial"/>
                <a:cs typeface="Arial"/>
              </a:rPr>
              <a:t>Same as 2D</a:t>
            </a: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693673"/>
            <a:ext cx="11377167" cy="1015663"/>
          </a:xfrm>
        </p:spPr>
        <p:txBody>
          <a:bodyPr/>
          <a:lstStyle/>
          <a:p>
            <a:pPr marL="185420">
              <a:lnSpc>
                <a:spcPct val="100000"/>
              </a:lnSpc>
              <a:spcBef>
                <a:spcPts val="1620"/>
              </a:spcBef>
            </a:pPr>
            <a:r>
              <a:rPr lang="en-US" b="1" dirty="0" smtClean="0"/>
              <a:t>O</a:t>
            </a:r>
            <a:r>
              <a:rPr lang="en-US" b="1" spc="-5" dirty="0" smtClean="0"/>
              <a:t>ve</a:t>
            </a:r>
            <a:r>
              <a:rPr lang="en-US" b="1" spc="5" dirty="0" smtClean="0"/>
              <a:t>r</a:t>
            </a:r>
            <a:r>
              <a:rPr lang="en-US" b="1" spc="-5" dirty="0" smtClean="0"/>
              <a:t>v</a:t>
            </a:r>
            <a:r>
              <a:rPr lang="en-US" b="1" dirty="0" smtClean="0"/>
              <a:t>i</a:t>
            </a:r>
            <a:r>
              <a:rPr lang="en-US" b="1" spc="-5" dirty="0" smtClean="0"/>
              <a:t>e</a:t>
            </a:r>
            <a:r>
              <a:rPr lang="en-US" b="1" dirty="0" smtClean="0"/>
              <a:t>w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015663"/>
          </a:xfrm>
          <a:prstGeom prst="rect">
            <a:avLst/>
          </a:prstGeom>
        </p:spPr>
        <p:txBody>
          <a:bodyPr/>
          <a:lstStyle/>
          <a:p>
            <a:pPr marL="185420">
              <a:lnSpc>
                <a:spcPct val="100000"/>
              </a:lnSpc>
            </a:pPr>
            <a:r>
              <a:rPr lang="en-US" sz="6000" b="1" spc="-5" dirty="0" smtClean="0">
                <a:latin typeface="Arial"/>
                <a:cs typeface="Arial"/>
              </a:rPr>
              <a:t>B</a:t>
            </a:r>
            <a:r>
              <a:rPr lang="en-US" sz="6000" b="1" spc="5" dirty="0" smtClean="0">
                <a:latin typeface="Arial"/>
                <a:cs typeface="Arial"/>
              </a:rPr>
              <a:t>a</a:t>
            </a:r>
            <a:r>
              <a:rPr lang="en-US" sz="6000" b="1" spc="-5" dirty="0" smtClean="0">
                <a:latin typeface="Arial"/>
                <a:cs typeface="Arial"/>
              </a:rPr>
              <a:t>s</a:t>
            </a:r>
            <a:r>
              <a:rPr lang="en-US" sz="6000" b="1" dirty="0" smtClean="0">
                <a:latin typeface="Arial"/>
                <a:cs typeface="Arial"/>
              </a:rPr>
              <a:t>ic</a:t>
            </a:r>
            <a:r>
              <a:rPr lang="en-US" sz="6000" b="1" spc="-5" dirty="0" smtClean="0">
                <a:latin typeface="Arial"/>
                <a:cs typeface="Arial"/>
              </a:rPr>
              <a:t> 2</a:t>
            </a:r>
            <a:r>
              <a:rPr lang="en-US" sz="6000" b="1" dirty="0" smtClean="0">
                <a:latin typeface="Arial"/>
                <a:cs typeface="Arial"/>
              </a:rPr>
              <a:t>D T</a:t>
            </a:r>
            <a:r>
              <a:rPr lang="en-US" sz="6000" b="1" spc="-5" dirty="0" smtClean="0">
                <a:latin typeface="Arial"/>
                <a:cs typeface="Arial"/>
              </a:rPr>
              <a:t>ra</a:t>
            </a:r>
            <a:r>
              <a:rPr lang="en-US" sz="6000" b="1" dirty="0" smtClean="0">
                <a:latin typeface="Arial"/>
                <a:cs typeface="Arial"/>
              </a:rPr>
              <a:t>n</a:t>
            </a:r>
            <a:r>
              <a:rPr lang="en-US" sz="6000" b="1" spc="-5" dirty="0" smtClean="0">
                <a:latin typeface="Arial"/>
                <a:cs typeface="Arial"/>
              </a:rPr>
              <a:t>s</a:t>
            </a:r>
            <a:r>
              <a:rPr lang="en-US" sz="6000" b="1" dirty="0" smtClean="0">
                <a:latin typeface="Arial"/>
                <a:cs typeface="Arial"/>
              </a:rPr>
              <a:t>fo</a:t>
            </a:r>
            <a:r>
              <a:rPr lang="en-US" sz="6000" b="1" spc="-5" dirty="0" smtClean="0">
                <a:latin typeface="Arial"/>
                <a:cs typeface="Arial"/>
              </a:rPr>
              <a:t>r</a:t>
            </a:r>
            <a:r>
              <a:rPr lang="en-US" sz="6000" b="1" spc="5" dirty="0" smtClean="0">
                <a:latin typeface="Arial"/>
                <a:cs typeface="Arial"/>
              </a:rPr>
              <a:t>m</a:t>
            </a:r>
            <a:r>
              <a:rPr lang="en-US" sz="6000" b="1" spc="-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ti</a:t>
            </a:r>
            <a:r>
              <a:rPr lang="en-US" sz="6000" b="1" spc="-10" dirty="0" smtClean="0">
                <a:latin typeface="Arial"/>
                <a:cs typeface="Arial"/>
              </a:rPr>
              <a:t>o</a:t>
            </a:r>
            <a:r>
              <a:rPr lang="en-US" sz="6000" b="1" dirty="0" smtClean="0">
                <a:latin typeface="Arial"/>
                <a:cs typeface="Arial"/>
              </a:rPr>
              <a:t>ns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65000" y="1981200"/>
            <a:ext cx="2286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Fall-2016\CSE-409 Computer Graphics\classes are taken\t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200" y="2057400"/>
            <a:ext cx="7086600" cy="716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 marL="185420">
              <a:lnSpc>
                <a:spcPct val="100000"/>
              </a:lnSpc>
            </a:pPr>
            <a:r>
              <a:rPr lang="en-US" sz="3200" b="1" spc="-5" dirty="0" smtClean="0">
                <a:latin typeface="Arial"/>
                <a:cs typeface="Arial"/>
              </a:rPr>
              <a:t>B</a:t>
            </a:r>
            <a:r>
              <a:rPr lang="en-US" sz="3200" b="1" spc="5" dirty="0" smtClean="0">
                <a:latin typeface="Arial"/>
                <a:cs typeface="Arial"/>
              </a:rPr>
              <a:t>a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ic</a:t>
            </a:r>
            <a:r>
              <a:rPr lang="en-US" sz="3200" b="1" spc="-5" dirty="0" smtClean="0">
                <a:latin typeface="Arial"/>
                <a:cs typeface="Arial"/>
              </a:rPr>
              <a:t> 2</a:t>
            </a:r>
            <a:r>
              <a:rPr lang="en-US" sz="3200" b="1" dirty="0" smtClean="0">
                <a:latin typeface="Arial"/>
                <a:cs typeface="Arial"/>
              </a:rPr>
              <a:t>D T</a:t>
            </a:r>
            <a:r>
              <a:rPr lang="en-US" sz="3200" b="1" spc="-5" dirty="0" smtClean="0">
                <a:latin typeface="Arial"/>
                <a:cs typeface="Arial"/>
              </a:rPr>
              <a:t>ra</a:t>
            </a:r>
            <a:r>
              <a:rPr lang="en-US" sz="3200" b="1" dirty="0" smtClean="0">
                <a:latin typeface="Arial"/>
                <a:cs typeface="Arial"/>
              </a:rPr>
              <a:t>n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fo</a:t>
            </a:r>
            <a:r>
              <a:rPr lang="en-US" sz="3200" b="1" spc="-5" dirty="0" smtClean="0">
                <a:latin typeface="Arial"/>
                <a:cs typeface="Arial"/>
              </a:rPr>
              <a:t>r</a:t>
            </a:r>
            <a:r>
              <a:rPr lang="en-US" sz="3200" b="1" spc="5" dirty="0" smtClean="0">
                <a:latin typeface="Arial"/>
                <a:cs typeface="Arial"/>
              </a:rPr>
              <a:t>m</a:t>
            </a:r>
            <a:r>
              <a:rPr lang="en-US" sz="3200" b="1" spc="-5" dirty="0" smtClean="0">
                <a:latin typeface="Arial"/>
                <a:cs typeface="Arial"/>
              </a:rPr>
              <a:t>a</a:t>
            </a:r>
            <a:r>
              <a:rPr lang="en-US" sz="3200" b="1" dirty="0" smtClean="0">
                <a:latin typeface="Arial"/>
                <a:cs typeface="Arial"/>
              </a:rPr>
              <a:t>ti</a:t>
            </a:r>
            <a:r>
              <a:rPr lang="en-US" sz="3200" b="1" spc="-10" dirty="0" smtClean="0">
                <a:latin typeface="Arial"/>
                <a:cs typeface="Arial"/>
              </a:rPr>
              <a:t>o</a:t>
            </a:r>
            <a:r>
              <a:rPr lang="en-US" sz="3200" b="1" dirty="0" smtClean="0">
                <a:latin typeface="Arial"/>
                <a:cs typeface="Arial"/>
              </a:rPr>
              <a:t>ns</a:t>
            </a:r>
          </a:p>
          <a:p>
            <a:pPr marL="185420"/>
            <a:r>
              <a:rPr lang="en-US" sz="6000" b="1" dirty="0" smtClean="0">
                <a:latin typeface="Arial"/>
                <a:cs typeface="Arial"/>
              </a:rPr>
              <a:t>M</a:t>
            </a:r>
            <a:r>
              <a:rPr lang="en-US" sz="6000" b="1" spc="-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</a:t>
            </a:r>
            <a:r>
              <a:rPr lang="en-US" sz="6000" b="1" spc="5" dirty="0" smtClean="0">
                <a:latin typeface="Arial"/>
                <a:cs typeface="Arial"/>
              </a:rPr>
              <a:t>r</a:t>
            </a:r>
            <a:r>
              <a:rPr lang="en-US" sz="6000" b="1" spc="-10" dirty="0" smtClean="0">
                <a:latin typeface="Arial"/>
                <a:cs typeface="Arial"/>
              </a:rPr>
              <a:t>i</a:t>
            </a:r>
            <a:r>
              <a:rPr lang="en-US" sz="6000" b="1" dirty="0" smtClean="0">
                <a:latin typeface="Arial"/>
                <a:cs typeface="Arial"/>
              </a:rPr>
              <a:t>x</a:t>
            </a:r>
            <a:r>
              <a:rPr lang="en-US" sz="6000" b="1" spc="-5" dirty="0" smtClean="0">
                <a:latin typeface="Arial"/>
                <a:cs typeface="Arial"/>
              </a:rPr>
              <a:t> </a:t>
            </a:r>
            <a:r>
              <a:rPr lang="en-US" sz="6000" b="1" spc="5" dirty="0" smtClean="0">
                <a:latin typeface="Arial"/>
                <a:cs typeface="Arial"/>
              </a:rPr>
              <a:t>R</a:t>
            </a:r>
            <a:r>
              <a:rPr lang="en-US" sz="6000" b="1" spc="-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p</a:t>
            </a:r>
            <a:r>
              <a:rPr lang="en-US" sz="6000" b="1" spc="-5" dirty="0" smtClean="0">
                <a:latin typeface="Arial"/>
                <a:cs typeface="Arial"/>
              </a:rPr>
              <a:t>re</a:t>
            </a:r>
            <a:r>
              <a:rPr lang="en-US" sz="6000" b="1" spc="5" dirty="0" smtClean="0">
                <a:latin typeface="Arial"/>
                <a:cs typeface="Arial"/>
              </a:rPr>
              <a:t>s</a:t>
            </a:r>
            <a:r>
              <a:rPr lang="en-US" sz="6000" b="1" spc="-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nt</a:t>
            </a:r>
            <a:r>
              <a:rPr lang="en-US" sz="6000" b="1" spc="-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ti</a:t>
            </a:r>
            <a:r>
              <a:rPr lang="en-US" sz="6000" b="1" spc="-10" dirty="0" smtClean="0">
                <a:latin typeface="Arial"/>
                <a:cs typeface="Arial"/>
              </a:rPr>
              <a:t>o</a:t>
            </a:r>
            <a:r>
              <a:rPr lang="en-US" sz="6000" b="1" dirty="0" smtClean="0">
                <a:latin typeface="Arial"/>
                <a:cs typeface="Arial"/>
              </a:rPr>
              <a:t>n</a:t>
            </a:r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65000" y="1981200"/>
            <a:ext cx="2286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4000" contrast="31000"/>
          </a:blip>
          <a:srcRect/>
          <a:stretch>
            <a:fillRect/>
          </a:stretch>
        </p:blipFill>
        <p:spPr bwMode="auto">
          <a:xfrm>
            <a:off x="1168400" y="2514599"/>
            <a:ext cx="10363200" cy="686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 marL="185420">
              <a:lnSpc>
                <a:spcPct val="100000"/>
              </a:lnSpc>
            </a:pPr>
            <a:r>
              <a:rPr lang="en-US" sz="3200" b="1" spc="-5" dirty="0" smtClean="0">
                <a:latin typeface="Arial"/>
                <a:cs typeface="Arial"/>
              </a:rPr>
              <a:t>B</a:t>
            </a:r>
            <a:r>
              <a:rPr lang="en-US" sz="3200" b="1" spc="5" dirty="0" smtClean="0">
                <a:latin typeface="Arial"/>
                <a:cs typeface="Arial"/>
              </a:rPr>
              <a:t>a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ic</a:t>
            </a:r>
            <a:r>
              <a:rPr lang="en-US" sz="3200" b="1" spc="-5" dirty="0" smtClean="0">
                <a:latin typeface="Arial"/>
                <a:cs typeface="Arial"/>
              </a:rPr>
              <a:t> 2</a:t>
            </a:r>
            <a:r>
              <a:rPr lang="en-US" sz="3200" b="1" dirty="0" smtClean="0">
                <a:latin typeface="Arial"/>
                <a:cs typeface="Arial"/>
              </a:rPr>
              <a:t>D T</a:t>
            </a:r>
            <a:r>
              <a:rPr lang="en-US" sz="3200" b="1" spc="-5" dirty="0" smtClean="0">
                <a:latin typeface="Arial"/>
                <a:cs typeface="Arial"/>
              </a:rPr>
              <a:t>ra</a:t>
            </a:r>
            <a:r>
              <a:rPr lang="en-US" sz="3200" b="1" dirty="0" smtClean="0">
                <a:latin typeface="Arial"/>
                <a:cs typeface="Arial"/>
              </a:rPr>
              <a:t>n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fo</a:t>
            </a:r>
            <a:r>
              <a:rPr lang="en-US" sz="3200" b="1" spc="-5" dirty="0" smtClean="0">
                <a:latin typeface="Arial"/>
                <a:cs typeface="Arial"/>
              </a:rPr>
              <a:t>r</a:t>
            </a:r>
            <a:r>
              <a:rPr lang="en-US" sz="3200" b="1" spc="5" dirty="0" smtClean="0">
                <a:latin typeface="Arial"/>
                <a:cs typeface="Arial"/>
              </a:rPr>
              <a:t>m</a:t>
            </a:r>
            <a:r>
              <a:rPr lang="en-US" sz="3200" b="1" spc="-5" dirty="0" smtClean="0">
                <a:latin typeface="Arial"/>
                <a:cs typeface="Arial"/>
              </a:rPr>
              <a:t>a</a:t>
            </a:r>
            <a:r>
              <a:rPr lang="en-US" sz="3200" b="1" dirty="0" smtClean="0">
                <a:latin typeface="Arial"/>
                <a:cs typeface="Arial"/>
              </a:rPr>
              <a:t>ti</a:t>
            </a:r>
            <a:r>
              <a:rPr lang="en-US" sz="3200" b="1" spc="-10" dirty="0" smtClean="0">
                <a:latin typeface="Arial"/>
                <a:cs typeface="Arial"/>
              </a:rPr>
              <a:t>o</a:t>
            </a:r>
            <a:r>
              <a:rPr lang="en-US" sz="3200" b="1" dirty="0" smtClean="0">
                <a:latin typeface="Arial"/>
                <a:cs typeface="Arial"/>
              </a:rPr>
              <a:t>ns</a:t>
            </a:r>
          </a:p>
          <a:p>
            <a:pPr marL="185420"/>
            <a:r>
              <a:rPr lang="en-US" sz="6000" b="1" dirty="0" smtClean="0">
                <a:latin typeface="Arial"/>
                <a:cs typeface="Arial"/>
              </a:rPr>
              <a:t>M</a:t>
            </a:r>
            <a:r>
              <a:rPr lang="en-US" sz="6000" b="1" spc="-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</a:t>
            </a:r>
            <a:r>
              <a:rPr lang="en-US" sz="6000" b="1" spc="5" dirty="0" smtClean="0">
                <a:latin typeface="Arial"/>
                <a:cs typeface="Arial"/>
              </a:rPr>
              <a:t>r</a:t>
            </a:r>
            <a:r>
              <a:rPr lang="en-US" sz="6000" b="1" spc="-10" dirty="0" smtClean="0">
                <a:latin typeface="Arial"/>
                <a:cs typeface="Arial"/>
              </a:rPr>
              <a:t>i</a:t>
            </a:r>
            <a:r>
              <a:rPr lang="en-US" sz="6000" b="1" dirty="0" smtClean="0">
                <a:latin typeface="Arial"/>
                <a:cs typeface="Arial"/>
              </a:rPr>
              <a:t>x</a:t>
            </a:r>
            <a:r>
              <a:rPr lang="en-US" sz="6000" b="1" spc="-5" dirty="0" smtClean="0">
                <a:latin typeface="Arial"/>
                <a:cs typeface="Arial"/>
              </a:rPr>
              <a:t> </a:t>
            </a:r>
            <a:r>
              <a:rPr lang="en-US" sz="6000" b="1" spc="5" dirty="0" smtClean="0">
                <a:latin typeface="Arial"/>
                <a:cs typeface="Arial"/>
              </a:rPr>
              <a:t>R</a:t>
            </a:r>
            <a:r>
              <a:rPr lang="en-US" sz="6000" b="1" spc="-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p</a:t>
            </a:r>
            <a:r>
              <a:rPr lang="en-US" sz="6000" b="1" spc="-5" dirty="0" smtClean="0">
                <a:latin typeface="Arial"/>
                <a:cs typeface="Arial"/>
              </a:rPr>
              <a:t>re</a:t>
            </a:r>
            <a:r>
              <a:rPr lang="en-US" sz="6000" b="1" spc="5" dirty="0" smtClean="0">
                <a:latin typeface="Arial"/>
                <a:cs typeface="Arial"/>
              </a:rPr>
              <a:t>s</a:t>
            </a:r>
            <a:r>
              <a:rPr lang="en-US" sz="6000" b="1" spc="-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nt</a:t>
            </a:r>
            <a:r>
              <a:rPr lang="en-US" sz="6000" b="1" spc="-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ti</a:t>
            </a:r>
            <a:r>
              <a:rPr lang="en-US" sz="6000" b="1" spc="-10" dirty="0" smtClean="0">
                <a:latin typeface="Arial"/>
                <a:cs typeface="Arial"/>
              </a:rPr>
              <a:t>o</a:t>
            </a:r>
            <a:r>
              <a:rPr lang="en-US" sz="6000" b="1" dirty="0" smtClean="0">
                <a:latin typeface="Arial"/>
                <a:cs typeface="Arial"/>
              </a:rPr>
              <a:t>n</a:t>
            </a:r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65000" y="1981200"/>
            <a:ext cx="2286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2438400"/>
            <a:ext cx="1152150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 marL="185420">
              <a:lnSpc>
                <a:spcPct val="100000"/>
              </a:lnSpc>
            </a:pPr>
            <a:r>
              <a:rPr lang="en-US" sz="3200" b="1" spc="-5" dirty="0" smtClean="0">
                <a:latin typeface="Arial"/>
                <a:cs typeface="Arial"/>
              </a:rPr>
              <a:t>B</a:t>
            </a:r>
            <a:r>
              <a:rPr lang="en-US" sz="3200" b="1" spc="5" dirty="0" smtClean="0">
                <a:latin typeface="Arial"/>
                <a:cs typeface="Arial"/>
              </a:rPr>
              <a:t>a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ic</a:t>
            </a:r>
            <a:r>
              <a:rPr lang="en-US" sz="3200" b="1" spc="-5" dirty="0" smtClean="0">
                <a:latin typeface="Arial"/>
                <a:cs typeface="Arial"/>
              </a:rPr>
              <a:t> 2</a:t>
            </a:r>
            <a:r>
              <a:rPr lang="en-US" sz="3200" b="1" dirty="0" smtClean="0">
                <a:latin typeface="Arial"/>
                <a:cs typeface="Arial"/>
              </a:rPr>
              <a:t>D T</a:t>
            </a:r>
            <a:r>
              <a:rPr lang="en-US" sz="3200" b="1" spc="-5" dirty="0" smtClean="0">
                <a:latin typeface="Arial"/>
                <a:cs typeface="Arial"/>
              </a:rPr>
              <a:t>ra</a:t>
            </a:r>
            <a:r>
              <a:rPr lang="en-US" sz="3200" b="1" dirty="0" smtClean="0">
                <a:latin typeface="Arial"/>
                <a:cs typeface="Arial"/>
              </a:rPr>
              <a:t>n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fo</a:t>
            </a:r>
            <a:r>
              <a:rPr lang="en-US" sz="3200" b="1" spc="-5" dirty="0" smtClean="0">
                <a:latin typeface="Arial"/>
                <a:cs typeface="Arial"/>
              </a:rPr>
              <a:t>r</a:t>
            </a:r>
            <a:r>
              <a:rPr lang="en-US" sz="3200" b="1" spc="5" dirty="0" smtClean="0">
                <a:latin typeface="Arial"/>
                <a:cs typeface="Arial"/>
              </a:rPr>
              <a:t>m</a:t>
            </a:r>
            <a:r>
              <a:rPr lang="en-US" sz="3200" b="1" spc="-5" dirty="0" smtClean="0">
                <a:latin typeface="Arial"/>
                <a:cs typeface="Arial"/>
              </a:rPr>
              <a:t>a</a:t>
            </a:r>
            <a:r>
              <a:rPr lang="en-US" sz="3200" b="1" dirty="0" smtClean="0">
                <a:latin typeface="Arial"/>
                <a:cs typeface="Arial"/>
              </a:rPr>
              <a:t>ti</a:t>
            </a:r>
            <a:r>
              <a:rPr lang="en-US" sz="3200" b="1" spc="-10" dirty="0" smtClean="0">
                <a:latin typeface="Arial"/>
                <a:cs typeface="Arial"/>
              </a:rPr>
              <a:t>o</a:t>
            </a:r>
            <a:r>
              <a:rPr lang="en-US" sz="3200" b="1" dirty="0" smtClean="0">
                <a:latin typeface="Arial"/>
                <a:cs typeface="Arial"/>
              </a:rPr>
              <a:t>ns: </a:t>
            </a:r>
            <a:r>
              <a:rPr lang="en-US" sz="3200" b="1" spc="-5" dirty="0" smtClean="0">
                <a:latin typeface="Arial"/>
                <a:cs typeface="Arial"/>
              </a:rPr>
              <a:t>Matrix Representation </a:t>
            </a:r>
          </a:p>
          <a:p>
            <a:pPr marL="185420">
              <a:lnSpc>
                <a:spcPct val="100000"/>
              </a:lnSpc>
            </a:pPr>
            <a:r>
              <a:rPr lang="en-US" sz="6000" b="1" spc="-5" dirty="0" smtClean="0">
                <a:latin typeface="Arial"/>
                <a:cs typeface="Arial"/>
              </a:rPr>
              <a:t>2</a:t>
            </a:r>
            <a:r>
              <a:rPr lang="en-US" sz="6000" b="1" spc="5" dirty="0" smtClean="0">
                <a:latin typeface="Arial"/>
                <a:cs typeface="Arial"/>
              </a:rPr>
              <a:t>x</a:t>
            </a:r>
            <a:r>
              <a:rPr lang="en-US" sz="6000" b="1" dirty="0" smtClean="0">
                <a:latin typeface="Arial"/>
                <a:cs typeface="Arial"/>
              </a:rPr>
              <a:t>2</a:t>
            </a:r>
            <a:r>
              <a:rPr lang="en-US" sz="6000" b="1" spc="-5" dirty="0" smtClean="0">
                <a:latin typeface="Arial"/>
                <a:cs typeface="Arial"/>
              </a:rPr>
              <a:t> </a:t>
            </a:r>
            <a:r>
              <a:rPr lang="en-US" sz="6000" b="1" dirty="0" smtClean="0">
                <a:latin typeface="Arial"/>
                <a:cs typeface="Arial"/>
              </a:rPr>
              <a:t>M</a:t>
            </a:r>
            <a:r>
              <a:rPr lang="en-US" sz="6000" b="1" spc="-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</a:t>
            </a:r>
            <a:r>
              <a:rPr lang="en-US" sz="6000" b="1" spc="-5" dirty="0" smtClean="0">
                <a:latin typeface="Arial"/>
                <a:cs typeface="Arial"/>
              </a:rPr>
              <a:t>r</a:t>
            </a:r>
            <a:r>
              <a:rPr lang="en-US" sz="6000" b="1" dirty="0" smtClean="0">
                <a:latin typeface="Arial"/>
                <a:cs typeface="Arial"/>
              </a:rPr>
              <a:t>i</a:t>
            </a:r>
            <a:r>
              <a:rPr lang="en-US" sz="6000" b="1" spc="-5" dirty="0" smtClean="0">
                <a:latin typeface="Arial"/>
                <a:cs typeface="Arial"/>
              </a:rPr>
              <a:t>c</a:t>
            </a:r>
            <a:r>
              <a:rPr lang="en-US" sz="6000" b="1" spc="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s</a:t>
            </a:r>
            <a:endParaRPr lang="en-US" sz="6000" dirty="0" smtClean="0">
              <a:latin typeface="Arial"/>
              <a:cs typeface="Arial"/>
            </a:endParaRPr>
          </a:p>
          <a:p>
            <a:pPr marL="185420"/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65000" y="1981200"/>
            <a:ext cx="2286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800" y="2667000"/>
            <a:ext cx="10335723" cy="668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 marL="185420">
              <a:lnSpc>
                <a:spcPct val="100000"/>
              </a:lnSpc>
            </a:pPr>
            <a:r>
              <a:rPr lang="en-US" sz="3200" b="1" spc="-5" dirty="0" smtClean="0">
                <a:latin typeface="Arial"/>
                <a:cs typeface="Arial"/>
              </a:rPr>
              <a:t>B</a:t>
            </a:r>
            <a:r>
              <a:rPr lang="en-US" sz="3200" b="1" spc="5" dirty="0" smtClean="0">
                <a:latin typeface="Arial"/>
                <a:cs typeface="Arial"/>
              </a:rPr>
              <a:t>a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ic</a:t>
            </a:r>
            <a:r>
              <a:rPr lang="en-US" sz="3200" b="1" spc="-5" dirty="0" smtClean="0">
                <a:latin typeface="Arial"/>
                <a:cs typeface="Arial"/>
              </a:rPr>
              <a:t> 2</a:t>
            </a:r>
            <a:r>
              <a:rPr lang="en-US" sz="3200" b="1" dirty="0" smtClean="0">
                <a:latin typeface="Arial"/>
                <a:cs typeface="Arial"/>
              </a:rPr>
              <a:t>D T</a:t>
            </a:r>
            <a:r>
              <a:rPr lang="en-US" sz="3200" b="1" spc="-5" dirty="0" smtClean="0">
                <a:latin typeface="Arial"/>
                <a:cs typeface="Arial"/>
              </a:rPr>
              <a:t>ra</a:t>
            </a:r>
            <a:r>
              <a:rPr lang="en-US" sz="3200" b="1" dirty="0" smtClean="0">
                <a:latin typeface="Arial"/>
                <a:cs typeface="Arial"/>
              </a:rPr>
              <a:t>n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fo</a:t>
            </a:r>
            <a:r>
              <a:rPr lang="en-US" sz="3200" b="1" spc="-5" dirty="0" smtClean="0">
                <a:latin typeface="Arial"/>
                <a:cs typeface="Arial"/>
              </a:rPr>
              <a:t>r</a:t>
            </a:r>
            <a:r>
              <a:rPr lang="en-US" sz="3200" b="1" spc="5" dirty="0" smtClean="0">
                <a:latin typeface="Arial"/>
                <a:cs typeface="Arial"/>
              </a:rPr>
              <a:t>m</a:t>
            </a:r>
            <a:r>
              <a:rPr lang="en-US" sz="3200" b="1" spc="-5" dirty="0" smtClean="0">
                <a:latin typeface="Arial"/>
                <a:cs typeface="Arial"/>
              </a:rPr>
              <a:t>a</a:t>
            </a:r>
            <a:r>
              <a:rPr lang="en-US" sz="3200" b="1" dirty="0" smtClean="0">
                <a:latin typeface="Arial"/>
                <a:cs typeface="Arial"/>
              </a:rPr>
              <a:t>ti</a:t>
            </a:r>
            <a:r>
              <a:rPr lang="en-US" sz="3200" b="1" spc="-10" dirty="0" smtClean="0">
                <a:latin typeface="Arial"/>
                <a:cs typeface="Arial"/>
              </a:rPr>
              <a:t>o</a:t>
            </a:r>
            <a:r>
              <a:rPr lang="en-US" sz="3200" b="1" dirty="0" smtClean="0">
                <a:latin typeface="Arial"/>
                <a:cs typeface="Arial"/>
              </a:rPr>
              <a:t>ns: </a:t>
            </a:r>
            <a:r>
              <a:rPr lang="en-US" sz="3200" b="1" spc="-5" dirty="0" smtClean="0">
                <a:latin typeface="Arial"/>
                <a:cs typeface="Arial"/>
              </a:rPr>
              <a:t>Matrix Representation </a:t>
            </a:r>
          </a:p>
          <a:p>
            <a:pPr marL="185420">
              <a:lnSpc>
                <a:spcPct val="100000"/>
              </a:lnSpc>
            </a:pPr>
            <a:r>
              <a:rPr lang="en-US" sz="6000" b="1" spc="-5" dirty="0" smtClean="0">
                <a:latin typeface="Arial"/>
                <a:cs typeface="Arial"/>
              </a:rPr>
              <a:t>2</a:t>
            </a:r>
            <a:r>
              <a:rPr lang="en-US" sz="6000" b="1" spc="5" dirty="0" smtClean="0">
                <a:latin typeface="Arial"/>
                <a:cs typeface="Arial"/>
              </a:rPr>
              <a:t>x</a:t>
            </a:r>
            <a:r>
              <a:rPr lang="en-US" sz="6000" b="1" dirty="0" smtClean="0">
                <a:latin typeface="Arial"/>
                <a:cs typeface="Arial"/>
              </a:rPr>
              <a:t>2</a:t>
            </a:r>
            <a:r>
              <a:rPr lang="en-US" sz="6000" b="1" spc="-5" dirty="0" smtClean="0">
                <a:latin typeface="Arial"/>
                <a:cs typeface="Arial"/>
              </a:rPr>
              <a:t> </a:t>
            </a:r>
            <a:r>
              <a:rPr lang="en-US" sz="6000" b="1" dirty="0" smtClean="0">
                <a:latin typeface="Arial"/>
                <a:cs typeface="Arial"/>
              </a:rPr>
              <a:t>M</a:t>
            </a:r>
            <a:r>
              <a:rPr lang="en-US" sz="6000" b="1" spc="-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</a:t>
            </a:r>
            <a:r>
              <a:rPr lang="en-US" sz="6000" b="1" spc="-5" dirty="0" smtClean="0">
                <a:latin typeface="Arial"/>
                <a:cs typeface="Arial"/>
              </a:rPr>
              <a:t>r</a:t>
            </a:r>
            <a:r>
              <a:rPr lang="en-US" sz="6000" b="1" dirty="0" smtClean="0">
                <a:latin typeface="Arial"/>
                <a:cs typeface="Arial"/>
              </a:rPr>
              <a:t>i</a:t>
            </a:r>
            <a:r>
              <a:rPr lang="en-US" sz="6000" b="1" spc="-5" dirty="0" smtClean="0">
                <a:latin typeface="Arial"/>
                <a:cs typeface="Arial"/>
              </a:rPr>
              <a:t>c</a:t>
            </a:r>
            <a:r>
              <a:rPr lang="en-US" sz="6000" b="1" spc="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s</a:t>
            </a:r>
            <a:endParaRPr lang="en-US" sz="6000" dirty="0" smtClean="0">
              <a:latin typeface="Arial"/>
              <a:cs typeface="Arial"/>
            </a:endParaRPr>
          </a:p>
          <a:p>
            <a:pPr marL="185420"/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65000" y="1981200"/>
            <a:ext cx="2286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:\Fall-2016\CSE-409 Computer Graphics\classes are taken\t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2514601"/>
            <a:ext cx="11807825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 marL="185420">
              <a:lnSpc>
                <a:spcPct val="100000"/>
              </a:lnSpc>
            </a:pPr>
            <a:r>
              <a:rPr lang="en-US" sz="3200" b="1" spc="-5" dirty="0" smtClean="0">
                <a:latin typeface="Arial"/>
                <a:cs typeface="Arial"/>
              </a:rPr>
              <a:t>B</a:t>
            </a:r>
            <a:r>
              <a:rPr lang="en-US" sz="3200" b="1" spc="5" dirty="0" smtClean="0">
                <a:latin typeface="Arial"/>
                <a:cs typeface="Arial"/>
              </a:rPr>
              <a:t>a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ic</a:t>
            </a:r>
            <a:r>
              <a:rPr lang="en-US" sz="3200" b="1" spc="-5" dirty="0" smtClean="0">
                <a:latin typeface="Arial"/>
                <a:cs typeface="Arial"/>
              </a:rPr>
              <a:t> 2</a:t>
            </a:r>
            <a:r>
              <a:rPr lang="en-US" sz="3200" b="1" dirty="0" smtClean="0">
                <a:latin typeface="Arial"/>
                <a:cs typeface="Arial"/>
              </a:rPr>
              <a:t>D T</a:t>
            </a:r>
            <a:r>
              <a:rPr lang="en-US" sz="3200" b="1" spc="-5" dirty="0" smtClean="0">
                <a:latin typeface="Arial"/>
                <a:cs typeface="Arial"/>
              </a:rPr>
              <a:t>ra</a:t>
            </a:r>
            <a:r>
              <a:rPr lang="en-US" sz="3200" b="1" dirty="0" smtClean="0">
                <a:latin typeface="Arial"/>
                <a:cs typeface="Arial"/>
              </a:rPr>
              <a:t>n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fo</a:t>
            </a:r>
            <a:r>
              <a:rPr lang="en-US" sz="3200" b="1" spc="-5" dirty="0" smtClean="0">
                <a:latin typeface="Arial"/>
                <a:cs typeface="Arial"/>
              </a:rPr>
              <a:t>r</a:t>
            </a:r>
            <a:r>
              <a:rPr lang="en-US" sz="3200" b="1" spc="5" dirty="0" smtClean="0">
                <a:latin typeface="Arial"/>
                <a:cs typeface="Arial"/>
              </a:rPr>
              <a:t>m</a:t>
            </a:r>
            <a:r>
              <a:rPr lang="en-US" sz="3200" b="1" spc="-5" dirty="0" smtClean="0">
                <a:latin typeface="Arial"/>
                <a:cs typeface="Arial"/>
              </a:rPr>
              <a:t>a</a:t>
            </a:r>
            <a:r>
              <a:rPr lang="en-US" sz="3200" b="1" dirty="0" smtClean="0">
                <a:latin typeface="Arial"/>
                <a:cs typeface="Arial"/>
              </a:rPr>
              <a:t>ti</a:t>
            </a:r>
            <a:r>
              <a:rPr lang="en-US" sz="3200" b="1" spc="-10" dirty="0" smtClean="0">
                <a:latin typeface="Arial"/>
                <a:cs typeface="Arial"/>
              </a:rPr>
              <a:t>o</a:t>
            </a:r>
            <a:r>
              <a:rPr lang="en-US" sz="3200" b="1" dirty="0" smtClean="0">
                <a:latin typeface="Arial"/>
                <a:cs typeface="Arial"/>
              </a:rPr>
              <a:t>ns: </a:t>
            </a:r>
            <a:r>
              <a:rPr lang="en-US" sz="3200" b="1" spc="-5" dirty="0" smtClean="0">
                <a:latin typeface="Arial"/>
                <a:cs typeface="Arial"/>
              </a:rPr>
              <a:t>Matrix Representation </a:t>
            </a:r>
          </a:p>
          <a:p>
            <a:pPr marL="185420">
              <a:lnSpc>
                <a:spcPct val="100000"/>
              </a:lnSpc>
            </a:pPr>
            <a:r>
              <a:rPr lang="en-US" sz="6000" b="1" spc="-5" dirty="0" smtClean="0">
                <a:latin typeface="Arial"/>
                <a:cs typeface="Arial"/>
              </a:rPr>
              <a:t>2</a:t>
            </a:r>
            <a:r>
              <a:rPr lang="en-US" sz="6000" b="1" spc="5" dirty="0" smtClean="0">
                <a:latin typeface="Arial"/>
                <a:cs typeface="Arial"/>
              </a:rPr>
              <a:t>x</a:t>
            </a:r>
            <a:r>
              <a:rPr lang="en-US" sz="6000" b="1" dirty="0" smtClean="0">
                <a:latin typeface="Arial"/>
                <a:cs typeface="Arial"/>
              </a:rPr>
              <a:t>2</a:t>
            </a:r>
            <a:r>
              <a:rPr lang="en-US" sz="6000" b="1" spc="-5" dirty="0" smtClean="0">
                <a:latin typeface="Arial"/>
                <a:cs typeface="Arial"/>
              </a:rPr>
              <a:t> </a:t>
            </a:r>
            <a:r>
              <a:rPr lang="en-US" sz="6000" b="1" dirty="0" smtClean="0">
                <a:latin typeface="Arial"/>
                <a:cs typeface="Arial"/>
              </a:rPr>
              <a:t>M</a:t>
            </a:r>
            <a:r>
              <a:rPr lang="en-US" sz="6000" b="1" spc="-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</a:t>
            </a:r>
            <a:r>
              <a:rPr lang="en-US" sz="6000" b="1" spc="-5" dirty="0" smtClean="0">
                <a:latin typeface="Arial"/>
                <a:cs typeface="Arial"/>
              </a:rPr>
              <a:t>r</a:t>
            </a:r>
            <a:r>
              <a:rPr lang="en-US" sz="6000" b="1" dirty="0" smtClean="0">
                <a:latin typeface="Arial"/>
                <a:cs typeface="Arial"/>
              </a:rPr>
              <a:t>i</a:t>
            </a:r>
            <a:r>
              <a:rPr lang="en-US" sz="6000" b="1" spc="-5" dirty="0" smtClean="0">
                <a:latin typeface="Arial"/>
                <a:cs typeface="Arial"/>
              </a:rPr>
              <a:t>c</a:t>
            </a:r>
            <a:r>
              <a:rPr lang="en-US" sz="6000" b="1" spc="5" dirty="0" smtClean="0">
                <a:latin typeface="Arial"/>
                <a:cs typeface="Arial"/>
              </a:rPr>
              <a:t>e</a:t>
            </a:r>
            <a:r>
              <a:rPr lang="en-US" sz="6000" b="1" dirty="0" smtClean="0">
                <a:latin typeface="Arial"/>
                <a:cs typeface="Arial"/>
              </a:rPr>
              <a:t>s</a:t>
            </a:r>
            <a:endParaRPr lang="en-US" sz="6000" dirty="0" smtClean="0">
              <a:latin typeface="Arial"/>
              <a:cs typeface="Arial"/>
            </a:endParaRPr>
          </a:p>
          <a:p>
            <a:pPr marL="185420"/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65000" y="1981200"/>
            <a:ext cx="2286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2590800"/>
            <a:ext cx="1178836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13816" y="693673"/>
            <a:ext cx="11377167" cy="1592327"/>
          </a:xfrm>
          <a:prstGeom prst="rect">
            <a:avLst/>
          </a:prstGeom>
        </p:spPr>
        <p:txBody>
          <a:bodyPr/>
          <a:lstStyle/>
          <a:p>
            <a:pPr marL="185420">
              <a:lnSpc>
                <a:spcPct val="100000"/>
              </a:lnSpc>
            </a:pPr>
            <a:r>
              <a:rPr lang="en-US" sz="3200" b="1" spc="-5" dirty="0" smtClean="0">
                <a:latin typeface="Arial"/>
                <a:cs typeface="Arial"/>
              </a:rPr>
              <a:t>B</a:t>
            </a:r>
            <a:r>
              <a:rPr lang="en-US" sz="3200" b="1" spc="5" dirty="0" smtClean="0">
                <a:latin typeface="Arial"/>
                <a:cs typeface="Arial"/>
              </a:rPr>
              <a:t>a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ic</a:t>
            </a:r>
            <a:r>
              <a:rPr lang="en-US" sz="3200" b="1" spc="-5" dirty="0" smtClean="0">
                <a:latin typeface="Arial"/>
                <a:cs typeface="Arial"/>
              </a:rPr>
              <a:t> 2</a:t>
            </a:r>
            <a:r>
              <a:rPr lang="en-US" sz="3200" b="1" dirty="0" smtClean="0">
                <a:latin typeface="Arial"/>
                <a:cs typeface="Arial"/>
              </a:rPr>
              <a:t>D T</a:t>
            </a:r>
            <a:r>
              <a:rPr lang="en-US" sz="3200" b="1" spc="-5" dirty="0" smtClean="0">
                <a:latin typeface="Arial"/>
                <a:cs typeface="Arial"/>
              </a:rPr>
              <a:t>ra</a:t>
            </a:r>
            <a:r>
              <a:rPr lang="en-US" sz="3200" b="1" dirty="0" smtClean="0">
                <a:latin typeface="Arial"/>
                <a:cs typeface="Arial"/>
              </a:rPr>
              <a:t>n</a:t>
            </a:r>
            <a:r>
              <a:rPr lang="en-US" sz="3200" b="1" spc="-5" dirty="0" smtClean="0">
                <a:latin typeface="Arial"/>
                <a:cs typeface="Arial"/>
              </a:rPr>
              <a:t>s</a:t>
            </a:r>
            <a:r>
              <a:rPr lang="en-US" sz="3200" b="1" dirty="0" smtClean="0">
                <a:latin typeface="Arial"/>
                <a:cs typeface="Arial"/>
              </a:rPr>
              <a:t>fo</a:t>
            </a:r>
            <a:r>
              <a:rPr lang="en-US" sz="3200" b="1" spc="-5" dirty="0" smtClean="0">
                <a:latin typeface="Arial"/>
                <a:cs typeface="Arial"/>
              </a:rPr>
              <a:t>r</a:t>
            </a:r>
            <a:r>
              <a:rPr lang="en-US" sz="3200" b="1" spc="5" dirty="0" smtClean="0">
                <a:latin typeface="Arial"/>
                <a:cs typeface="Arial"/>
              </a:rPr>
              <a:t>m</a:t>
            </a:r>
            <a:r>
              <a:rPr lang="en-US" sz="3200" b="1" spc="-5" dirty="0" smtClean="0">
                <a:latin typeface="Arial"/>
                <a:cs typeface="Arial"/>
              </a:rPr>
              <a:t>a</a:t>
            </a:r>
            <a:r>
              <a:rPr lang="en-US" sz="3200" b="1" dirty="0" smtClean="0">
                <a:latin typeface="Arial"/>
                <a:cs typeface="Arial"/>
              </a:rPr>
              <a:t>ti</a:t>
            </a:r>
            <a:r>
              <a:rPr lang="en-US" sz="3200" b="1" spc="-10" dirty="0" smtClean="0">
                <a:latin typeface="Arial"/>
                <a:cs typeface="Arial"/>
              </a:rPr>
              <a:t>o</a:t>
            </a:r>
            <a:r>
              <a:rPr lang="en-US" sz="3200" b="1" dirty="0" smtClean="0">
                <a:latin typeface="Arial"/>
                <a:cs typeface="Arial"/>
              </a:rPr>
              <a:t>ns: </a:t>
            </a:r>
            <a:r>
              <a:rPr lang="en-US" sz="3200" b="1" spc="-5" dirty="0" smtClean="0">
                <a:latin typeface="Arial"/>
                <a:cs typeface="Arial"/>
              </a:rPr>
              <a:t>Matrix Representation </a:t>
            </a:r>
          </a:p>
          <a:p>
            <a:pPr>
              <a:lnSpc>
                <a:spcPct val="100000"/>
              </a:lnSpc>
            </a:pPr>
            <a:r>
              <a:rPr lang="en-US" sz="6000" b="1" spc="-5" dirty="0" smtClean="0">
                <a:latin typeface="Arial"/>
                <a:cs typeface="Arial"/>
              </a:rPr>
              <a:t>2</a:t>
            </a:r>
            <a:r>
              <a:rPr lang="en-US" sz="6000" b="1" dirty="0" smtClean="0">
                <a:latin typeface="Arial"/>
                <a:cs typeface="Arial"/>
              </a:rPr>
              <a:t>D T</a:t>
            </a:r>
            <a:r>
              <a:rPr lang="en-US" sz="6000" b="1" spc="-5" dirty="0" smtClean="0">
                <a:latin typeface="Arial"/>
                <a:cs typeface="Arial"/>
              </a:rPr>
              <a:t>r</a:t>
            </a:r>
            <a:r>
              <a:rPr lang="en-US" sz="6000" b="1" spc="5" dirty="0" smtClean="0">
                <a:latin typeface="Arial"/>
                <a:cs typeface="Arial"/>
              </a:rPr>
              <a:t>a</a:t>
            </a:r>
            <a:r>
              <a:rPr lang="en-US" sz="6000" b="1" spc="-10" dirty="0" smtClean="0">
                <a:latin typeface="Arial"/>
                <a:cs typeface="Arial"/>
              </a:rPr>
              <a:t>n</a:t>
            </a:r>
            <a:r>
              <a:rPr lang="en-US" sz="6000" b="1" spc="5" dirty="0" smtClean="0">
                <a:latin typeface="Arial"/>
                <a:cs typeface="Arial"/>
              </a:rPr>
              <a:t>s</a:t>
            </a:r>
            <a:r>
              <a:rPr lang="en-US" sz="6000" b="1" spc="-10" dirty="0" smtClean="0">
                <a:latin typeface="Arial"/>
                <a:cs typeface="Arial"/>
              </a:rPr>
              <a:t>l</a:t>
            </a:r>
            <a:r>
              <a:rPr lang="en-US" sz="6000" b="1" spc="5" dirty="0" smtClean="0">
                <a:latin typeface="Arial"/>
                <a:cs typeface="Arial"/>
              </a:rPr>
              <a:t>a</a:t>
            </a:r>
            <a:r>
              <a:rPr lang="en-US" sz="6000" b="1" dirty="0" smtClean="0">
                <a:latin typeface="Arial"/>
                <a:cs typeface="Arial"/>
              </a:rPr>
              <a:t>t</a:t>
            </a:r>
            <a:r>
              <a:rPr lang="en-US" sz="6000" b="1" spc="-10" dirty="0" smtClean="0">
                <a:latin typeface="Arial"/>
                <a:cs typeface="Arial"/>
              </a:rPr>
              <a:t>i</a:t>
            </a:r>
            <a:r>
              <a:rPr lang="en-US" sz="6000" b="1" dirty="0" smtClean="0">
                <a:latin typeface="Arial"/>
                <a:cs typeface="Arial"/>
              </a:rPr>
              <a:t>on</a:t>
            </a:r>
            <a:endParaRPr lang="en-US" sz="6000" dirty="0" smtClean="0">
              <a:latin typeface="Arial"/>
              <a:cs typeface="Arial"/>
            </a:endParaRPr>
          </a:p>
          <a:p>
            <a:pPr marL="185420"/>
            <a:endParaRPr lang="en-US" sz="6000" dirty="0" smtClean="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</a:pPr>
            <a:endParaRPr lang="en-US" sz="6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65000" y="1981200"/>
            <a:ext cx="228600" cy="777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3048000"/>
            <a:ext cx="1184310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330</TotalTime>
  <Words>75</Words>
  <Application>Microsoft Office PowerPoint</Application>
  <PresentationFormat>Custom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Lecture-5 Transformation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Wuming Xie</dc:creator>
  <cp:lastModifiedBy>lab</cp:lastModifiedBy>
  <cp:revision>65</cp:revision>
  <dcterms:created xsi:type="dcterms:W3CDTF">2015-07-26T10:59:34Z</dcterms:created>
  <dcterms:modified xsi:type="dcterms:W3CDTF">2017-04-13T06:20:30Z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2010-09-07T00:00:00Z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2015-07-26T00:00:00Z</vt:filetime>
  </property>
</Properties>
</file>