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3" r:id="rId2"/>
    <p:sldId id="266" r:id="rId3"/>
    <p:sldId id="267" r:id="rId4"/>
    <p:sldId id="268" r:id="rId5"/>
    <p:sldId id="269" r:id="rId6"/>
    <p:sldId id="270" r:id="rId7"/>
    <p:sldId id="279" r:id="rId8"/>
    <p:sldId id="280" r:id="rId9"/>
    <p:sldId id="281" r:id="rId10"/>
    <p:sldId id="282" r:id="rId11"/>
    <p:sldId id="283" r:id="rId12"/>
    <p:sldId id="284" r:id="rId13"/>
    <p:sldId id="310" r:id="rId14"/>
    <p:sldId id="285" r:id="rId15"/>
    <p:sldId id="286" r:id="rId16"/>
    <p:sldId id="289" r:id="rId17"/>
    <p:sldId id="290" r:id="rId18"/>
    <p:sldId id="291" r:id="rId19"/>
    <p:sldId id="295" r:id="rId20"/>
    <p:sldId id="304" r:id="rId21"/>
    <p:sldId id="306" r:id="rId22"/>
    <p:sldId id="307" r:id="rId23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7146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654" y="0"/>
            <a:ext cx="3037146" cy="46450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B974C-1776-4355-92B1-B73C222FB844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312"/>
            <a:ext cx="3037146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654" y="8830312"/>
            <a:ext cx="3037146" cy="4645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1E8C5-0378-4FBB-BA0E-5978F63B69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0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fld id="{A8B5CF7D-0ABB-4D8B-932E-B8D60570DAB8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2930" tIns="46465" rIns="92930" bIns="4646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67"/>
            <a:ext cx="3037840" cy="464820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r">
              <a:defRPr sz="1200"/>
            </a:lvl1pPr>
          </a:lstStyle>
          <a:p>
            <a:fld id="{E013A248-AEB6-4B39-A206-34B39C1E5E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285FD0-DCC3-4DA5-AC90-1D6D23FE2A10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 txBox="1">
            <a:spLocks noGrp="1" noChangeArrowheads="1"/>
          </p:cNvSpPr>
          <p:nvPr/>
        </p:nvSpPr>
        <p:spPr bwMode="auto">
          <a:xfrm>
            <a:off x="3971655" y="8830312"/>
            <a:ext cx="303714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/>
            <a:fld id="{2FFEDAC3-A09E-4EAA-B100-B308A0AD9A78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3971655" y="8830312"/>
            <a:ext cx="303714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/>
            <a:fld id="{CC6E123D-0A8A-42BA-868D-81187384D2DD}" type="slidenum">
              <a:rPr lang="en-US" sz="1200"/>
              <a:pPr algn="r"/>
              <a:t>12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 txBox="1">
            <a:spLocks noGrp="1" noChangeArrowheads="1"/>
          </p:cNvSpPr>
          <p:nvPr/>
        </p:nvSpPr>
        <p:spPr bwMode="auto">
          <a:xfrm>
            <a:off x="3971655" y="8830312"/>
            <a:ext cx="303714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/>
            <a:fld id="{F8771F87-D5F5-4E00-8C50-8F57D7E17CC0}" type="slidenum">
              <a:rPr lang="en-US" sz="1200">
                <a:latin typeface="Calibri" pitchFamily="34" charset="0"/>
              </a:rPr>
              <a:pPr algn="r"/>
              <a:t>15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27C4807-3CE4-4E24-A2A0-EB5ADDAD86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US" smtClean="0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27ABCFA-ED8A-46AA-8316-885E7607C9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US" smtClean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AE17300-7E5B-44F7-9297-6285C25F05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B931D82-4F34-48AE-A9FA-B4F9CA6C361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9B201D9-37C5-4BE7-8397-F0E9A76DAA0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US" smtClean="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58B9D2-86AE-4653-A246-222845D33D9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 txBox="1">
            <a:spLocks noGrp="1" noChangeArrowheads="1"/>
          </p:cNvSpPr>
          <p:nvPr/>
        </p:nvSpPr>
        <p:spPr bwMode="auto">
          <a:xfrm>
            <a:off x="3971655" y="8830312"/>
            <a:ext cx="303714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/>
            <a:fld id="{FC66956B-A34C-428C-BD2C-5F3E96F58375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72708" name="Slide Number Placeholder 3"/>
          <p:cNvSpPr txBox="1">
            <a:spLocks noGrp="1"/>
          </p:cNvSpPr>
          <p:nvPr/>
        </p:nvSpPr>
        <p:spPr bwMode="auto">
          <a:xfrm>
            <a:off x="3971655" y="8830312"/>
            <a:ext cx="303714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/>
            <a:fld id="{F2C5D3DA-2CF4-40D7-8C9B-5A852B0D7AB9}" type="slidenum">
              <a:rPr lang="en-US" sz="1200"/>
              <a:pPr algn="r"/>
              <a:t>6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1924" name="Slide Number Placeholder 3"/>
          <p:cNvSpPr txBox="1">
            <a:spLocks noGrp="1"/>
          </p:cNvSpPr>
          <p:nvPr/>
        </p:nvSpPr>
        <p:spPr bwMode="auto">
          <a:xfrm>
            <a:off x="3971655" y="8830312"/>
            <a:ext cx="303714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/>
            <a:fld id="{14B17994-B227-4623-B6DE-476852F6F42E}" type="slidenum">
              <a:rPr lang="en-US" sz="1200"/>
              <a:pPr algn="r"/>
              <a:t>7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82948" name="Slide Number Placeholder 3"/>
          <p:cNvSpPr txBox="1">
            <a:spLocks noGrp="1"/>
          </p:cNvSpPr>
          <p:nvPr/>
        </p:nvSpPr>
        <p:spPr bwMode="auto">
          <a:xfrm>
            <a:off x="3971655" y="8830312"/>
            <a:ext cx="303714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/>
            <a:fld id="{FEC4D098-35ED-45ED-AD72-1277BDD05600}" type="slidenum">
              <a:rPr lang="en-US" sz="1200"/>
              <a:pPr algn="r"/>
              <a:t>8</a:t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 txBox="1">
            <a:spLocks noGrp="1" noChangeArrowheads="1"/>
          </p:cNvSpPr>
          <p:nvPr/>
        </p:nvSpPr>
        <p:spPr bwMode="auto">
          <a:xfrm>
            <a:off x="3971655" y="8830312"/>
            <a:ext cx="3037146" cy="4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915" tIns="46457" rIns="92915" bIns="46457" anchor="b"/>
          <a:lstStyle/>
          <a:p>
            <a:pPr algn="r"/>
            <a:fld id="{E67A6FFF-E8A3-44AA-97C4-356A40486AE9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 dirty="0">
              <a:latin typeface="Calibri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B2366-4D87-40C6-8819-6D69763674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720E9-AF1C-4288-957F-733942C41DA0}" type="datetimeFigureOut">
              <a:rPr lang="en-US"/>
              <a:pPr>
                <a:defRPr/>
              </a:pPr>
              <a:t>10/23/2024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F07D8-FA83-450A-829E-1ED3DEEDB9AA}" type="datetimeFigureOut">
              <a:rPr lang="en-US" smtClean="0"/>
              <a:pPr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056-67E1-45EB-BBBB-0A0293D62F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533400"/>
            <a:ext cx="8229600" cy="1295400"/>
          </a:xfrm>
        </p:spPr>
        <p:txBody>
          <a:bodyPr bIns="91440" anchor="b">
            <a:normAutofit fontScale="90000"/>
          </a:bodyPr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r>
              <a:rPr lang="en-US" sz="2700" dirty="0" smtClean="0"/>
              <a:t>Lecture-2</a:t>
            </a:r>
            <a:br>
              <a:rPr lang="en-US" sz="2700" dirty="0" smtClean="0"/>
            </a:br>
            <a:r>
              <a:rPr lang="en-US" sz="2700" dirty="0" smtClean="0"/>
              <a:t>Microprocessor Historical Background </a:t>
            </a:r>
            <a:br>
              <a:rPr lang="en-US" sz="2700" dirty="0" smtClean="0"/>
            </a:br>
            <a:r>
              <a:rPr lang="en-US" sz="2700" dirty="0" smtClean="0"/>
              <a:t>Microcontrollers</a:t>
            </a:r>
            <a:r>
              <a:rPr lang="en-US" sz="3100" dirty="0" smtClean="0"/>
              <a:t> – </a:t>
            </a:r>
            <a:br>
              <a:rPr lang="en-US" sz="3100" dirty="0" smtClean="0"/>
            </a:br>
            <a:r>
              <a:rPr lang="en-US" sz="3100" dirty="0" smtClean="0"/>
              <a:t>Embedded Systems</a:t>
            </a:r>
            <a:endParaRPr lang="en-US" sz="4000" dirty="0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2590800"/>
            <a:ext cx="8229600" cy="3200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rgbClr val="FF0066"/>
                </a:solidFill>
              </a:rPr>
              <a:t>An embedded system</a:t>
            </a:r>
            <a:r>
              <a:rPr lang="en-US" sz="2400" smtClean="0"/>
              <a:t> is a special-purpose computer system designed to perform one or a few dedicated functions often with real-time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An integrated device which consists of multiple devices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Microprocessor (MPU)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Memory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I/O (Input/Output) ports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Often has its own dedicated software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 bIns="91440" anchor="b">
            <a:normAutofit fontScale="90000"/>
          </a:bodyPr>
          <a:lstStyle/>
          <a:p>
            <a:pPr eaLnBrk="1" hangingPunct="1"/>
            <a:r>
              <a:rPr lang="en-US" sz="3600" smtClean="0"/>
              <a:t>Microprocessor-based Systems</a:t>
            </a:r>
            <a:br>
              <a:rPr lang="en-US" sz="3600" smtClean="0"/>
            </a:br>
            <a:r>
              <a:rPr lang="en-US" sz="3200" smtClean="0"/>
              <a:t>Memory Classification</a:t>
            </a:r>
          </a:p>
        </p:txBody>
      </p:sp>
      <p:pic>
        <p:nvPicPr>
          <p:cNvPr id="31747" name="Picture 3" descr="79144_01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1905000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8" name="TextBox 3"/>
          <p:cNvSpPr txBox="1">
            <a:spLocks noChangeArrowheads="1"/>
          </p:cNvSpPr>
          <p:nvPr/>
        </p:nvSpPr>
        <p:spPr bwMode="auto">
          <a:xfrm>
            <a:off x="1905000" y="5410200"/>
            <a:ext cx="10683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Expensive </a:t>
            </a:r>
          </a:p>
          <a:p>
            <a:r>
              <a:rPr lang="en-US">
                <a:latin typeface="Perpetua" pitchFamily="18" charset="0"/>
              </a:rPr>
              <a:t>Fast/</a:t>
            </a:r>
          </a:p>
          <a:p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31749" name="TextBox 4"/>
          <p:cNvSpPr txBox="1">
            <a:spLocks noChangeArrowheads="1"/>
          </p:cNvSpPr>
          <p:nvPr/>
        </p:nvSpPr>
        <p:spPr bwMode="auto">
          <a:xfrm>
            <a:off x="3429000" y="5410200"/>
            <a:ext cx="7127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Cheap</a:t>
            </a:r>
          </a:p>
          <a:p>
            <a:r>
              <a:rPr lang="en-US">
                <a:latin typeface="Perpetua" pitchFamily="18" charset="0"/>
              </a:rPr>
              <a:t>Slow</a:t>
            </a:r>
          </a:p>
        </p:txBody>
      </p:sp>
      <p:sp>
        <p:nvSpPr>
          <p:cNvPr id="31750" name="TextBox 5"/>
          <p:cNvSpPr txBox="1">
            <a:spLocks noChangeArrowheads="1"/>
          </p:cNvSpPr>
          <p:nvPr/>
        </p:nvSpPr>
        <p:spPr bwMode="auto">
          <a:xfrm>
            <a:off x="6400800" y="5562600"/>
            <a:ext cx="2255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Perpetua" pitchFamily="18" charset="0"/>
              </a:rPr>
              <a:t>Onetime</a:t>
            </a:r>
            <a:r>
              <a:rPr lang="en-US">
                <a:latin typeface="Perpetua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Perpetua" pitchFamily="18" charset="0"/>
              </a:rPr>
              <a:t>programmable </a:t>
            </a:r>
          </a:p>
        </p:txBody>
      </p:sp>
      <p:cxnSp>
        <p:nvCxnSpPr>
          <p:cNvPr id="8" name="Straight Arrow Connector 7"/>
          <p:cNvCxnSpPr>
            <a:stCxn id="31750" idx="0"/>
          </p:cNvCxnSpPr>
          <p:nvPr/>
        </p:nvCxnSpPr>
        <p:spPr>
          <a:xfrm rot="16200000" flipV="1">
            <a:off x="7079457" y="5112543"/>
            <a:ext cx="228600" cy="671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52" name="TextBox 8"/>
          <p:cNvSpPr txBox="1">
            <a:spLocks noChangeArrowheads="1"/>
          </p:cNvSpPr>
          <p:nvPr/>
        </p:nvSpPr>
        <p:spPr bwMode="auto">
          <a:xfrm>
            <a:off x="4572000" y="5867400"/>
            <a:ext cx="2063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Perpetua" pitchFamily="18" charset="0"/>
              </a:rPr>
              <a:t>Electronically Erasable</a:t>
            </a:r>
          </a:p>
          <a:p>
            <a:r>
              <a:rPr lang="en-US">
                <a:solidFill>
                  <a:srgbClr val="FF0000"/>
                </a:solidFill>
                <a:latin typeface="Perpetua" pitchFamily="18" charset="0"/>
              </a:rPr>
              <a:t>PROM</a:t>
            </a:r>
          </a:p>
        </p:txBody>
      </p:sp>
      <p:sp>
        <p:nvSpPr>
          <p:cNvPr id="211977" name="AutoShape 9"/>
          <p:cNvSpPr>
            <a:spLocks noChangeArrowheads="1"/>
          </p:cNvSpPr>
          <p:nvPr/>
        </p:nvSpPr>
        <p:spPr bwMode="auto">
          <a:xfrm>
            <a:off x="228600" y="3276600"/>
            <a:ext cx="2057400" cy="1676400"/>
          </a:xfrm>
          <a:prstGeom prst="wedgeRectCallout">
            <a:avLst>
              <a:gd name="adj1" fmla="val 39736"/>
              <a:gd name="adj2" fmla="val 6590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 b="1"/>
              <a:t>4/6 transistor to save a single bit</a:t>
            </a:r>
          </a:p>
          <a:p>
            <a:pPr>
              <a:buFontTx/>
              <a:buChar char="-"/>
            </a:pPr>
            <a:r>
              <a:rPr lang="en-US" b="1"/>
              <a:t> Volatile</a:t>
            </a:r>
          </a:p>
          <a:p>
            <a:r>
              <a:rPr lang="en-US" b="1"/>
              <a:t>- Fast but expensive</a:t>
            </a:r>
          </a:p>
        </p:txBody>
      </p:sp>
      <p:sp>
        <p:nvSpPr>
          <p:cNvPr id="211978" name="AutoShape 10"/>
          <p:cNvSpPr>
            <a:spLocks noChangeArrowheads="1"/>
          </p:cNvSpPr>
          <p:nvPr/>
        </p:nvSpPr>
        <p:spPr bwMode="auto">
          <a:xfrm>
            <a:off x="2286000" y="990600"/>
            <a:ext cx="2819400" cy="3124200"/>
          </a:xfrm>
          <a:prstGeom prst="wedgeRectCallout">
            <a:avLst>
              <a:gd name="adj1" fmla="val -4394"/>
              <a:gd name="adj2" fmla="val 79167"/>
            </a:avLst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Char char="-"/>
            </a:pPr>
            <a:r>
              <a:rPr lang="en-US" b="1"/>
              <a:t>one transistor and one capacitor to store a bit</a:t>
            </a:r>
          </a:p>
          <a:p>
            <a:pPr>
              <a:buFontTx/>
              <a:buChar char="-"/>
            </a:pPr>
            <a:r>
              <a:rPr lang="en-US" b="1"/>
              <a:t>Leakage problem, thus requires refreshing </a:t>
            </a:r>
          </a:p>
          <a:p>
            <a:pPr>
              <a:buFontTx/>
              <a:buChar char="-"/>
            </a:pPr>
            <a:r>
              <a:rPr lang="en-US" b="1"/>
              <a:t>Used for dynamic data/program storage</a:t>
            </a:r>
          </a:p>
          <a:p>
            <a:pPr>
              <a:buFontTx/>
              <a:buChar char="-"/>
            </a:pPr>
            <a:r>
              <a:rPr lang="en-US" b="1"/>
              <a:t>Cheap and slow!</a:t>
            </a:r>
          </a:p>
          <a:p>
            <a:endParaRPr lang="en-US" b="1"/>
          </a:p>
          <a:p>
            <a:pPr>
              <a:buFontTx/>
              <a:buChar char="-"/>
            </a:pP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211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7" grpId="0" animBg="1"/>
      <p:bldP spid="211977" grpId="1" animBg="1"/>
      <p:bldP spid="211978" grpId="0" animBg="1"/>
      <p:bldP spid="21197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Erasable ROMs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smtClean="0"/>
              <a:t>Marked Programmed ROM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Programmed by the manufacturer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Programmable ROM (PROM)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Can be programmed in the field via the programmer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Erasable Programmable ROM (EPROM)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Uses ultraviolet light to erase (through a quartz window)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OTP refers to one-time programmable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Electrically Erasable Programmable ROM (EEPROM)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Each program location can be individually erased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Expensive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Requires programmer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smtClean="0"/>
              <a:t>FLASH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Can be programmed in-circuit (in-system)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Easy to erase (no programmer)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smtClean="0"/>
              <a:t>Only one section can be erased/written at a time (typically 64 bytes at a time)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sz="3600" smtClean="0"/>
              <a:t>Microprocessor-based Systems</a:t>
            </a:r>
            <a:br>
              <a:rPr lang="en-US" sz="3600" smtClean="0"/>
            </a:br>
            <a:r>
              <a:rPr lang="en-US" sz="3200" smtClean="0">
                <a:solidFill>
                  <a:srgbClr val="FF0066"/>
                </a:solidFill>
              </a:rPr>
              <a:t>I/O Ports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4294967295"/>
          </p:nvPr>
        </p:nvSpPr>
        <p:spPr>
          <a:xfrm>
            <a:off x="457200" y="1600201"/>
            <a:ext cx="7391400" cy="3962399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The way the computer communicates with the outside world devices</a:t>
            </a:r>
          </a:p>
          <a:p>
            <a:pPr eaLnBrk="1" hangingPunct="1"/>
            <a:r>
              <a:rPr lang="en-US" sz="2800" dirty="0" smtClean="0"/>
              <a:t>I/O ports are connected to Peripherals</a:t>
            </a:r>
          </a:p>
          <a:p>
            <a:pPr marL="669925" lvl="1" indent="-325438" eaLnBrk="1" hangingPunct="1"/>
            <a:r>
              <a:rPr lang="en-US" sz="2000" dirty="0" smtClean="0"/>
              <a:t>Peripherals are I/O devices</a:t>
            </a:r>
          </a:p>
          <a:p>
            <a:pPr lvl="2" eaLnBrk="1" hangingPunct="1"/>
            <a:r>
              <a:rPr lang="en-US" sz="1800" b="1" dirty="0" smtClean="0"/>
              <a:t>Input devices</a:t>
            </a:r>
          </a:p>
          <a:p>
            <a:pPr lvl="2" eaLnBrk="1" hangingPunct="1"/>
            <a:r>
              <a:rPr lang="en-US" sz="1800" b="1" dirty="0" smtClean="0"/>
              <a:t>Output devices </a:t>
            </a:r>
          </a:p>
          <a:p>
            <a:pPr marL="669925" lvl="1" indent="-325438" eaLnBrk="1" hangingPunct="1"/>
            <a:r>
              <a:rPr lang="en-US" sz="2000" dirty="0" smtClean="0"/>
              <a:t>Examples</a:t>
            </a:r>
          </a:p>
          <a:p>
            <a:pPr lvl="2" eaLnBrk="1" hangingPunct="1"/>
            <a:r>
              <a:rPr lang="en-US" sz="1800" b="1" dirty="0" smtClean="0"/>
              <a:t>Printers and modems,</a:t>
            </a:r>
          </a:p>
          <a:p>
            <a:pPr lvl="2" eaLnBrk="1" hangingPunct="1"/>
            <a:r>
              <a:rPr lang="en-US" sz="1800" b="1" dirty="0" smtClean="0"/>
              <a:t> keyboard and mouse</a:t>
            </a:r>
          </a:p>
          <a:p>
            <a:pPr lvl="2" eaLnBrk="1" hangingPunct="1"/>
            <a:r>
              <a:rPr lang="en-US" sz="1800" b="1" dirty="0" smtClean="0"/>
              <a:t>scanner </a:t>
            </a:r>
          </a:p>
          <a:p>
            <a:pPr lvl="2" eaLnBrk="1" hangingPunct="1"/>
            <a:r>
              <a:rPr lang="en-US" sz="1800" b="1" dirty="0" smtClean="0"/>
              <a:t>Universal Serial Bus (USB)</a:t>
            </a:r>
          </a:p>
          <a:p>
            <a:pPr lvl="2" eaLnBrk="1" hangingPunct="1">
              <a:buFont typeface="Wingdings" pitchFamily="2" charset="2"/>
              <a:buNone/>
            </a:pPr>
            <a:endParaRPr lang="en-US" sz="1800" b="1" dirty="0" smtClean="0"/>
          </a:p>
        </p:txBody>
      </p:sp>
      <p:pic>
        <p:nvPicPr>
          <p:cNvPr id="33796" name="Picture 3" descr="79144_01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7200" y="2955503"/>
            <a:ext cx="4724400" cy="3348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79144_01_0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39713"/>
            <a:ext cx="8000999" cy="536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152400"/>
            <a:ext cx="8229600" cy="12954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Microprocessor-based </a:t>
            </a:r>
            <a:b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Systems – With 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 smtClean="0"/>
              <a:t>Microprocessor-based </a:t>
            </a:r>
            <a:br>
              <a:rPr lang="en-US" sz="3600" dirty="0" smtClean="0"/>
            </a:br>
            <a:r>
              <a:rPr lang="en-US" sz="3600" dirty="0" smtClean="0"/>
              <a:t>Systems - </a:t>
            </a:r>
            <a:r>
              <a:rPr lang="en-US" sz="3200" dirty="0" smtClean="0"/>
              <a:t>BUS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981200"/>
            <a:ext cx="83820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1800" b="1" smtClean="0"/>
              <a:t>The three components – MPU, memory, and I/O – are connected by a group of wires called the BUS</a:t>
            </a:r>
          </a:p>
          <a:p>
            <a:pPr eaLnBrk="1" hangingPunct="1">
              <a:lnSpc>
                <a:spcPct val="80000"/>
              </a:lnSpc>
            </a:pPr>
            <a:endParaRPr lang="en-US" sz="1800" b="1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smtClean="0"/>
          </a:p>
          <a:p>
            <a:pPr eaLnBrk="1" hangingPunct="1">
              <a:lnSpc>
                <a:spcPct val="80000"/>
              </a:lnSpc>
            </a:pPr>
            <a:r>
              <a:rPr lang="en-US" sz="1800" b="1" smtClean="0">
                <a:solidFill>
                  <a:srgbClr val="FF0066"/>
                </a:solidFill>
              </a:rPr>
              <a:t>Address bus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600" b="1" smtClean="0"/>
              <a:t>consists of 16, 20, 24, or 32 parallel signal lines (wires) - </a:t>
            </a:r>
            <a:r>
              <a:rPr lang="en-US" sz="1600" b="1" u="sng" smtClean="0"/>
              <a:t>unidirectional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1600" b="1" smtClean="0"/>
              <a:t>these lines contain the address of the memory location to read or written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smtClean="0">
                <a:solidFill>
                  <a:srgbClr val="FF0066"/>
                </a:solidFill>
              </a:rPr>
              <a:t>Control bus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smtClean="0"/>
              <a:t>consists of 4 to 10  (or more) parallel </a:t>
            </a:r>
            <a:r>
              <a:rPr lang="en-US" sz="1600" b="1" u="sng" smtClean="0"/>
              <a:t>signal lines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smtClean="0"/>
              <a:t>CPU sends signals along these lines to memory and to I/O ports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1600" b="1" smtClean="0"/>
              <a:t>examples: Memory Read, Memory Write, I/O Read, I/O Write</a:t>
            </a:r>
          </a:p>
          <a:p>
            <a:pPr eaLnBrk="1" hangingPunct="1">
              <a:lnSpc>
                <a:spcPct val="80000"/>
              </a:lnSpc>
            </a:pPr>
            <a:r>
              <a:rPr lang="en-US" sz="1800" b="1" smtClean="0">
                <a:solidFill>
                  <a:srgbClr val="FF0066"/>
                </a:solidFill>
              </a:rPr>
              <a:t>Data bus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consists of 8,16, or 32 parallel signal lines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u="sng" smtClean="0">
                <a:solidFill>
                  <a:srgbClr val="000000"/>
                </a:solidFill>
              </a:rPr>
              <a:t>bi-directional</a:t>
            </a:r>
            <a:r>
              <a:rPr lang="en-US" sz="1600" b="1" smtClean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only one device at a time can have its outputs enabled,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600" b="1" smtClean="0">
                <a:solidFill>
                  <a:srgbClr val="000000"/>
                </a:solidFill>
              </a:rPr>
              <a:t>this requires the devices to have three-state output</a:t>
            </a:r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600" b="1" smtClean="0"/>
          </a:p>
          <a:p>
            <a:pPr lvl="1" eaLnBrk="1" hangingPunct="1">
              <a:lnSpc>
                <a:spcPct val="80000"/>
              </a:lnSpc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endParaRPr lang="en-US" sz="1600" b="1" smtClean="0"/>
          </a:p>
          <a:p>
            <a:pPr eaLnBrk="1" hangingPunct="1">
              <a:lnSpc>
                <a:spcPct val="80000"/>
              </a:lnSpc>
            </a:pPr>
            <a:endParaRPr lang="en-US" sz="1600" b="1" smtClean="0"/>
          </a:p>
        </p:txBody>
      </p:sp>
      <p:pic>
        <p:nvPicPr>
          <p:cNvPr id="34820" name="Picture 3" descr="79144_01_0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867400" y="304800"/>
            <a:ext cx="3048000" cy="1498600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79144_01_07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866900"/>
            <a:ext cx="5715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843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990600"/>
            <a:ext cx="8686800" cy="762000"/>
          </a:xfrm>
        </p:spPr>
        <p:txBody>
          <a:bodyPr bIns="91440" anchor="b"/>
          <a:lstStyle/>
          <a:p>
            <a:pPr eaLnBrk="1" hangingPunct="1"/>
            <a:r>
              <a:rPr lang="en-US" sz="4000" smtClean="0"/>
              <a:t>Expanded Microprocessor-Based System</a:t>
            </a:r>
          </a:p>
        </p:txBody>
      </p:sp>
      <p:sp>
        <p:nvSpPr>
          <p:cNvPr id="35844" name="TextBox 3"/>
          <p:cNvSpPr txBox="1">
            <a:spLocks noChangeArrowheads="1"/>
          </p:cNvSpPr>
          <p:nvPr/>
        </p:nvSpPr>
        <p:spPr bwMode="auto">
          <a:xfrm>
            <a:off x="228600" y="2133600"/>
            <a:ext cx="27432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 typeface="Franklin Gothic Book" pitchFamily="34" charset="0"/>
              <a:buAutoNum type="arabicPeriod"/>
            </a:pPr>
            <a:r>
              <a:rPr lang="en-US" b="1" dirty="0"/>
              <a:t>Note the directions of busses </a:t>
            </a:r>
          </a:p>
          <a:p>
            <a:pPr marL="342900" indent="-342900">
              <a:buFont typeface="Franklin Gothic Book" pitchFamily="34" charset="0"/>
              <a:buAutoNum type="arabicPeriod"/>
            </a:pPr>
            <a:endParaRPr lang="en-US" b="1" dirty="0"/>
          </a:p>
          <a:p>
            <a:pPr marL="342900" indent="-342900">
              <a:buFont typeface="Franklin Gothic Book" pitchFamily="34" charset="0"/>
              <a:buAutoNum type="arabicPeriod"/>
            </a:pPr>
            <a:r>
              <a:rPr lang="en-US" b="1" dirty="0"/>
              <a:t>What is the width of the address bus?</a:t>
            </a:r>
          </a:p>
          <a:p>
            <a:pPr marL="342900" indent="-342900">
              <a:buFont typeface="Franklin Gothic Book" pitchFamily="34" charset="0"/>
              <a:buAutoNum type="arabicPeriod"/>
            </a:pPr>
            <a:endParaRPr lang="en-US" b="1" dirty="0"/>
          </a:p>
          <a:p>
            <a:pPr marL="342900" indent="-342900">
              <a:buFont typeface="Franklin Gothic Book" pitchFamily="34" charset="0"/>
              <a:buAutoNum type="arabicPeriod"/>
            </a:pPr>
            <a:r>
              <a:rPr lang="en-US" b="1" dirty="0"/>
              <a:t>What is the value of the Address </a:t>
            </a:r>
            <a:r>
              <a:rPr lang="en-US" b="1" dirty="0" smtClean="0"/>
              <a:t>bus </a:t>
            </a:r>
            <a:r>
              <a:rPr lang="en-US" b="1" dirty="0"/>
              <a:t>to access the first register of the </a:t>
            </a:r>
            <a:r>
              <a:rPr lang="en-US" b="1" dirty="0" smtClean="0"/>
              <a:t>R/W M</a:t>
            </a:r>
            <a:r>
              <a:rPr lang="en-US" b="1" dirty="0"/>
              <a:t>?</a:t>
            </a:r>
          </a:p>
          <a:p>
            <a:pPr marL="342900" indent="-342900">
              <a:buFont typeface="Franklin Gothic Book" pitchFamily="34" charset="0"/>
              <a:buAutoNum type="arabicPeriod"/>
            </a:pPr>
            <a:endParaRPr lang="en-US" b="1" dirty="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04800" y="5943600"/>
            <a:ext cx="2514600" cy="685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You must know how to </a:t>
            </a:r>
          </a:p>
          <a:p>
            <a:pPr algn="ctr"/>
            <a:r>
              <a:rPr lang="en-US" b="1"/>
              <a:t>draw it!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572000" y="609600"/>
            <a:ext cx="4127500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Remember: 111 1111 1111 = 2^11=2K</a:t>
            </a:r>
          </a:p>
        </p:txBody>
      </p:sp>
      <p:sp>
        <p:nvSpPr>
          <p:cNvPr id="7" name="Rectangle 6"/>
          <p:cNvSpPr/>
          <p:nvPr/>
        </p:nvSpPr>
        <p:spPr>
          <a:xfrm>
            <a:off x="7467600" y="2514600"/>
            <a:ext cx="99060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67600" y="2438400"/>
            <a:ext cx="990600" cy="14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Embedded controllers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Used to control smart machines</a:t>
            </a:r>
          </a:p>
          <a:p>
            <a:pPr eaLnBrk="1" hangingPunct="1"/>
            <a:r>
              <a:rPr lang="en-US" smtClean="0"/>
              <a:t>Examples: printers, auto braking systems</a:t>
            </a:r>
          </a:p>
          <a:p>
            <a:pPr eaLnBrk="1" hangingPunct="1"/>
            <a:r>
              <a:rPr lang="en-US" smtClean="0"/>
              <a:t>Also called microcontrollers or microcontroller units (MCU)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Embedded controllers </a:t>
            </a:r>
            <a:br>
              <a:rPr lang="en-US" smtClean="0"/>
            </a:br>
            <a:r>
              <a:rPr lang="en-US" sz="3200" smtClean="0"/>
              <a:t>Software Characteristics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No operating systems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Execute a single program, tailored exactly to the controller hardware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Assembly language (vs. High-level language)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Not transportable, machine specific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Programmer need to know CPU architecture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Speed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Program size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Uniqueness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1066800"/>
            <a:ext cx="8839200" cy="533400"/>
          </a:xfrm>
        </p:spPr>
        <p:txBody>
          <a:bodyPr bIns="91440" anchor="b">
            <a:normAutofit fontScale="90000"/>
          </a:bodyPr>
          <a:lstStyle/>
          <a:p>
            <a:pPr eaLnBrk="1" hangingPunct="1"/>
            <a:r>
              <a:rPr lang="en-US" sz="4000" smtClean="0"/>
              <a:t>Microcontroller Unit (MCU)</a:t>
            </a:r>
            <a:r>
              <a:rPr lang="en-US" sz="4000" smtClean="0">
                <a:cs typeface="Arial" charset="0"/>
              </a:rPr>
              <a:t> </a:t>
            </a:r>
            <a:br>
              <a:rPr lang="en-US" sz="4000" smtClean="0">
                <a:cs typeface="Arial" charset="0"/>
              </a:rPr>
            </a:br>
            <a:r>
              <a:rPr lang="en-US" sz="2800" smtClean="0"/>
              <a:t>Block Diagram</a:t>
            </a:r>
            <a:endParaRPr lang="en-US" sz="1600" smtClean="0"/>
          </a:p>
        </p:txBody>
      </p:sp>
      <p:sp>
        <p:nvSpPr>
          <p:cNvPr id="40963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28600" y="1981200"/>
            <a:ext cx="8534400" cy="434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smtClean="0"/>
              <a:t>An integrated electronic computing and logic device that includes </a:t>
            </a:r>
            <a:r>
              <a:rPr lang="en-US" sz="2400" u="sng" smtClean="0"/>
              <a:t>three</a:t>
            </a:r>
            <a:r>
              <a:rPr lang="en-US" sz="2400" smtClean="0"/>
              <a:t> major components on a </a:t>
            </a:r>
            <a:r>
              <a:rPr lang="en-US" sz="2400" u="sng" smtClean="0"/>
              <a:t>single chip</a:t>
            </a:r>
          </a:p>
          <a:p>
            <a:pPr lvl="1" eaLnBrk="1" hangingPunct="1"/>
            <a:r>
              <a:rPr lang="en-US" sz="2000" smtClean="0"/>
              <a:t>Microprocessor</a:t>
            </a:r>
          </a:p>
          <a:p>
            <a:pPr lvl="1" eaLnBrk="1" hangingPunct="1"/>
            <a:r>
              <a:rPr lang="en-US" sz="2000" smtClean="0"/>
              <a:t>Memory</a:t>
            </a:r>
          </a:p>
          <a:p>
            <a:pPr lvl="1" eaLnBrk="1" hangingPunct="1"/>
            <a:r>
              <a:rPr lang="en-US" sz="2000" smtClean="0"/>
              <a:t>I/O ports  </a:t>
            </a:r>
          </a:p>
          <a:p>
            <a:pPr eaLnBrk="1" hangingPunct="1"/>
            <a:r>
              <a:rPr lang="en-US" sz="2400" smtClean="0"/>
              <a:t>Includes support devices</a:t>
            </a:r>
          </a:p>
          <a:p>
            <a:pPr lvl="1" eaLnBrk="1" hangingPunct="1"/>
            <a:r>
              <a:rPr lang="en-US" sz="2000" smtClean="0"/>
              <a:t>Timers</a:t>
            </a:r>
          </a:p>
          <a:p>
            <a:pPr lvl="1" eaLnBrk="1" hangingPunct="1"/>
            <a:r>
              <a:rPr lang="en-US" sz="2000" smtClean="0"/>
              <a:t>A/D converter</a:t>
            </a:r>
          </a:p>
          <a:p>
            <a:pPr lvl="1" eaLnBrk="1" hangingPunct="1"/>
            <a:r>
              <a:rPr lang="en-US" sz="2000" smtClean="0"/>
              <a:t>Serial I/O</a:t>
            </a:r>
          </a:p>
          <a:p>
            <a:pPr lvl="1" eaLnBrk="1" hangingPunct="1"/>
            <a:r>
              <a:rPr lang="en-US" sz="2000" smtClean="0"/>
              <a:t>Parallel Slave Port</a:t>
            </a:r>
          </a:p>
          <a:p>
            <a:pPr eaLnBrk="1" hangingPunct="1"/>
            <a:r>
              <a:rPr lang="en-US" sz="2400" smtClean="0"/>
              <a:t>All components connected by common communication lines called the system bus.</a:t>
            </a:r>
          </a:p>
        </p:txBody>
      </p:sp>
      <p:pic>
        <p:nvPicPr>
          <p:cNvPr id="40964" name="Picture 5" descr="79144_01_0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2971800"/>
            <a:ext cx="22288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79144_01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905000"/>
            <a:ext cx="399097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9" name="Rectangle 1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8229600" cy="533400"/>
          </a:xfrm>
        </p:spPr>
        <p:txBody>
          <a:bodyPr bIns="91440" anchor="b">
            <a:normAutofit fontScale="90000"/>
          </a:bodyPr>
          <a:lstStyle/>
          <a:p>
            <a:pPr eaLnBrk="1" hangingPunct="1"/>
            <a:r>
              <a:rPr lang="en-US" dirty="0" smtClean="0"/>
              <a:t>Memory</a:t>
            </a:r>
          </a:p>
        </p:txBody>
      </p:sp>
      <p:sp>
        <p:nvSpPr>
          <p:cNvPr id="45060" name="Rectangle 1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572000" y="838200"/>
            <a:ext cx="4038600" cy="4343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dirty="0" smtClean="0"/>
              <a:t>A semiconductor storage device consisting of registers that store binary bits</a:t>
            </a:r>
          </a:p>
          <a:p>
            <a:pPr eaLnBrk="1" hangingPunct="1"/>
            <a:r>
              <a:rPr lang="en-US" dirty="0" smtClean="0"/>
              <a:t>Two major categories</a:t>
            </a:r>
          </a:p>
          <a:p>
            <a:pPr lvl="1" eaLnBrk="1" hangingPunct="1"/>
            <a:r>
              <a:rPr lang="en-US" dirty="0" smtClean="0"/>
              <a:t>Read/Write Memory (R/WM)</a:t>
            </a:r>
          </a:p>
          <a:p>
            <a:pPr lvl="1" eaLnBrk="1" hangingPunct="1"/>
            <a:r>
              <a:rPr lang="en-US" dirty="0" smtClean="0"/>
              <a:t>Read-only-Memory (ROM)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 bIns="91440" anchor="b"/>
          <a:lstStyle/>
          <a:p>
            <a:pPr eaLnBrk="1" hangingPunct="1"/>
            <a:r>
              <a:rPr lang="en-US" smtClean="0"/>
              <a:t>Microprocessor-Based Systems  </a:t>
            </a:r>
          </a:p>
        </p:txBody>
      </p:sp>
      <p:pic>
        <p:nvPicPr>
          <p:cNvPr id="16387" name="Picture 3" descr="79144_01_04"/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rcRect/>
          <a:stretch>
            <a:fillRect/>
          </a:stretch>
        </p:blipFill>
        <p:spPr bwMode="auto">
          <a:xfrm>
            <a:off x="3733800" y="3124200"/>
            <a:ext cx="4953000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228600" y="2209800"/>
            <a:ext cx="45720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• Central Processing Unit (CPU)</a:t>
            </a:r>
          </a:p>
          <a:p>
            <a:r>
              <a:rPr lang="en-US" sz="2400"/>
              <a:t>• Memory</a:t>
            </a:r>
          </a:p>
          <a:p>
            <a:r>
              <a:rPr lang="en-US" sz="2400"/>
              <a:t>• Input/Output (I/O) circuitry</a:t>
            </a:r>
          </a:p>
          <a:p>
            <a:r>
              <a:rPr lang="en-US" sz="2400"/>
              <a:t>• Buses</a:t>
            </a:r>
          </a:p>
          <a:p>
            <a:pPr lvl="1"/>
            <a:r>
              <a:rPr lang="en-US" sz="2400"/>
              <a:t>– Address bus</a:t>
            </a:r>
          </a:p>
          <a:p>
            <a:pPr lvl="1"/>
            <a:r>
              <a:rPr lang="en-US" sz="2400"/>
              <a:t>– Data bus</a:t>
            </a:r>
          </a:p>
          <a:p>
            <a:pPr lvl="1"/>
            <a:r>
              <a:rPr lang="en-US" sz="2400"/>
              <a:t>– Control bus</a:t>
            </a: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5181600" y="3048000"/>
            <a:ext cx="3048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Storing Bits in Memory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46482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We can store in different memory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EEPROM, FLASH, RAM, etc. 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In an 8-bit 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byte is stored in a single memory register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Each word is stored in two memory locations (registers)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smtClean="0"/>
              <a:t>DATA 0x1234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/>
              <a:t>0x12</a:t>
            </a:r>
            <a:r>
              <a:rPr lang="en-US" sz="1600" smtClean="0">
                <a:sym typeface="Wingdings" pitchFamily="2" charset="2"/>
              </a:rPr>
              <a:t>REG11 (High-order byte)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400" smtClean="0">
                <a:sym typeface="Wingdings" pitchFamily="2" charset="2"/>
              </a:rPr>
              <a:t>0001 0010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600" smtClean="0">
                <a:sym typeface="Wingdings" pitchFamily="2" charset="2"/>
              </a:rPr>
              <a:t>0x34REG10 (Low-order byte)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400" smtClean="0"/>
              <a:t>0011 0100</a:t>
            </a:r>
          </a:p>
          <a:p>
            <a:pPr lvl="1" eaLnBrk="1" hangingPunct="1">
              <a:lnSpc>
                <a:spcPct val="90000"/>
              </a:lnSpc>
            </a:pPr>
            <a:endParaRPr lang="en-US" sz="1800" smtClean="0"/>
          </a:p>
        </p:txBody>
      </p:sp>
      <p:pic>
        <p:nvPicPr>
          <p:cNvPr id="54276" name="Picture 2" descr="79144_01_0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2875" y="2057400"/>
            <a:ext cx="392112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457200" y="5867400"/>
            <a:ext cx="518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What if we want to store -8?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381000" y="6096000"/>
            <a:ext cx="5284788" cy="36671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Remember -8</a:t>
            </a:r>
            <a:r>
              <a:rPr lang="en-US" b="1">
                <a:sym typeface="Wingdings" pitchFamily="2" charset="2"/>
              </a:rPr>
              <a:t>111 1000 (in two’s complement)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 descr="79144_01_0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073275"/>
            <a:ext cx="5105400" cy="425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3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6800"/>
            <a:ext cx="8229600" cy="914400"/>
          </a:xfrm>
        </p:spPr>
        <p:txBody>
          <a:bodyPr bIns="91440" anchor="b">
            <a:normAutofit fontScale="90000"/>
          </a:bodyPr>
          <a:lstStyle/>
          <a:p>
            <a:pPr eaLnBrk="1" hangingPunct="1"/>
            <a:r>
              <a:rPr lang="en-US" sz="3800" smtClean="0"/>
              <a:t>MPU-Based Time </a:t>
            </a:r>
            <a:br>
              <a:rPr lang="en-US" sz="3800" smtClean="0"/>
            </a:br>
            <a:r>
              <a:rPr lang="en-US" sz="3800" smtClean="0"/>
              <a:t>and Temperature System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400800" y="5791200"/>
            <a:ext cx="914400" cy="457200"/>
          </a:xfrm>
          <a:prstGeom prst="rect">
            <a:avLst/>
          </a:prstGeom>
          <a:noFill/>
          <a:ln w="508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4114800" y="2057400"/>
            <a:ext cx="914400" cy="457200"/>
          </a:xfrm>
          <a:prstGeom prst="rect">
            <a:avLst/>
          </a:prstGeom>
          <a:noFill/>
          <a:ln w="508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477000" y="2895600"/>
            <a:ext cx="914400" cy="457200"/>
          </a:xfrm>
          <a:prstGeom prst="rect">
            <a:avLst/>
          </a:prstGeom>
          <a:noFill/>
          <a:ln w="508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6" name="Picture 3" descr="79144_01_0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133600"/>
            <a:ext cx="5029200" cy="421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7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066800"/>
            <a:ext cx="8229600" cy="914400"/>
          </a:xfrm>
        </p:spPr>
        <p:txBody>
          <a:bodyPr bIns="91440" anchor="b">
            <a:normAutofit fontScale="90000"/>
          </a:bodyPr>
          <a:lstStyle/>
          <a:p>
            <a:pPr eaLnBrk="1" hangingPunct="1"/>
            <a:r>
              <a:rPr lang="en-US" sz="4000" smtClean="0"/>
              <a:t>MCU-Based Time </a:t>
            </a:r>
            <a:br>
              <a:rPr lang="en-US" sz="4000" smtClean="0"/>
            </a:br>
            <a:r>
              <a:rPr lang="en-US" sz="4000" smtClean="0"/>
              <a:t>and Temperature System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096000" y="2819400"/>
            <a:ext cx="1524000" cy="2286000"/>
          </a:xfrm>
          <a:prstGeom prst="rect">
            <a:avLst/>
          </a:prstGeom>
          <a:noFill/>
          <a:ln w="50800">
            <a:solidFill>
              <a:srgbClr val="FF006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 descr="79144_01_04"/>
          <p:cNvPicPr>
            <a:picLocks noChangeAspect="1" noChangeArrowheads="1"/>
          </p:cNvPicPr>
          <p:nvPr/>
        </p:nvPicPr>
        <p:blipFill>
          <a:blip r:embed="rId3">
            <a:lum contrast="6000"/>
          </a:blip>
          <a:srcRect/>
          <a:stretch>
            <a:fillRect/>
          </a:stretch>
        </p:blipFill>
        <p:spPr bwMode="auto">
          <a:xfrm>
            <a:off x="3352800" y="1371600"/>
            <a:ext cx="4953000" cy="300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/>
        </p:nvSpPr>
        <p:spPr>
          <a:xfrm>
            <a:off x="381000" y="4343400"/>
            <a:ext cx="1447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 err="1" smtClean="0">
                <a:solidFill>
                  <a:schemeClr val="tx1"/>
                </a:solidFill>
              </a:rPr>
              <a:t>Ahritmetic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Logic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Unit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5000" y="4343400"/>
            <a:ext cx="1447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Register </a:t>
            </a:r>
          </a:p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5562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1447800" y="2133600"/>
            <a:ext cx="6858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CPU</a:t>
            </a: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533400" y="2133600"/>
            <a:ext cx="6858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CLK</a:t>
            </a:r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2286000" y="2133600"/>
            <a:ext cx="685800" cy="9906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Reg</a:t>
            </a:r>
          </a:p>
        </p:txBody>
      </p: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304800" y="1905000"/>
            <a:ext cx="2819400" cy="137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207884" name="AutoShape 12"/>
          <p:cNvSpPr>
            <a:spLocks noChangeArrowheads="1"/>
          </p:cNvSpPr>
          <p:nvPr/>
        </p:nvSpPr>
        <p:spPr bwMode="auto">
          <a:xfrm rot="5400000">
            <a:off x="2628900" y="800100"/>
            <a:ext cx="914400" cy="838200"/>
          </a:xfrm>
          <a:prstGeom prst="curvedRightArrow">
            <a:avLst>
              <a:gd name="adj1" fmla="val 20000"/>
              <a:gd name="adj2" fmla="val 40000"/>
              <a:gd name="adj3" fmla="val 36364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7886" name="Text Box 14"/>
          <p:cNvSpPr txBox="1">
            <a:spLocks noChangeArrowheads="1"/>
          </p:cNvSpPr>
          <p:nvPr/>
        </p:nvSpPr>
        <p:spPr bwMode="auto">
          <a:xfrm>
            <a:off x="288925" y="1408113"/>
            <a:ext cx="692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MPU</a:t>
            </a:r>
          </a:p>
        </p:txBody>
      </p:sp>
      <p:sp>
        <p:nvSpPr>
          <p:cNvPr id="207887" name="Text Box 15"/>
          <p:cNvSpPr txBox="1">
            <a:spLocks noChangeArrowheads="1"/>
          </p:cNvSpPr>
          <p:nvPr/>
        </p:nvSpPr>
        <p:spPr bwMode="auto">
          <a:xfrm>
            <a:off x="304800" y="3962400"/>
            <a:ext cx="666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CPU</a:t>
            </a:r>
          </a:p>
        </p:txBody>
      </p:sp>
      <p:sp>
        <p:nvSpPr>
          <p:cNvPr id="207888" name="AutoShape 16"/>
          <p:cNvSpPr>
            <a:spLocks noChangeArrowheads="1"/>
          </p:cNvSpPr>
          <p:nvPr/>
        </p:nvSpPr>
        <p:spPr bwMode="auto">
          <a:xfrm rot="5400000">
            <a:off x="1257300" y="3390900"/>
            <a:ext cx="990600" cy="457200"/>
          </a:xfrm>
          <a:prstGeom prst="rightArrow">
            <a:avLst>
              <a:gd name="adj1" fmla="val 50000"/>
              <a:gd name="adj2" fmla="val 54167"/>
            </a:avLst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Text Box 17"/>
          <p:cNvSpPr txBox="1">
            <a:spLocks noChangeArrowheads="1"/>
          </p:cNvSpPr>
          <p:nvPr/>
        </p:nvSpPr>
        <p:spPr bwMode="auto">
          <a:xfrm>
            <a:off x="4632325" y="4684713"/>
            <a:ext cx="3270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Microprocessor-based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07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07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07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07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07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07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7880" grpId="0" animBg="1"/>
      <p:bldP spid="207881" grpId="0" animBg="1"/>
      <p:bldP spid="207882" grpId="0" animBg="1"/>
      <p:bldP spid="207883" grpId="0" animBg="1"/>
      <p:bldP spid="207884" grpId="0" animBg="1"/>
      <p:bldP spid="207886" grpId="0"/>
      <p:bldP spid="207887" grpId="0"/>
      <p:bldP spid="20788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6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1295400"/>
            <a:ext cx="8229600" cy="914400"/>
          </a:xfrm>
        </p:spPr>
        <p:txBody>
          <a:bodyPr bIns="91440" anchor="b">
            <a:normAutofit fontScale="90000"/>
          </a:bodyPr>
          <a:lstStyle/>
          <a:p>
            <a:pPr eaLnBrk="1" hangingPunct="1"/>
            <a:r>
              <a:rPr lang="en-US" sz="4000" smtClean="0"/>
              <a:t>Microprocessor-Based System with Buses: Address, Data, and Control  </a:t>
            </a:r>
          </a:p>
        </p:txBody>
      </p:sp>
      <p:pic>
        <p:nvPicPr>
          <p:cNvPr id="18435" name="Picture 3" descr="79144_01_0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459038"/>
            <a:ext cx="7086600" cy="348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bIns="91440" anchor="b">
            <a:normAutofit fontScale="90000"/>
          </a:bodyPr>
          <a:lstStyle/>
          <a:p>
            <a:pPr eaLnBrk="1" hangingPunct="1"/>
            <a:r>
              <a:rPr lang="en-US" sz="3600" smtClean="0"/>
              <a:t>Microprocessor-based Systems</a:t>
            </a:r>
            <a:br>
              <a:rPr lang="en-US" sz="3600" smtClean="0"/>
            </a:br>
            <a:r>
              <a:rPr lang="en-US" sz="3200" smtClean="0"/>
              <a:t>Microprocessor</a:t>
            </a: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273050" indent="-273050" eaLnBrk="1" hangingPunct="1"/>
            <a:r>
              <a:rPr lang="en-US" sz="2800" smtClean="0"/>
              <a:t>The microprocessor (MPU) is a computing and logic device that executes binary instructions in a sequence stored in memory. </a:t>
            </a:r>
          </a:p>
          <a:p>
            <a:pPr marL="273050" indent="-273050" eaLnBrk="1" hangingPunct="1"/>
            <a:r>
              <a:rPr lang="en-US" sz="2800" smtClean="0"/>
              <a:t>Characteristics: </a:t>
            </a:r>
          </a:p>
          <a:p>
            <a:pPr marL="547688" lvl="1" indent="-228600" eaLnBrk="1" hangingPunct="1"/>
            <a:r>
              <a:rPr lang="en-US" sz="2400" smtClean="0"/>
              <a:t>General purpose central processor unit (CPU)</a:t>
            </a:r>
          </a:p>
          <a:p>
            <a:pPr marL="547688" lvl="1" indent="-228600" eaLnBrk="1" hangingPunct="1"/>
            <a:r>
              <a:rPr lang="en-US" sz="2400" smtClean="0"/>
              <a:t>Binary</a:t>
            </a:r>
          </a:p>
          <a:p>
            <a:pPr marL="547688" lvl="1" indent="-228600" eaLnBrk="1" hangingPunct="1"/>
            <a:r>
              <a:rPr lang="en-US" sz="2400" smtClean="0"/>
              <a:t>Register-based</a:t>
            </a:r>
          </a:p>
          <a:p>
            <a:pPr marL="547688" lvl="1" indent="-228600" eaLnBrk="1" hangingPunct="1"/>
            <a:r>
              <a:rPr lang="en-US" sz="2400" smtClean="0"/>
              <a:t>Clock-driven</a:t>
            </a:r>
          </a:p>
          <a:p>
            <a:pPr marL="547688" lvl="1" indent="-228600" eaLnBrk="1" hangingPunct="1"/>
            <a:r>
              <a:rPr lang="en-US" sz="2400" smtClean="0"/>
              <a:t>Programmable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sz="3600" smtClean="0"/>
              <a:t>Microprocessor-based Systems</a:t>
            </a:r>
            <a:br>
              <a:rPr lang="en-US" sz="3600" smtClean="0"/>
            </a:br>
            <a:r>
              <a:rPr lang="en-US" sz="3200" smtClean="0"/>
              <a:t>Microprocessor</a:t>
            </a:r>
            <a:endParaRPr lang="en-US" sz="400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“brains” of the computer</a:t>
            </a:r>
          </a:p>
          <a:p>
            <a:pPr marL="669925" lvl="1" indent="-325438" eaLnBrk="1" hangingPunct="1"/>
            <a:r>
              <a:rPr lang="en-US" sz="1800" b="1" dirty="0" smtClean="0"/>
              <a:t>its job is to </a:t>
            </a:r>
            <a:r>
              <a:rPr lang="en-US" sz="1800" b="1" u="sng" dirty="0" smtClean="0"/>
              <a:t>fetch</a:t>
            </a:r>
            <a:r>
              <a:rPr lang="en-US" sz="1800" b="1" dirty="0" smtClean="0"/>
              <a:t> instructions, </a:t>
            </a:r>
            <a:r>
              <a:rPr lang="en-US" sz="1800" b="1" u="sng" dirty="0" smtClean="0"/>
              <a:t>decode</a:t>
            </a:r>
            <a:r>
              <a:rPr lang="en-US" sz="1800" b="1" dirty="0" smtClean="0"/>
              <a:t> them, and then </a:t>
            </a:r>
            <a:r>
              <a:rPr lang="en-US" sz="1800" b="1" u="sng" dirty="0" smtClean="0"/>
              <a:t>execute</a:t>
            </a:r>
            <a:r>
              <a:rPr lang="en-US" sz="1800" b="1" dirty="0" smtClean="0"/>
              <a:t> them</a:t>
            </a:r>
          </a:p>
          <a:p>
            <a:pPr marL="669925" lvl="1" indent="-325438" eaLnBrk="1" hangingPunct="1"/>
            <a:r>
              <a:rPr lang="en-US" sz="1800" b="1" dirty="0" smtClean="0"/>
              <a:t>8/16/32/etc –bit (how it moves the data</a:t>
            </a:r>
          </a:p>
          <a:p>
            <a:pPr eaLnBrk="1" hangingPunct="1"/>
            <a:r>
              <a:rPr lang="en-US" dirty="0" smtClean="0"/>
              <a:t>contains:</a:t>
            </a:r>
          </a:p>
          <a:p>
            <a:pPr eaLnBrk="1" hangingPunct="1"/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181600" y="1752600"/>
            <a:ext cx="1447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Arithmetic Logic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Unit</a:t>
            </a:r>
          </a:p>
        </p:txBody>
      </p:sp>
      <p:sp>
        <p:nvSpPr>
          <p:cNvPr id="5" name="Rectangle 4"/>
          <p:cNvSpPr/>
          <p:nvPr/>
        </p:nvSpPr>
        <p:spPr>
          <a:xfrm>
            <a:off x="6705600" y="1752600"/>
            <a:ext cx="1447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Register </a:t>
            </a:r>
          </a:p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0" y="29718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>
                <a:solidFill>
                  <a:schemeClr val="tx1"/>
                </a:solidFill>
              </a:rPr>
              <a:t>Control Unit</a:t>
            </a:r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152400" y="4800600"/>
            <a:ext cx="8839200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B0F0"/>
                </a:solidFill>
              </a:rPr>
              <a:t>ALU</a:t>
            </a:r>
            <a:r>
              <a:rPr lang="en-US" sz="1600" b="1"/>
              <a:t> performs computing tasks – manipulates the data/ performs numerical and logical computations</a:t>
            </a:r>
          </a:p>
          <a:p>
            <a:r>
              <a:rPr lang="en-US" sz="1600" b="1">
                <a:solidFill>
                  <a:srgbClr val="00B0F0"/>
                </a:solidFill>
              </a:rPr>
              <a:t>Registers </a:t>
            </a:r>
            <a:r>
              <a:rPr lang="en-US" sz="1600" b="1"/>
              <a:t>are used for temp. storage</a:t>
            </a:r>
          </a:p>
          <a:p>
            <a:r>
              <a:rPr lang="en-US" sz="1600" b="1">
                <a:solidFill>
                  <a:srgbClr val="00B0F0"/>
                </a:solidFill>
              </a:rPr>
              <a:t>Control unit </a:t>
            </a:r>
            <a:r>
              <a:rPr lang="en-US" sz="1600" b="1"/>
              <a:t>is used for timing and other controlling functions – contains a program counter (next instruction’s address and status register)</a:t>
            </a:r>
          </a:p>
        </p:txBody>
      </p:sp>
      <p:sp>
        <p:nvSpPr>
          <p:cNvPr id="20488" name="Rectangle 9"/>
          <p:cNvSpPr>
            <a:spLocks noChangeArrowheads="1"/>
          </p:cNvSpPr>
          <p:nvPr/>
        </p:nvSpPr>
        <p:spPr bwMode="auto">
          <a:xfrm>
            <a:off x="0" y="6521450"/>
            <a:ext cx="9144000" cy="3365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/>
              <a:t>System software: A group of programs that monitors the functions of the entire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sz="3600" smtClean="0"/>
              <a:t>Microprocessor-based Systems</a:t>
            </a:r>
            <a:br>
              <a:rPr lang="en-US" sz="3600" smtClean="0"/>
            </a:br>
            <a:r>
              <a:rPr lang="en-US" sz="3200" smtClean="0">
                <a:solidFill>
                  <a:srgbClr val="FF0066"/>
                </a:solidFill>
              </a:rPr>
              <a:t>Memory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28600" y="1905000"/>
            <a:ext cx="8229600" cy="398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3200">
                <a:solidFill>
                  <a:srgbClr val="000000"/>
                </a:solidFill>
              </a:rPr>
              <a:t>Memory is a group of registers </a:t>
            </a:r>
          </a:p>
          <a:p>
            <a:pPr marL="800100" lvl="1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2800">
                <a:solidFill>
                  <a:srgbClr val="000000"/>
                </a:solidFill>
              </a:rPr>
              <a:t>16 register – address: 0-15 – in binary: 0-1111; Address lines: A0-A3</a:t>
            </a:r>
          </a:p>
          <a:p>
            <a:pPr marL="342900" indent="-342900">
              <a:spcBef>
                <a:spcPct val="20000"/>
              </a:spcBef>
              <a:buClr>
                <a:srgbClr val="CC9900"/>
              </a:buClr>
              <a:buSzPct val="65000"/>
              <a:buFont typeface="Wingdings" pitchFamily="2" charset="2"/>
              <a:buChar char="n"/>
            </a:pPr>
            <a:r>
              <a:rPr lang="en-US" sz="3200">
                <a:solidFill>
                  <a:srgbClr val="000000"/>
                </a:solidFill>
              </a:rPr>
              <a:t>Serves two major purposes</a:t>
            </a:r>
          </a:p>
          <a:p>
            <a:pPr marL="800100" lvl="1" indent="-342900">
              <a:spcBef>
                <a:spcPct val="20000"/>
              </a:spcBef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US" sz="2800">
                <a:solidFill>
                  <a:srgbClr val="000000"/>
                </a:solidFill>
              </a:rPr>
              <a:t>storing the binary codes for the sequence of instructions specified by programs </a:t>
            </a:r>
            <a:r>
              <a:rPr lang="en-US" sz="2800">
                <a:solidFill>
                  <a:srgbClr val="0000FF"/>
                </a:solidFill>
              </a:rPr>
              <a:t>(program)</a:t>
            </a:r>
          </a:p>
          <a:p>
            <a:pPr marL="800100" lvl="1" indent="-342900">
              <a:spcBef>
                <a:spcPct val="20000"/>
              </a:spcBef>
              <a:buClr>
                <a:srgbClr val="3B812F"/>
              </a:buClr>
              <a:buSzPct val="60000"/>
              <a:buFont typeface="Wingdings" pitchFamily="2" charset="2"/>
              <a:buChar char="q"/>
            </a:pPr>
            <a:r>
              <a:rPr lang="en-US" sz="2800">
                <a:solidFill>
                  <a:srgbClr val="000000"/>
                </a:solidFill>
              </a:rPr>
              <a:t>storing binary data that the computer needs to execute instructions </a:t>
            </a:r>
            <a:r>
              <a:rPr lang="en-US" sz="2800">
                <a:solidFill>
                  <a:srgbClr val="0000FF"/>
                </a:solidFill>
              </a:rPr>
              <a:t>(data)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 idx="4294967295"/>
          </p:nvPr>
        </p:nvSpPr>
        <p:spPr/>
        <p:txBody>
          <a:bodyPr anchor="t"/>
          <a:lstStyle/>
          <a:p>
            <a:pPr eaLnBrk="1" hangingPunct="1"/>
            <a:r>
              <a:rPr lang="en-US" sz="3600" smtClean="0"/>
              <a:t>Microprocessor-based Systems</a:t>
            </a:r>
            <a:br>
              <a:rPr lang="en-US" sz="3600" smtClean="0"/>
            </a:br>
            <a:r>
              <a:rPr lang="en-US" sz="3200" smtClean="0"/>
              <a:t>Memory Types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669925" lvl="1" indent="-325438" eaLnBrk="1" hangingPunct="1"/>
            <a:r>
              <a:rPr lang="en-US" b="1" smtClean="0"/>
              <a:t>R/W: Read/Write Memory; also called RAM </a:t>
            </a:r>
          </a:p>
          <a:p>
            <a:pPr marL="1022350" lvl="2" indent="-350838" eaLnBrk="1" hangingPunct="1"/>
            <a:r>
              <a:rPr lang="en-US" smtClean="0"/>
              <a:t>It is volatile (losses information as power is removed)</a:t>
            </a:r>
          </a:p>
          <a:p>
            <a:pPr marL="1022350" lvl="2" indent="-350838" eaLnBrk="1" hangingPunct="1"/>
            <a:r>
              <a:rPr lang="en-US" smtClean="0"/>
              <a:t>Write means the processor can store information </a:t>
            </a:r>
          </a:p>
          <a:p>
            <a:pPr marL="1022350" lvl="2" indent="-350838" eaLnBrk="1" hangingPunct="1"/>
            <a:r>
              <a:rPr lang="en-US" smtClean="0"/>
              <a:t>Read means the processor can receive information from the memory</a:t>
            </a:r>
          </a:p>
          <a:p>
            <a:pPr marL="1022350" lvl="2" indent="-350838" eaLnBrk="1" hangingPunct="1"/>
            <a:r>
              <a:rPr lang="en-US" smtClean="0"/>
              <a:t>Acts like a Blackboard!</a:t>
            </a:r>
          </a:p>
          <a:p>
            <a:pPr marL="669925" lvl="1" indent="-325438" eaLnBrk="1" hangingPunct="1"/>
            <a:r>
              <a:rPr lang="en-US" sz="2400" b="1" smtClean="0"/>
              <a:t>ROM: Read-Only memory;</a:t>
            </a:r>
            <a:r>
              <a:rPr lang="en-US" sz="1800" smtClean="0"/>
              <a:t> </a:t>
            </a:r>
          </a:p>
          <a:p>
            <a:pPr marL="1022350" lvl="2" indent="-350838" eaLnBrk="1" hangingPunct="1"/>
            <a:r>
              <a:rPr lang="en-US" smtClean="0"/>
              <a:t>It is typically non-volatile (permanent) – can be erasable </a:t>
            </a:r>
          </a:p>
          <a:p>
            <a:pPr marL="1022350" lvl="2" indent="-350838" eaLnBrk="1" hangingPunct="1"/>
            <a:r>
              <a:rPr lang="en-US" smtClean="0"/>
              <a:t>It is similar to a Page from your textbook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title" idx="4294967295"/>
          </p:nvPr>
        </p:nvSpPr>
        <p:spPr/>
        <p:txBody>
          <a:bodyPr bIns="91440" anchor="b">
            <a:normAutofit fontScale="90000"/>
          </a:bodyPr>
          <a:lstStyle/>
          <a:p>
            <a:pPr eaLnBrk="1" hangingPunct="1"/>
            <a:r>
              <a:rPr lang="en-US" sz="3600" dirty="0" smtClean="0"/>
              <a:t>Microprocessor-based Systems</a:t>
            </a:r>
            <a:br>
              <a:rPr lang="en-US" sz="3600" dirty="0" smtClean="0"/>
            </a:br>
            <a:r>
              <a:rPr lang="en-US" sz="3200" dirty="0" smtClean="0"/>
              <a:t>Memory Classification</a:t>
            </a:r>
          </a:p>
        </p:txBody>
      </p:sp>
      <p:pic>
        <p:nvPicPr>
          <p:cNvPr id="30723" name="Picture 3" descr="79144_01_0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3200" y="1352550"/>
            <a:ext cx="690880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4" name="TextBox 3"/>
          <p:cNvSpPr txBox="1">
            <a:spLocks noChangeArrowheads="1"/>
          </p:cNvSpPr>
          <p:nvPr/>
        </p:nvSpPr>
        <p:spPr bwMode="auto">
          <a:xfrm>
            <a:off x="1905000" y="5410200"/>
            <a:ext cx="1068388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Expensive </a:t>
            </a:r>
          </a:p>
          <a:p>
            <a:r>
              <a:rPr lang="en-US">
                <a:latin typeface="Perpetua" pitchFamily="18" charset="0"/>
              </a:rPr>
              <a:t>Fast/</a:t>
            </a:r>
          </a:p>
          <a:p>
            <a:r>
              <a:rPr lang="en-US">
                <a:latin typeface="Perpetua" pitchFamily="18" charset="0"/>
              </a:rPr>
              <a:t> </a:t>
            </a:r>
          </a:p>
        </p:txBody>
      </p:sp>
      <p:sp>
        <p:nvSpPr>
          <p:cNvPr id="30725" name="TextBox 4"/>
          <p:cNvSpPr txBox="1">
            <a:spLocks noChangeArrowheads="1"/>
          </p:cNvSpPr>
          <p:nvPr/>
        </p:nvSpPr>
        <p:spPr bwMode="auto">
          <a:xfrm>
            <a:off x="3429000" y="5410200"/>
            <a:ext cx="7127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Perpetua" pitchFamily="18" charset="0"/>
              </a:rPr>
              <a:t>Cheap</a:t>
            </a:r>
          </a:p>
          <a:p>
            <a:r>
              <a:rPr lang="en-US">
                <a:latin typeface="Perpetua" pitchFamily="18" charset="0"/>
              </a:rPr>
              <a:t>Slow</a:t>
            </a:r>
          </a:p>
        </p:txBody>
      </p:sp>
      <p:sp>
        <p:nvSpPr>
          <p:cNvPr id="30726" name="TextBox 5"/>
          <p:cNvSpPr txBox="1">
            <a:spLocks noChangeArrowheads="1"/>
          </p:cNvSpPr>
          <p:nvPr/>
        </p:nvSpPr>
        <p:spPr bwMode="auto">
          <a:xfrm>
            <a:off x="6400800" y="5562600"/>
            <a:ext cx="2255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Perpetua" pitchFamily="18" charset="0"/>
              </a:rPr>
              <a:t>Onetime</a:t>
            </a:r>
            <a:r>
              <a:rPr lang="en-US">
                <a:latin typeface="Perpetua" pitchFamily="18" charset="0"/>
              </a:rPr>
              <a:t> </a:t>
            </a:r>
            <a:r>
              <a:rPr lang="en-US">
                <a:solidFill>
                  <a:srgbClr val="FF0000"/>
                </a:solidFill>
                <a:latin typeface="Perpetua" pitchFamily="18" charset="0"/>
              </a:rPr>
              <a:t>programmable </a:t>
            </a:r>
          </a:p>
        </p:txBody>
      </p:sp>
      <p:cxnSp>
        <p:nvCxnSpPr>
          <p:cNvPr id="8" name="Straight Arrow Connector 7"/>
          <p:cNvCxnSpPr>
            <a:stCxn id="30726" idx="0"/>
          </p:cNvCxnSpPr>
          <p:nvPr/>
        </p:nvCxnSpPr>
        <p:spPr>
          <a:xfrm rot="16200000" flipV="1">
            <a:off x="7079457" y="5112543"/>
            <a:ext cx="228600" cy="671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28" name="TextBox 8"/>
          <p:cNvSpPr txBox="1">
            <a:spLocks noChangeArrowheads="1"/>
          </p:cNvSpPr>
          <p:nvPr/>
        </p:nvSpPr>
        <p:spPr bwMode="auto">
          <a:xfrm>
            <a:off x="4572000" y="5867400"/>
            <a:ext cx="20637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Perpetua" pitchFamily="18" charset="0"/>
              </a:rPr>
              <a:t>Electronically Erasable</a:t>
            </a:r>
          </a:p>
          <a:p>
            <a:r>
              <a:rPr lang="en-US">
                <a:solidFill>
                  <a:srgbClr val="FF0000"/>
                </a:solidFill>
                <a:latin typeface="Perpetua" pitchFamily="18" charset="0"/>
              </a:rPr>
              <a:t>PROM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0" y="1219200"/>
            <a:ext cx="2470150" cy="14652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Basic Technologies: </a:t>
            </a:r>
          </a:p>
          <a:p>
            <a:r>
              <a:rPr lang="en-US" b="1" dirty="0"/>
              <a:t>Semiconductor </a:t>
            </a:r>
          </a:p>
          <a:p>
            <a:r>
              <a:rPr lang="en-US" b="1" dirty="0"/>
              <a:t>Magnetic </a:t>
            </a:r>
          </a:p>
          <a:p>
            <a:r>
              <a:rPr lang="en-US" b="1" dirty="0"/>
              <a:t>Optical</a:t>
            </a:r>
          </a:p>
          <a:p>
            <a:r>
              <a:rPr lang="en-US" b="1" dirty="0"/>
              <a:t>(or combination)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981</Words>
  <Application>Microsoft Office PowerPoint</Application>
  <PresentationFormat>On-screen Show (4:3)</PresentationFormat>
  <Paragraphs>209</Paragraphs>
  <Slides>22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  Lecture-2 Microprocessor Historical Background  Microcontrollers –  Embedded Systems</vt:lpstr>
      <vt:lpstr>Microprocessor-Based Systems  </vt:lpstr>
      <vt:lpstr>Slide 3</vt:lpstr>
      <vt:lpstr>Microprocessor-Based System with Buses: Address, Data, and Control  </vt:lpstr>
      <vt:lpstr>Microprocessor-based Systems Microprocessor</vt:lpstr>
      <vt:lpstr>Microprocessor-based Systems Microprocessor</vt:lpstr>
      <vt:lpstr>Microprocessor-based Systems Memory</vt:lpstr>
      <vt:lpstr>Microprocessor-based Systems Memory Types</vt:lpstr>
      <vt:lpstr>Microprocessor-based Systems Memory Classification</vt:lpstr>
      <vt:lpstr>Microprocessor-based Systems Memory Classification</vt:lpstr>
      <vt:lpstr>Erasable ROMs</vt:lpstr>
      <vt:lpstr>Microprocessor-based Systems I/O Ports</vt:lpstr>
      <vt:lpstr>Slide 13</vt:lpstr>
      <vt:lpstr>Microprocessor-based  Systems - BUS</vt:lpstr>
      <vt:lpstr>Expanded Microprocessor-Based System</vt:lpstr>
      <vt:lpstr>Embedded controllers</vt:lpstr>
      <vt:lpstr>Embedded controllers  Software Characteristics</vt:lpstr>
      <vt:lpstr>Microcontroller Unit (MCU)  Block Diagram</vt:lpstr>
      <vt:lpstr>Memory</vt:lpstr>
      <vt:lpstr>Storing Bits in Memory</vt:lpstr>
      <vt:lpstr>MPU-Based Time  and Temperature System</vt:lpstr>
      <vt:lpstr>MCU-Based Time  and Temperature System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lab</dc:creator>
  <cp:lastModifiedBy>SUB</cp:lastModifiedBy>
  <cp:revision>42</cp:revision>
  <dcterms:created xsi:type="dcterms:W3CDTF">2016-01-19T07:03:31Z</dcterms:created>
  <dcterms:modified xsi:type="dcterms:W3CDTF">2024-10-23T09:30:47Z</dcterms:modified>
</cp:coreProperties>
</file>