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2EEA5-6FB3-458F-97EC-50CA374AA133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F18331-467C-4E28-947A-7B15F9A989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2BE3B1-4933-4609-8E05-3CAAE6743A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3608B-F698-4045-A82C-8A5693CE83E8}" type="datetimeFigureOut">
              <a:rPr lang="en-US" smtClean="0"/>
              <a:pPr/>
              <a:t>6/28/2018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2E29A-6FFE-44E7-AD3F-74C7411FE2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2130425"/>
            <a:ext cx="8610600" cy="29749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6600" smtClean="0">
                <a:latin typeface="Arial Black" pitchFamily="34" charset="0"/>
              </a:rPr>
              <a:t>Lecture-8.1</a:t>
            </a:r>
            <a:r>
              <a:rPr lang="en-US" sz="6600" dirty="0" smtClean="0">
                <a:latin typeface="Arial Black" pitchFamily="34" charset="0"/>
              </a:rPr>
              <a:t/>
            </a:r>
            <a:br>
              <a:rPr lang="en-US" sz="6600" dirty="0" smtClean="0">
                <a:latin typeface="Arial Black" pitchFamily="34" charset="0"/>
              </a:rPr>
            </a:br>
            <a:r>
              <a:rPr lang="en-US" sz="6000" dirty="0" smtClean="0">
                <a:latin typeface="Arial Black" pitchFamily="34" charset="0"/>
              </a:rPr>
              <a:t>8086 Microprocessor Interrupt</a:t>
            </a:r>
            <a:endParaRPr lang="en-US" sz="6600" dirty="0" smtClean="0">
              <a:latin typeface="Arial Black" pitchFamily="34" charset="0"/>
            </a:endParaRPr>
          </a:p>
        </p:txBody>
      </p:sp>
      <p:sp>
        <p:nvSpPr>
          <p:cNvPr id="1249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BA0CFA-3C9B-45E3-8040-9FCAF9F6DE8A}" type="slidenum">
              <a:rPr lang="en-US" smtClean="0">
                <a:latin typeface="Arial" charset="0"/>
                <a:cs typeface="Arial" charset="0"/>
              </a:rPr>
              <a:pPr/>
              <a:t>1</a:t>
            </a:fld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915400" cy="63246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8086 interrupts can be classified into two types: 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n-US" sz="3600" smtClean="0"/>
              <a:t>1) </a:t>
            </a:r>
            <a:r>
              <a:rPr lang="en-US" sz="3600" b="1" smtClean="0"/>
              <a:t>Predefined interrupt</a:t>
            </a:r>
          </a:p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some error condition produced by execution of an instruction, e.g., trying to divide some number by zero.</a:t>
            </a:r>
            <a:endParaRPr lang="en-US" sz="4000" smtClean="0"/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en-US" sz="3600" smtClean="0"/>
              <a:t>2) </a:t>
            </a:r>
            <a:r>
              <a:rPr lang="en-US" sz="3600" b="1" smtClean="0"/>
              <a:t>User defined interrupt</a:t>
            </a:r>
            <a:r>
              <a:rPr lang="en-US" sz="3600" smtClean="0"/>
              <a:t> </a:t>
            </a:r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en-US" sz="3600" smtClean="0"/>
              <a:t>i)	 </a:t>
            </a:r>
            <a:r>
              <a:rPr lang="en-US" sz="3600" b="1" i="1" smtClean="0"/>
              <a:t>hardware interrupt</a:t>
            </a:r>
          </a:p>
          <a:p>
            <a:pPr marL="1752600" lvl="3" indent="-381000" algn="just" eaLnBrk="1" hangingPunct="1">
              <a:lnSpc>
                <a:spcPct val="90000"/>
              </a:lnSpc>
            </a:pPr>
            <a:r>
              <a:rPr lang="en-US" sz="3200" smtClean="0"/>
              <a:t>An </a:t>
            </a:r>
            <a:r>
              <a:rPr lang="en-US" sz="3200" b="1" i="1" smtClean="0"/>
              <a:t>external signal</a:t>
            </a:r>
            <a:r>
              <a:rPr lang="en-US" sz="3200" smtClean="0"/>
              <a:t> applied to INTR pin</a:t>
            </a:r>
            <a:endParaRPr lang="en-US" sz="3200" b="1" i="1" smtClean="0"/>
          </a:p>
          <a:p>
            <a:pPr marL="990600" lvl="1" indent="-533400" algn="just" eaLnBrk="1" hangingPunct="1">
              <a:lnSpc>
                <a:spcPct val="90000"/>
              </a:lnSpc>
            </a:pPr>
            <a:r>
              <a:rPr lang="en-US" sz="3600" smtClean="0"/>
              <a:t>ii)	 </a:t>
            </a:r>
            <a:r>
              <a:rPr lang="en-US" sz="3600" b="1" i="1" smtClean="0"/>
              <a:t>software interrupt</a:t>
            </a:r>
            <a:endParaRPr lang="en-US" sz="3600" smtClean="0"/>
          </a:p>
          <a:p>
            <a:pPr marL="1752600" lvl="3" indent="-381000" algn="just" eaLnBrk="1" hangingPunct="1">
              <a:lnSpc>
                <a:spcPct val="90000"/>
              </a:lnSpc>
            </a:pPr>
            <a:r>
              <a:rPr lang="en-US" sz="3200" smtClean="0"/>
              <a:t>execution of interrupt instruction </a:t>
            </a:r>
            <a:r>
              <a:rPr lang="en-US" sz="3200" b="1" i="1" smtClean="0"/>
              <a:t>INT</a:t>
            </a:r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65EA6A-2128-444D-A09C-454A31232384}" type="slidenum">
              <a:rPr lang="en-US" smtClean="0">
                <a:latin typeface="Arial" charset="0"/>
                <a:cs typeface="Arial" charset="0"/>
              </a:rPr>
              <a:pPr/>
              <a:t>10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9144000" cy="4419600"/>
          </a:xfrm>
        </p:spPr>
        <p:txBody>
          <a:bodyPr/>
          <a:lstStyle/>
          <a:p>
            <a:pPr marL="609600" indent="-609600" algn="just" eaLnBrk="1" hangingPunct="1"/>
            <a:r>
              <a:rPr lang="en-US" smtClean="0"/>
              <a:t>At the end of each instruction cycle, 8086 checks to see if any interrupts have been requested.</a:t>
            </a:r>
          </a:p>
          <a:p>
            <a:pPr marL="609600" indent="-609600" algn="just" eaLnBrk="1" hangingPunct="1"/>
            <a:endParaRPr lang="en-US" smtClean="0"/>
          </a:p>
          <a:p>
            <a:pPr marL="609600" indent="-609600" algn="just" eaLnBrk="1" hangingPunct="1"/>
            <a:r>
              <a:rPr lang="en-US" smtClean="0"/>
              <a:t>If yes, then 8086 responds to the interrupt by stepping through the following series of major actions:</a:t>
            </a:r>
          </a:p>
        </p:txBody>
      </p:sp>
      <p:sp>
        <p:nvSpPr>
          <p:cNvPr id="135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5A35D-5888-4C8A-9CB9-8958E55D1EC3}" type="slidenum">
              <a:rPr lang="en-US" smtClean="0">
                <a:latin typeface="Arial" charset="0"/>
                <a:cs typeface="Arial" charset="0"/>
              </a:rPr>
              <a:pPr/>
              <a:t>11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en-US" dirty="0" smtClean="0"/>
              <a:t>It decremented SP by 2 and pushes </a:t>
            </a:r>
            <a:r>
              <a:rPr lang="en-US" b="1" i="1" dirty="0" smtClean="0"/>
              <a:t>Flag register</a:t>
            </a:r>
            <a:r>
              <a:rPr lang="en-US" dirty="0" smtClean="0"/>
              <a:t> on the stack.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dirty="0" smtClean="0"/>
              <a:t>It disables 8086 </a:t>
            </a:r>
            <a:r>
              <a:rPr lang="en-US" b="1" dirty="0" smtClean="0"/>
              <a:t>INTR</a:t>
            </a:r>
            <a:r>
              <a:rPr lang="en-US" dirty="0" smtClean="0"/>
              <a:t> input by clearing </a:t>
            </a:r>
            <a:r>
              <a:rPr lang="en-US" b="1" dirty="0" smtClean="0"/>
              <a:t>IF flag</a:t>
            </a:r>
            <a:r>
              <a:rPr lang="en-US" dirty="0" smtClean="0"/>
              <a:t> in Flag register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dirty="0" smtClean="0"/>
              <a:t>It resets the </a:t>
            </a:r>
            <a:r>
              <a:rPr lang="en-US" b="1" dirty="0" smtClean="0"/>
              <a:t>TF (trap) flag</a:t>
            </a:r>
            <a:r>
              <a:rPr lang="en-US" dirty="0" smtClean="0"/>
              <a:t> in Flag register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dirty="0" smtClean="0"/>
              <a:t>It decremented SP again by 2 and pushes current </a:t>
            </a:r>
            <a:r>
              <a:rPr lang="en-US" b="1" dirty="0" smtClean="0"/>
              <a:t>CS</a:t>
            </a:r>
            <a:r>
              <a:rPr lang="en-US" dirty="0" smtClean="0"/>
              <a:t> contents on the stack.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dirty="0" smtClean="0"/>
              <a:t>It decremented SP again by 2 and pushes current </a:t>
            </a:r>
            <a:r>
              <a:rPr lang="en-US" b="1" dirty="0" smtClean="0"/>
              <a:t>IP</a:t>
            </a:r>
            <a:r>
              <a:rPr lang="en-US" dirty="0" smtClean="0"/>
              <a:t> contents on the stack.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dirty="0" smtClean="0"/>
              <a:t>It does an indirect far jump to the start of the procedure written to respond to the interrupt.</a:t>
            </a:r>
          </a:p>
        </p:txBody>
      </p:sp>
      <p:sp>
        <p:nvSpPr>
          <p:cNvPr id="136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C3B1D0-527D-43EF-B090-65B2C2F6D9DF}" type="slidenum">
              <a:rPr lang="en-US" smtClean="0">
                <a:latin typeface="Arial" charset="0"/>
                <a:cs typeface="Arial" charset="0"/>
              </a:rPr>
              <a:pPr/>
              <a:t>12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763000" cy="6735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" y="76200"/>
            <a:ext cx="8913813" cy="6459538"/>
            <a:chOff x="96" y="48"/>
            <a:chExt cx="5615" cy="4069"/>
          </a:xfrm>
        </p:grpSpPr>
        <p:sp>
          <p:nvSpPr>
            <p:cNvPr id="137221" name="Rectangle 4"/>
            <p:cNvSpPr>
              <a:spLocks noChangeArrowheads="1"/>
            </p:cNvSpPr>
            <p:nvPr/>
          </p:nvSpPr>
          <p:spPr bwMode="auto">
            <a:xfrm>
              <a:off x="1604" y="48"/>
              <a:ext cx="1708" cy="21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800"/>
                <a:t>1. Push FLAGS</a:t>
              </a:r>
            </a:p>
            <a:p>
              <a:r>
                <a:rPr lang="en-US" sz="2800"/>
                <a:t>2. Clear IF</a:t>
              </a:r>
            </a:p>
            <a:p>
              <a:r>
                <a:rPr lang="en-US" sz="2800"/>
                <a:t>3. Clear TF</a:t>
              </a:r>
            </a:p>
            <a:p>
              <a:r>
                <a:rPr lang="en-US" sz="2800"/>
                <a:t>4. Push CS</a:t>
              </a:r>
            </a:p>
            <a:p>
              <a:r>
                <a:rPr lang="en-US" sz="2800"/>
                <a:t>5. Push IP</a:t>
              </a:r>
            </a:p>
            <a:p>
              <a:r>
                <a:rPr lang="en-US" sz="2800"/>
                <a:t>6. Fetch ISR</a:t>
              </a:r>
            </a:p>
            <a:p>
              <a:r>
                <a:rPr lang="en-US" sz="2800"/>
                <a:t>    address</a:t>
              </a:r>
            </a:p>
          </p:txBody>
        </p:sp>
        <p:sp>
          <p:nvSpPr>
            <p:cNvPr id="137222" name="Text Box 5"/>
            <p:cNvSpPr txBox="1">
              <a:spLocks noChangeArrowheads="1"/>
            </p:cNvSpPr>
            <p:nvPr/>
          </p:nvSpPr>
          <p:spPr bwMode="auto">
            <a:xfrm>
              <a:off x="96" y="240"/>
              <a:ext cx="1036" cy="6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2800" dirty="0" smtClean="0"/>
                <a:t>main </a:t>
              </a:r>
              <a:endParaRPr lang="en-US" sz="2800" dirty="0"/>
            </a:p>
            <a:p>
              <a:pPr algn="ctr"/>
              <a:r>
                <a:rPr lang="en-US" sz="2800" dirty="0"/>
                <a:t>Program</a:t>
              </a:r>
            </a:p>
          </p:txBody>
        </p:sp>
        <p:sp>
          <p:nvSpPr>
            <p:cNvPr id="137223" name="Text Box 6"/>
            <p:cNvSpPr txBox="1">
              <a:spLocks noChangeArrowheads="1"/>
            </p:cNvSpPr>
            <p:nvPr/>
          </p:nvSpPr>
          <p:spPr bwMode="auto">
            <a:xfrm>
              <a:off x="3984" y="144"/>
              <a:ext cx="1727" cy="8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800"/>
                <a:t>Interrupt Service Routine (ISR)</a:t>
              </a:r>
            </a:p>
          </p:txBody>
        </p:sp>
        <p:sp>
          <p:nvSpPr>
            <p:cNvPr id="137224" name="Line 7"/>
            <p:cNvSpPr>
              <a:spLocks noChangeShapeType="1"/>
            </p:cNvSpPr>
            <p:nvPr/>
          </p:nvSpPr>
          <p:spPr bwMode="auto">
            <a:xfrm flipV="1">
              <a:off x="3312" y="576"/>
              <a:ext cx="612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5" name="Text Box 8"/>
            <p:cNvSpPr txBox="1">
              <a:spLocks noChangeArrowheads="1"/>
            </p:cNvSpPr>
            <p:nvPr/>
          </p:nvSpPr>
          <p:spPr bwMode="auto">
            <a:xfrm>
              <a:off x="3984" y="1008"/>
              <a:ext cx="1727" cy="310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sz="2000" b="1"/>
                <a:t>PUSH registers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....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....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</a:t>
              </a:r>
            </a:p>
            <a:p>
              <a:pPr>
                <a:spcBef>
                  <a:spcPct val="50000"/>
                </a:spcBef>
              </a:pPr>
              <a:r>
                <a:rPr lang="en-US" sz="2000"/>
                <a:t>....</a:t>
              </a:r>
            </a:p>
            <a:p>
              <a:pPr>
                <a:spcBef>
                  <a:spcPct val="50000"/>
                </a:spcBef>
              </a:pPr>
              <a:r>
                <a:rPr lang="en-US" sz="2000" b="1"/>
                <a:t>POP registers</a:t>
              </a:r>
            </a:p>
            <a:p>
              <a:pPr>
                <a:spcBef>
                  <a:spcPct val="50000"/>
                </a:spcBef>
              </a:pPr>
              <a:r>
                <a:rPr lang="en-US" sz="2000" b="1"/>
                <a:t>IRET</a:t>
              </a:r>
            </a:p>
          </p:txBody>
        </p:sp>
        <p:sp>
          <p:nvSpPr>
            <p:cNvPr id="137226" name="Text Box 9"/>
            <p:cNvSpPr txBox="1">
              <a:spLocks noChangeArrowheads="1"/>
            </p:cNvSpPr>
            <p:nvPr/>
          </p:nvSpPr>
          <p:spPr bwMode="auto">
            <a:xfrm>
              <a:off x="1632" y="2400"/>
              <a:ext cx="1632" cy="11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POP IP</a:t>
              </a:r>
            </a:p>
            <a:p>
              <a:pPr>
                <a:spcBef>
                  <a:spcPct val="50000"/>
                </a:spcBef>
              </a:pPr>
              <a:r>
                <a:rPr lang="en-US" sz="2800"/>
                <a:t>POP CS</a:t>
              </a:r>
            </a:p>
            <a:p>
              <a:pPr>
                <a:spcBef>
                  <a:spcPct val="50000"/>
                </a:spcBef>
              </a:pPr>
              <a:r>
                <a:rPr lang="en-US" sz="2800"/>
                <a:t>POP FLAGS</a:t>
              </a:r>
            </a:p>
          </p:txBody>
        </p:sp>
        <p:sp>
          <p:nvSpPr>
            <p:cNvPr id="137227" name="Line 10"/>
            <p:cNvSpPr>
              <a:spLocks noChangeShapeType="1"/>
            </p:cNvSpPr>
            <p:nvPr/>
          </p:nvSpPr>
          <p:spPr bwMode="auto">
            <a:xfrm flipH="1" flipV="1">
              <a:off x="3293" y="2496"/>
              <a:ext cx="691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8" name="Line 11"/>
            <p:cNvSpPr>
              <a:spLocks noChangeShapeType="1"/>
            </p:cNvSpPr>
            <p:nvPr/>
          </p:nvSpPr>
          <p:spPr bwMode="auto">
            <a:xfrm>
              <a:off x="637" y="2470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9" name="Line 12"/>
            <p:cNvSpPr>
              <a:spLocks noChangeShapeType="1"/>
            </p:cNvSpPr>
            <p:nvPr/>
          </p:nvSpPr>
          <p:spPr bwMode="auto">
            <a:xfrm flipH="1" flipV="1">
              <a:off x="624" y="2448"/>
              <a:ext cx="100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30" name="Line 13"/>
            <p:cNvSpPr>
              <a:spLocks noChangeShapeType="1"/>
            </p:cNvSpPr>
            <p:nvPr/>
          </p:nvSpPr>
          <p:spPr bwMode="auto">
            <a:xfrm>
              <a:off x="576" y="864"/>
              <a:ext cx="0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31" name="Line 14"/>
            <p:cNvSpPr>
              <a:spLocks noChangeShapeType="1"/>
            </p:cNvSpPr>
            <p:nvPr/>
          </p:nvSpPr>
          <p:spPr bwMode="auto">
            <a:xfrm flipV="1">
              <a:off x="576" y="288"/>
              <a:ext cx="1008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220" name="Slide Number Placeholder 1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CCBBF9-86ED-4CE2-9625-ADA99B89EA7C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8153400" cy="5562600"/>
          </a:xfrm>
        </p:spPr>
        <p:txBody>
          <a:bodyPr/>
          <a:lstStyle/>
          <a:p>
            <a:pPr algn="just" eaLnBrk="1" hangingPunct="1"/>
            <a:r>
              <a:rPr lang="en-US" sz="3600" smtClean="0"/>
              <a:t>How does 8086 get to Interrupt Service Routine?</a:t>
            </a:r>
          </a:p>
          <a:p>
            <a:pPr algn="just" eaLnBrk="1" hangingPunct="1"/>
            <a:endParaRPr lang="en-US" sz="3600" smtClean="0"/>
          </a:p>
          <a:p>
            <a:pPr lvl="1" algn="just" eaLnBrk="1" hangingPunct="1"/>
            <a:r>
              <a:rPr lang="en-US" sz="3600" smtClean="0"/>
              <a:t>Simple. It loads its CS and IP registers with the address of ISR.</a:t>
            </a:r>
          </a:p>
          <a:p>
            <a:pPr lvl="1" algn="just" eaLnBrk="1" hangingPunct="1"/>
            <a:endParaRPr lang="en-US" sz="3600" smtClean="0"/>
          </a:p>
          <a:p>
            <a:pPr lvl="1" algn="just" eaLnBrk="1" hangingPunct="1"/>
            <a:r>
              <a:rPr lang="en-US" sz="3600" smtClean="0"/>
              <a:t>So, the next instruction to be executed is the first instruction of ISR</a:t>
            </a:r>
          </a:p>
        </p:txBody>
      </p:sp>
      <p:sp>
        <p:nvSpPr>
          <p:cNvPr id="1382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D5156F-F720-4870-A83B-53E6998B7748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3962400"/>
          </a:xfrm>
        </p:spPr>
        <p:txBody>
          <a:bodyPr/>
          <a:lstStyle/>
          <a:p>
            <a:pPr eaLnBrk="1" hangingPunct="1"/>
            <a:r>
              <a:rPr lang="en-US" sz="3600" smtClean="0"/>
              <a:t>How does 8086 get the address of Interrupt Service Routine (ISR)?</a:t>
            </a:r>
          </a:p>
          <a:p>
            <a:pPr lvl="1" eaLnBrk="1" hangingPunct="1"/>
            <a:r>
              <a:rPr lang="en-US" sz="3600" smtClean="0"/>
              <a:t>It goes to </a:t>
            </a:r>
            <a:r>
              <a:rPr lang="en-US" sz="3600" b="1" smtClean="0"/>
              <a:t>specified memory location</a:t>
            </a:r>
            <a:r>
              <a:rPr lang="en-US" sz="3600" smtClean="0"/>
              <a:t> to fetch </a:t>
            </a:r>
            <a:r>
              <a:rPr lang="en-US" sz="3600" b="1" smtClean="0"/>
              <a:t>four consecutive bytes</a:t>
            </a:r>
            <a:endParaRPr lang="en-US" sz="3600" smtClean="0"/>
          </a:p>
          <a:p>
            <a:pPr lvl="2" eaLnBrk="1" hangingPunct="1"/>
            <a:r>
              <a:rPr lang="en-US" sz="3200" smtClean="0"/>
              <a:t>higher two bytes to be used as CS</a:t>
            </a:r>
          </a:p>
          <a:p>
            <a:pPr lvl="2" eaLnBrk="1" hangingPunct="1"/>
            <a:r>
              <a:rPr lang="en-US" sz="3200" smtClean="0"/>
              <a:t>lower two bytes to be used as IP</a:t>
            </a:r>
          </a:p>
        </p:txBody>
      </p:sp>
      <p:sp>
        <p:nvSpPr>
          <p:cNvPr id="1392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BD884-9A3B-49ED-9B4E-7CBBD3305591}" type="slidenum">
              <a:rPr lang="en-US" smtClean="0">
                <a:latin typeface="Arial" charset="0"/>
                <a:cs typeface="Arial" charset="0"/>
              </a:rPr>
              <a:pPr/>
              <a:t>15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324600"/>
          </a:xfrm>
        </p:spPr>
        <p:txBody>
          <a:bodyPr/>
          <a:lstStyle/>
          <a:p>
            <a:pPr algn="just" eaLnBrk="1" hangingPunct="1"/>
            <a:r>
              <a:rPr lang="en-US" sz="3600" smtClean="0"/>
              <a:t>How does 8086 get the address of that </a:t>
            </a:r>
            <a:r>
              <a:rPr lang="en-US" sz="4000" b="1" smtClean="0"/>
              <a:t>specified memory location?</a:t>
            </a:r>
          </a:p>
          <a:p>
            <a:pPr lvl="1" algn="just" eaLnBrk="1" hangingPunct="1"/>
            <a:r>
              <a:rPr lang="en-US" sz="3600" smtClean="0"/>
              <a:t> In an 8086 system, the first 1Kbytes of memory, from 00000 to 003FF, is set aside as a </a:t>
            </a:r>
            <a:r>
              <a:rPr lang="en-US" sz="3600" b="1" smtClean="0"/>
              <a:t>Table</a:t>
            </a:r>
            <a:r>
              <a:rPr lang="en-US" sz="3600" smtClean="0"/>
              <a:t> for storing the starting addresses of interrupt service routines.</a:t>
            </a:r>
          </a:p>
          <a:p>
            <a:pPr lvl="1" algn="just" eaLnBrk="1" hangingPunct="1"/>
            <a:r>
              <a:rPr lang="en-US" sz="3600" smtClean="0"/>
              <a:t>Since 4 bytes are required to store </a:t>
            </a:r>
            <a:r>
              <a:rPr lang="en-US" sz="3600" b="1" smtClean="0"/>
              <a:t>CS and IP</a:t>
            </a:r>
            <a:r>
              <a:rPr lang="en-US" sz="3600" smtClean="0"/>
              <a:t> values for each ISR, the </a:t>
            </a:r>
            <a:r>
              <a:rPr lang="en-US" sz="3600" b="1" smtClean="0"/>
              <a:t>Table</a:t>
            </a:r>
            <a:r>
              <a:rPr lang="en-US" sz="3600" smtClean="0"/>
              <a:t> can hold the starting addresses for up to 256 ISRs.</a:t>
            </a:r>
            <a:endParaRPr lang="en-US" sz="3600" b="1" smtClean="0"/>
          </a:p>
        </p:txBody>
      </p:sp>
      <p:sp>
        <p:nvSpPr>
          <p:cNvPr id="140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1AEBDC-0D8C-43A2-8266-4EE703E082A6}" type="slidenum">
              <a:rPr lang="en-US" smtClean="0">
                <a:latin typeface="Arial" charset="0"/>
                <a:cs typeface="Arial" charset="0"/>
              </a:rPr>
              <a:pPr/>
              <a:t>16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sz="3600" smtClean="0"/>
              <a:t>The starting address of an ISR is often called </a:t>
            </a:r>
          </a:p>
          <a:p>
            <a:pPr lvl="1" eaLnBrk="1" hangingPunct="1"/>
            <a:r>
              <a:rPr lang="en-US" sz="3600" smtClean="0"/>
              <a:t>the </a:t>
            </a:r>
            <a:r>
              <a:rPr lang="en-US" sz="3600" b="1" i="1" smtClean="0"/>
              <a:t>interrupt vector</a:t>
            </a:r>
            <a:r>
              <a:rPr lang="en-US" sz="3600" smtClean="0"/>
              <a:t> or </a:t>
            </a:r>
          </a:p>
          <a:p>
            <a:pPr lvl="1" eaLnBrk="1" hangingPunct="1"/>
            <a:r>
              <a:rPr lang="en-US" sz="3600" smtClean="0"/>
              <a:t>the</a:t>
            </a:r>
            <a:r>
              <a:rPr lang="en-US" sz="3600" b="1" i="1" smtClean="0"/>
              <a:t> interrupt pointer.</a:t>
            </a:r>
          </a:p>
          <a:p>
            <a:pPr eaLnBrk="1" hangingPunct="1"/>
            <a:r>
              <a:rPr lang="en-US" sz="3600" smtClean="0"/>
              <a:t>So the Table is referred to as </a:t>
            </a:r>
          </a:p>
          <a:p>
            <a:pPr lvl="1" eaLnBrk="1" hangingPunct="1"/>
            <a:r>
              <a:rPr lang="en-US" sz="3600" b="1" i="1" smtClean="0"/>
              <a:t>interrupt-vector table</a:t>
            </a:r>
            <a:r>
              <a:rPr lang="en-US" sz="3600" smtClean="0"/>
              <a:t> or </a:t>
            </a:r>
          </a:p>
          <a:p>
            <a:pPr lvl="1" eaLnBrk="1" hangingPunct="1"/>
            <a:r>
              <a:rPr lang="en-US" sz="3600" b="1" i="1" smtClean="0"/>
              <a:t>interrupt-pointer table.</a:t>
            </a:r>
            <a:endParaRPr lang="en-US" sz="3600" smtClean="0"/>
          </a:p>
        </p:txBody>
      </p:sp>
      <p:sp>
        <p:nvSpPr>
          <p:cNvPr id="141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82ACA-A2FE-4FD3-BDA3-8C88A58A23B2}" type="slidenum">
              <a:rPr lang="en-US" smtClean="0">
                <a:latin typeface="Arial" charset="0"/>
                <a:cs typeface="Arial" charset="0"/>
              </a:rPr>
              <a:pPr/>
              <a:t>17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Next slide shows how the 256 interrupt vectors are arranged in the table in memory</a:t>
            </a:r>
          </a:p>
          <a:p>
            <a:pPr algn="just" eaLnBrk="1" hangingPunct="1"/>
            <a:r>
              <a:rPr lang="en-US" dirty="0" smtClean="0"/>
              <a:t>Note that </a:t>
            </a:r>
          </a:p>
          <a:p>
            <a:pPr lvl="1" algn="just" eaLnBrk="1" hangingPunct="1"/>
            <a:r>
              <a:rPr lang="en-US" dirty="0" smtClean="0"/>
              <a:t>the </a:t>
            </a:r>
            <a:r>
              <a:rPr lang="en-US" b="1" dirty="0" smtClean="0"/>
              <a:t>IP</a:t>
            </a:r>
            <a:r>
              <a:rPr lang="en-US" dirty="0" smtClean="0"/>
              <a:t> value is put in as the </a:t>
            </a:r>
            <a:r>
              <a:rPr lang="en-US" b="1" dirty="0" smtClean="0"/>
              <a:t>low word</a:t>
            </a:r>
            <a:r>
              <a:rPr lang="en-US" dirty="0" smtClean="0"/>
              <a:t> of the vector</a:t>
            </a:r>
          </a:p>
          <a:p>
            <a:pPr lvl="1" algn="just" eaLnBrk="1" hangingPunct="1"/>
            <a:r>
              <a:rPr lang="en-US" b="1" dirty="0" smtClean="0"/>
              <a:t>CS</a:t>
            </a:r>
            <a:r>
              <a:rPr lang="en-US" dirty="0" smtClean="0"/>
              <a:t> as </a:t>
            </a:r>
            <a:r>
              <a:rPr lang="en-US" b="1" dirty="0" smtClean="0"/>
              <a:t>high word</a:t>
            </a:r>
            <a:r>
              <a:rPr lang="en-US" dirty="0" smtClean="0"/>
              <a:t> of the vector</a:t>
            </a:r>
            <a:endParaRPr lang="en-US" b="1" dirty="0" smtClean="0"/>
          </a:p>
          <a:p>
            <a:pPr algn="just" eaLnBrk="1" hangingPunct="1"/>
            <a:r>
              <a:rPr lang="en-US" dirty="0" smtClean="0"/>
              <a:t> Each double word interrupt vector is identified by a number from 0 to 255</a:t>
            </a:r>
          </a:p>
          <a:p>
            <a:pPr algn="just" eaLnBrk="1" hangingPunct="1"/>
            <a:r>
              <a:rPr lang="en-US" dirty="0" smtClean="0"/>
              <a:t>INTEL calls this number the </a:t>
            </a:r>
            <a:r>
              <a:rPr lang="en-US" b="1" i="1" dirty="0" smtClean="0"/>
              <a:t>TYPE</a:t>
            </a:r>
            <a:r>
              <a:rPr lang="en-US" dirty="0" smtClean="0"/>
              <a:t> of the interrupt</a:t>
            </a:r>
          </a:p>
        </p:txBody>
      </p:sp>
      <p:sp>
        <p:nvSpPr>
          <p:cNvPr id="142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9E1769-04D6-4214-ACD9-F05977765649}" type="slidenum">
              <a:rPr lang="en-US" smtClean="0">
                <a:latin typeface="Arial" charset="0"/>
                <a:cs typeface="Arial" charset="0"/>
              </a:rPr>
              <a:pPr/>
              <a:t>18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5867400" y="19812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2971800" y="2209800"/>
            <a:ext cx="3962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365" name="Text Box 5"/>
          <p:cNvSpPr txBox="1">
            <a:spLocks noChangeArrowheads="1"/>
          </p:cNvSpPr>
          <p:nvPr/>
        </p:nvSpPr>
        <p:spPr bwMode="auto">
          <a:xfrm>
            <a:off x="1066800" y="32004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153606" name="Group 6"/>
          <p:cNvGraphicFramePr>
            <a:graphicFrameLocks noGrp="1"/>
          </p:cNvGraphicFramePr>
          <p:nvPr>
            <p:ph idx="1"/>
          </p:nvPr>
        </p:nvGraphicFramePr>
        <p:xfrm>
          <a:off x="1066800" y="76200"/>
          <a:ext cx="7620000" cy="6705600"/>
        </p:xfrm>
        <a:graphic>
          <a:graphicData uri="http://schemas.openxmlformats.org/drawingml/2006/table">
            <a:tbl>
              <a:tblPr/>
              <a:tblGrid>
                <a:gridCol w="2438400"/>
                <a:gridCol w="914400"/>
                <a:gridCol w="914400"/>
                <a:gridCol w="609600"/>
                <a:gridCol w="2286000"/>
                <a:gridCol w="457200"/>
              </a:tblGrid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AVAILABLE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3FFH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255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FOR USER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(224)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080H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32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31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RESERVED (27)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...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010H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INTO   OVERFLOW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Predefined/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Dedicated/Internal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Interrupts  Pointers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008H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NON-MASKABLE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004H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SINGLE STEP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CS Base Address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TYPE 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IP Offset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000H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DIVIDE 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3775075" y="104775"/>
            <a:ext cx="554038" cy="6538913"/>
            <a:chOff x="2378" y="66"/>
            <a:chExt cx="349" cy="4119"/>
          </a:xfrm>
        </p:grpSpPr>
        <p:sp>
          <p:nvSpPr>
            <p:cNvPr id="143490" name="AutoShape 159"/>
            <p:cNvSpPr>
              <a:spLocks/>
            </p:cNvSpPr>
            <p:nvPr/>
          </p:nvSpPr>
          <p:spPr bwMode="auto">
            <a:xfrm>
              <a:off x="2378" y="1785"/>
              <a:ext cx="336" cy="2400"/>
            </a:xfrm>
            <a:prstGeom prst="leftBrace">
              <a:avLst>
                <a:gd name="adj1" fmla="val 595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1" name="AutoShape 160"/>
            <p:cNvSpPr>
              <a:spLocks/>
            </p:cNvSpPr>
            <p:nvPr/>
          </p:nvSpPr>
          <p:spPr bwMode="auto">
            <a:xfrm>
              <a:off x="2439" y="912"/>
              <a:ext cx="288" cy="816"/>
            </a:xfrm>
            <a:prstGeom prst="leftBrace">
              <a:avLst>
                <a:gd name="adj1" fmla="val 2361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2" name="AutoShape 161"/>
            <p:cNvSpPr>
              <a:spLocks/>
            </p:cNvSpPr>
            <p:nvPr/>
          </p:nvSpPr>
          <p:spPr bwMode="auto">
            <a:xfrm>
              <a:off x="2439" y="66"/>
              <a:ext cx="288" cy="846"/>
            </a:xfrm>
            <a:prstGeom prst="leftBrace">
              <a:avLst>
                <a:gd name="adj1" fmla="val 2447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89" name="Slide Number Placeholder 16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6F9AC87-0C9B-4170-8619-2C0347BBCD90}" type="slidenum">
              <a:rPr lang="en-US" smtClean="0">
                <a:latin typeface="Arial" charset="0"/>
                <a:cs typeface="Arial" charset="0"/>
              </a:rPr>
              <a:pPr/>
              <a:t>19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an interrupt?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smtClean="0"/>
              <a:t>capability to suspend the execution of running program and execution of another program to fulfill specific requirement upon request</a:t>
            </a:r>
          </a:p>
          <a:p>
            <a:pPr algn="just" eaLnBrk="1" hangingPunct="1"/>
            <a:endParaRPr lang="en-US" smtClean="0"/>
          </a:p>
          <a:p>
            <a:pPr algn="just" eaLnBrk="1" hangingPunct="1"/>
            <a:r>
              <a:rPr lang="en-US" smtClean="0"/>
              <a:t>after finishing the second program, automatically return to the first program and start execution from where it was left</a:t>
            </a:r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B6C11B1-049B-439D-B897-F707C2950DA5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324600"/>
          </a:xfrm>
        </p:spPr>
        <p:txBody>
          <a:bodyPr/>
          <a:lstStyle/>
          <a:p>
            <a:pPr algn="just" eaLnBrk="1" hangingPunct="1"/>
            <a:r>
              <a:rPr lang="en-US" sz="3600" smtClean="0"/>
              <a:t>How does 8086 get the address of a particular ISR</a:t>
            </a:r>
            <a:r>
              <a:rPr lang="en-US" sz="4000" b="1" smtClean="0"/>
              <a:t>?</a:t>
            </a:r>
          </a:p>
          <a:p>
            <a:pPr lvl="1" algn="just" eaLnBrk="1" hangingPunct="1"/>
            <a:r>
              <a:rPr lang="en-US" sz="3600" smtClean="0"/>
              <a:t> In an 8086 system, each “interrupter” has an id#</a:t>
            </a:r>
          </a:p>
          <a:p>
            <a:pPr lvl="1" algn="just" eaLnBrk="1" hangingPunct="1"/>
            <a:r>
              <a:rPr lang="en-US" sz="3600" smtClean="0"/>
              <a:t>8086 treat this id# as interruption type#</a:t>
            </a:r>
          </a:p>
          <a:p>
            <a:pPr lvl="1" algn="just" eaLnBrk="1" hangingPunct="1"/>
            <a:r>
              <a:rPr lang="en-US" sz="3600" smtClean="0"/>
              <a:t>after receiving INTR signal, 8086 sends  an INTA signal</a:t>
            </a:r>
          </a:p>
          <a:p>
            <a:pPr lvl="1" algn="just" eaLnBrk="1" hangingPunct="1"/>
            <a:r>
              <a:rPr lang="en-US" sz="3600" smtClean="0"/>
              <a:t>after receiving INTA signal, interrupter releases it’s id#, i.e., type# of the interruption.  </a:t>
            </a:r>
            <a:endParaRPr lang="en-US" sz="3600" b="1" smtClean="0"/>
          </a:p>
        </p:txBody>
      </p:sp>
      <p:sp>
        <p:nvSpPr>
          <p:cNvPr id="144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FD6463-3FE4-4F5F-8886-86636B2A6A0B}" type="slidenum">
              <a:rPr lang="en-US" smtClean="0">
                <a:latin typeface="Arial" charset="0"/>
                <a:cs typeface="Arial" charset="0"/>
              </a:rPr>
              <a:pPr/>
              <a:t>20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r" eaLnBrk="1" hangingPunct="1"/>
            <a:r>
              <a:rPr lang="en-US" sz="3200" smtClean="0"/>
              <a:t>contd...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 algn="just" eaLnBrk="1" hangingPunct="1"/>
            <a:r>
              <a:rPr lang="en-US" sz="3600" dirty="0" smtClean="0"/>
              <a:t>8086 multiplies this id# or type# by 4 to produced the desired address in the </a:t>
            </a:r>
            <a:r>
              <a:rPr lang="en-US" sz="3600" b="1" i="1" dirty="0" smtClean="0"/>
              <a:t>vector table</a:t>
            </a:r>
          </a:p>
          <a:p>
            <a:pPr algn="just" eaLnBrk="1" hangingPunct="1"/>
            <a:r>
              <a:rPr lang="en-US" sz="3600" dirty="0" smtClean="0"/>
              <a:t>8086 reads 4 bytes of memory starting from this address to get the starting address of ISR</a:t>
            </a:r>
          </a:p>
          <a:p>
            <a:pPr algn="just" eaLnBrk="1" hangingPunct="1"/>
            <a:r>
              <a:rPr lang="en-US" sz="3600" dirty="0" smtClean="0"/>
              <a:t>lower 2 byte is loaded in to IP</a:t>
            </a:r>
          </a:p>
          <a:p>
            <a:pPr algn="just" eaLnBrk="1" hangingPunct="1"/>
            <a:r>
              <a:rPr lang="en-US" sz="3600" dirty="0" smtClean="0"/>
              <a:t>higher 2 bytes to CS</a:t>
            </a:r>
          </a:p>
        </p:txBody>
      </p:sp>
      <p:sp>
        <p:nvSpPr>
          <p:cNvPr id="145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34EC57-1A90-4FD6-9C76-FD74FD7F1EAC}" type="slidenum">
              <a:rPr lang="en-US" smtClean="0">
                <a:latin typeface="Arial" charset="0"/>
                <a:cs typeface="Arial" charset="0"/>
              </a:rPr>
              <a:pPr/>
              <a:t>21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2590800"/>
          </a:xfrm>
        </p:spPr>
        <p:txBody>
          <a:bodyPr/>
          <a:lstStyle/>
          <a:p>
            <a:pPr eaLnBrk="1" hangingPunct="1"/>
            <a:r>
              <a:rPr lang="en-US" smtClean="0"/>
              <a:t>What happens if two or more interrupts occur at the same time?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pPr eaLnBrk="1" hangingPunct="1"/>
            <a:r>
              <a:rPr lang="en-US" sz="3600" smtClean="0"/>
              <a:t>higher priority interrupts will be served first</a:t>
            </a:r>
          </a:p>
        </p:txBody>
      </p:sp>
      <p:sp>
        <p:nvSpPr>
          <p:cNvPr id="146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39F157F-EC05-4FF1-A6F7-F6F27FE30B02}" type="slidenum">
              <a:rPr lang="en-US" smtClean="0">
                <a:latin typeface="Arial" charset="0"/>
                <a:cs typeface="Arial" charset="0"/>
              </a:rPr>
              <a:pPr/>
              <a:t>22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Priorities of 8086 interrupts</a:t>
            </a:r>
          </a:p>
        </p:txBody>
      </p:sp>
      <p:graphicFrame>
        <p:nvGraphicFramePr>
          <p:cNvPr id="157699" name="Group 3"/>
          <p:cNvGraphicFramePr>
            <a:graphicFrameLocks noGrp="1"/>
          </p:cNvGraphicFramePr>
          <p:nvPr>
            <p:ph idx="1"/>
          </p:nvPr>
        </p:nvGraphicFramePr>
        <p:xfrm>
          <a:off x="457200" y="2043113"/>
          <a:ext cx="8229600" cy="2603627"/>
        </p:xfrm>
        <a:graphic>
          <a:graphicData uri="http://schemas.openxmlformats.org/drawingml/2006/table">
            <a:tbl>
              <a:tblPr/>
              <a:tblGrid>
                <a:gridCol w="6400800"/>
                <a:gridCol w="1828800"/>
              </a:tblGrid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Interrupt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Priority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41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DIVIDE ERROR, INT n, INT0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NMI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INTR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SINGLE STEP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HIGHEST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LOWEST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7470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7124D-B352-4929-9AE5-6D91463A2EB4}" type="slidenum">
              <a:rPr lang="en-US" smtClean="0">
                <a:latin typeface="Arial" charset="0"/>
                <a:cs typeface="Arial" charset="0"/>
              </a:rPr>
              <a:pPr/>
              <a:t>23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Thank YOU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Why interrupt capability is necessary?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 understand this we will have to review how µP/µC communicate with the outside world.</a:t>
            </a:r>
          </a:p>
        </p:txBody>
      </p:sp>
      <p:sp>
        <p:nvSpPr>
          <p:cNvPr id="1269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3F8470-DCE8-4DFC-98C3-FDDF3F1E80D5}" type="slidenum">
              <a:rPr lang="en-US" smtClean="0">
                <a:latin typeface="Arial" charset="0"/>
                <a:cs typeface="Arial" charset="0"/>
              </a:rPr>
              <a:pPr/>
              <a:t>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Basic block diagram of a µC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1905000"/>
            <a:ext cx="7086600" cy="1981200"/>
            <a:chOff x="480" y="432"/>
            <a:chExt cx="4464" cy="1248"/>
          </a:xfrm>
        </p:grpSpPr>
        <p:sp>
          <p:nvSpPr>
            <p:cNvPr id="128005" name="Rectangle 4"/>
            <p:cNvSpPr>
              <a:spLocks noChangeArrowheads="1"/>
            </p:cNvSpPr>
            <p:nvPr/>
          </p:nvSpPr>
          <p:spPr bwMode="auto">
            <a:xfrm>
              <a:off x="480" y="720"/>
              <a:ext cx="867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6000"/>
                <a:t>µP</a:t>
              </a:r>
            </a:p>
          </p:txBody>
        </p:sp>
        <p:sp>
          <p:nvSpPr>
            <p:cNvPr id="128006" name="AutoShape 5"/>
            <p:cNvSpPr>
              <a:spLocks noChangeArrowheads="1"/>
            </p:cNvSpPr>
            <p:nvPr/>
          </p:nvSpPr>
          <p:spPr bwMode="auto">
            <a:xfrm>
              <a:off x="1347" y="720"/>
              <a:ext cx="3597" cy="211"/>
            </a:xfrm>
            <a:prstGeom prst="leftRightArrow">
              <a:avLst>
                <a:gd name="adj1" fmla="val 50000"/>
                <a:gd name="adj2" fmla="val 340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3200"/>
            </a:p>
          </p:txBody>
        </p:sp>
        <p:sp>
          <p:nvSpPr>
            <p:cNvPr id="128007" name="Rectangle 6"/>
            <p:cNvSpPr>
              <a:spLocks noChangeArrowheads="1"/>
            </p:cNvSpPr>
            <p:nvPr/>
          </p:nvSpPr>
          <p:spPr bwMode="auto">
            <a:xfrm>
              <a:off x="1650" y="1142"/>
              <a:ext cx="1257" cy="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/>
                <a:t>MEMORY</a:t>
              </a: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3297" y="1142"/>
              <a:ext cx="1257" cy="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/>
                <a:t>I/O </a:t>
              </a:r>
            </a:p>
            <a:p>
              <a:pPr algn="ctr"/>
              <a:r>
                <a:rPr lang="en-US" sz="3600"/>
                <a:t>DEVICES</a:t>
              </a:r>
            </a:p>
          </p:txBody>
        </p:sp>
        <p:sp>
          <p:nvSpPr>
            <p:cNvPr id="128009" name="AutoShape 8"/>
            <p:cNvSpPr>
              <a:spLocks noChangeArrowheads="1"/>
            </p:cNvSpPr>
            <p:nvPr/>
          </p:nvSpPr>
          <p:spPr bwMode="auto">
            <a:xfrm>
              <a:off x="2257" y="874"/>
              <a:ext cx="130" cy="268"/>
            </a:xfrm>
            <a:prstGeom prst="upDownArrow">
              <a:avLst>
                <a:gd name="adj1" fmla="val 50000"/>
                <a:gd name="adj2" fmla="val 412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0" name="AutoShape 9"/>
            <p:cNvSpPr>
              <a:spLocks noChangeArrowheads="1"/>
            </p:cNvSpPr>
            <p:nvPr/>
          </p:nvSpPr>
          <p:spPr bwMode="auto">
            <a:xfrm>
              <a:off x="3817" y="874"/>
              <a:ext cx="130" cy="268"/>
            </a:xfrm>
            <a:prstGeom prst="upDownArrow">
              <a:avLst>
                <a:gd name="adj1" fmla="val 50000"/>
                <a:gd name="adj2" fmla="val 412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1" name="Text Box 10"/>
            <p:cNvSpPr txBox="1">
              <a:spLocks noChangeArrowheads="1"/>
            </p:cNvSpPr>
            <p:nvPr/>
          </p:nvSpPr>
          <p:spPr bwMode="auto">
            <a:xfrm>
              <a:off x="2688" y="432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BUS</a:t>
              </a:r>
            </a:p>
          </p:txBody>
        </p:sp>
      </p:grpSp>
      <p:sp>
        <p:nvSpPr>
          <p:cNvPr id="128004" name="Slide Number Placeholder 1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A7B53A-2412-4158-AB57-3F614CD6F80D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2286000"/>
          </a:xfrm>
        </p:spPr>
        <p:txBody>
          <a:bodyPr/>
          <a:lstStyle/>
          <a:p>
            <a:pPr eaLnBrk="1" hangingPunct="1"/>
            <a:r>
              <a:rPr lang="en-US" sz="5400" smtClean="0"/>
              <a:t>First type of communication</a:t>
            </a:r>
            <a:br>
              <a:rPr lang="en-US" sz="5400" smtClean="0"/>
            </a:br>
            <a:r>
              <a:rPr lang="en-US" sz="5400" smtClean="0"/>
              <a:t> DEDICATED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2000" y="2514600"/>
            <a:ext cx="7086600" cy="2514600"/>
            <a:chOff x="480" y="2016"/>
            <a:chExt cx="4464" cy="1584"/>
          </a:xfrm>
        </p:grpSpPr>
        <p:sp>
          <p:nvSpPr>
            <p:cNvPr id="129030" name="Rectangle 4"/>
            <p:cNvSpPr>
              <a:spLocks noChangeArrowheads="1"/>
            </p:cNvSpPr>
            <p:nvPr/>
          </p:nvSpPr>
          <p:spPr bwMode="auto">
            <a:xfrm>
              <a:off x="480" y="2304"/>
              <a:ext cx="867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6000"/>
                <a:t>µP</a:t>
              </a:r>
            </a:p>
          </p:txBody>
        </p:sp>
        <p:sp>
          <p:nvSpPr>
            <p:cNvPr id="129031" name="AutoShape 5"/>
            <p:cNvSpPr>
              <a:spLocks noChangeArrowheads="1"/>
            </p:cNvSpPr>
            <p:nvPr/>
          </p:nvSpPr>
          <p:spPr bwMode="auto">
            <a:xfrm>
              <a:off x="1347" y="2304"/>
              <a:ext cx="3597" cy="211"/>
            </a:xfrm>
            <a:prstGeom prst="leftRightArrow">
              <a:avLst>
                <a:gd name="adj1" fmla="val 50000"/>
                <a:gd name="adj2" fmla="val 340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3200"/>
            </a:p>
          </p:txBody>
        </p:sp>
        <p:sp>
          <p:nvSpPr>
            <p:cNvPr id="129032" name="Rectangle 6"/>
            <p:cNvSpPr>
              <a:spLocks noChangeArrowheads="1"/>
            </p:cNvSpPr>
            <p:nvPr/>
          </p:nvSpPr>
          <p:spPr bwMode="auto">
            <a:xfrm>
              <a:off x="3297" y="2726"/>
              <a:ext cx="1407" cy="87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/>
                <a:t>I/O </a:t>
              </a:r>
            </a:p>
            <a:p>
              <a:pPr algn="ctr"/>
              <a:r>
                <a:rPr lang="en-US" sz="3600"/>
                <a:t>DEVICE 1</a:t>
              </a:r>
            </a:p>
          </p:txBody>
        </p:sp>
        <p:sp>
          <p:nvSpPr>
            <p:cNvPr id="129033" name="AutoShape 7"/>
            <p:cNvSpPr>
              <a:spLocks noChangeArrowheads="1"/>
            </p:cNvSpPr>
            <p:nvPr/>
          </p:nvSpPr>
          <p:spPr bwMode="auto">
            <a:xfrm>
              <a:off x="3817" y="2458"/>
              <a:ext cx="130" cy="268"/>
            </a:xfrm>
            <a:prstGeom prst="upDownArrow">
              <a:avLst>
                <a:gd name="adj1" fmla="val 50000"/>
                <a:gd name="adj2" fmla="val 412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34" name="Text Box 8"/>
            <p:cNvSpPr txBox="1">
              <a:spLocks noChangeArrowheads="1"/>
            </p:cNvSpPr>
            <p:nvPr/>
          </p:nvSpPr>
          <p:spPr bwMode="auto">
            <a:xfrm>
              <a:off x="2688" y="2016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BUS</a:t>
              </a:r>
            </a:p>
          </p:txBody>
        </p:sp>
      </p:grpSp>
      <p:sp>
        <p:nvSpPr>
          <p:cNvPr id="129028" name="Text Box 9"/>
          <p:cNvSpPr txBox="1">
            <a:spLocks noChangeArrowheads="1"/>
          </p:cNvSpPr>
          <p:nvPr/>
        </p:nvSpPr>
        <p:spPr bwMode="auto">
          <a:xfrm>
            <a:off x="2362200" y="5715000"/>
            <a:ext cx="3505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Single I/O device</a:t>
            </a:r>
          </a:p>
        </p:txBody>
      </p:sp>
      <p:sp>
        <p:nvSpPr>
          <p:cNvPr id="129029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2D6BC0-7C3D-4B62-84E0-027A181A9BE4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pPr eaLnBrk="1" hangingPunct="1"/>
            <a:r>
              <a:rPr lang="en-US" sz="4000" smtClean="0"/>
              <a:t>Second type of communication</a:t>
            </a:r>
            <a:br>
              <a:rPr lang="en-US" sz="4000" smtClean="0"/>
            </a:br>
            <a:r>
              <a:rPr lang="en-US" sz="3600" smtClean="0"/>
              <a:t>POLLED I/O  or PROGRAMMED I/O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905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Disadvantage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mtClean="0"/>
              <a:t>not fast enough</a:t>
            </a:r>
          </a:p>
          <a:p>
            <a:pPr lvl="1" algn="ctr" eaLnBrk="1" hangingPunct="1">
              <a:lnSpc>
                <a:spcPct val="90000"/>
              </a:lnSpc>
            </a:pPr>
            <a:r>
              <a:rPr lang="en-US" smtClean="0"/>
              <a:t>waste too much microprocessor time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828800"/>
            <a:ext cx="7086600" cy="1981200"/>
            <a:chOff x="480" y="864"/>
            <a:chExt cx="4464" cy="1248"/>
          </a:xfrm>
        </p:grpSpPr>
        <p:sp>
          <p:nvSpPr>
            <p:cNvPr id="130069" name="Rectangle 5"/>
            <p:cNvSpPr>
              <a:spLocks noChangeArrowheads="1"/>
            </p:cNvSpPr>
            <p:nvPr/>
          </p:nvSpPr>
          <p:spPr bwMode="auto">
            <a:xfrm>
              <a:off x="480" y="1152"/>
              <a:ext cx="867" cy="96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6000"/>
                <a:t>µP</a:t>
              </a:r>
            </a:p>
          </p:txBody>
        </p:sp>
        <p:sp>
          <p:nvSpPr>
            <p:cNvPr id="130070" name="AutoShape 6"/>
            <p:cNvSpPr>
              <a:spLocks noChangeArrowheads="1"/>
            </p:cNvSpPr>
            <p:nvPr/>
          </p:nvSpPr>
          <p:spPr bwMode="auto">
            <a:xfrm>
              <a:off x="1347" y="1152"/>
              <a:ext cx="3597" cy="211"/>
            </a:xfrm>
            <a:prstGeom prst="leftRightArrow">
              <a:avLst>
                <a:gd name="adj1" fmla="val 50000"/>
                <a:gd name="adj2" fmla="val 340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3200"/>
            </a:p>
          </p:txBody>
        </p:sp>
        <p:sp>
          <p:nvSpPr>
            <p:cNvPr id="130071" name="Rectangle 7"/>
            <p:cNvSpPr>
              <a:spLocks noChangeArrowheads="1"/>
            </p:cNvSpPr>
            <p:nvPr/>
          </p:nvSpPr>
          <p:spPr bwMode="auto">
            <a:xfrm>
              <a:off x="1536" y="1574"/>
              <a:ext cx="1257" cy="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/>
                <a:t>I/O</a:t>
              </a:r>
            </a:p>
            <a:p>
              <a:pPr algn="ctr"/>
              <a:r>
                <a:rPr lang="en-US" sz="3200"/>
                <a:t>device1</a:t>
              </a:r>
            </a:p>
          </p:txBody>
        </p:sp>
        <p:sp>
          <p:nvSpPr>
            <p:cNvPr id="130072" name="Rectangle 8"/>
            <p:cNvSpPr>
              <a:spLocks noChangeArrowheads="1"/>
            </p:cNvSpPr>
            <p:nvPr/>
          </p:nvSpPr>
          <p:spPr bwMode="auto">
            <a:xfrm>
              <a:off x="3543" y="1574"/>
              <a:ext cx="1257" cy="5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200"/>
                <a:t>I/O </a:t>
              </a:r>
            </a:p>
            <a:p>
              <a:pPr algn="ctr"/>
              <a:r>
                <a:rPr lang="en-US" sz="3200"/>
                <a:t>device  n</a:t>
              </a:r>
            </a:p>
          </p:txBody>
        </p:sp>
        <p:sp>
          <p:nvSpPr>
            <p:cNvPr id="130073" name="AutoShape 9"/>
            <p:cNvSpPr>
              <a:spLocks noChangeArrowheads="1"/>
            </p:cNvSpPr>
            <p:nvPr/>
          </p:nvSpPr>
          <p:spPr bwMode="auto">
            <a:xfrm>
              <a:off x="2257" y="1306"/>
              <a:ext cx="130" cy="268"/>
            </a:xfrm>
            <a:prstGeom prst="upDownArrow">
              <a:avLst>
                <a:gd name="adj1" fmla="val 50000"/>
                <a:gd name="adj2" fmla="val 412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4" name="AutoShape 10"/>
            <p:cNvSpPr>
              <a:spLocks noChangeArrowheads="1"/>
            </p:cNvSpPr>
            <p:nvPr/>
          </p:nvSpPr>
          <p:spPr bwMode="auto">
            <a:xfrm>
              <a:off x="3817" y="1306"/>
              <a:ext cx="130" cy="268"/>
            </a:xfrm>
            <a:prstGeom prst="upDownArrow">
              <a:avLst>
                <a:gd name="adj1" fmla="val 50000"/>
                <a:gd name="adj2" fmla="val 4123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5" name="Text Box 11"/>
            <p:cNvSpPr txBox="1">
              <a:spLocks noChangeArrowheads="1"/>
            </p:cNvSpPr>
            <p:nvPr/>
          </p:nvSpPr>
          <p:spPr bwMode="auto">
            <a:xfrm>
              <a:off x="2688" y="864"/>
              <a:ext cx="76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BUS</a:t>
              </a:r>
            </a:p>
          </p:txBody>
        </p:sp>
        <p:sp>
          <p:nvSpPr>
            <p:cNvPr id="130076" name="Text Box 12"/>
            <p:cNvSpPr txBox="1">
              <a:spLocks noChangeArrowheads="1"/>
            </p:cNvSpPr>
            <p:nvPr/>
          </p:nvSpPr>
          <p:spPr bwMode="auto">
            <a:xfrm>
              <a:off x="2976" y="1536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/>
                <a:t>...</a:t>
              </a:r>
            </a:p>
          </p:txBody>
        </p:sp>
      </p:grpSp>
      <p:sp>
        <p:nvSpPr>
          <p:cNvPr id="130053" name="Line 13"/>
          <p:cNvSpPr>
            <a:spLocks noChangeShapeType="1"/>
          </p:cNvSpPr>
          <p:nvPr/>
        </p:nvSpPr>
        <p:spPr bwMode="auto">
          <a:xfrm flipV="1">
            <a:off x="6477000" y="3886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54" name="Line 14"/>
          <p:cNvSpPr>
            <a:spLocks noChangeShapeType="1"/>
          </p:cNvSpPr>
          <p:nvPr/>
        </p:nvSpPr>
        <p:spPr bwMode="auto">
          <a:xfrm flipV="1">
            <a:off x="5029200" y="3810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90600" y="3810000"/>
            <a:ext cx="6324600" cy="609600"/>
            <a:chOff x="624" y="1824"/>
            <a:chExt cx="3984" cy="384"/>
          </a:xfrm>
        </p:grpSpPr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912" y="1824"/>
              <a:ext cx="1680" cy="231"/>
              <a:chOff x="912" y="1872"/>
              <a:chExt cx="1680" cy="231"/>
            </a:xfrm>
          </p:grpSpPr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>
                <a:off x="912" y="1872"/>
                <a:ext cx="1200" cy="192"/>
                <a:chOff x="912" y="1872"/>
                <a:chExt cx="1200" cy="192"/>
              </a:xfrm>
            </p:grpSpPr>
            <p:sp>
              <p:nvSpPr>
                <p:cNvPr id="130066" name="Line 18"/>
                <p:cNvSpPr>
                  <a:spLocks noChangeShapeType="1"/>
                </p:cNvSpPr>
                <p:nvPr/>
              </p:nvSpPr>
              <p:spPr bwMode="auto">
                <a:xfrm>
                  <a:off x="912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67" name="Line 19"/>
                <p:cNvSpPr>
                  <a:spLocks noChangeShapeType="1"/>
                </p:cNvSpPr>
                <p:nvPr/>
              </p:nvSpPr>
              <p:spPr bwMode="auto">
                <a:xfrm>
                  <a:off x="912" y="2064"/>
                  <a:ext cx="1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068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2112" y="1872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0065" name="Text Box 21"/>
              <p:cNvSpPr txBox="1">
                <a:spLocks noChangeArrowheads="1"/>
              </p:cNvSpPr>
              <p:nvPr/>
            </p:nvSpPr>
            <p:spPr bwMode="auto">
              <a:xfrm>
                <a:off x="2112" y="1872"/>
                <a:ext cx="48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You?</a:t>
                </a:r>
              </a:p>
            </p:txBody>
          </p:sp>
        </p:grpSp>
        <p:sp>
          <p:nvSpPr>
            <p:cNvPr id="130058" name="Line 22"/>
            <p:cNvSpPr>
              <a:spLocks noChangeShapeType="1"/>
            </p:cNvSpPr>
            <p:nvPr/>
          </p:nvSpPr>
          <p:spPr bwMode="auto">
            <a:xfrm>
              <a:off x="768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59" name="Line 23"/>
            <p:cNvSpPr>
              <a:spLocks noChangeShapeType="1"/>
            </p:cNvSpPr>
            <p:nvPr/>
          </p:nvSpPr>
          <p:spPr bwMode="auto">
            <a:xfrm>
              <a:off x="768" y="206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0" name="Line 24"/>
            <p:cNvSpPr>
              <a:spLocks noChangeShapeType="1"/>
            </p:cNvSpPr>
            <p:nvPr/>
          </p:nvSpPr>
          <p:spPr bwMode="auto">
            <a:xfrm>
              <a:off x="624" y="182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1" name="Line 25"/>
            <p:cNvSpPr>
              <a:spLocks noChangeShapeType="1"/>
            </p:cNvSpPr>
            <p:nvPr/>
          </p:nvSpPr>
          <p:spPr bwMode="auto">
            <a:xfrm>
              <a:off x="624" y="220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0062" name="Text Box 26"/>
            <p:cNvSpPr txBox="1">
              <a:spLocks noChangeArrowheads="1"/>
            </p:cNvSpPr>
            <p:nvPr/>
          </p:nvSpPr>
          <p:spPr bwMode="auto">
            <a:xfrm>
              <a:off x="3168" y="1833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You?</a:t>
              </a:r>
            </a:p>
          </p:txBody>
        </p:sp>
        <p:sp>
          <p:nvSpPr>
            <p:cNvPr id="130063" name="Text Box 27"/>
            <p:cNvSpPr txBox="1">
              <a:spLocks noChangeArrowheads="1"/>
            </p:cNvSpPr>
            <p:nvPr/>
          </p:nvSpPr>
          <p:spPr bwMode="auto">
            <a:xfrm>
              <a:off x="4032" y="1920"/>
              <a:ext cx="57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You?</a:t>
              </a:r>
            </a:p>
          </p:txBody>
        </p:sp>
      </p:grpSp>
      <p:sp>
        <p:nvSpPr>
          <p:cNvPr id="130056" name="Slide Number Placeholder 2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1B624D-6921-4393-9627-97D66458BA97}" type="slidenum">
              <a:rPr lang="en-US" smtClean="0">
                <a:latin typeface="Arial" charset="0"/>
                <a:cs typeface="Arial" charset="0"/>
              </a:rPr>
              <a:pPr/>
              <a:t>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3</a:t>
            </a:r>
            <a:r>
              <a:rPr lang="en-US" sz="4000" baseline="30000" smtClean="0"/>
              <a:t>RD </a:t>
            </a:r>
            <a:r>
              <a:rPr lang="en-US" sz="4000" smtClean="0"/>
              <a:t>Type of communication</a:t>
            </a:r>
            <a:br>
              <a:rPr lang="en-US" sz="4000" smtClean="0"/>
            </a:br>
            <a:r>
              <a:rPr lang="en-US" sz="4000" smtClean="0"/>
              <a:t> INTERRUPTED I/O</a:t>
            </a:r>
          </a:p>
        </p:txBody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1143000" y="2819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752600"/>
            <a:ext cx="7086600" cy="2667000"/>
            <a:chOff x="480" y="1536"/>
            <a:chExt cx="4464" cy="168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80" y="1536"/>
              <a:ext cx="4464" cy="1248"/>
              <a:chOff x="480" y="864"/>
              <a:chExt cx="4464" cy="1248"/>
            </a:xfrm>
          </p:grpSpPr>
          <p:sp>
            <p:nvSpPr>
              <p:cNvPr id="131091" name="Rectangle 6"/>
              <p:cNvSpPr>
                <a:spLocks noChangeArrowheads="1"/>
              </p:cNvSpPr>
              <p:nvPr/>
            </p:nvSpPr>
            <p:spPr bwMode="auto">
              <a:xfrm>
                <a:off x="480" y="1152"/>
                <a:ext cx="867" cy="96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6000"/>
                  <a:t>µP</a:t>
                </a:r>
              </a:p>
              <a:p>
                <a:pPr algn="ctr"/>
                <a:endParaRPr lang="en-US" sz="2400"/>
              </a:p>
              <a:p>
                <a:pPr algn="ctr"/>
                <a:r>
                  <a:rPr lang="en-US" sz="2000"/>
                  <a:t>INT</a:t>
                </a:r>
              </a:p>
            </p:txBody>
          </p:sp>
          <p:sp>
            <p:nvSpPr>
              <p:cNvPr id="131092" name="AutoShape 7"/>
              <p:cNvSpPr>
                <a:spLocks noChangeArrowheads="1"/>
              </p:cNvSpPr>
              <p:nvPr/>
            </p:nvSpPr>
            <p:spPr bwMode="auto">
              <a:xfrm>
                <a:off x="1347" y="1152"/>
                <a:ext cx="3597" cy="211"/>
              </a:xfrm>
              <a:prstGeom prst="leftRightArrow">
                <a:avLst>
                  <a:gd name="adj1" fmla="val 50000"/>
                  <a:gd name="adj2" fmla="val 34094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3200"/>
              </a:p>
            </p:txBody>
          </p:sp>
          <p:sp>
            <p:nvSpPr>
              <p:cNvPr id="131093" name="Rectangle 8"/>
              <p:cNvSpPr>
                <a:spLocks noChangeArrowheads="1"/>
              </p:cNvSpPr>
              <p:nvPr/>
            </p:nvSpPr>
            <p:spPr bwMode="auto">
              <a:xfrm>
                <a:off x="1536" y="1574"/>
                <a:ext cx="1257" cy="5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200"/>
                  <a:t>I/O</a:t>
                </a:r>
              </a:p>
              <a:p>
                <a:pPr algn="ctr"/>
                <a:r>
                  <a:rPr lang="en-US" sz="3200"/>
                  <a:t>device1</a:t>
                </a:r>
              </a:p>
            </p:txBody>
          </p:sp>
          <p:sp>
            <p:nvSpPr>
              <p:cNvPr id="131094" name="Rectangle 9"/>
              <p:cNvSpPr>
                <a:spLocks noChangeArrowheads="1"/>
              </p:cNvSpPr>
              <p:nvPr/>
            </p:nvSpPr>
            <p:spPr bwMode="auto">
              <a:xfrm>
                <a:off x="3543" y="1574"/>
                <a:ext cx="1257" cy="53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3200"/>
                  <a:t>I/O </a:t>
                </a:r>
              </a:p>
              <a:p>
                <a:pPr algn="ctr"/>
                <a:r>
                  <a:rPr lang="en-US" sz="3200"/>
                  <a:t>device  n</a:t>
                </a:r>
              </a:p>
            </p:txBody>
          </p:sp>
          <p:sp>
            <p:nvSpPr>
              <p:cNvPr id="131095" name="AutoShape 10"/>
              <p:cNvSpPr>
                <a:spLocks noChangeArrowheads="1"/>
              </p:cNvSpPr>
              <p:nvPr/>
            </p:nvSpPr>
            <p:spPr bwMode="auto">
              <a:xfrm>
                <a:off x="2257" y="1306"/>
                <a:ext cx="130" cy="268"/>
              </a:xfrm>
              <a:prstGeom prst="upDownArrow">
                <a:avLst>
                  <a:gd name="adj1" fmla="val 50000"/>
                  <a:gd name="adj2" fmla="val 4123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6" name="AutoShape 11"/>
              <p:cNvSpPr>
                <a:spLocks noChangeArrowheads="1"/>
              </p:cNvSpPr>
              <p:nvPr/>
            </p:nvSpPr>
            <p:spPr bwMode="auto">
              <a:xfrm>
                <a:off x="3817" y="1306"/>
                <a:ext cx="130" cy="268"/>
              </a:xfrm>
              <a:prstGeom prst="upDownArrow">
                <a:avLst>
                  <a:gd name="adj1" fmla="val 50000"/>
                  <a:gd name="adj2" fmla="val 41231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097" name="Text Box 12"/>
              <p:cNvSpPr txBox="1">
                <a:spLocks noChangeArrowheads="1"/>
              </p:cNvSpPr>
              <p:nvPr/>
            </p:nvSpPr>
            <p:spPr bwMode="auto">
              <a:xfrm>
                <a:off x="2688" y="864"/>
                <a:ext cx="76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/>
                  <a:t>BUS</a:t>
                </a:r>
              </a:p>
            </p:txBody>
          </p:sp>
          <p:sp>
            <p:nvSpPr>
              <p:cNvPr id="131098" name="Text Box 13"/>
              <p:cNvSpPr txBox="1">
                <a:spLocks noChangeArrowheads="1"/>
              </p:cNvSpPr>
              <p:nvPr/>
            </p:nvSpPr>
            <p:spPr bwMode="auto">
              <a:xfrm>
                <a:off x="2976" y="1536"/>
                <a:ext cx="33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3200"/>
                  <a:t>...</a:t>
                </a: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864" y="2784"/>
              <a:ext cx="3696" cy="432"/>
              <a:chOff x="864" y="2784"/>
              <a:chExt cx="3696" cy="432"/>
            </a:xfrm>
          </p:grpSpPr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>
                <a:off x="2112" y="2784"/>
                <a:ext cx="2064" cy="432"/>
                <a:chOff x="2112" y="1968"/>
                <a:chExt cx="2064" cy="432"/>
              </a:xfrm>
            </p:grpSpPr>
            <p:sp>
              <p:nvSpPr>
                <p:cNvPr id="131088" name="Line 16"/>
                <p:cNvSpPr>
                  <a:spLocks noChangeShapeType="1"/>
                </p:cNvSpPr>
                <p:nvPr/>
              </p:nvSpPr>
              <p:spPr bwMode="auto">
                <a:xfrm>
                  <a:off x="4176" y="196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089" name="Line 17"/>
                <p:cNvSpPr>
                  <a:spLocks noChangeShapeType="1"/>
                </p:cNvSpPr>
                <p:nvPr/>
              </p:nvSpPr>
              <p:spPr bwMode="auto">
                <a:xfrm>
                  <a:off x="3168" y="196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090" name="Line 18"/>
                <p:cNvSpPr>
                  <a:spLocks noChangeShapeType="1"/>
                </p:cNvSpPr>
                <p:nvPr/>
              </p:nvSpPr>
              <p:spPr bwMode="auto">
                <a:xfrm>
                  <a:off x="2112" y="196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864" y="2784"/>
                <a:ext cx="3696" cy="432"/>
                <a:chOff x="864" y="1968"/>
                <a:chExt cx="3696" cy="432"/>
              </a:xfrm>
            </p:grpSpPr>
            <p:sp>
              <p:nvSpPr>
                <p:cNvPr id="13108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864" y="1968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084" name="Line 21"/>
                <p:cNvSpPr>
                  <a:spLocks noChangeShapeType="1"/>
                </p:cNvSpPr>
                <p:nvPr/>
              </p:nvSpPr>
              <p:spPr bwMode="auto">
                <a:xfrm>
                  <a:off x="864" y="2400"/>
                  <a:ext cx="331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0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76" y="2064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INT</a:t>
                  </a:r>
                </a:p>
              </p:txBody>
            </p:sp>
            <p:sp>
              <p:nvSpPr>
                <p:cNvPr id="131086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168" y="2064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INT</a:t>
                  </a:r>
                </a:p>
              </p:txBody>
            </p:sp>
            <p:sp>
              <p:nvSpPr>
                <p:cNvPr id="13108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112" y="2064"/>
                  <a:ext cx="384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/>
                    <a:t>INT</a:t>
                  </a:r>
                </a:p>
              </p:txBody>
            </p:sp>
          </p:grpSp>
        </p:grpSp>
      </p:grpSp>
      <p:sp>
        <p:nvSpPr>
          <p:cNvPr id="131077" name="Text Box 25"/>
          <p:cNvSpPr txBox="1">
            <a:spLocks noChangeArrowheads="1"/>
          </p:cNvSpPr>
          <p:nvPr/>
        </p:nvSpPr>
        <p:spPr bwMode="auto">
          <a:xfrm>
            <a:off x="304800" y="51054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Interrupts are particularly useful when I/O devices are slow</a:t>
            </a:r>
          </a:p>
        </p:txBody>
      </p:sp>
      <p:sp>
        <p:nvSpPr>
          <p:cNvPr id="131078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AF0128-8A76-46A8-8C5B-3ED4D19B6D3E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5532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Most microprocessors allow normal program execution to be interrupted by some external signal or by a special instruction in the program.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r>
              <a:rPr lang="en-US" dirty="0" smtClean="0"/>
              <a:t>In response to an interrupt, the microprocessor stops executing its current program and calls a procedure which “services” the interrupt. </a:t>
            </a:r>
          </a:p>
          <a:p>
            <a:pPr algn="just" eaLnBrk="1" hangingPunct="1"/>
            <a:endParaRPr lang="en-US" dirty="0" smtClean="0"/>
          </a:p>
          <a:p>
            <a:pPr algn="just" eaLnBrk="1" hangingPunct="1"/>
            <a:r>
              <a:rPr lang="en-US" dirty="0" smtClean="0"/>
              <a:t>A special instruction --- IRET --- at the end of interrupt-service procedure returns execution to the interrupted main program. </a:t>
            </a:r>
          </a:p>
        </p:txBody>
      </p:sp>
      <p:sp>
        <p:nvSpPr>
          <p:cNvPr id="132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A95A98-989B-462A-AD10-11C8E03442B5}" type="slidenum">
              <a:rPr lang="en-US" smtClean="0">
                <a:latin typeface="Arial" charset="0"/>
                <a:cs typeface="Arial" charset="0"/>
              </a:rPr>
              <a:pPr/>
              <a:t>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 marL="609600" indent="-609600" algn="just" eaLnBrk="1" hangingPunct="1">
              <a:lnSpc>
                <a:spcPct val="90000"/>
              </a:lnSpc>
            </a:pPr>
            <a:r>
              <a:rPr lang="en-US" sz="3600" dirty="0" smtClean="0"/>
              <a:t>An 8086 interrupt can come from any of the </a:t>
            </a:r>
            <a:r>
              <a:rPr lang="en-US" sz="3600" b="1" i="1" dirty="0" smtClean="0"/>
              <a:t>three </a:t>
            </a:r>
            <a:r>
              <a:rPr lang="en-US" sz="3600" dirty="0" smtClean="0"/>
              <a:t>sources:</a:t>
            </a:r>
          </a:p>
          <a:p>
            <a:pPr marL="990600" lvl="1" indent="-533400" algn="just">
              <a:lnSpc>
                <a:spcPct val="90000"/>
              </a:lnSpc>
              <a:buFontTx/>
              <a:buAutoNum type="arabicPeriod"/>
            </a:pPr>
            <a:r>
              <a:rPr lang="en-US" sz="3600" dirty="0" smtClean="0"/>
              <a:t>An </a:t>
            </a:r>
            <a:r>
              <a:rPr lang="en-US" sz="3600" b="1" i="1" dirty="0" smtClean="0"/>
              <a:t>external signal</a:t>
            </a:r>
            <a:r>
              <a:rPr lang="en-US" sz="3600" dirty="0" smtClean="0"/>
              <a:t> applied to NMI (Non-</a:t>
            </a:r>
            <a:r>
              <a:rPr lang="en-US" sz="3600" dirty="0" err="1" smtClean="0"/>
              <a:t>Maskable</a:t>
            </a:r>
            <a:r>
              <a:rPr lang="en-US" sz="3600" dirty="0" smtClean="0"/>
              <a:t> Interrupt) or INTR pin.</a:t>
            </a:r>
          </a:p>
          <a:p>
            <a:pPr marL="1371600" lvl="2" indent="-457200" algn="just" eaLnBrk="1" hangingPunct="1">
              <a:lnSpc>
                <a:spcPct val="90000"/>
              </a:lnSpc>
              <a:buFontTx/>
              <a:buChar char="–"/>
            </a:pPr>
            <a:r>
              <a:rPr lang="en-US" sz="3600" dirty="0" smtClean="0"/>
              <a:t>known as </a:t>
            </a:r>
            <a:r>
              <a:rPr lang="en-US" sz="3600" b="1" i="1" dirty="0" smtClean="0"/>
              <a:t>hardware interruption</a:t>
            </a:r>
          </a:p>
          <a:p>
            <a:pPr marL="1371600" lvl="2" indent="-457200" algn="just" eaLnBrk="1" hangingPunct="1">
              <a:lnSpc>
                <a:spcPct val="90000"/>
              </a:lnSpc>
              <a:buFontTx/>
              <a:buChar char="–"/>
            </a:pPr>
            <a:endParaRPr lang="en-US" sz="1600" dirty="0" smtClean="0"/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600" dirty="0" smtClean="0"/>
              <a:t>execution of interrupt instruction </a:t>
            </a:r>
            <a:r>
              <a:rPr lang="en-US" sz="3600" b="1" i="1" dirty="0" smtClean="0"/>
              <a:t>INT. </a:t>
            </a:r>
          </a:p>
          <a:p>
            <a:pPr marL="1371600" lvl="2" indent="-457200" algn="just" eaLnBrk="1" hangingPunct="1">
              <a:lnSpc>
                <a:spcPct val="90000"/>
              </a:lnSpc>
              <a:buFontTx/>
              <a:buChar char="–"/>
            </a:pPr>
            <a:r>
              <a:rPr lang="en-US" sz="3600" dirty="0" smtClean="0"/>
              <a:t>referred as </a:t>
            </a:r>
            <a:r>
              <a:rPr lang="en-US" sz="3600" b="1" i="1" dirty="0" smtClean="0"/>
              <a:t>software interruption</a:t>
            </a:r>
          </a:p>
          <a:p>
            <a:pPr marL="1371600" lvl="2" indent="-457200" algn="just" eaLnBrk="1" hangingPunct="1">
              <a:lnSpc>
                <a:spcPct val="90000"/>
              </a:lnSpc>
              <a:buFontTx/>
              <a:buChar char="–"/>
            </a:pPr>
            <a:endParaRPr lang="en-US" sz="1600" dirty="0" smtClean="0"/>
          </a:p>
          <a:p>
            <a:pPr marL="990600" lvl="1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3600" dirty="0" smtClean="0"/>
              <a:t>some error condition produced by execution of an instruction, e.g., trying to divide some number by zero.</a:t>
            </a:r>
          </a:p>
        </p:txBody>
      </p:sp>
      <p:sp>
        <p:nvSpPr>
          <p:cNvPr id="133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816F8D-B94B-4953-A5D1-A5A8F2F8F66D}" type="slidenum">
              <a:rPr lang="en-US" smtClean="0">
                <a:latin typeface="Arial" charset="0"/>
                <a:cs typeface="Arial" charset="0"/>
              </a:rPr>
              <a:pPr/>
              <a:t>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948</Words>
  <Application>Microsoft Office PowerPoint</Application>
  <PresentationFormat>On-screen Show (4:3)</PresentationFormat>
  <Paragraphs>219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Lecture-8.1 8086 Microprocessor Interrupt</vt:lpstr>
      <vt:lpstr>What is an interrupt?</vt:lpstr>
      <vt:lpstr>Why interrupt capability is necessary?</vt:lpstr>
      <vt:lpstr>Basic block diagram of a µC</vt:lpstr>
      <vt:lpstr>First type of communication  DEDICATED</vt:lpstr>
      <vt:lpstr>Second type of communication POLLED I/O  or PROGRAMMED I/O</vt:lpstr>
      <vt:lpstr>3RD Type of communication  INTERRUPTED I/O</vt:lpstr>
      <vt:lpstr> </vt:lpstr>
      <vt:lpstr> </vt:lpstr>
      <vt:lpstr> </vt:lpstr>
      <vt:lpstr> </vt:lpstr>
      <vt:lpstr> </vt:lpstr>
      <vt:lpstr>Slide 13</vt:lpstr>
      <vt:lpstr>Slide 14</vt:lpstr>
      <vt:lpstr>Slide 15</vt:lpstr>
      <vt:lpstr>Slide 16</vt:lpstr>
      <vt:lpstr> </vt:lpstr>
      <vt:lpstr> </vt:lpstr>
      <vt:lpstr> </vt:lpstr>
      <vt:lpstr>Slide 20</vt:lpstr>
      <vt:lpstr>contd...</vt:lpstr>
      <vt:lpstr>What happens if two or more interrupts occur at the same time?</vt:lpstr>
      <vt:lpstr>Priorities of 8086 interrupts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8086 INTERRUPT</dc:title>
  <dc:creator>sub</dc:creator>
  <cp:lastModifiedBy>dd</cp:lastModifiedBy>
  <cp:revision>5</cp:revision>
  <dcterms:created xsi:type="dcterms:W3CDTF">2017-11-29T08:43:52Z</dcterms:created>
  <dcterms:modified xsi:type="dcterms:W3CDTF">2018-06-28T07:51:51Z</dcterms:modified>
</cp:coreProperties>
</file>