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2" r:id="rId7"/>
    <p:sldId id="295" r:id="rId8"/>
    <p:sldId id="296" r:id="rId9"/>
    <p:sldId id="297" r:id="rId10"/>
    <p:sldId id="298" r:id="rId11"/>
    <p:sldId id="299" r:id="rId12"/>
    <p:sldId id="304" r:id="rId13"/>
    <p:sldId id="305" r:id="rId14"/>
    <p:sldId id="300" r:id="rId15"/>
    <p:sldId id="301" r:id="rId16"/>
    <p:sldId id="302" r:id="rId17"/>
    <p:sldId id="303" r:id="rId18"/>
    <p:sldId id="3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20" autoAdjust="0"/>
  </p:normalViewPr>
  <p:slideViewPr>
    <p:cSldViewPr snapToGrid="0">
      <p:cViewPr>
        <p:scale>
          <a:sx n="69" d="100"/>
          <a:sy n="69" d="100"/>
        </p:scale>
        <p:origin x="509"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1B4B-5FAC-4364-B9E8-2415318301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9FABAB-C027-4090-A052-A7E34EE58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D5CE4-E301-44E1-997C-C8E02897FAAD}"/>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789C6822-E5FA-4ADC-A090-ABD623128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2C584-0451-48F1-9AAA-08B369516D5D}"/>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119874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B354-E5B9-4242-AEAC-E95880359D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1D44A-5268-4D0F-93A1-70552393C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88EC6-C78C-4AE2-A688-984ECB20FFC5}"/>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248EA357-1018-4404-B47E-3ACFB885E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4A6E1-5621-4BD2-B356-0664012F8B02}"/>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142608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BF8333-5E5A-4198-88E7-DB9877BDAF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416EB0-1FAF-4829-BFA2-D82CFB5011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ACE85-5B5C-4886-9728-E8B5386F3021}"/>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102CE4BD-EDA9-4E60-81CD-D5AC35F64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37736-5B83-4E03-9961-54E2E82190AD}"/>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14668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5A3A-C53D-4EEF-9386-1830A06E4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5E46F-B949-4790-8A6E-0FBE1A23A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86754-9A06-4BDF-8F44-A5216DABD7F0}"/>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A0860AC2-4F0C-4695-B4F7-397764834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E17F4-88C1-4510-900D-51BFA5D07CC0}"/>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413171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9273-C37E-4FD7-B160-BB73973F9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2E1CE0-0401-472F-AB39-5AA04BBFA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D6FEC-297B-4F54-9BD7-890CC1C906A3}"/>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8D9CDD30-3B1F-4A5F-B68F-945231790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93F78-957D-4BD5-AD17-778E3D47399A}"/>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9102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150F-875E-4528-9A7C-D3E55EBDB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B3E17B-6CD7-4D02-806C-C0004F6E0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26A2FF-8C20-477E-8AEA-FB4073D22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7D05A-BE7F-4ADB-9A37-8DD5533FD54D}"/>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6" name="Footer Placeholder 5">
            <a:extLst>
              <a:ext uri="{FF2B5EF4-FFF2-40B4-BE49-F238E27FC236}">
                <a16:creationId xmlns:a16="http://schemas.microsoft.com/office/drawing/2014/main" id="{C18021A7-D95A-4353-9547-D20CF3230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047AB-A803-46A4-8CC4-EA6BDE843DC5}"/>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89586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9A1D-2A81-4E75-8B38-14725C1B6E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4C782-ACD9-405A-9E3A-CF3D83131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CAAE5-9AF3-4E12-9FDB-997954B8A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A7756-39D1-4277-AF82-9D26AA95C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79D73-52D1-432A-8789-6FB7C805C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35B3D4-16D0-41DB-94EB-C5C02CD8E846}"/>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8" name="Footer Placeholder 7">
            <a:extLst>
              <a:ext uri="{FF2B5EF4-FFF2-40B4-BE49-F238E27FC236}">
                <a16:creationId xmlns:a16="http://schemas.microsoft.com/office/drawing/2014/main" id="{F7A31FB4-BD28-44CA-BAF5-875023151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F71A14-B47A-49AE-93E9-02BE50F557F3}"/>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56422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6A20-CF8B-44E2-A0D2-1CA3A85033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5387D-7D93-43D2-902E-D403C71AFEAD}"/>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4" name="Footer Placeholder 3">
            <a:extLst>
              <a:ext uri="{FF2B5EF4-FFF2-40B4-BE49-F238E27FC236}">
                <a16:creationId xmlns:a16="http://schemas.microsoft.com/office/drawing/2014/main" id="{091D164B-1B9A-4AEE-B574-F67CB8DB13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1AED7-BC71-4509-BB14-AC4A14BC3054}"/>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84140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2A8F2-5CF8-4D3F-B40F-8542E3F702C1}"/>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3" name="Footer Placeholder 2">
            <a:extLst>
              <a:ext uri="{FF2B5EF4-FFF2-40B4-BE49-F238E27FC236}">
                <a16:creationId xmlns:a16="http://schemas.microsoft.com/office/drawing/2014/main" id="{7637109A-EBB0-47D5-B5E5-0B28FB934C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C44524-96A2-4FDC-B911-3091C4C614EA}"/>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124854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D9F8-FFC1-4FD4-959C-F6814DD1C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B5F56C-8E4B-46E5-8099-02A8121EC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66B980-F109-49CE-8A6D-2D2D54DC8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654EC-9926-45EE-A8F4-0510DF53B4C3}"/>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6" name="Footer Placeholder 5">
            <a:extLst>
              <a:ext uri="{FF2B5EF4-FFF2-40B4-BE49-F238E27FC236}">
                <a16:creationId xmlns:a16="http://schemas.microsoft.com/office/drawing/2014/main" id="{DA934B2D-72CD-4BD2-B6CC-01CB696CD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ECDB3-CDC9-4123-9D72-F1FEFACF47FF}"/>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389752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B984-7602-4789-B498-9F5C47FA7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BB1E88-76EB-433F-B11E-FD385108A8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2990E-5A14-4AE4-8CF5-00FEFEDC1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F413E-4FB5-4B7E-B1E3-85D3F2534CF3}"/>
              </a:ext>
            </a:extLst>
          </p:cNvPr>
          <p:cNvSpPr>
            <a:spLocks noGrp="1"/>
          </p:cNvSpPr>
          <p:nvPr>
            <p:ph type="dt" sz="half" idx="10"/>
          </p:nvPr>
        </p:nvSpPr>
        <p:spPr/>
        <p:txBody>
          <a:bodyPr/>
          <a:lstStyle/>
          <a:p>
            <a:fld id="{002742C5-7D25-495A-9A3A-DDBA079DC273}" type="datetimeFigureOut">
              <a:rPr lang="en-US" smtClean="0"/>
              <a:t>5/9/2021</a:t>
            </a:fld>
            <a:endParaRPr lang="en-US"/>
          </a:p>
        </p:txBody>
      </p:sp>
      <p:sp>
        <p:nvSpPr>
          <p:cNvPr id="6" name="Footer Placeholder 5">
            <a:extLst>
              <a:ext uri="{FF2B5EF4-FFF2-40B4-BE49-F238E27FC236}">
                <a16:creationId xmlns:a16="http://schemas.microsoft.com/office/drawing/2014/main" id="{B1E45D30-2E8C-4801-B2C6-DEF907D11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28906-EEF5-49C3-9ED6-21037595047A}"/>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337106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A3B7B-E140-4CEA-8701-111E5E2B5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742437-907F-452B-B7C9-AFAA25AFD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C00C2-99C5-4C30-84F4-2539EED816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742C5-7D25-495A-9A3A-DDBA079DC273}" type="datetimeFigureOut">
              <a:rPr lang="en-US" smtClean="0"/>
              <a:t>5/9/2021</a:t>
            </a:fld>
            <a:endParaRPr lang="en-US"/>
          </a:p>
        </p:txBody>
      </p:sp>
      <p:sp>
        <p:nvSpPr>
          <p:cNvPr id="5" name="Footer Placeholder 4">
            <a:extLst>
              <a:ext uri="{FF2B5EF4-FFF2-40B4-BE49-F238E27FC236}">
                <a16:creationId xmlns:a16="http://schemas.microsoft.com/office/drawing/2014/main" id="{C9DE3827-D824-4266-8198-CB3A9121A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5E4D31-9EA9-4EC3-8E14-3AD6B3353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FA6DA-F320-403B-976C-BF7C0CD6BBE5}" type="slidenum">
              <a:rPr lang="en-US" smtClean="0"/>
              <a:t>‹#›</a:t>
            </a:fld>
            <a:endParaRPr lang="en-US"/>
          </a:p>
        </p:txBody>
      </p:sp>
    </p:spTree>
    <p:extLst>
      <p:ext uri="{BB962C8B-B14F-4D97-AF65-F5344CB8AC3E}">
        <p14:creationId xmlns:p14="http://schemas.microsoft.com/office/powerpoint/2010/main" val="2547088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entiment-prediction-app.heroku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lakshmi25npathi/imdb-dataset-of-50k-movie-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10C04-DB4A-4C4F-904E-1FB536DFD843}"/>
              </a:ext>
            </a:extLst>
          </p:cNvPr>
          <p:cNvSpPr>
            <a:spLocks noGrp="1"/>
          </p:cNvSpPr>
          <p:nvPr>
            <p:ph type="title"/>
          </p:nvPr>
        </p:nvSpPr>
        <p:spPr>
          <a:xfrm>
            <a:off x="466721" y="586855"/>
            <a:ext cx="3434251" cy="3387497"/>
          </a:xfrm>
        </p:spPr>
        <p:txBody>
          <a:bodyPr anchor="b">
            <a:normAutofit/>
          </a:bodyPr>
          <a:lstStyle/>
          <a:p>
            <a:pPr algn="r"/>
            <a:r>
              <a:rPr lang="en-US" sz="4000" b="1" dirty="0">
                <a:solidFill>
                  <a:srgbClr val="FFFFFF"/>
                </a:solidFill>
                <a:latin typeface="+mn-lt"/>
              </a:rPr>
              <a:t>Sentiment Analysis of Movie Reviews:</a:t>
            </a:r>
            <a:br>
              <a:rPr lang="en-US" sz="4000" b="1" dirty="0">
                <a:solidFill>
                  <a:srgbClr val="FFFFFF"/>
                </a:solidFill>
                <a:latin typeface="+mn-lt"/>
              </a:rPr>
            </a:br>
            <a:r>
              <a:rPr lang="en-US" sz="4000" b="1" dirty="0">
                <a:solidFill>
                  <a:srgbClr val="FFFFFF"/>
                </a:solidFill>
                <a:latin typeface="+mn-lt"/>
              </a:rPr>
              <a:t>Using Machine Learning</a:t>
            </a:r>
          </a:p>
        </p:txBody>
      </p:sp>
      <p:sp>
        <p:nvSpPr>
          <p:cNvPr id="3" name="Content Placeholder 2">
            <a:extLst>
              <a:ext uri="{FF2B5EF4-FFF2-40B4-BE49-F238E27FC236}">
                <a16:creationId xmlns:a16="http://schemas.microsoft.com/office/drawing/2014/main" id="{FC3AD5A2-B6F4-4237-8836-5F43EE8DCD2C}"/>
              </a:ext>
            </a:extLst>
          </p:cNvPr>
          <p:cNvSpPr>
            <a:spLocks noGrp="1"/>
          </p:cNvSpPr>
          <p:nvPr>
            <p:ph idx="1"/>
          </p:nvPr>
        </p:nvSpPr>
        <p:spPr>
          <a:xfrm>
            <a:off x="4367693" y="649480"/>
            <a:ext cx="7643332" cy="5546047"/>
          </a:xfrm>
        </p:spPr>
        <p:txBody>
          <a:bodyPr anchor="ctr">
            <a:normAutofit/>
          </a:bodyPr>
          <a:lstStyle/>
          <a:p>
            <a:pPr marL="0" indent="0">
              <a:buNone/>
            </a:pPr>
            <a:r>
              <a:rPr lang="en-US" b="1" dirty="0"/>
              <a:t>Nishan Karki</a:t>
            </a:r>
          </a:p>
          <a:p>
            <a:pPr marL="0" indent="0">
              <a:buNone/>
            </a:pPr>
            <a:r>
              <a:rPr lang="en-US" sz="2000" b="1" dirty="0"/>
              <a:t>			</a:t>
            </a:r>
            <a:endParaRPr lang="en-US" sz="2000" dirty="0"/>
          </a:p>
          <a:p>
            <a:pPr marL="0" indent="0">
              <a:buNone/>
            </a:pPr>
            <a:r>
              <a:rPr lang="en-US" sz="2000" dirty="0"/>
              <a:t>The main aim of this project is to explore the movie reviews dataset and discuss some interesting observations through visualizations and train machine learning models to analyze the sentiment of movie reviews using supervised learning.</a:t>
            </a:r>
          </a:p>
        </p:txBody>
      </p:sp>
    </p:spTree>
    <p:extLst>
      <p:ext uri="{BB962C8B-B14F-4D97-AF65-F5344CB8AC3E}">
        <p14:creationId xmlns:p14="http://schemas.microsoft.com/office/powerpoint/2010/main" val="912162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473B9A-3E76-4A17-A509-55598BCCAEB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2. Lemmatization </a:t>
            </a:r>
          </a:p>
        </p:txBody>
      </p:sp>
      <p:graphicFrame>
        <p:nvGraphicFramePr>
          <p:cNvPr id="4" name="Table 4">
            <a:extLst>
              <a:ext uri="{FF2B5EF4-FFF2-40B4-BE49-F238E27FC236}">
                <a16:creationId xmlns:a16="http://schemas.microsoft.com/office/drawing/2014/main" id="{4C8B65D8-FC9B-458E-9921-108EF5373EFE}"/>
              </a:ext>
            </a:extLst>
          </p:cNvPr>
          <p:cNvGraphicFramePr>
            <a:graphicFrameLocks noGrp="1"/>
          </p:cNvGraphicFramePr>
          <p:nvPr>
            <p:ph idx="1"/>
            <p:extLst>
              <p:ext uri="{D42A27DB-BD31-4B8C-83A1-F6EECF244321}">
                <p14:modId xmlns:p14="http://schemas.microsoft.com/office/powerpoint/2010/main" val="429067334"/>
              </p:ext>
            </p:extLst>
          </p:nvPr>
        </p:nvGraphicFramePr>
        <p:xfrm>
          <a:off x="644056" y="1819275"/>
          <a:ext cx="10927830" cy="4755740"/>
        </p:xfrm>
        <a:graphic>
          <a:graphicData uri="http://schemas.openxmlformats.org/drawingml/2006/table">
            <a:tbl>
              <a:tblPr firstRow="1" bandRow="1">
                <a:noFill/>
                <a:tableStyleId>{5C22544A-7EE6-4342-B048-85BDC9FD1C3A}</a:tableStyleId>
              </a:tblPr>
              <a:tblGrid>
                <a:gridCol w="5463915">
                  <a:extLst>
                    <a:ext uri="{9D8B030D-6E8A-4147-A177-3AD203B41FA5}">
                      <a16:colId xmlns:a16="http://schemas.microsoft.com/office/drawing/2014/main" val="3229463346"/>
                    </a:ext>
                  </a:extLst>
                </a:gridCol>
                <a:gridCol w="5463915">
                  <a:extLst>
                    <a:ext uri="{9D8B030D-6E8A-4147-A177-3AD203B41FA5}">
                      <a16:colId xmlns:a16="http://schemas.microsoft.com/office/drawing/2014/main" val="845169828"/>
                    </a:ext>
                  </a:extLst>
                </a:gridCol>
              </a:tblGrid>
              <a:tr h="966548">
                <a:tc>
                  <a:txBody>
                    <a:bodyPr/>
                    <a:lstStyle/>
                    <a:p>
                      <a:r>
                        <a:rPr lang="en-US" sz="2000" dirty="0">
                          <a:solidFill>
                            <a:schemeClr val="tx1">
                              <a:lumMod val="75000"/>
                              <a:lumOff val="25000"/>
                            </a:schemeClr>
                          </a:solidFill>
                        </a:rPr>
                        <a:t>Reviews after removing stop words</a:t>
                      </a:r>
                    </a:p>
                    <a:p>
                      <a:endParaRPr lang="en-US" sz="1900" dirty="0">
                        <a:solidFill>
                          <a:schemeClr val="tx1">
                            <a:lumMod val="75000"/>
                            <a:lumOff val="25000"/>
                          </a:schemeClr>
                        </a:solidFill>
                      </a:endParaRPr>
                    </a:p>
                  </a:txBody>
                  <a:tcPr marL="237561" marR="142537" marT="142537" marB="142537">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2000" dirty="0">
                          <a:solidFill>
                            <a:schemeClr val="tx1">
                              <a:lumMod val="75000"/>
                              <a:lumOff val="25000"/>
                            </a:schemeClr>
                          </a:solidFill>
                        </a:rPr>
                        <a:t>Reviews after performing lemmatization</a:t>
                      </a:r>
                    </a:p>
                    <a:p>
                      <a:endParaRPr lang="en-US" sz="1900" dirty="0">
                        <a:solidFill>
                          <a:schemeClr val="tx1">
                            <a:lumMod val="75000"/>
                            <a:lumOff val="25000"/>
                          </a:schemeClr>
                        </a:solidFill>
                      </a:endParaRPr>
                    </a:p>
                  </a:txBody>
                  <a:tcPr marL="237561" marR="142537" marT="142537" marB="142537">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088362471"/>
                  </a:ext>
                </a:extLst>
              </a:tr>
              <a:tr h="800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lumMod val="75000"/>
                              <a:lumOff val="25000"/>
                            </a:schemeClr>
                          </a:solidFill>
                        </a:rPr>
                        <a:t>days movie watched sucks</a:t>
                      </a:r>
                    </a:p>
                    <a:p>
                      <a:endParaRPr lang="en-US" sz="2000" dirty="0">
                        <a:solidFill>
                          <a:schemeClr val="tx1">
                            <a:lumMod val="75000"/>
                            <a:lumOff val="25000"/>
                          </a:schemeClr>
                        </a:solidFill>
                      </a:endParaRPr>
                    </a:p>
                  </a:txBody>
                  <a:tcPr marL="237561" marR="123532" marT="123532" marB="12353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2000" dirty="0">
                          <a:solidFill>
                            <a:schemeClr val="tx1">
                              <a:lumMod val="75000"/>
                              <a:lumOff val="25000"/>
                            </a:schemeClr>
                          </a:solidFill>
                        </a:rPr>
                        <a:t>day movie watch suck</a:t>
                      </a:r>
                    </a:p>
                  </a:txBody>
                  <a:tcPr marL="237561" marR="123532" marT="123532" marB="12353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2783915"/>
                  </a:ext>
                </a:extLst>
              </a:tr>
              <a:tr h="1084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solidFill>
                            <a:schemeClr val="tx1">
                              <a:lumMod val="75000"/>
                              <a:lumOff val="25000"/>
                            </a:schemeClr>
                          </a:solidFill>
                        </a:rPr>
                        <a:t>coronavirus killing people affecting economy busy watching boring movie home life sucks</a:t>
                      </a:r>
                    </a:p>
                    <a:p>
                      <a:endParaRPr lang="en-US" sz="2000">
                        <a:solidFill>
                          <a:schemeClr val="tx1">
                            <a:lumMod val="75000"/>
                            <a:lumOff val="25000"/>
                          </a:schemeClr>
                        </a:solidFill>
                      </a:endParaRPr>
                    </a:p>
                  </a:txBody>
                  <a:tcPr marL="237561" marR="123532" marT="123532" marB="12353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2000" dirty="0">
                          <a:solidFill>
                            <a:schemeClr val="tx1">
                              <a:lumMod val="75000"/>
                              <a:lumOff val="25000"/>
                            </a:schemeClr>
                          </a:solidFill>
                        </a:rPr>
                        <a:t>coronavirus kill people affect economy busy watch bore movie home life suck</a:t>
                      </a:r>
                    </a:p>
                  </a:txBody>
                  <a:tcPr marL="237561" marR="123532" marT="123532" marB="12353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51825546"/>
                  </a:ext>
                </a:extLst>
              </a:tr>
              <a:tr h="1654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lumMod val="75000"/>
                              <a:lumOff val="25000"/>
                            </a:schemeClr>
                          </a:solidFill>
                        </a:rPr>
                        <a:t>amazing movie loved watching movie family good content amazing acting </a:t>
                      </a:r>
                      <a:r>
                        <a:rPr lang="en-US" sz="2000" dirty="0" err="1">
                          <a:solidFill>
                            <a:schemeClr val="tx1">
                              <a:lumMod val="75000"/>
                              <a:lumOff val="25000"/>
                            </a:schemeClr>
                          </a:solidFill>
                        </a:rPr>
                        <a:t>ryan</a:t>
                      </a:r>
                      <a:r>
                        <a:rPr lang="en-US" sz="2000" dirty="0">
                          <a:solidFill>
                            <a:schemeClr val="tx1">
                              <a:lumMod val="75000"/>
                              <a:lumOff val="25000"/>
                            </a:schemeClr>
                          </a:solidFill>
                        </a:rPr>
                        <a:t> </a:t>
                      </a:r>
                      <a:r>
                        <a:rPr lang="en-US" sz="2000" dirty="0" err="1">
                          <a:solidFill>
                            <a:schemeClr val="tx1">
                              <a:lumMod val="75000"/>
                              <a:lumOff val="25000"/>
                            </a:schemeClr>
                          </a:solidFill>
                        </a:rPr>
                        <a:t>renolds</a:t>
                      </a:r>
                      <a:r>
                        <a:rPr lang="en-US" sz="2000" dirty="0">
                          <a:solidFill>
                            <a:schemeClr val="tx1">
                              <a:lumMod val="75000"/>
                              <a:lumOff val="25000"/>
                            </a:schemeClr>
                          </a:solidFill>
                        </a:rPr>
                        <a:t> love </a:t>
                      </a:r>
                      <a:r>
                        <a:rPr lang="en-US" sz="2000" dirty="0" err="1">
                          <a:solidFill>
                            <a:schemeClr val="tx1">
                              <a:lumMod val="75000"/>
                              <a:lumOff val="25000"/>
                            </a:schemeClr>
                          </a:solidFill>
                        </a:rPr>
                        <a:t>ryan</a:t>
                      </a:r>
                      <a:r>
                        <a:rPr lang="en-US" sz="2000" dirty="0">
                          <a:solidFill>
                            <a:schemeClr val="tx1">
                              <a:lumMod val="75000"/>
                              <a:lumOff val="25000"/>
                            </a:schemeClr>
                          </a:solidFill>
                        </a:rPr>
                        <a:t> movies acts pretty good movies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chemeClr val="tx1">
                            <a:lumMod val="75000"/>
                            <a:lumOff val="25000"/>
                          </a:schemeClr>
                        </a:solidFill>
                      </a:endParaRPr>
                    </a:p>
                    <a:p>
                      <a:endParaRPr lang="en-US" sz="2000" dirty="0">
                        <a:solidFill>
                          <a:schemeClr val="tx1">
                            <a:lumMod val="75000"/>
                            <a:lumOff val="25000"/>
                          </a:schemeClr>
                        </a:solidFill>
                      </a:endParaRPr>
                    </a:p>
                  </a:txBody>
                  <a:tcPr marL="237561" marR="123532" marT="123532" marB="123532">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US" sz="2000" dirty="0">
                          <a:solidFill>
                            <a:schemeClr val="tx1">
                              <a:lumMod val="75000"/>
                              <a:lumOff val="25000"/>
                            </a:schemeClr>
                          </a:solidFill>
                        </a:rPr>
                        <a:t>amaze movie love watch family good content amaze act </a:t>
                      </a:r>
                      <a:r>
                        <a:rPr lang="en-US" sz="2000" dirty="0" err="1">
                          <a:solidFill>
                            <a:schemeClr val="tx1">
                              <a:lumMod val="75000"/>
                              <a:lumOff val="25000"/>
                            </a:schemeClr>
                          </a:solidFill>
                        </a:rPr>
                        <a:t>ryan</a:t>
                      </a:r>
                      <a:r>
                        <a:rPr lang="en-US" sz="2000" dirty="0">
                          <a:solidFill>
                            <a:schemeClr val="tx1">
                              <a:lumMod val="75000"/>
                              <a:lumOff val="25000"/>
                            </a:schemeClr>
                          </a:solidFill>
                        </a:rPr>
                        <a:t> </a:t>
                      </a:r>
                      <a:r>
                        <a:rPr lang="en-US" sz="2000" dirty="0" err="1">
                          <a:solidFill>
                            <a:schemeClr val="tx1">
                              <a:lumMod val="75000"/>
                              <a:lumOff val="25000"/>
                            </a:schemeClr>
                          </a:solidFill>
                        </a:rPr>
                        <a:t>renold</a:t>
                      </a:r>
                      <a:r>
                        <a:rPr lang="en-US" sz="2000" dirty="0">
                          <a:solidFill>
                            <a:schemeClr val="tx1">
                              <a:lumMod val="75000"/>
                              <a:lumOff val="25000"/>
                            </a:schemeClr>
                          </a:solidFill>
                        </a:rPr>
                        <a:t> love </a:t>
                      </a:r>
                      <a:r>
                        <a:rPr lang="en-US" sz="2000" dirty="0" err="1">
                          <a:solidFill>
                            <a:schemeClr val="tx1">
                              <a:lumMod val="75000"/>
                              <a:lumOff val="25000"/>
                            </a:schemeClr>
                          </a:solidFill>
                        </a:rPr>
                        <a:t>ryan</a:t>
                      </a:r>
                      <a:r>
                        <a:rPr lang="en-US" sz="2000" dirty="0">
                          <a:solidFill>
                            <a:schemeClr val="tx1">
                              <a:lumMod val="75000"/>
                              <a:lumOff val="25000"/>
                            </a:schemeClr>
                          </a:solidFill>
                        </a:rPr>
                        <a:t> movie act pretty good movie </a:t>
                      </a:r>
                    </a:p>
                  </a:txBody>
                  <a:tcPr marL="237561" marR="123532" marT="123532" marB="123532">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1304654823"/>
                  </a:ext>
                </a:extLst>
              </a:tr>
            </a:tbl>
          </a:graphicData>
        </a:graphic>
      </p:graphicFrame>
    </p:spTree>
    <p:extLst>
      <p:ext uri="{BB962C8B-B14F-4D97-AF65-F5344CB8AC3E}">
        <p14:creationId xmlns:p14="http://schemas.microsoft.com/office/powerpoint/2010/main" val="278897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4E7CC-880C-4273-8297-0468E9AF7F8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3. Creating the bag of words</a:t>
            </a:r>
          </a:p>
        </p:txBody>
      </p:sp>
      <p:sp>
        <p:nvSpPr>
          <p:cNvPr id="17" name="Content Placeholder 2">
            <a:extLst>
              <a:ext uri="{FF2B5EF4-FFF2-40B4-BE49-F238E27FC236}">
                <a16:creationId xmlns:a16="http://schemas.microsoft.com/office/drawing/2014/main" id="{DC684FB9-52E9-4765-8027-66040643AF4A}"/>
              </a:ext>
            </a:extLst>
          </p:cNvPr>
          <p:cNvSpPr>
            <a:spLocks noGrp="1"/>
          </p:cNvSpPr>
          <p:nvPr>
            <p:ph idx="1"/>
          </p:nvPr>
        </p:nvSpPr>
        <p:spPr>
          <a:xfrm>
            <a:off x="209550" y="1622744"/>
            <a:ext cx="12049125" cy="5235255"/>
          </a:xfrm>
        </p:spPr>
        <p:txBody>
          <a:bodyPr anchor="ctr">
            <a:normAutofit/>
          </a:bodyPr>
          <a:lstStyle/>
          <a:p>
            <a:r>
              <a:rPr lang="en-US" sz="2000" dirty="0"/>
              <a:t>The length of the vocabulary list is equal to the length of the vector that will be output when we apply bag of words. For each word in the reviews, we transform the word into a frequency count in the form of a vector.</a:t>
            </a:r>
          </a:p>
          <a:p>
            <a:r>
              <a:rPr lang="en-US" sz="2000" dirty="0"/>
              <a:t>We perform </a:t>
            </a:r>
            <a:r>
              <a:rPr lang="en-US" sz="2000" dirty="0" err="1"/>
              <a:t>fit_transform</a:t>
            </a:r>
            <a:r>
              <a:rPr lang="en-US" sz="2000" dirty="0"/>
              <a:t> method on </a:t>
            </a:r>
            <a:r>
              <a:rPr lang="en-US" sz="2000" dirty="0" err="1"/>
              <a:t>CountVectorizer</a:t>
            </a:r>
            <a:r>
              <a:rPr lang="en-US" sz="2000" dirty="0"/>
              <a:t> which will construct the vocabulary of the bag-of-words model and transform the sample sentence below into a sparse feature vector.</a:t>
            </a:r>
          </a:p>
          <a:p>
            <a:r>
              <a:rPr lang="en-US" sz="2000" dirty="0"/>
              <a:t>We can see how vocabularies are now stored in a Python dictionary with each unique word mapped to unique integer indices and the array displays the term frequency for each unique word.</a:t>
            </a:r>
          </a:p>
          <a:p>
            <a:pPr marL="0" indent="0">
              <a:buNone/>
            </a:pPr>
            <a:r>
              <a:rPr lang="en-US" sz="1300" b="1" dirty="0"/>
              <a:t>	</a:t>
            </a:r>
            <a:r>
              <a:rPr lang="en-US" sz="1500" b="1" dirty="0"/>
              <a:t>Cleaned review:</a:t>
            </a:r>
          </a:p>
          <a:p>
            <a:pPr marL="0" indent="0">
              <a:buNone/>
            </a:pPr>
            <a:r>
              <a:rPr lang="en-US" sz="1500" dirty="0"/>
              <a:t>     	 amaze movie love watch family good content amaze act </a:t>
            </a:r>
            <a:r>
              <a:rPr lang="en-US" sz="1500" dirty="0" err="1"/>
              <a:t>ryan</a:t>
            </a:r>
            <a:r>
              <a:rPr lang="en-US" sz="1500" dirty="0"/>
              <a:t> </a:t>
            </a:r>
            <a:r>
              <a:rPr lang="en-US" sz="1500" dirty="0" err="1"/>
              <a:t>renold</a:t>
            </a:r>
            <a:r>
              <a:rPr lang="en-US" sz="1500" dirty="0"/>
              <a:t> love </a:t>
            </a:r>
            <a:r>
              <a:rPr lang="en-US" sz="1500" dirty="0" err="1"/>
              <a:t>ryan</a:t>
            </a:r>
            <a:r>
              <a:rPr lang="en-US" sz="1500" dirty="0"/>
              <a:t> movie act pretty good movie </a:t>
            </a:r>
          </a:p>
          <a:p>
            <a:pPr marL="0" indent="0">
              <a:buNone/>
            </a:pPr>
            <a:r>
              <a:rPr lang="en-US" sz="1500" b="1" dirty="0"/>
              <a:t>	Unique words:</a:t>
            </a:r>
          </a:p>
          <a:p>
            <a:pPr marL="0" indent="0">
              <a:buNone/>
            </a:pPr>
            <a:r>
              <a:rPr lang="en-US" sz="1500" b="1" dirty="0"/>
              <a:t>	</a:t>
            </a:r>
            <a:r>
              <a:rPr lang="en-US" sz="1500" dirty="0"/>
              <a:t>“amaze”, “movie”, “love”, “watch”, “family”, “good”, “content”, “act”, “</a:t>
            </a:r>
            <a:r>
              <a:rPr lang="en-US" sz="1500" dirty="0" err="1"/>
              <a:t>ryan</a:t>
            </a:r>
            <a:r>
              <a:rPr lang="en-US" sz="1500" dirty="0"/>
              <a:t>”, “</a:t>
            </a:r>
            <a:r>
              <a:rPr lang="en-US" sz="1500" dirty="0" err="1"/>
              <a:t>renold</a:t>
            </a:r>
            <a:r>
              <a:rPr lang="en-US" sz="1500" dirty="0"/>
              <a:t>”, “pretty”</a:t>
            </a:r>
          </a:p>
          <a:p>
            <a:pPr marL="0" indent="0">
              <a:buNone/>
            </a:pPr>
            <a:r>
              <a:rPr lang="en-US" sz="1500" b="1" dirty="0"/>
              <a:t>	Bag of words dictionary:</a:t>
            </a:r>
          </a:p>
          <a:p>
            <a:pPr marL="0" indent="0">
              <a:buNone/>
            </a:pPr>
            <a:r>
              <a:rPr lang="en-US" sz="1500" b="1" dirty="0"/>
              <a:t>	</a:t>
            </a:r>
            <a:r>
              <a:rPr lang="en-US" sz="1500" dirty="0"/>
              <a:t>{“amaze”: 2, “movie”: 3, “love”: 2, “watch”: 1, “family”: 1, “good”: 2, “content”: 1, “act”: 2, “</a:t>
            </a:r>
            <a:r>
              <a:rPr lang="en-US" sz="1500" dirty="0" err="1"/>
              <a:t>ryan</a:t>
            </a:r>
            <a:r>
              <a:rPr lang="en-US" sz="1500" dirty="0"/>
              <a:t>”: 2, “</a:t>
            </a:r>
            <a:r>
              <a:rPr lang="en-US" sz="1500" dirty="0" err="1"/>
              <a:t>renold</a:t>
            </a:r>
            <a:r>
              <a:rPr lang="en-US" sz="1500" dirty="0"/>
              <a:t>”: 1, “pretty”: 1}</a:t>
            </a:r>
          </a:p>
          <a:p>
            <a:pPr marL="0" indent="0">
              <a:buNone/>
            </a:pPr>
            <a:r>
              <a:rPr lang="en-US" sz="1500" b="1" dirty="0"/>
              <a:t>	</a:t>
            </a:r>
            <a:r>
              <a:rPr lang="en-US" sz="1500" dirty="0"/>
              <a:t>[2, 3, 2, 1, 1, 2, 1, 2, 2, 1, 1]</a:t>
            </a:r>
          </a:p>
          <a:p>
            <a:pPr marL="0" indent="0">
              <a:buNone/>
            </a:pPr>
            <a:endParaRPr lang="en-US" sz="1300" dirty="0"/>
          </a:p>
        </p:txBody>
      </p:sp>
    </p:spTree>
    <p:extLst>
      <p:ext uri="{BB962C8B-B14F-4D97-AF65-F5344CB8AC3E}">
        <p14:creationId xmlns:p14="http://schemas.microsoft.com/office/powerpoint/2010/main" val="293162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7E754A-E558-4559-B7D8-D2F517527F42}"/>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Words for Positive Sentiment</a:t>
            </a:r>
          </a:p>
        </p:txBody>
      </p:sp>
      <p:pic>
        <p:nvPicPr>
          <p:cNvPr id="5" name="Content Placeholder 4" descr="Text&#10;&#10;Description automatically generated">
            <a:extLst>
              <a:ext uri="{FF2B5EF4-FFF2-40B4-BE49-F238E27FC236}">
                <a16:creationId xmlns:a16="http://schemas.microsoft.com/office/drawing/2014/main" id="{1A7A41AF-C0B7-4136-AF66-CA21576DB5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0679" y="122663"/>
            <a:ext cx="6469545" cy="6601522"/>
          </a:xfrm>
          <a:prstGeom prst="rect">
            <a:avLst/>
          </a:prstGeom>
        </p:spPr>
      </p:pic>
    </p:spTree>
    <p:extLst>
      <p:ext uri="{BB962C8B-B14F-4D97-AF65-F5344CB8AC3E}">
        <p14:creationId xmlns:p14="http://schemas.microsoft.com/office/powerpoint/2010/main" val="350458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D180AF-1C31-418D-8542-0AD3BB07098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Words for Negative Sentiment </a:t>
            </a:r>
          </a:p>
        </p:txBody>
      </p:sp>
      <p:pic>
        <p:nvPicPr>
          <p:cNvPr id="7" name="Content Placeholder 6" descr="A picture containing text, newspaper&#10;&#10;Description automatically generated">
            <a:extLst>
              <a:ext uri="{FF2B5EF4-FFF2-40B4-BE49-F238E27FC236}">
                <a16:creationId xmlns:a16="http://schemas.microsoft.com/office/drawing/2014/main" id="{12D9AE48-BF53-497D-BC3D-53E019505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6616" y="200722"/>
            <a:ext cx="6196340" cy="6367345"/>
          </a:xfrm>
          <a:prstGeom prst="rect">
            <a:avLst/>
          </a:prstGeom>
        </p:spPr>
      </p:pic>
    </p:spTree>
    <p:extLst>
      <p:ext uri="{BB962C8B-B14F-4D97-AF65-F5344CB8AC3E}">
        <p14:creationId xmlns:p14="http://schemas.microsoft.com/office/powerpoint/2010/main" val="181380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04774F-A322-446C-92C9-229FD1A01798}"/>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Modeling </a:t>
            </a:r>
          </a:p>
        </p:txBody>
      </p:sp>
      <p:sp>
        <p:nvSpPr>
          <p:cNvPr id="3" name="Content Placeholder 2">
            <a:extLst>
              <a:ext uri="{FF2B5EF4-FFF2-40B4-BE49-F238E27FC236}">
                <a16:creationId xmlns:a16="http://schemas.microsoft.com/office/drawing/2014/main" id="{6DD776A7-2B4E-46FD-9FF3-997DCA18A254}"/>
              </a:ext>
            </a:extLst>
          </p:cNvPr>
          <p:cNvSpPr>
            <a:spLocks noGrp="1"/>
          </p:cNvSpPr>
          <p:nvPr>
            <p:ph idx="1"/>
          </p:nvPr>
        </p:nvSpPr>
        <p:spPr>
          <a:xfrm>
            <a:off x="6503158" y="649480"/>
            <a:ext cx="4862447" cy="5546047"/>
          </a:xfrm>
        </p:spPr>
        <p:txBody>
          <a:bodyPr anchor="ctr">
            <a:normAutofit/>
          </a:bodyPr>
          <a:lstStyle/>
          <a:p>
            <a:r>
              <a:rPr lang="en-US" sz="2000" b="1" dirty="0"/>
              <a:t>Splitting dataset:</a:t>
            </a:r>
          </a:p>
          <a:p>
            <a:pPr marL="457200" lvl="1" indent="0">
              <a:buNone/>
            </a:pPr>
            <a:r>
              <a:rPr lang="en-US" sz="2000" dirty="0"/>
              <a:t>Training: 80%</a:t>
            </a:r>
          </a:p>
          <a:p>
            <a:pPr marL="457200" lvl="1" indent="0">
              <a:buNone/>
            </a:pPr>
            <a:r>
              <a:rPr lang="en-US" sz="2000" dirty="0"/>
              <a:t>Testing  : 20%</a:t>
            </a:r>
          </a:p>
          <a:p>
            <a:pPr marL="457200" lvl="1" indent="0">
              <a:buNone/>
            </a:pPr>
            <a:endParaRPr lang="en-US" sz="2000" dirty="0"/>
          </a:p>
          <a:p>
            <a:r>
              <a:rPr lang="en-US" sz="2000" b="1" dirty="0"/>
              <a:t>Algorithms used:</a:t>
            </a:r>
          </a:p>
          <a:p>
            <a:pPr lvl="1">
              <a:buFont typeface="Wingdings" panose="05000000000000000000" pitchFamily="2" charset="2"/>
              <a:buChar char="§"/>
            </a:pPr>
            <a:r>
              <a:rPr lang="en-US" sz="2000" dirty="0"/>
              <a:t>Naïve Bayes</a:t>
            </a:r>
          </a:p>
          <a:p>
            <a:pPr lvl="1">
              <a:buFont typeface="Wingdings" panose="05000000000000000000" pitchFamily="2" charset="2"/>
              <a:buChar char="§"/>
            </a:pPr>
            <a:r>
              <a:rPr lang="en-US" sz="2000" dirty="0"/>
              <a:t>Random Forest</a:t>
            </a:r>
          </a:p>
          <a:p>
            <a:pPr lvl="1">
              <a:buFont typeface="Wingdings" panose="05000000000000000000" pitchFamily="2" charset="2"/>
              <a:buChar char="§"/>
            </a:pPr>
            <a:r>
              <a:rPr lang="en-US" sz="2000" dirty="0" err="1"/>
              <a:t>XGBoost</a:t>
            </a:r>
            <a:endParaRPr lang="en-US" sz="2000" dirty="0"/>
          </a:p>
          <a:p>
            <a:pPr lvl="1">
              <a:buFont typeface="Wingdings" panose="05000000000000000000" pitchFamily="2" charset="2"/>
              <a:buChar char="§"/>
            </a:pPr>
            <a:r>
              <a:rPr lang="en-US" sz="2000" dirty="0"/>
              <a:t>Logistic Regression</a:t>
            </a:r>
          </a:p>
          <a:p>
            <a:pPr marL="457200" lvl="1" indent="0">
              <a:buNone/>
            </a:pPr>
            <a:endParaRPr lang="en-US" sz="1600" dirty="0"/>
          </a:p>
          <a:p>
            <a:pPr marL="457200" lvl="1" indent="0">
              <a:buNone/>
            </a:pPr>
            <a:endParaRPr lang="en-US" sz="1600" dirty="0"/>
          </a:p>
          <a:p>
            <a:pPr marL="457200" lvl="1" indent="0">
              <a:buNone/>
            </a:pPr>
            <a:r>
              <a:rPr lang="en-US" sz="1600" dirty="0"/>
              <a:t>	</a:t>
            </a:r>
          </a:p>
        </p:txBody>
      </p:sp>
    </p:spTree>
    <p:extLst>
      <p:ext uri="{BB962C8B-B14F-4D97-AF65-F5344CB8AC3E}">
        <p14:creationId xmlns:p14="http://schemas.microsoft.com/office/powerpoint/2010/main" val="40780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A7D03-EDE0-4F3E-8C35-F930BEA66050}"/>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Model Evaluation</a:t>
            </a:r>
          </a:p>
        </p:txBody>
      </p:sp>
      <p:sp>
        <p:nvSpPr>
          <p:cNvPr id="3" name="Content Placeholder 2">
            <a:extLst>
              <a:ext uri="{FF2B5EF4-FFF2-40B4-BE49-F238E27FC236}">
                <a16:creationId xmlns:a16="http://schemas.microsoft.com/office/drawing/2014/main" id="{49E9F577-72B6-49E8-BED4-B964F5260229}"/>
              </a:ext>
            </a:extLst>
          </p:cNvPr>
          <p:cNvSpPr>
            <a:spLocks noGrp="1"/>
          </p:cNvSpPr>
          <p:nvPr>
            <p:ph idx="1"/>
          </p:nvPr>
        </p:nvSpPr>
        <p:spPr>
          <a:xfrm>
            <a:off x="6503158" y="649480"/>
            <a:ext cx="4862447" cy="5546047"/>
          </a:xfrm>
        </p:spPr>
        <p:txBody>
          <a:bodyPr anchor="ctr">
            <a:normAutofit/>
          </a:bodyPr>
          <a:lstStyle/>
          <a:p>
            <a:r>
              <a:rPr lang="en-US" sz="2000" b="1" dirty="0"/>
              <a:t>Evaluation Metrics: </a:t>
            </a:r>
            <a:r>
              <a:rPr lang="en-US" sz="2000" dirty="0"/>
              <a:t>Accuracy (Because the dataset is balanced)</a:t>
            </a:r>
          </a:p>
          <a:p>
            <a:endParaRPr lang="en-US" sz="2000" dirty="0"/>
          </a:p>
        </p:txBody>
      </p:sp>
      <p:graphicFrame>
        <p:nvGraphicFramePr>
          <p:cNvPr id="6" name="Table 6">
            <a:extLst>
              <a:ext uri="{FF2B5EF4-FFF2-40B4-BE49-F238E27FC236}">
                <a16:creationId xmlns:a16="http://schemas.microsoft.com/office/drawing/2014/main" id="{F8D9CD7E-A955-4B0E-9948-33A68E20B302}"/>
              </a:ext>
            </a:extLst>
          </p:cNvPr>
          <p:cNvGraphicFramePr>
            <a:graphicFrameLocks noGrp="1"/>
          </p:cNvGraphicFramePr>
          <p:nvPr>
            <p:extLst>
              <p:ext uri="{D42A27DB-BD31-4B8C-83A1-F6EECF244321}">
                <p14:modId xmlns:p14="http://schemas.microsoft.com/office/powerpoint/2010/main" val="852416335"/>
              </p:ext>
            </p:extLst>
          </p:nvPr>
        </p:nvGraphicFramePr>
        <p:xfrm>
          <a:off x="6829425" y="3829050"/>
          <a:ext cx="4343400" cy="1828800"/>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7835371"/>
                    </a:ext>
                  </a:extLst>
                </a:gridCol>
                <a:gridCol w="2171700">
                  <a:extLst>
                    <a:ext uri="{9D8B030D-6E8A-4147-A177-3AD203B41FA5}">
                      <a16:colId xmlns:a16="http://schemas.microsoft.com/office/drawing/2014/main" val="1154001035"/>
                    </a:ext>
                  </a:extLst>
                </a:gridCol>
              </a:tblGrid>
              <a:tr h="358140">
                <a:tc>
                  <a:txBody>
                    <a:bodyPr/>
                    <a:lstStyle/>
                    <a:p>
                      <a:r>
                        <a:rPr lang="en-US" dirty="0"/>
                        <a:t>Algorithms </a:t>
                      </a:r>
                    </a:p>
                  </a:txBody>
                  <a:tcPr/>
                </a:tc>
                <a:tc>
                  <a:txBody>
                    <a:bodyPr/>
                    <a:lstStyle/>
                    <a:p>
                      <a:r>
                        <a:rPr lang="en-US" dirty="0"/>
                        <a:t>Accuracy</a:t>
                      </a:r>
                    </a:p>
                  </a:txBody>
                  <a:tcPr/>
                </a:tc>
                <a:extLst>
                  <a:ext uri="{0D108BD9-81ED-4DB2-BD59-A6C34878D82A}">
                    <a16:rowId xmlns:a16="http://schemas.microsoft.com/office/drawing/2014/main" val="2117306703"/>
                  </a:ext>
                </a:extLst>
              </a:tr>
              <a:tr h="358140">
                <a:tc>
                  <a:txBody>
                    <a:bodyPr/>
                    <a:lstStyle/>
                    <a:p>
                      <a:r>
                        <a:rPr lang="en-US" dirty="0"/>
                        <a:t>Naïve Bayes</a:t>
                      </a:r>
                    </a:p>
                  </a:txBody>
                  <a:tcPr/>
                </a:tc>
                <a:tc>
                  <a:txBody>
                    <a:bodyPr/>
                    <a:lstStyle/>
                    <a:p>
                      <a:r>
                        <a:rPr lang="en-US" dirty="0"/>
                        <a:t>82.57%</a:t>
                      </a:r>
                    </a:p>
                  </a:txBody>
                  <a:tcPr/>
                </a:tc>
                <a:extLst>
                  <a:ext uri="{0D108BD9-81ED-4DB2-BD59-A6C34878D82A}">
                    <a16:rowId xmlns:a16="http://schemas.microsoft.com/office/drawing/2014/main" val="3357044454"/>
                  </a:ext>
                </a:extLst>
              </a:tr>
              <a:tr h="358140">
                <a:tc>
                  <a:txBody>
                    <a:bodyPr/>
                    <a:lstStyle/>
                    <a:p>
                      <a:r>
                        <a:rPr lang="en-US" dirty="0"/>
                        <a:t>Random Forest</a:t>
                      </a:r>
                    </a:p>
                  </a:txBody>
                  <a:tcPr/>
                </a:tc>
                <a:tc>
                  <a:txBody>
                    <a:bodyPr/>
                    <a:lstStyle/>
                    <a:p>
                      <a:r>
                        <a:rPr lang="en-US" dirty="0"/>
                        <a:t>82.83%</a:t>
                      </a:r>
                    </a:p>
                  </a:txBody>
                  <a:tcPr/>
                </a:tc>
                <a:extLst>
                  <a:ext uri="{0D108BD9-81ED-4DB2-BD59-A6C34878D82A}">
                    <a16:rowId xmlns:a16="http://schemas.microsoft.com/office/drawing/2014/main" val="1492120918"/>
                  </a:ext>
                </a:extLst>
              </a:tr>
              <a:tr h="358140">
                <a:tc>
                  <a:txBody>
                    <a:bodyPr/>
                    <a:lstStyle/>
                    <a:p>
                      <a:r>
                        <a:rPr lang="en-US" dirty="0" err="1"/>
                        <a:t>XGBoost</a:t>
                      </a:r>
                      <a:endParaRPr lang="en-US" dirty="0"/>
                    </a:p>
                  </a:txBody>
                  <a:tcPr/>
                </a:tc>
                <a:tc>
                  <a:txBody>
                    <a:bodyPr/>
                    <a:lstStyle/>
                    <a:p>
                      <a:r>
                        <a:rPr lang="en-US" dirty="0"/>
                        <a:t>78.95%</a:t>
                      </a:r>
                    </a:p>
                  </a:txBody>
                  <a:tcPr/>
                </a:tc>
                <a:extLst>
                  <a:ext uri="{0D108BD9-81ED-4DB2-BD59-A6C34878D82A}">
                    <a16:rowId xmlns:a16="http://schemas.microsoft.com/office/drawing/2014/main" val="1572401751"/>
                  </a:ext>
                </a:extLst>
              </a:tr>
              <a:tr h="358140">
                <a:tc>
                  <a:txBody>
                    <a:bodyPr/>
                    <a:lstStyle/>
                    <a:p>
                      <a:r>
                        <a:rPr lang="en-US" dirty="0"/>
                        <a:t>Logistic Regression</a:t>
                      </a:r>
                    </a:p>
                  </a:txBody>
                  <a:tcPr/>
                </a:tc>
                <a:tc>
                  <a:txBody>
                    <a:bodyPr/>
                    <a:lstStyle/>
                    <a:p>
                      <a:r>
                        <a:rPr lang="en-US" dirty="0"/>
                        <a:t>86.35%</a:t>
                      </a:r>
                    </a:p>
                  </a:txBody>
                  <a:tcPr/>
                </a:tc>
                <a:extLst>
                  <a:ext uri="{0D108BD9-81ED-4DB2-BD59-A6C34878D82A}">
                    <a16:rowId xmlns:a16="http://schemas.microsoft.com/office/drawing/2014/main" val="2866759375"/>
                  </a:ext>
                </a:extLst>
              </a:tr>
            </a:tbl>
          </a:graphicData>
        </a:graphic>
      </p:graphicFrame>
    </p:spTree>
    <p:extLst>
      <p:ext uri="{BB962C8B-B14F-4D97-AF65-F5344CB8AC3E}">
        <p14:creationId xmlns:p14="http://schemas.microsoft.com/office/powerpoint/2010/main" val="107750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E9AF5-36F4-43A5-BE1D-D2034698C09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Hyper Parameter Tuning</a:t>
            </a:r>
          </a:p>
        </p:txBody>
      </p:sp>
      <p:sp>
        <p:nvSpPr>
          <p:cNvPr id="3" name="Content Placeholder 2">
            <a:extLst>
              <a:ext uri="{FF2B5EF4-FFF2-40B4-BE49-F238E27FC236}">
                <a16:creationId xmlns:a16="http://schemas.microsoft.com/office/drawing/2014/main" id="{3CF4C25F-AADA-475F-B43D-CBD99E904AC4}"/>
              </a:ext>
            </a:extLst>
          </p:cNvPr>
          <p:cNvSpPr>
            <a:spLocks noGrp="1"/>
          </p:cNvSpPr>
          <p:nvPr>
            <p:ph idx="1"/>
          </p:nvPr>
        </p:nvSpPr>
        <p:spPr>
          <a:xfrm>
            <a:off x="4810259" y="649480"/>
            <a:ext cx="6555347" cy="5546047"/>
          </a:xfrm>
        </p:spPr>
        <p:txBody>
          <a:bodyPr anchor="ctr">
            <a:normAutofit/>
          </a:bodyPr>
          <a:lstStyle/>
          <a:p>
            <a:r>
              <a:rPr lang="en-US" sz="2000" dirty="0"/>
              <a:t>Logistic Regression outperformed all other algorithms and hyper parameter tuning of Logistic Regression increased the accuracy from </a:t>
            </a:r>
            <a:r>
              <a:rPr lang="en-US" sz="2000" dirty="0">
                <a:solidFill>
                  <a:schemeClr val="accent1"/>
                </a:solidFill>
              </a:rPr>
              <a:t>86.35 to 87.43</a:t>
            </a:r>
            <a:r>
              <a:rPr lang="en-US" sz="2000" dirty="0"/>
              <a:t>.</a:t>
            </a:r>
          </a:p>
        </p:txBody>
      </p:sp>
    </p:spTree>
    <p:extLst>
      <p:ext uri="{BB962C8B-B14F-4D97-AF65-F5344CB8AC3E}">
        <p14:creationId xmlns:p14="http://schemas.microsoft.com/office/powerpoint/2010/main" val="144914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4A043A-5F93-42DF-A415-CF0F45EE62C6}"/>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Model Deployment</a:t>
            </a:r>
          </a:p>
        </p:txBody>
      </p:sp>
      <p:sp>
        <p:nvSpPr>
          <p:cNvPr id="23" name="Content Placeholder 2">
            <a:extLst>
              <a:ext uri="{FF2B5EF4-FFF2-40B4-BE49-F238E27FC236}">
                <a16:creationId xmlns:a16="http://schemas.microsoft.com/office/drawing/2014/main" id="{683FAD85-A47F-453E-A49C-22FD5AEAAB3D}"/>
              </a:ext>
            </a:extLst>
          </p:cNvPr>
          <p:cNvSpPr>
            <a:spLocks noGrp="1"/>
          </p:cNvSpPr>
          <p:nvPr>
            <p:ph idx="1"/>
          </p:nvPr>
        </p:nvSpPr>
        <p:spPr>
          <a:xfrm>
            <a:off x="5731727" y="649480"/>
            <a:ext cx="6459507" cy="5546047"/>
          </a:xfrm>
        </p:spPr>
        <p:txBody>
          <a:bodyPr anchor="ctr">
            <a:normAutofit/>
          </a:bodyPr>
          <a:lstStyle/>
          <a:p>
            <a:r>
              <a:rPr lang="en-US" sz="2000" dirty="0"/>
              <a:t>Using tuned logistic regression model along with flask web framework and deploying a web application into Heroku.</a:t>
            </a:r>
          </a:p>
          <a:p>
            <a:r>
              <a:rPr lang="en-US" sz="2000" dirty="0"/>
              <a:t>The deployment link is: </a:t>
            </a:r>
          </a:p>
          <a:p>
            <a:pPr marL="0" indent="0">
              <a:buNone/>
            </a:pPr>
            <a:r>
              <a:rPr lang="en-US" sz="2000" dirty="0">
                <a:hlinkClick r:id="rId2"/>
              </a:rPr>
              <a:t>https://sentiment-prediction-app.herokuapp.com/</a:t>
            </a:r>
            <a:endParaRPr lang="en-US" sz="2000" dirty="0"/>
          </a:p>
          <a:p>
            <a:pPr marL="0" indent="0">
              <a:buNone/>
            </a:pPr>
            <a:endParaRPr lang="en-US" sz="2000" dirty="0"/>
          </a:p>
        </p:txBody>
      </p:sp>
    </p:spTree>
    <p:extLst>
      <p:ext uri="{BB962C8B-B14F-4D97-AF65-F5344CB8AC3E}">
        <p14:creationId xmlns:p14="http://schemas.microsoft.com/office/powerpoint/2010/main" val="26726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ECE61-9CDB-4834-8D46-653CDA521D6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Future Improvements</a:t>
            </a:r>
          </a:p>
        </p:txBody>
      </p:sp>
      <p:sp>
        <p:nvSpPr>
          <p:cNvPr id="3" name="Content Placeholder 2">
            <a:extLst>
              <a:ext uri="{FF2B5EF4-FFF2-40B4-BE49-F238E27FC236}">
                <a16:creationId xmlns:a16="http://schemas.microsoft.com/office/drawing/2014/main" id="{9E9C3FA0-51C5-4CF3-BBA8-02EAFD0A9012}"/>
              </a:ext>
            </a:extLst>
          </p:cNvPr>
          <p:cNvSpPr>
            <a:spLocks noGrp="1"/>
          </p:cNvSpPr>
          <p:nvPr>
            <p:ph idx="1"/>
          </p:nvPr>
        </p:nvSpPr>
        <p:spPr>
          <a:xfrm>
            <a:off x="4215161" y="649480"/>
            <a:ext cx="7839307" cy="5546047"/>
          </a:xfrm>
        </p:spPr>
        <p:txBody>
          <a:bodyPr anchor="ctr">
            <a:normAutofit/>
          </a:bodyPr>
          <a:lstStyle/>
          <a:p>
            <a:r>
              <a:rPr lang="en-US" sz="2000" dirty="0"/>
              <a:t>Collecting more data from different sources for robust model.</a:t>
            </a:r>
          </a:p>
          <a:p>
            <a:r>
              <a:rPr lang="en-US" sz="2000" dirty="0"/>
              <a:t>Using </a:t>
            </a:r>
            <a:r>
              <a:rPr lang="en-US" sz="2000" dirty="0" err="1"/>
              <a:t>Tf-Idf</a:t>
            </a:r>
            <a:r>
              <a:rPr lang="en-US" sz="2000" dirty="0"/>
              <a:t> and Word2Vec for transforming word representations to numerical versions.</a:t>
            </a:r>
          </a:p>
          <a:p>
            <a:r>
              <a:rPr lang="en-US" sz="2000" dirty="0"/>
              <a:t>Creating a more interactive web app with additional features like, uploading dataset, automatic data cleaning, and predicting sentiment features. </a:t>
            </a:r>
          </a:p>
        </p:txBody>
      </p:sp>
    </p:spTree>
    <p:extLst>
      <p:ext uri="{BB962C8B-B14F-4D97-AF65-F5344CB8AC3E}">
        <p14:creationId xmlns:p14="http://schemas.microsoft.com/office/powerpoint/2010/main" val="89820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6358B-45A8-4BA1-A9C0-2CAA9257098C}"/>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a:solidFill>
                  <a:srgbClr val="FFFFFF"/>
                </a:solidFill>
                <a:latin typeface="+mj-lt"/>
                <a:ea typeface="+mj-ea"/>
                <a:cs typeface="+mj-cs"/>
              </a:rPr>
              <a:t>Background</a:t>
            </a:r>
          </a:p>
        </p:txBody>
      </p:sp>
      <p:sp>
        <p:nvSpPr>
          <p:cNvPr id="3" name="Subtitle 2">
            <a:extLst>
              <a:ext uri="{FF2B5EF4-FFF2-40B4-BE49-F238E27FC236}">
                <a16:creationId xmlns:a16="http://schemas.microsoft.com/office/drawing/2014/main" id="{5AA2EC7E-D387-4398-B09B-8EB1DB83F175}"/>
              </a:ext>
            </a:extLst>
          </p:cNvPr>
          <p:cNvSpPr>
            <a:spLocks noGrp="1"/>
          </p:cNvSpPr>
          <p:nvPr>
            <p:ph type="subTitle" idx="1"/>
          </p:nvPr>
        </p:nvSpPr>
        <p:spPr>
          <a:xfrm>
            <a:off x="1371599" y="1590741"/>
            <a:ext cx="9724031" cy="4410814"/>
          </a:xfrm>
        </p:spPr>
        <p:txBody>
          <a:bodyPr vert="horz" lIns="91440" tIns="45720" rIns="91440" bIns="45720" rtlCol="0" anchor="ctr">
            <a:normAutofit/>
          </a:bodyPr>
          <a:lstStyle/>
          <a:p>
            <a:pPr marL="914400" lvl="1" indent="-228600" algn="l">
              <a:buFont typeface="Arial" panose="020B0604020202020204" pitchFamily="34" charset="0"/>
              <a:buChar char="•"/>
            </a:pPr>
            <a:r>
              <a:rPr lang="en-US" dirty="0"/>
              <a:t>Movies are good for entertainment purpose as well as they reflect the life of people. A good movie which has a good message can change the society and influence people’s lives.</a:t>
            </a:r>
          </a:p>
          <a:p>
            <a:pPr marL="914400" lvl="1" indent="-228600" algn="l">
              <a:buFont typeface="Arial" panose="020B0604020202020204" pitchFamily="34" charset="0"/>
              <a:buChar char="•"/>
            </a:pPr>
            <a:r>
              <a:rPr lang="en-US" dirty="0"/>
              <a:t>However, not every movie is good and carry important messages. Some movies are not worth people’s important time. </a:t>
            </a:r>
          </a:p>
          <a:p>
            <a:pPr marL="914400" lvl="1" indent="-228600" algn="l">
              <a:buFont typeface="Arial" panose="020B0604020202020204" pitchFamily="34" charset="0"/>
              <a:buChar char="•"/>
            </a:pPr>
            <a:r>
              <a:rPr lang="en-US" dirty="0"/>
              <a:t>One of the ways to know about movie is by getting the reviews from people who have already watched it. However, there may be bias if the sample size is too small due to varying people’s opinion. So, a good way to judge is by collecting the large sample and getting the average. </a:t>
            </a:r>
          </a:p>
          <a:p>
            <a:pPr marL="685800" lvl="1" algn="l"/>
            <a:endParaRPr lang="en-US" sz="1600" dirty="0"/>
          </a:p>
        </p:txBody>
      </p:sp>
    </p:spTree>
    <p:extLst>
      <p:ext uri="{BB962C8B-B14F-4D97-AF65-F5344CB8AC3E}">
        <p14:creationId xmlns:p14="http://schemas.microsoft.com/office/powerpoint/2010/main" val="310429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Rectangle 6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AB63D-0F64-4EB6-927F-8F0A39E99BA3}"/>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mn-lt"/>
              </a:rPr>
              <a:t>Motivation</a:t>
            </a:r>
            <a:endParaRPr lang="en-US" sz="4000">
              <a:solidFill>
                <a:srgbClr val="FFFFFF"/>
              </a:solidFill>
              <a:latin typeface="+mn-lt"/>
            </a:endParaRPr>
          </a:p>
        </p:txBody>
      </p:sp>
      <p:sp>
        <p:nvSpPr>
          <p:cNvPr id="3" name="Content Placeholder 2">
            <a:extLst>
              <a:ext uri="{FF2B5EF4-FFF2-40B4-BE49-F238E27FC236}">
                <a16:creationId xmlns:a16="http://schemas.microsoft.com/office/drawing/2014/main" id="{283BD33D-65B1-49E0-82E7-7CE4C87E04D7}"/>
              </a:ext>
            </a:extLst>
          </p:cNvPr>
          <p:cNvSpPr>
            <a:spLocks noGrp="1"/>
          </p:cNvSpPr>
          <p:nvPr>
            <p:ph idx="1"/>
          </p:nvPr>
        </p:nvSpPr>
        <p:spPr>
          <a:xfrm>
            <a:off x="4037826" y="94020"/>
            <a:ext cx="8154174" cy="6753842"/>
          </a:xfrm>
        </p:spPr>
        <p:txBody>
          <a:bodyPr anchor="ctr">
            <a:noAutofit/>
          </a:bodyPr>
          <a:lstStyle/>
          <a:p>
            <a:r>
              <a:rPr lang="en-US" sz="2000" dirty="0">
                <a:solidFill>
                  <a:srgbClr val="292929"/>
                </a:solidFill>
              </a:rPr>
              <a:t>I have been watching movies since I was a small kid. Not only I have been watching movies for entertainment, but also for life lesson, motivation, and exposure to different culture. There has been times where I have watched bad movies many times with no good story line or content. I wish I had known early so that I would not have watched it. </a:t>
            </a:r>
          </a:p>
          <a:p>
            <a:r>
              <a:rPr lang="en-US" sz="2000" b="0" i="0" dirty="0">
                <a:solidFill>
                  <a:srgbClr val="292929"/>
                </a:solidFill>
                <a:effectLst/>
              </a:rPr>
              <a:t>Sentiment relates to the meaning of a word or sequence of words and is usually associated with an opinion or emotion.</a:t>
            </a:r>
          </a:p>
          <a:p>
            <a:r>
              <a:rPr lang="en-US" sz="2000" b="0" i="0" dirty="0">
                <a:solidFill>
                  <a:srgbClr val="292929"/>
                </a:solidFill>
                <a:effectLst/>
              </a:rPr>
              <a:t>Sentiment analysis of many reviews posted by people helps us to determine the attitude of critics depending on their reviews and can rate how positive or negative a movie review is as well as the overall rating for a movie. Therefore, the process of understanding if a review is positive or negative can be automated as the machine learns through training and testing the data. </a:t>
            </a:r>
          </a:p>
          <a:p>
            <a:r>
              <a:rPr lang="en-US" sz="2000" b="0" i="0" dirty="0">
                <a:solidFill>
                  <a:srgbClr val="292929"/>
                </a:solidFill>
                <a:effectLst/>
              </a:rPr>
              <a:t>This project aims to rate reviews using many classifiers and compare which gives better and more accurate results. Classification is a data mining methodology that assigns classes to a collection of data in order to help in more accurate predictions and analysis. Many classification algorithms like Naïve Bayes, </a:t>
            </a:r>
            <a:r>
              <a:rPr lang="en-US" sz="2000" dirty="0">
                <a:solidFill>
                  <a:srgbClr val="292929"/>
                </a:solidFill>
              </a:rPr>
              <a:t>Logistic Regression, D</a:t>
            </a:r>
            <a:r>
              <a:rPr lang="en-US" sz="2000" b="0" i="0" dirty="0">
                <a:solidFill>
                  <a:srgbClr val="292929"/>
                </a:solidFill>
                <a:effectLst/>
              </a:rPr>
              <a:t>ecision tree, and Random Forest will be used, and the results of sentiment analysis compared.</a:t>
            </a:r>
          </a:p>
        </p:txBody>
      </p:sp>
    </p:spTree>
    <p:extLst>
      <p:ext uri="{BB962C8B-B14F-4D97-AF65-F5344CB8AC3E}">
        <p14:creationId xmlns:p14="http://schemas.microsoft.com/office/powerpoint/2010/main" val="423450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19E75-DE93-498C-A4D9-21364FBC957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	</a:t>
            </a:r>
            <a:r>
              <a:rPr lang="en-US" sz="4000" dirty="0">
                <a:solidFill>
                  <a:srgbClr val="FFFFFF"/>
                </a:solidFill>
                <a:latin typeface="+mn-lt"/>
              </a:rPr>
              <a:t>Movie Reviews Dataset</a:t>
            </a:r>
          </a:p>
        </p:txBody>
      </p:sp>
      <p:sp>
        <p:nvSpPr>
          <p:cNvPr id="3" name="Content Placeholder 2">
            <a:extLst>
              <a:ext uri="{FF2B5EF4-FFF2-40B4-BE49-F238E27FC236}">
                <a16:creationId xmlns:a16="http://schemas.microsoft.com/office/drawing/2014/main" id="{13368DB4-AFE1-414C-80CF-6681979561FE}"/>
              </a:ext>
            </a:extLst>
          </p:cNvPr>
          <p:cNvSpPr>
            <a:spLocks noGrp="1"/>
          </p:cNvSpPr>
          <p:nvPr>
            <p:ph idx="1"/>
          </p:nvPr>
        </p:nvSpPr>
        <p:spPr>
          <a:xfrm>
            <a:off x="4810259" y="649480"/>
            <a:ext cx="6555347" cy="5546047"/>
          </a:xfrm>
        </p:spPr>
        <p:txBody>
          <a:bodyPr anchor="ctr">
            <a:normAutofit/>
          </a:bodyPr>
          <a:lstStyle/>
          <a:p>
            <a:r>
              <a:rPr lang="en-US" sz="2000" dirty="0"/>
              <a:t>Downloaded from Kaggle provide by </a:t>
            </a:r>
            <a:r>
              <a:rPr lang="en-US" sz="2000" dirty="0" err="1"/>
              <a:t>Lakshmipathi</a:t>
            </a:r>
            <a:r>
              <a:rPr lang="en-US" sz="2000" dirty="0"/>
              <a:t> N.</a:t>
            </a:r>
          </a:p>
          <a:p>
            <a:r>
              <a:rPr lang="en-US" sz="2000" dirty="0"/>
              <a:t>Link to the dataset: </a:t>
            </a:r>
            <a:r>
              <a:rPr lang="en-US" sz="2000" dirty="0">
                <a:hlinkClick r:id="rId2"/>
              </a:rPr>
              <a:t>https://www.kaggle.com/lakshmi25npathi/imdb-dataset-of-50k-movie-reviews</a:t>
            </a:r>
            <a:endParaRPr lang="en-US" sz="2000" dirty="0"/>
          </a:p>
          <a:p>
            <a:r>
              <a:rPr lang="en-US" sz="2000" dirty="0"/>
              <a:t>Size of dataset: 50k movie reviews</a:t>
            </a:r>
          </a:p>
        </p:txBody>
      </p:sp>
    </p:spTree>
    <p:extLst>
      <p:ext uri="{BB962C8B-B14F-4D97-AF65-F5344CB8AC3E}">
        <p14:creationId xmlns:p14="http://schemas.microsoft.com/office/powerpoint/2010/main" val="362535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7256C-9A2C-4669-A969-4D4C7CFFC7AB}"/>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Loading the dataset </a:t>
            </a:r>
          </a:p>
        </p:txBody>
      </p:sp>
      <p:sp>
        <p:nvSpPr>
          <p:cNvPr id="3" name="Content Placeholder 2">
            <a:extLst>
              <a:ext uri="{FF2B5EF4-FFF2-40B4-BE49-F238E27FC236}">
                <a16:creationId xmlns:a16="http://schemas.microsoft.com/office/drawing/2014/main" id="{760474A9-FEEE-473C-A208-63734B959CBC}"/>
              </a:ext>
            </a:extLst>
          </p:cNvPr>
          <p:cNvSpPr>
            <a:spLocks noGrp="1"/>
          </p:cNvSpPr>
          <p:nvPr>
            <p:ph idx="1"/>
          </p:nvPr>
        </p:nvSpPr>
        <p:spPr>
          <a:xfrm>
            <a:off x="4581727" y="419101"/>
            <a:ext cx="7400723" cy="1352550"/>
          </a:xfrm>
        </p:spPr>
        <p:txBody>
          <a:bodyPr anchor="ctr">
            <a:normAutofit/>
          </a:bodyPr>
          <a:lstStyle/>
          <a:p>
            <a:r>
              <a:rPr lang="en-US" sz="2000" dirty="0"/>
              <a:t>Loading the dataset into google </a:t>
            </a:r>
            <a:r>
              <a:rPr lang="en-US" sz="2000" dirty="0" err="1"/>
              <a:t>colab</a:t>
            </a:r>
            <a:r>
              <a:rPr lang="en-US" sz="2000" dirty="0"/>
              <a:t> using pandas.</a:t>
            </a:r>
          </a:p>
          <a:p>
            <a:r>
              <a:rPr lang="en-US" sz="2000" dirty="0"/>
              <a:t>The number of positive and negative reviews is equal, i.e. 25000. Since, the dataset is balanced, there is no need of any data transformation.</a:t>
            </a:r>
          </a:p>
        </p:txBody>
      </p:sp>
      <p:pic>
        <p:nvPicPr>
          <p:cNvPr id="6" name="Picture 5" descr="Chart, bar chart, treemap chart&#10;&#10;Description automatically generated">
            <a:extLst>
              <a:ext uri="{FF2B5EF4-FFF2-40B4-BE49-F238E27FC236}">
                <a16:creationId xmlns:a16="http://schemas.microsoft.com/office/drawing/2014/main" id="{E58436B6-D3D1-4741-B311-EF2A359AD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109" y="1895476"/>
            <a:ext cx="6109466" cy="3629024"/>
          </a:xfrm>
          <a:prstGeom prst="rect">
            <a:avLst/>
          </a:prstGeom>
        </p:spPr>
      </p:pic>
    </p:spTree>
    <p:extLst>
      <p:ext uri="{BB962C8B-B14F-4D97-AF65-F5344CB8AC3E}">
        <p14:creationId xmlns:p14="http://schemas.microsoft.com/office/powerpoint/2010/main" val="146817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7F75B-58DD-4106-8EDC-A69BED797C8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Overview of Sentiment Analysis</a:t>
            </a:r>
          </a:p>
        </p:txBody>
      </p:sp>
      <p:sp>
        <p:nvSpPr>
          <p:cNvPr id="3" name="Content Placeholder 2">
            <a:extLst>
              <a:ext uri="{FF2B5EF4-FFF2-40B4-BE49-F238E27FC236}">
                <a16:creationId xmlns:a16="http://schemas.microsoft.com/office/drawing/2014/main" id="{60C006B0-FE4C-4E40-A942-3E161C139D09}"/>
              </a:ext>
            </a:extLst>
          </p:cNvPr>
          <p:cNvSpPr>
            <a:spLocks noGrp="1"/>
          </p:cNvSpPr>
          <p:nvPr>
            <p:ph idx="1"/>
          </p:nvPr>
        </p:nvSpPr>
        <p:spPr>
          <a:xfrm>
            <a:off x="4810259" y="649480"/>
            <a:ext cx="6555347" cy="5546047"/>
          </a:xfrm>
        </p:spPr>
        <p:txBody>
          <a:bodyPr anchor="ctr">
            <a:normAutofit/>
          </a:bodyPr>
          <a:lstStyle/>
          <a:p>
            <a:pPr marL="0" indent="0">
              <a:buNone/>
            </a:pPr>
            <a:r>
              <a:rPr lang="en-US" sz="2400" b="1" dirty="0"/>
              <a:t>Steps Involved In Sentiment Analysis of Movie Reviews</a:t>
            </a:r>
          </a:p>
          <a:p>
            <a:pPr lvl="1"/>
            <a:r>
              <a:rPr lang="en-US" sz="2000" dirty="0"/>
              <a:t>Data Cleaning</a:t>
            </a:r>
          </a:p>
          <a:p>
            <a:pPr lvl="1"/>
            <a:r>
              <a:rPr lang="en-US" sz="2000" dirty="0"/>
              <a:t>Data Pre-processing</a:t>
            </a:r>
          </a:p>
          <a:p>
            <a:pPr lvl="1"/>
            <a:r>
              <a:rPr lang="en-US" sz="2000" dirty="0"/>
              <a:t>Modeling Algorithms for Classification</a:t>
            </a:r>
          </a:p>
          <a:p>
            <a:pPr lvl="1"/>
            <a:r>
              <a:rPr lang="en-US" sz="2000" dirty="0"/>
              <a:t>Model Performance Evaluation</a:t>
            </a:r>
          </a:p>
          <a:p>
            <a:pPr lvl="1"/>
            <a:r>
              <a:rPr lang="en-US" sz="2000" dirty="0"/>
              <a:t>Hyperparameter Tuning and Evaluation</a:t>
            </a:r>
          </a:p>
          <a:p>
            <a:pPr lvl="1"/>
            <a:r>
              <a:rPr lang="en-US" sz="2000" dirty="0"/>
              <a:t>Model Deployment</a:t>
            </a:r>
            <a:r>
              <a:rPr lang="en-US" sz="1600" dirty="0"/>
              <a:t>	</a:t>
            </a:r>
          </a:p>
          <a:p>
            <a:pPr lvl="1"/>
            <a:r>
              <a:rPr lang="en-US" sz="2000" dirty="0"/>
              <a:t>Future Improvements	</a:t>
            </a:r>
            <a:r>
              <a:rPr lang="en-US" sz="1600" dirty="0"/>
              <a:t>     </a:t>
            </a:r>
          </a:p>
          <a:p>
            <a:pPr marL="0" indent="0">
              <a:buNone/>
            </a:pPr>
            <a:endParaRPr lang="en-US" sz="2000" dirty="0"/>
          </a:p>
        </p:txBody>
      </p:sp>
    </p:spTree>
    <p:extLst>
      <p:ext uri="{BB962C8B-B14F-4D97-AF65-F5344CB8AC3E}">
        <p14:creationId xmlns:p14="http://schemas.microsoft.com/office/powerpoint/2010/main" val="172409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98400-FF49-45AA-8A5C-0B6AF72F9A7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Data Cleaning</a:t>
            </a:r>
          </a:p>
        </p:txBody>
      </p:sp>
      <p:sp>
        <p:nvSpPr>
          <p:cNvPr id="3" name="Content Placeholder 2">
            <a:extLst>
              <a:ext uri="{FF2B5EF4-FFF2-40B4-BE49-F238E27FC236}">
                <a16:creationId xmlns:a16="http://schemas.microsoft.com/office/drawing/2014/main" id="{7D595702-BE4F-4BDD-89C2-92F5E9A30344}"/>
              </a:ext>
            </a:extLst>
          </p:cNvPr>
          <p:cNvSpPr>
            <a:spLocks noGrp="1"/>
          </p:cNvSpPr>
          <p:nvPr>
            <p:ph idx="1"/>
          </p:nvPr>
        </p:nvSpPr>
        <p:spPr>
          <a:xfrm>
            <a:off x="4257675" y="649480"/>
            <a:ext cx="7572375" cy="5546047"/>
          </a:xfrm>
        </p:spPr>
        <p:txBody>
          <a:bodyPr anchor="ctr">
            <a:normAutofit/>
          </a:bodyPr>
          <a:lstStyle/>
          <a:p>
            <a:r>
              <a:rPr lang="en-US" sz="2000" dirty="0"/>
              <a:t>It involves removing emojis, links, double spacing, punctuations, digits, non ascii characters from tweets.</a:t>
            </a:r>
          </a:p>
          <a:p>
            <a:r>
              <a:rPr lang="en-US" sz="2000" dirty="0"/>
              <a:t>Lower-casing the reviews.</a:t>
            </a:r>
          </a:p>
          <a:p>
            <a:pPr marL="0" indent="0">
              <a:buNone/>
            </a:pPr>
            <a:endParaRPr lang="en-US" sz="2000" dirty="0"/>
          </a:p>
        </p:txBody>
      </p:sp>
    </p:spTree>
    <p:extLst>
      <p:ext uri="{BB962C8B-B14F-4D97-AF65-F5344CB8AC3E}">
        <p14:creationId xmlns:p14="http://schemas.microsoft.com/office/powerpoint/2010/main" val="153466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95E08-2E5A-4BE8-BD02-3AD908AF9DC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Pre-Processing</a:t>
            </a:r>
          </a:p>
        </p:txBody>
      </p:sp>
      <p:sp>
        <p:nvSpPr>
          <p:cNvPr id="3" name="Content Placeholder 2">
            <a:extLst>
              <a:ext uri="{FF2B5EF4-FFF2-40B4-BE49-F238E27FC236}">
                <a16:creationId xmlns:a16="http://schemas.microsoft.com/office/drawing/2014/main" id="{6996C4C5-9D73-4246-BD1E-E0206EEF3A67}"/>
              </a:ext>
            </a:extLst>
          </p:cNvPr>
          <p:cNvSpPr>
            <a:spLocks noGrp="1"/>
          </p:cNvSpPr>
          <p:nvPr>
            <p:ph idx="1"/>
          </p:nvPr>
        </p:nvSpPr>
        <p:spPr>
          <a:xfrm>
            <a:off x="4367696" y="649480"/>
            <a:ext cx="4671530" cy="5546047"/>
          </a:xfrm>
        </p:spPr>
        <p:txBody>
          <a:bodyPr anchor="ctr">
            <a:normAutofit/>
          </a:bodyPr>
          <a:lstStyle/>
          <a:p>
            <a:r>
              <a:rPr lang="en-US" sz="2000" dirty="0"/>
              <a:t>Remove English Stop Words from Reviews</a:t>
            </a:r>
          </a:p>
          <a:p>
            <a:r>
              <a:rPr lang="en-US" sz="2000" dirty="0"/>
              <a:t>Lemmatization of Reviews</a:t>
            </a:r>
          </a:p>
          <a:p>
            <a:r>
              <a:rPr lang="en-US" sz="2000" dirty="0"/>
              <a:t>Creating the bag of words from the whole corpus of cleaned reviews</a:t>
            </a:r>
          </a:p>
          <a:p>
            <a:endParaRPr lang="en-US" sz="2000" dirty="0"/>
          </a:p>
        </p:txBody>
      </p:sp>
    </p:spTree>
    <p:extLst>
      <p:ext uri="{BB962C8B-B14F-4D97-AF65-F5344CB8AC3E}">
        <p14:creationId xmlns:p14="http://schemas.microsoft.com/office/powerpoint/2010/main" val="44352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02A8EC-B89F-43F9-A18D-07B73E08E91D}"/>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1. Removing Stop words</a:t>
            </a:r>
          </a:p>
        </p:txBody>
      </p:sp>
      <p:graphicFrame>
        <p:nvGraphicFramePr>
          <p:cNvPr id="5" name="Table 5">
            <a:extLst>
              <a:ext uri="{FF2B5EF4-FFF2-40B4-BE49-F238E27FC236}">
                <a16:creationId xmlns:a16="http://schemas.microsoft.com/office/drawing/2014/main" id="{04EB30EE-BFBC-4944-AFDE-FBF0997E94D9}"/>
              </a:ext>
            </a:extLst>
          </p:cNvPr>
          <p:cNvGraphicFramePr>
            <a:graphicFrameLocks noGrp="1"/>
          </p:cNvGraphicFramePr>
          <p:nvPr>
            <p:ph idx="1"/>
            <p:extLst>
              <p:ext uri="{D42A27DB-BD31-4B8C-83A1-F6EECF244321}">
                <p14:modId xmlns:p14="http://schemas.microsoft.com/office/powerpoint/2010/main" val="3673614719"/>
              </p:ext>
            </p:extLst>
          </p:nvPr>
        </p:nvGraphicFramePr>
        <p:xfrm>
          <a:off x="66676" y="2273574"/>
          <a:ext cx="12113354" cy="4535793"/>
        </p:xfrm>
        <a:graphic>
          <a:graphicData uri="http://schemas.openxmlformats.org/drawingml/2006/table">
            <a:tbl>
              <a:tblPr firstRow="1" bandRow="1">
                <a:solidFill>
                  <a:srgbClr val="F7F7F7"/>
                </a:solidFill>
                <a:tableStyleId>{5C22544A-7EE6-4342-B048-85BDC9FD1C3A}</a:tableStyleId>
              </a:tblPr>
              <a:tblGrid>
                <a:gridCol w="6221724">
                  <a:extLst>
                    <a:ext uri="{9D8B030D-6E8A-4147-A177-3AD203B41FA5}">
                      <a16:colId xmlns:a16="http://schemas.microsoft.com/office/drawing/2014/main" val="1914352919"/>
                    </a:ext>
                  </a:extLst>
                </a:gridCol>
                <a:gridCol w="5891630">
                  <a:extLst>
                    <a:ext uri="{9D8B030D-6E8A-4147-A177-3AD203B41FA5}">
                      <a16:colId xmlns:a16="http://schemas.microsoft.com/office/drawing/2014/main" val="353005030"/>
                    </a:ext>
                  </a:extLst>
                </a:gridCol>
              </a:tblGrid>
              <a:tr h="717680">
                <a:tc>
                  <a:txBody>
                    <a:bodyPr/>
                    <a:lstStyle/>
                    <a:p>
                      <a:r>
                        <a:rPr lang="en-US" sz="2000" b="1" cap="all" spc="60" dirty="0">
                          <a:solidFill>
                            <a:schemeClr val="tx1"/>
                          </a:solidFill>
                        </a:rPr>
                        <a:t>Reviews with stop words</a:t>
                      </a:r>
                    </a:p>
                    <a:p>
                      <a:endParaRPr lang="en-US" sz="1200" b="1" cap="all" spc="60" dirty="0">
                        <a:solidFill>
                          <a:schemeClr val="tx1"/>
                        </a:solidFill>
                      </a:endParaRPr>
                    </a:p>
                  </a:txBody>
                  <a:tcPr marL="140436" marR="140436" marT="140436" marB="140436">
                    <a:lnL w="12700" cmpd="sng">
                      <a:noFill/>
                    </a:lnL>
                    <a:lnR w="12700" cmpd="sng">
                      <a:noFill/>
                    </a:lnR>
                    <a:lnT w="12700" cmpd="sng">
                      <a:noFill/>
                    </a:lnT>
                    <a:lnB w="38100" cmpd="sng">
                      <a:noFill/>
                    </a:lnB>
                    <a:noFill/>
                  </a:tcPr>
                </a:tc>
                <a:tc>
                  <a:txBody>
                    <a:bodyPr/>
                    <a:lstStyle/>
                    <a:p>
                      <a:r>
                        <a:rPr lang="en-US" sz="2000" b="1" cap="all" spc="60" dirty="0">
                          <a:solidFill>
                            <a:schemeClr val="tx1"/>
                          </a:solidFill>
                        </a:rPr>
                        <a:t>Reviews without stop words</a:t>
                      </a:r>
                    </a:p>
                    <a:p>
                      <a:endParaRPr lang="en-US" sz="1200" b="1" cap="all" spc="60" dirty="0">
                        <a:solidFill>
                          <a:schemeClr val="tx1"/>
                        </a:solidFill>
                      </a:endParaRPr>
                    </a:p>
                  </a:txBody>
                  <a:tcPr marL="140436" marR="140436" marT="140436" marB="140436">
                    <a:lnL w="12700" cmpd="sng">
                      <a:noFill/>
                    </a:lnL>
                    <a:lnR w="12700" cmpd="sng">
                      <a:noFill/>
                    </a:lnR>
                    <a:lnT w="12700" cmpd="sng">
                      <a:noFill/>
                    </a:lnT>
                    <a:lnB w="38100" cmpd="sng">
                      <a:noFill/>
                    </a:lnB>
                    <a:noFill/>
                  </a:tcPr>
                </a:tc>
                <a:extLst>
                  <a:ext uri="{0D108BD9-81ED-4DB2-BD59-A6C34878D82A}">
                    <a16:rowId xmlns:a16="http://schemas.microsoft.com/office/drawing/2014/main" val="1987054617"/>
                  </a:ext>
                </a:extLst>
              </a:tr>
              <a:tr h="982877">
                <a:tc>
                  <a:txBody>
                    <a:bodyPr/>
                    <a:lstStyle/>
                    <a:p>
                      <a:r>
                        <a:rPr lang="en-US" sz="2000" cap="none" spc="0" dirty="0">
                          <a:solidFill>
                            <a:schemeClr val="tx1"/>
                          </a:solidFill>
                        </a:rPr>
                        <a:t>in five days I have not once any movie. I watched this movie it sucks.</a:t>
                      </a:r>
                    </a:p>
                    <a:p>
                      <a:endParaRPr lang="en-US" sz="2000" cap="none" spc="0" dirty="0">
                        <a:solidFill>
                          <a:schemeClr val="tx1"/>
                        </a:solidFill>
                      </a:endParaRPr>
                    </a:p>
                  </a:txBody>
                  <a:tcPr marL="89045" marR="89045" marT="44522" marB="93625">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000" cap="none" spc="0" dirty="0">
                          <a:solidFill>
                            <a:schemeClr val="tx1"/>
                          </a:solidFill>
                        </a:rPr>
                        <a:t>days movie watched sucks</a:t>
                      </a:r>
                    </a:p>
                  </a:txBody>
                  <a:tcPr marL="89045" marR="89045" marT="44522" marB="93625">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254855166"/>
                  </a:ext>
                </a:extLst>
              </a:tr>
              <a:tr h="1267502">
                <a:tc>
                  <a:txBody>
                    <a:bodyPr/>
                    <a:lstStyle/>
                    <a:p>
                      <a:r>
                        <a:rPr lang="en-US" sz="2000" cap="none" spc="0" dirty="0">
                          <a:solidFill>
                            <a:schemeClr val="tx1"/>
                          </a:solidFill>
                        </a:rPr>
                        <a:t>coronavirus is killing people and affecting economy. And, we are busy watching this boring movie at home. Movie sucks </a:t>
                      </a:r>
                    </a:p>
                    <a:p>
                      <a:endParaRPr lang="en-US" sz="2000" cap="none" spc="0" dirty="0">
                        <a:solidFill>
                          <a:schemeClr val="tx1"/>
                        </a:solidFill>
                      </a:endParaRPr>
                    </a:p>
                  </a:txBody>
                  <a:tcPr marL="89045" marR="89045" marT="44522" marB="93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000" cap="none" spc="0" dirty="0">
                          <a:solidFill>
                            <a:schemeClr val="tx1"/>
                          </a:solidFill>
                        </a:rPr>
                        <a:t>coronavirus killing people affecting economy busy watching boring movie home movie sucks</a:t>
                      </a:r>
                    </a:p>
                    <a:p>
                      <a:endParaRPr lang="en-US" sz="2000" cap="none" spc="0" dirty="0">
                        <a:solidFill>
                          <a:schemeClr val="tx1"/>
                        </a:solidFill>
                      </a:endParaRPr>
                    </a:p>
                  </a:txBody>
                  <a:tcPr marL="89045" marR="89045" marT="44522" marB="93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885071736"/>
                  </a:ext>
                </a:extLst>
              </a:tr>
              <a:tr h="1267502">
                <a:tc>
                  <a:txBody>
                    <a:bodyPr/>
                    <a:lstStyle/>
                    <a:p>
                      <a:r>
                        <a:rPr lang="en-US" sz="2000" cap="none" spc="0" dirty="0">
                          <a:solidFill>
                            <a:schemeClr val="tx1"/>
                          </a:solidFill>
                        </a:rPr>
                        <a:t>This is an amazing movie. I loved watching this movie with my family. Good content and amazing acting by Ryan </a:t>
                      </a:r>
                      <a:r>
                        <a:rPr lang="en-US" sz="2000" cap="none" spc="0" dirty="0" err="1">
                          <a:solidFill>
                            <a:schemeClr val="tx1"/>
                          </a:solidFill>
                        </a:rPr>
                        <a:t>Renolds</a:t>
                      </a:r>
                      <a:r>
                        <a:rPr lang="en-US" sz="2000" cap="none" spc="0" dirty="0">
                          <a:solidFill>
                            <a:schemeClr val="tx1"/>
                          </a:solidFill>
                        </a:rPr>
                        <a:t>. I love all of Ryan’s movies. He acts pretty good in all movies.</a:t>
                      </a:r>
                    </a:p>
                  </a:txBody>
                  <a:tcPr marL="89045" marR="89045" marT="44522" marB="9362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2000" cap="none" spc="0" dirty="0">
                          <a:solidFill>
                            <a:schemeClr val="tx1"/>
                          </a:solidFill>
                        </a:rPr>
                        <a:t>amazing movie loved watching movie family good content amazing acting </a:t>
                      </a:r>
                      <a:r>
                        <a:rPr lang="en-US" sz="2000" cap="none" spc="0" dirty="0" err="1">
                          <a:solidFill>
                            <a:schemeClr val="tx1"/>
                          </a:solidFill>
                        </a:rPr>
                        <a:t>ryan</a:t>
                      </a:r>
                      <a:r>
                        <a:rPr lang="en-US" sz="2000" cap="none" spc="0" dirty="0">
                          <a:solidFill>
                            <a:schemeClr val="tx1"/>
                          </a:solidFill>
                        </a:rPr>
                        <a:t> </a:t>
                      </a:r>
                      <a:r>
                        <a:rPr lang="en-US" sz="2000" cap="none" spc="0" dirty="0" err="1">
                          <a:solidFill>
                            <a:schemeClr val="tx1"/>
                          </a:solidFill>
                        </a:rPr>
                        <a:t>renolds</a:t>
                      </a:r>
                      <a:r>
                        <a:rPr lang="en-US" sz="2000" cap="none" spc="0" dirty="0">
                          <a:solidFill>
                            <a:schemeClr val="tx1"/>
                          </a:solidFill>
                        </a:rPr>
                        <a:t> love </a:t>
                      </a:r>
                      <a:r>
                        <a:rPr lang="en-US" sz="2000" cap="none" spc="0" dirty="0" err="1">
                          <a:solidFill>
                            <a:schemeClr val="tx1"/>
                          </a:solidFill>
                        </a:rPr>
                        <a:t>ryan</a:t>
                      </a:r>
                      <a:r>
                        <a:rPr lang="en-US" sz="2000" cap="none" spc="0" dirty="0">
                          <a:solidFill>
                            <a:schemeClr val="tx1"/>
                          </a:solidFill>
                        </a:rPr>
                        <a:t> movies acts pretty good movies</a:t>
                      </a:r>
                    </a:p>
                  </a:txBody>
                  <a:tcPr marL="89045" marR="89045" marT="44522" marB="9362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316922319"/>
                  </a:ext>
                </a:extLst>
              </a:tr>
            </a:tbl>
          </a:graphicData>
        </a:graphic>
      </p:graphicFrame>
    </p:spTree>
    <p:extLst>
      <p:ext uri="{BB962C8B-B14F-4D97-AF65-F5344CB8AC3E}">
        <p14:creationId xmlns:p14="http://schemas.microsoft.com/office/powerpoint/2010/main" val="4166615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1741</TotalTime>
  <Words>1197</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Sentiment Analysis of Movie Reviews: Using Machine Learning</vt:lpstr>
      <vt:lpstr>Background</vt:lpstr>
      <vt:lpstr>Motivation</vt:lpstr>
      <vt:lpstr> Movie Reviews Dataset</vt:lpstr>
      <vt:lpstr>Loading the dataset </vt:lpstr>
      <vt:lpstr>Overview of Sentiment Analysis</vt:lpstr>
      <vt:lpstr>Data Cleaning</vt:lpstr>
      <vt:lpstr>Data Pre-Processing</vt:lpstr>
      <vt:lpstr>1. Removing Stop words</vt:lpstr>
      <vt:lpstr>2. Lemmatization </vt:lpstr>
      <vt:lpstr>3. Creating the bag of words</vt:lpstr>
      <vt:lpstr>Words for Positive Sentiment</vt:lpstr>
      <vt:lpstr>Words for Negative Sentiment </vt:lpstr>
      <vt:lpstr>Modeling </vt:lpstr>
      <vt:lpstr>Model Evaluation</vt:lpstr>
      <vt:lpstr>Hyper Parameter Tuning</vt:lpstr>
      <vt:lpstr>Model Deployment</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dc:title>
  <dc:creator>Nishan Karki</dc:creator>
  <cp:lastModifiedBy>Nishan Karki</cp:lastModifiedBy>
  <cp:revision>54</cp:revision>
  <dcterms:created xsi:type="dcterms:W3CDTF">2021-04-12T01:37:12Z</dcterms:created>
  <dcterms:modified xsi:type="dcterms:W3CDTF">2021-05-09T20:31:08Z</dcterms:modified>
</cp:coreProperties>
</file>