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5" r:id="rId7"/>
    <p:sldId id="281" r:id="rId8"/>
    <p:sldId id="279" r:id="rId9"/>
    <p:sldId id="268" r:id="rId10"/>
    <p:sldId id="278" r:id="rId11"/>
    <p:sldId id="280" r:id="rId12"/>
    <p:sldId id="261" r:id="rId13"/>
    <p:sldId id="262" r:id="rId14"/>
    <p:sldId id="276" r:id="rId15"/>
    <p:sldId id="275" r:id="rId16"/>
    <p:sldId id="272" r:id="rId17"/>
    <p:sldId id="277" r:id="rId18"/>
    <p:sldId id="282" r:id="rId19"/>
    <p:sldId id="284" r:id="rId20"/>
    <p:sldId id="28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9D84-EFB7-4C89-98CD-C4CF9F74BB7E}"/>
              </a:ext>
            </a:extLst>
          </p:cNvPr>
          <p:cNvSpPr>
            <a:spLocks noGrp="1"/>
          </p:cNvSpPr>
          <p:nvPr>
            <p:ph type="ctrTitle"/>
          </p:nvPr>
        </p:nvSpPr>
        <p:spPr>
          <a:xfrm>
            <a:off x="2473804" y="1316114"/>
            <a:ext cx="8915399" cy="2262781"/>
          </a:xfrm>
        </p:spPr>
        <p:txBody>
          <a:bodyPr>
            <a:normAutofit fontScale="90000"/>
          </a:bodyPr>
          <a:lstStyle/>
          <a:p>
            <a:r>
              <a:rPr lang="en-US" dirty="0">
                <a:solidFill>
                  <a:srgbClr val="FFC000"/>
                </a:solidFill>
                <a:latin typeface="Adobe Caslon Pro" panose="0205050205050A020403" pitchFamily="18" charset="0"/>
              </a:rPr>
              <a:t>  </a:t>
            </a:r>
            <a:br>
              <a:rPr lang="en-US" dirty="0">
                <a:solidFill>
                  <a:srgbClr val="FFC000"/>
                </a:solidFill>
                <a:latin typeface="Adobe Caslon Pro" panose="0205050205050A020403" pitchFamily="18" charset="0"/>
              </a:rPr>
            </a:br>
            <a:r>
              <a:rPr lang="en-US" sz="1400" dirty="0">
                <a:solidFill>
                  <a:schemeClr val="accent4"/>
                </a:solidFill>
                <a:latin typeface="Adobe Caslon Pro" panose="0205050205050A020403" pitchFamily="18" charset="0"/>
              </a:rPr>
              <a:t>                                                                         </a:t>
            </a:r>
            <a:r>
              <a:rPr lang="en-US" sz="3100" dirty="0">
                <a:solidFill>
                  <a:schemeClr val="accent4"/>
                </a:solidFill>
                <a:latin typeface="Adobe Caslon Pro" panose="0205050205050A020403" pitchFamily="18" charset="0"/>
              </a:rPr>
              <a:t>A presentation on</a:t>
            </a:r>
            <a:br>
              <a:rPr lang="en-US" sz="1400" dirty="0">
                <a:solidFill>
                  <a:schemeClr val="accent4"/>
                </a:solidFill>
                <a:latin typeface="Adobe Caslon Pro" panose="0205050205050A020403" pitchFamily="18" charset="0"/>
              </a:rPr>
            </a:br>
            <a:r>
              <a:rPr lang="en-US" sz="1400" dirty="0">
                <a:solidFill>
                  <a:schemeClr val="accent4"/>
                </a:solidFill>
                <a:latin typeface="Adobe Caslon Pro" panose="0205050205050A020403" pitchFamily="18" charset="0"/>
              </a:rPr>
              <a:t>                </a:t>
            </a:r>
            <a:r>
              <a:rPr lang="en-US" b="1" dirty="0">
                <a:solidFill>
                  <a:srgbClr val="FFC000"/>
                </a:solidFill>
                <a:latin typeface="Adobe Caslon Pro" panose="0205050205050A020403" pitchFamily="18" charset="0"/>
              </a:rPr>
              <a:t>Molecular Communication</a:t>
            </a:r>
            <a:br>
              <a:rPr lang="en-US" b="1" dirty="0">
                <a:solidFill>
                  <a:srgbClr val="FFC000"/>
                </a:solidFill>
                <a:latin typeface="Adobe Caslon Pro" panose="0205050205050A020403" pitchFamily="18" charset="0"/>
              </a:rPr>
            </a:br>
            <a:r>
              <a:rPr lang="en-US" b="1" dirty="0">
                <a:solidFill>
                  <a:srgbClr val="FFC000"/>
                </a:solidFill>
                <a:latin typeface="Adobe Caslon Pro" panose="0205050205050A020403" pitchFamily="18" charset="0"/>
              </a:rPr>
              <a:t>                       &amp;</a:t>
            </a:r>
            <a:br>
              <a:rPr lang="en-US" b="1" dirty="0">
                <a:solidFill>
                  <a:srgbClr val="FFC000"/>
                </a:solidFill>
                <a:latin typeface="Adobe Caslon Pro" panose="0205050205050A020403" pitchFamily="18" charset="0"/>
              </a:rPr>
            </a:br>
            <a:r>
              <a:rPr lang="en-US" b="1" dirty="0">
                <a:solidFill>
                  <a:srgbClr val="FFC000"/>
                </a:solidFill>
                <a:latin typeface="Adobe Caslon Pro" panose="0205050205050A020403" pitchFamily="18" charset="0"/>
              </a:rPr>
              <a:t>               Its application</a:t>
            </a:r>
            <a:endParaRPr lang="en-IN" b="1" dirty="0">
              <a:solidFill>
                <a:srgbClr val="FFC000"/>
              </a:solidFill>
              <a:latin typeface="Adobe Caslon Pro" panose="0205050205050A020403" pitchFamily="18" charset="0"/>
            </a:endParaRPr>
          </a:p>
        </p:txBody>
      </p:sp>
      <p:sp>
        <p:nvSpPr>
          <p:cNvPr id="3" name="Subtitle 2">
            <a:extLst>
              <a:ext uri="{FF2B5EF4-FFF2-40B4-BE49-F238E27FC236}">
                <a16:creationId xmlns:a16="http://schemas.microsoft.com/office/drawing/2014/main" id="{0FD16A80-13D4-4B65-A9E4-87E968CC721F}"/>
              </a:ext>
            </a:extLst>
          </p:cNvPr>
          <p:cNvSpPr>
            <a:spLocks noGrp="1"/>
          </p:cNvSpPr>
          <p:nvPr>
            <p:ph type="subTitle" idx="1"/>
          </p:nvPr>
        </p:nvSpPr>
        <p:spPr>
          <a:xfrm>
            <a:off x="2589213" y="3640883"/>
            <a:ext cx="8915399" cy="2262780"/>
          </a:xfrm>
        </p:spPr>
        <p:txBody>
          <a:bodyPr>
            <a:noAutofit/>
          </a:bodyPr>
          <a:lstStyle/>
          <a:p>
            <a:r>
              <a:rPr lang="en-US" dirty="0"/>
              <a:t>                                                                                  </a:t>
            </a:r>
            <a:r>
              <a:rPr lang="en-US" b="1" dirty="0"/>
              <a:t>Name – Nishan Jain</a:t>
            </a:r>
          </a:p>
          <a:p>
            <a:r>
              <a:rPr lang="en-US" b="1" dirty="0"/>
              <a:t>                                                                                  Roll.no. -19EC01046</a:t>
            </a:r>
          </a:p>
          <a:p>
            <a:r>
              <a:rPr lang="en-US" b="1" dirty="0"/>
              <a:t>                                                                                   subject – project seminar</a:t>
            </a:r>
          </a:p>
          <a:p>
            <a:r>
              <a:rPr lang="en-IN" b="1" dirty="0"/>
              <a:t>                                                                 Supervisor – </a:t>
            </a:r>
            <a:r>
              <a:rPr lang="en-IN" b="1" dirty="0" err="1"/>
              <a:t>Dr.</a:t>
            </a:r>
            <a:r>
              <a:rPr lang="en-IN" b="1" dirty="0"/>
              <a:t> Soumya Prakash Dash</a:t>
            </a:r>
          </a:p>
          <a:p>
            <a:r>
              <a:rPr lang="en-IN" b="1" dirty="0"/>
              <a:t>                                                                 Examiner – </a:t>
            </a:r>
            <a:r>
              <a:rPr lang="en-IN" b="1" dirty="0" err="1"/>
              <a:t>Dr.</a:t>
            </a:r>
            <a:r>
              <a:rPr lang="en-IN" b="1" dirty="0"/>
              <a:t> Siddhartha S. </a:t>
            </a:r>
            <a:r>
              <a:rPr lang="en-IN" b="1" dirty="0" err="1"/>
              <a:t>Borkotoky</a:t>
            </a:r>
            <a:endParaRPr lang="en-IN" b="1" dirty="0"/>
          </a:p>
        </p:txBody>
      </p:sp>
    </p:spTree>
    <p:extLst>
      <p:ext uri="{BB962C8B-B14F-4D97-AF65-F5344CB8AC3E}">
        <p14:creationId xmlns:p14="http://schemas.microsoft.com/office/powerpoint/2010/main" val="13686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DA6D-B223-4605-8B0E-84544AAAA2C0}"/>
              </a:ext>
            </a:extLst>
          </p:cNvPr>
          <p:cNvSpPr>
            <a:spLocks noGrp="1"/>
          </p:cNvSpPr>
          <p:nvPr>
            <p:ph type="title"/>
          </p:nvPr>
        </p:nvSpPr>
        <p:spPr>
          <a:xfrm>
            <a:off x="2589211" y="1357710"/>
            <a:ext cx="8915399" cy="1468800"/>
          </a:xfrm>
        </p:spPr>
        <p:txBody>
          <a:bodyPr>
            <a:noAutofit/>
          </a:bodyPr>
          <a:lstStyle/>
          <a:p>
            <a:pPr marL="457200" indent="-457200">
              <a:buFont typeface="Arial" panose="020B0604020202020204" pitchFamily="34" charset="0"/>
              <a:buChar char="•"/>
            </a:pPr>
            <a:r>
              <a:rPr lang="en-US" sz="2800" u="sng" dirty="0">
                <a:solidFill>
                  <a:schemeClr val="accent6">
                    <a:lumMod val="50000"/>
                  </a:schemeClr>
                </a:solidFill>
                <a:latin typeface="Adobe Caslon Pro Bold" panose="0205070206050A020403" pitchFamily="18" charset="0"/>
              </a:rPr>
              <a:t>Informational Molecule :-</a:t>
            </a:r>
            <a:br>
              <a:rPr lang="en-US" sz="2400" u="sng" dirty="0">
                <a:solidFill>
                  <a:schemeClr val="accent6">
                    <a:lumMod val="50000"/>
                  </a:schemeClr>
                </a:solidFill>
                <a:latin typeface="Adobe Caslon Pro Bold" panose="0205070206050A020403" pitchFamily="18" charset="0"/>
              </a:rPr>
            </a:br>
            <a:r>
              <a:rPr lang="en-US" sz="2400" dirty="0">
                <a:solidFill>
                  <a:schemeClr val="tx2"/>
                </a:solidFill>
                <a:latin typeface="Adobe Caslon Pro Bold" panose="0205070206050A020403" pitchFamily="18" charset="0"/>
              </a:rPr>
              <a:t>It carry information and propagate from a sender to receiver bio-nanomachine in the environment. </a:t>
            </a:r>
            <a:br>
              <a:rPr lang="en-US" sz="2400" dirty="0">
                <a:solidFill>
                  <a:schemeClr val="tx2"/>
                </a:solidFill>
                <a:latin typeface="Adobe Caslon Pro Bold" panose="0205070206050A020403" pitchFamily="18" charset="0"/>
              </a:rPr>
            </a:br>
            <a:r>
              <a:rPr lang="en-US" sz="2400" dirty="0">
                <a:solidFill>
                  <a:schemeClr val="tx2"/>
                </a:solidFill>
                <a:latin typeface="Adobe Caslon Pro Bold" panose="0205070206050A020403" pitchFamily="18" charset="0"/>
              </a:rPr>
              <a:t>The size and structure of the information molecules may affect how the information molecules propagate in the environment.</a:t>
            </a:r>
            <a:endParaRPr lang="en-IN" sz="2400" dirty="0"/>
          </a:p>
        </p:txBody>
      </p:sp>
      <p:sp>
        <p:nvSpPr>
          <p:cNvPr id="3" name="Text Placeholder 2">
            <a:extLst>
              <a:ext uri="{FF2B5EF4-FFF2-40B4-BE49-F238E27FC236}">
                <a16:creationId xmlns:a16="http://schemas.microsoft.com/office/drawing/2014/main" id="{C38367AD-4F4C-4421-86C7-9DD4DD8C083B}"/>
              </a:ext>
            </a:extLst>
          </p:cNvPr>
          <p:cNvSpPr>
            <a:spLocks noGrp="1"/>
          </p:cNvSpPr>
          <p:nvPr>
            <p:ph type="body" idx="1"/>
          </p:nvPr>
        </p:nvSpPr>
        <p:spPr>
          <a:xfrm>
            <a:off x="2589212" y="3530128"/>
            <a:ext cx="8915399" cy="3205951"/>
          </a:xfrm>
        </p:spPr>
        <p:txBody>
          <a:bodyPr/>
          <a:lstStyle/>
          <a:p>
            <a:pPr marL="342900" indent="-342900">
              <a:buFont typeface="Arial" panose="020B0604020202020204" pitchFamily="34" charset="0"/>
              <a:buChar char="•"/>
            </a:pPr>
            <a:r>
              <a:rPr lang="en-US" sz="2800" u="sng" dirty="0">
                <a:solidFill>
                  <a:schemeClr val="accent6">
                    <a:lumMod val="50000"/>
                  </a:schemeClr>
                </a:solidFill>
                <a:latin typeface="Adobe Caslon Pro Bold" panose="0205070206050A020403" pitchFamily="18" charset="0"/>
              </a:rPr>
              <a:t>Guide and Transport Molecule :-</a:t>
            </a:r>
            <a:br>
              <a:rPr lang="en-US" sz="2000" u="sng" dirty="0">
                <a:solidFill>
                  <a:schemeClr val="accent6">
                    <a:lumMod val="50000"/>
                  </a:schemeClr>
                </a:solidFill>
                <a:latin typeface="Adobe Caslon Pro Bold" panose="0205070206050A020403" pitchFamily="18" charset="0"/>
              </a:rPr>
            </a:br>
            <a:r>
              <a:rPr lang="en-IN" sz="2400" dirty="0">
                <a:solidFill>
                  <a:schemeClr val="tx2"/>
                </a:solidFill>
                <a:latin typeface="Adobe Caslon Pro Bold" panose="0205070206050A020403" pitchFamily="18" charset="0"/>
              </a:rPr>
              <a:t>Guide and transport molecules provide reliable mechanisms for propagating information molecules. </a:t>
            </a:r>
          </a:p>
          <a:p>
            <a:pPr marL="342900" indent="-342900">
              <a:buFont typeface="Arial" panose="020B0604020202020204" pitchFamily="34" charset="0"/>
              <a:buChar char="•"/>
            </a:pPr>
            <a:r>
              <a:rPr lang="en-IN" sz="2400" dirty="0">
                <a:solidFill>
                  <a:schemeClr val="tx2"/>
                </a:solidFill>
                <a:latin typeface="Adobe Caslon Pro Bold" panose="0205070206050A020403" pitchFamily="18" charset="0"/>
              </a:rPr>
              <a:t>A required functionality for these molecules is to direct the propagation of information molecules toward target locations (i.e., receiver bio-nanomachines).</a:t>
            </a:r>
            <a:endParaRPr lang="en-IN" sz="2400" dirty="0"/>
          </a:p>
        </p:txBody>
      </p:sp>
      <p:sp>
        <p:nvSpPr>
          <p:cNvPr id="4" name="Arrow: Right 3">
            <a:extLst>
              <a:ext uri="{FF2B5EF4-FFF2-40B4-BE49-F238E27FC236}">
                <a16:creationId xmlns:a16="http://schemas.microsoft.com/office/drawing/2014/main" id="{1A37D988-8E1A-4F8C-857E-FEAA6F673A0E}"/>
              </a:ext>
            </a:extLst>
          </p:cNvPr>
          <p:cNvSpPr/>
          <p:nvPr/>
        </p:nvSpPr>
        <p:spPr>
          <a:xfrm flipV="1">
            <a:off x="2794000" y="1427479"/>
            <a:ext cx="218439"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87754BC-0EF3-4F7F-ACDE-021651765D54}"/>
              </a:ext>
            </a:extLst>
          </p:cNvPr>
          <p:cNvSpPr/>
          <p:nvPr/>
        </p:nvSpPr>
        <p:spPr>
          <a:xfrm>
            <a:off x="2794000" y="2174240"/>
            <a:ext cx="218439" cy="134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72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8BA1-67F2-42FD-BBEA-CB95053C6B80}"/>
              </a:ext>
            </a:extLst>
          </p:cNvPr>
          <p:cNvSpPr>
            <a:spLocks noGrp="1"/>
          </p:cNvSpPr>
          <p:nvPr>
            <p:ph type="title"/>
          </p:nvPr>
        </p:nvSpPr>
        <p:spPr>
          <a:xfrm>
            <a:off x="2487612" y="1063070"/>
            <a:ext cx="8915399" cy="1468800"/>
          </a:xfrm>
        </p:spPr>
        <p:txBody>
          <a:bodyPr>
            <a:normAutofit fontScale="90000"/>
          </a:bodyPr>
          <a:lstStyle/>
          <a:p>
            <a:pPr marL="571500" indent="-571500">
              <a:buFont typeface="Arial" panose="020B0604020202020204" pitchFamily="34" charset="0"/>
              <a:buChar char="•"/>
            </a:pPr>
            <a:r>
              <a:rPr lang="en-US" sz="4400" u="sng" dirty="0">
                <a:solidFill>
                  <a:schemeClr val="accent6">
                    <a:lumMod val="50000"/>
                  </a:schemeClr>
                </a:solidFill>
                <a:latin typeface="Adobe Caslon Pro Bold" panose="0205070206050A020403" pitchFamily="18" charset="0"/>
              </a:rPr>
              <a:t>Interface Molecules :-</a:t>
            </a:r>
            <a:br>
              <a:rPr lang="en-US" sz="4400" u="sng" dirty="0">
                <a:solidFill>
                  <a:schemeClr val="accent6">
                    <a:lumMod val="50000"/>
                  </a:schemeClr>
                </a:solidFill>
                <a:latin typeface="Adobe Caslon Pro Bold" panose="0205070206050A020403" pitchFamily="18" charset="0"/>
              </a:rPr>
            </a:br>
            <a:r>
              <a:rPr lang="en-US" sz="2700" b="1" dirty="0">
                <a:solidFill>
                  <a:schemeClr val="tx2"/>
                </a:solidFill>
                <a:latin typeface="Adobe Caslon Pro" panose="0205050205050A020403" pitchFamily="18" charset="0"/>
              </a:rPr>
              <a:t>Interface molecules allow bio-nanomachines to transport a variety of information molecules using the same communication mechanism.</a:t>
            </a:r>
            <a:endParaRPr lang="en-IN" sz="2700" b="1" dirty="0"/>
          </a:p>
        </p:txBody>
      </p:sp>
      <p:sp>
        <p:nvSpPr>
          <p:cNvPr id="3" name="Text Placeholder 2">
            <a:extLst>
              <a:ext uri="{FF2B5EF4-FFF2-40B4-BE49-F238E27FC236}">
                <a16:creationId xmlns:a16="http://schemas.microsoft.com/office/drawing/2014/main" id="{11E926F5-AE6A-4A75-8DD3-37B66FFAF537}"/>
              </a:ext>
            </a:extLst>
          </p:cNvPr>
          <p:cNvSpPr>
            <a:spLocks noGrp="1"/>
          </p:cNvSpPr>
          <p:nvPr>
            <p:ph type="body" idx="1"/>
          </p:nvPr>
        </p:nvSpPr>
        <p:spPr>
          <a:xfrm>
            <a:off x="2589212" y="2804160"/>
            <a:ext cx="8915399" cy="3515360"/>
          </a:xfrm>
        </p:spPr>
        <p:txBody>
          <a:bodyPr/>
          <a:lstStyle/>
          <a:p>
            <a:pPr marL="342900" indent="-342900">
              <a:buFont typeface="Arial" panose="020B0604020202020204" pitchFamily="34" charset="0"/>
              <a:buChar char="•"/>
            </a:pPr>
            <a:r>
              <a:rPr lang="en-US" sz="3600" u="sng" dirty="0">
                <a:solidFill>
                  <a:schemeClr val="accent6">
                    <a:lumMod val="50000"/>
                  </a:schemeClr>
                </a:solidFill>
                <a:latin typeface="Adobe Caslon Pro Bold" panose="0205070206050A020403" pitchFamily="18" charset="0"/>
              </a:rPr>
              <a:t>Addressing Molecules :-</a:t>
            </a:r>
            <a:br>
              <a:rPr lang="en-US" sz="2800" u="sng" dirty="0">
                <a:solidFill>
                  <a:schemeClr val="accent6">
                    <a:lumMod val="50000"/>
                  </a:schemeClr>
                </a:solidFill>
                <a:latin typeface="Adobe Caslon Pro Bold" panose="0205070206050A020403" pitchFamily="18" charset="0"/>
              </a:rPr>
            </a:br>
            <a:r>
              <a:rPr lang="en-US" sz="2400" b="1" dirty="0">
                <a:solidFill>
                  <a:schemeClr val="tx2"/>
                </a:solidFill>
                <a:latin typeface="Adobe Caslon Pro" panose="0205050205050A020403" pitchFamily="18" charset="0"/>
              </a:rPr>
              <a:t>Addressing molecules allow a sender bio-nanomachine to specify the receiver bio-nanomachine according to a generic addressing mechanism.</a:t>
            </a:r>
            <a:endParaRPr lang="en-IN" sz="2400" b="1" dirty="0"/>
          </a:p>
        </p:txBody>
      </p:sp>
    </p:spTree>
    <p:extLst>
      <p:ext uri="{BB962C8B-B14F-4D97-AF65-F5344CB8AC3E}">
        <p14:creationId xmlns:p14="http://schemas.microsoft.com/office/powerpoint/2010/main" val="140661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1329-5063-4DFE-B5D2-1CB07BD5C216}"/>
              </a:ext>
            </a:extLst>
          </p:cNvPr>
          <p:cNvSpPr>
            <a:spLocks noGrp="1"/>
          </p:cNvSpPr>
          <p:nvPr>
            <p:ph type="title"/>
          </p:nvPr>
        </p:nvSpPr>
        <p:spPr/>
        <p:txBody>
          <a:bodyPr/>
          <a:lstStyle/>
          <a:p>
            <a:r>
              <a:rPr lang="en-US" sz="3600" u="sng" dirty="0">
                <a:solidFill>
                  <a:schemeClr val="accent6">
                    <a:lumMod val="50000"/>
                  </a:schemeClr>
                </a:solidFill>
                <a:latin typeface="Adobe Caslon Pro Bold" panose="0205070206050A020403" pitchFamily="18" charset="0"/>
              </a:rPr>
              <a:t>Molecular Communication process Diagram</a:t>
            </a:r>
            <a:endParaRPr lang="en-IN" dirty="0"/>
          </a:p>
        </p:txBody>
      </p:sp>
      <p:pic>
        <p:nvPicPr>
          <p:cNvPr id="3" name="Picture 2">
            <a:extLst>
              <a:ext uri="{FF2B5EF4-FFF2-40B4-BE49-F238E27FC236}">
                <a16:creationId xmlns:a16="http://schemas.microsoft.com/office/drawing/2014/main" id="{F40727D0-AC66-4601-8A45-E81F1743630A}"/>
              </a:ext>
            </a:extLst>
          </p:cNvPr>
          <p:cNvPicPr>
            <a:picLocks noChangeAspect="1"/>
          </p:cNvPicPr>
          <p:nvPr/>
        </p:nvPicPr>
        <p:blipFill>
          <a:blip r:embed="rId2"/>
          <a:stretch>
            <a:fillRect/>
          </a:stretch>
        </p:blipFill>
        <p:spPr>
          <a:xfrm>
            <a:off x="2957512" y="1675279"/>
            <a:ext cx="8201025" cy="4896971"/>
          </a:xfrm>
          <a:prstGeom prst="rect">
            <a:avLst/>
          </a:prstGeom>
        </p:spPr>
      </p:pic>
    </p:spTree>
    <p:extLst>
      <p:ext uri="{BB962C8B-B14F-4D97-AF65-F5344CB8AC3E}">
        <p14:creationId xmlns:p14="http://schemas.microsoft.com/office/powerpoint/2010/main" val="237249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39DC-111C-4089-8E9A-98F902B3DA5B}"/>
              </a:ext>
            </a:extLst>
          </p:cNvPr>
          <p:cNvSpPr>
            <a:spLocks noGrp="1"/>
          </p:cNvSpPr>
          <p:nvPr>
            <p:ph type="title"/>
          </p:nvPr>
        </p:nvSpPr>
        <p:spPr/>
        <p:txBody>
          <a:bodyPr/>
          <a:lstStyle/>
          <a:p>
            <a:r>
              <a:rPr lang="en-US" dirty="0">
                <a:solidFill>
                  <a:schemeClr val="accent6">
                    <a:lumMod val="50000"/>
                  </a:schemeClr>
                </a:solidFill>
                <a:latin typeface="Adobe Caslon Pro Bold" panose="0205070206050A020403" pitchFamily="18" charset="0"/>
              </a:rPr>
              <a:t>Various aspects of Molecular communication</a:t>
            </a:r>
            <a:endParaRPr lang="en-IN" u="sng" dirty="0">
              <a:solidFill>
                <a:schemeClr val="accent6">
                  <a:lumMod val="50000"/>
                </a:schemeClr>
              </a:solidFill>
              <a:latin typeface="Adobe Caslon Pro Bold" panose="0205070206050A020403" pitchFamily="18" charset="0"/>
            </a:endParaRPr>
          </a:p>
        </p:txBody>
      </p:sp>
      <p:cxnSp>
        <p:nvCxnSpPr>
          <p:cNvPr id="4" name="Straight Connector 3">
            <a:extLst>
              <a:ext uri="{FF2B5EF4-FFF2-40B4-BE49-F238E27FC236}">
                <a16:creationId xmlns:a16="http://schemas.microsoft.com/office/drawing/2014/main" id="{9ADA1AD1-6E74-4C58-BD31-671E67288FC0}"/>
              </a:ext>
            </a:extLst>
          </p:cNvPr>
          <p:cNvCxnSpPr/>
          <p:nvPr/>
        </p:nvCxnSpPr>
        <p:spPr>
          <a:xfrm>
            <a:off x="2743200" y="1100138"/>
            <a:ext cx="8472488"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337103C2-BDB6-4B7D-8432-75792D75E509}"/>
              </a:ext>
            </a:extLst>
          </p:cNvPr>
          <p:cNvPicPr>
            <a:picLocks noChangeAspect="1"/>
          </p:cNvPicPr>
          <p:nvPr/>
        </p:nvPicPr>
        <p:blipFill>
          <a:blip r:embed="rId2"/>
          <a:stretch>
            <a:fillRect/>
          </a:stretch>
        </p:blipFill>
        <p:spPr>
          <a:xfrm>
            <a:off x="0" y="1242874"/>
            <a:ext cx="12192001" cy="5681704"/>
          </a:xfrm>
          <a:prstGeom prst="rect">
            <a:avLst/>
          </a:prstGeom>
        </p:spPr>
      </p:pic>
    </p:spTree>
    <p:extLst>
      <p:ext uri="{BB962C8B-B14F-4D97-AF65-F5344CB8AC3E}">
        <p14:creationId xmlns:p14="http://schemas.microsoft.com/office/powerpoint/2010/main" val="176331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B406-8299-475B-B7BE-6060F59DAA3F}"/>
              </a:ext>
            </a:extLst>
          </p:cNvPr>
          <p:cNvSpPr>
            <a:spLocks noGrp="1"/>
          </p:cNvSpPr>
          <p:nvPr>
            <p:ph type="title"/>
          </p:nvPr>
        </p:nvSpPr>
        <p:spPr>
          <a:xfrm>
            <a:off x="1875980" y="-396240"/>
            <a:ext cx="8915399" cy="3117040"/>
          </a:xfrm>
        </p:spPr>
        <p:txBody>
          <a:bodyPr>
            <a:normAutofit/>
          </a:bodyPr>
          <a:lstStyle/>
          <a:p>
            <a:r>
              <a:rPr lang="en-US" sz="3600" u="sng" dirty="0">
                <a:solidFill>
                  <a:schemeClr val="accent6">
                    <a:lumMod val="50000"/>
                  </a:schemeClr>
                </a:solidFill>
                <a:latin typeface="Adobe Caslon Pro Bold" panose="0205070206050A020403" pitchFamily="18" charset="0"/>
              </a:rPr>
              <a:t>Advantages of Molecular Communication :-</a:t>
            </a:r>
            <a:endParaRPr lang="en-IN" sz="3600" dirty="0"/>
          </a:p>
        </p:txBody>
      </p:sp>
      <p:sp>
        <p:nvSpPr>
          <p:cNvPr id="3" name="Text Placeholder 2">
            <a:extLst>
              <a:ext uri="{FF2B5EF4-FFF2-40B4-BE49-F238E27FC236}">
                <a16:creationId xmlns:a16="http://schemas.microsoft.com/office/drawing/2014/main" id="{E5085F0A-B758-444A-B916-A9994340D11D}"/>
              </a:ext>
            </a:extLst>
          </p:cNvPr>
          <p:cNvSpPr>
            <a:spLocks noGrp="1"/>
          </p:cNvSpPr>
          <p:nvPr>
            <p:ph type="body" idx="1"/>
          </p:nvPr>
        </p:nvSpPr>
        <p:spPr>
          <a:xfrm>
            <a:off x="2589212" y="1563624"/>
            <a:ext cx="8915399" cy="3459318"/>
          </a:xfrm>
        </p:spPr>
        <p:txBody>
          <a:bodyPr>
            <a:normAutofit/>
          </a:bodyPr>
          <a:lstStyle/>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Biocompatible</a:t>
            </a:r>
          </a:p>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Minimally invasive</a:t>
            </a:r>
          </a:p>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Ultrafast </a:t>
            </a:r>
          </a:p>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Nano scale Devices Used </a:t>
            </a:r>
          </a:p>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Minimum Side Effect </a:t>
            </a:r>
          </a:p>
          <a:p>
            <a:pPr marL="457200" indent="-457200">
              <a:buFont typeface="Arial" panose="020B0604020202020204" pitchFamily="34" charset="0"/>
              <a:buChar char="•"/>
            </a:pPr>
            <a:r>
              <a:rPr lang="en-IN" sz="2800" dirty="0">
                <a:solidFill>
                  <a:schemeClr val="tx2"/>
                </a:solidFill>
                <a:latin typeface="Adobe Caslon Pro" panose="0205050205050A020403" pitchFamily="18" charset="0"/>
              </a:rPr>
              <a:t>Simultaneous Diagnosis &amp; Treatment</a:t>
            </a:r>
            <a:endParaRPr lang="en-IN" sz="2800" dirty="0"/>
          </a:p>
        </p:txBody>
      </p:sp>
    </p:spTree>
    <p:extLst>
      <p:ext uri="{BB962C8B-B14F-4D97-AF65-F5344CB8AC3E}">
        <p14:creationId xmlns:p14="http://schemas.microsoft.com/office/powerpoint/2010/main" val="135075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E50318-E09C-4F32-B95E-327AAF999EF8}"/>
              </a:ext>
            </a:extLst>
          </p:cNvPr>
          <p:cNvPicPr>
            <a:picLocks noChangeAspect="1"/>
          </p:cNvPicPr>
          <p:nvPr/>
        </p:nvPicPr>
        <p:blipFill>
          <a:blip r:embed="rId2"/>
          <a:stretch>
            <a:fillRect/>
          </a:stretch>
        </p:blipFill>
        <p:spPr>
          <a:xfrm>
            <a:off x="1843087" y="1047750"/>
            <a:ext cx="9458187" cy="5810250"/>
          </a:xfrm>
          <a:prstGeom prst="rect">
            <a:avLst/>
          </a:prstGeom>
        </p:spPr>
      </p:pic>
    </p:spTree>
    <p:extLst>
      <p:ext uri="{BB962C8B-B14F-4D97-AF65-F5344CB8AC3E}">
        <p14:creationId xmlns:p14="http://schemas.microsoft.com/office/powerpoint/2010/main" val="256681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ADBA-1E0F-4A10-ACD7-D6347F6B7100}"/>
              </a:ext>
            </a:extLst>
          </p:cNvPr>
          <p:cNvSpPr>
            <a:spLocks noGrp="1"/>
          </p:cNvSpPr>
          <p:nvPr>
            <p:ph type="title"/>
          </p:nvPr>
        </p:nvSpPr>
        <p:spPr>
          <a:xfrm>
            <a:off x="2592924" y="624109"/>
            <a:ext cx="8911687" cy="3557273"/>
          </a:xfrm>
        </p:spPr>
        <p:txBody>
          <a:bodyPr>
            <a:normAutofit/>
          </a:bodyPr>
          <a:lstStyle/>
          <a:p>
            <a:r>
              <a:rPr lang="en-US" sz="3200" u="sng" dirty="0">
                <a:solidFill>
                  <a:schemeClr val="accent6">
                    <a:lumMod val="50000"/>
                  </a:schemeClr>
                </a:solidFill>
                <a:latin typeface="Adobe Caslon Pro Bold" panose="0205070206050A020403" pitchFamily="18" charset="0"/>
              </a:rPr>
              <a:t>Applications of Molecular communication :-</a:t>
            </a:r>
            <a:br>
              <a:rPr lang="en-US" sz="3200" u="sng" dirty="0">
                <a:solidFill>
                  <a:schemeClr val="accent6">
                    <a:lumMod val="50000"/>
                  </a:schemeClr>
                </a:solidFill>
                <a:latin typeface="Adobe Caslon Pro Bold" panose="0205070206050A020403" pitchFamily="18" charset="0"/>
              </a:rPr>
            </a:br>
            <a:r>
              <a:rPr lang="en-US" sz="1800" dirty="0">
                <a:solidFill>
                  <a:schemeClr val="tx2"/>
                </a:solidFill>
                <a:latin typeface="Adobe Caslon Pro" panose="0205050205050A020403" pitchFamily="18" charset="0"/>
              </a:rPr>
              <a:t>Molecular communication is a completely new paradigm and would potentially enable many new applications in the bio-nanotechnology.   </a:t>
            </a:r>
            <a:br>
              <a:rPr lang="en-US" sz="1800" dirty="0">
                <a:solidFill>
                  <a:schemeClr val="tx2"/>
                </a:solidFill>
                <a:latin typeface="Adobe Caslon Pro" panose="0205050205050A020403" pitchFamily="18" charset="0"/>
              </a:rPr>
            </a:br>
            <a:br>
              <a:rPr lang="en-US" sz="1800" dirty="0">
                <a:solidFill>
                  <a:schemeClr val="tx2"/>
                </a:solidFill>
                <a:latin typeface="Adobe Caslon Pro" panose="0205050205050A020403" pitchFamily="18" charset="0"/>
              </a:rPr>
            </a:br>
            <a:r>
              <a:rPr lang="en-US" sz="1800" dirty="0">
                <a:solidFill>
                  <a:schemeClr val="tx2"/>
                </a:solidFill>
                <a:latin typeface="Adobe Caslon Pro" panose="0205050205050A020403" pitchFamily="18" charset="0"/>
              </a:rPr>
              <a:t>-&gt; Used in Nano-Medicines</a:t>
            </a:r>
            <a:endParaRPr lang="en-IN" sz="1800" u="sng" dirty="0">
              <a:solidFill>
                <a:schemeClr val="tx2"/>
              </a:solidFill>
              <a:latin typeface="Adobe Caslon Pro" panose="0205050205050A020403" pitchFamily="18" charset="0"/>
            </a:endParaRPr>
          </a:p>
        </p:txBody>
      </p:sp>
      <p:pic>
        <p:nvPicPr>
          <p:cNvPr id="4" name="Picture 3">
            <a:extLst>
              <a:ext uri="{FF2B5EF4-FFF2-40B4-BE49-F238E27FC236}">
                <a16:creationId xmlns:a16="http://schemas.microsoft.com/office/drawing/2014/main" id="{3786269C-2F01-4D26-B04C-B0B000F0ADEC}"/>
              </a:ext>
            </a:extLst>
          </p:cNvPr>
          <p:cNvPicPr>
            <a:picLocks noChangeAspect="1"/>
          </p:cNvPicPr>
          <p:nvPr/>
        </p:nvPicPr>
        <p:blipFill>
          <a:blip r:embed="rId2"/>
          <a:stretch>
            <a:fillRect/>
          </a:stretch>
        </p:blipFill>
        <p:spPr>
          <a:xfrm>
            <a:off x="195309" y="2512382"/>
            <a:ext cx="11996691" cy="4381130"/>
          </a:xfrm>
          <a:prstGeom prst="rect">
            <a:avLst/>
          </a:prstGeom>
        </p:spPr>
      </p:pic>
    </p:spTree>
    <p:extLst>
      <p:ext uri="{BB962C8B-B14F-4D97-AF65-F5344CB8AC3E}">
        <p14:creationId xmlns:p14="http://schemas.microsoft.com/office/powerpoint/2010/main" val="383711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AC67-71F6-4F92-A21F-CA0D8F192572}"/>
              </a:ext>
            </a:extLst>
          </p:cNvPr>
          <p:cNvSpPr>
            <a:spLocks noGrp="1"/>
          </p:cNvSpPr>
          <p:nvPr>
            <p:ph type="title"/>
          </p:nvPr>
        </p:nvSpPr>
        <p:spPr>
          <a:xfrm>
            <a:off x="2314892" y="199470"/>
            <a:ext cx="8915399" cy="1468800"/>
          </a:xfrm>
        </p:spPr>
        <p:txBody>
          <a:bodyPr/>
          <a:lstStyle/>
          <a:p>
            <a:r>
              <a:rPr lang="en-US" sz="4000" u="sng" dirty="0">
                <a:solidFill>
                  <a:schemeClr val="accent6">
                    <a:lumMod val="50000"/>
                  </a:schemeClr>
                </a:solidFill>
                <a:latin typeface="Adobe Caslon Pro Bold" panose="0205070206050A020403" pitchFamily="18" charset="0"/>
              </a:rPr>
              <a:t>Future Applications :-</a:t>
            </a:r>
            <a:endParaRPr lang="en-IN" dirty="0"/>
          </a:p>
        </p:txBody>
      </p:sp>
      <p:sp>
        <p:nvSpPr>
          <p:cNvPr id="3" name="Text Placeholder 2">
            <a:extLst>
              <a:ext uri="{FF2B5EF4-FFF2-40B4-BE49-F238E27FC236}">
                <a16:creationId xmlns:a16="http://schemas.microsoft.com/office/drawing/2014/main" id="{7E1C67ED-E5F1-478F-ACB0-CC71CEAC05CC}"/>
              </a:ext>
            </a:extLst>
          </p:cNvPr>
          <p:cNvSpPr>
            <a:spLocks noGrp="1"/>
          </p:cNvSpPr>
          <p:nvPr>
            <p:ph type="body" idx="1"/>
          </p:nvPr>
        </p:nvSpPr>
        <p:spPr>
          <a:xfrm>
            <a:off x="2589212" y="1668270"/>
            <a:ext cx="8915399" cy="4915410"/>
          </a:xfrm>
        </p:spPr>
        <p:txBody>
          <a:bodyPr>
            <a:normAutofit/>
          </a:bodyPr>
          <a:lstStyle/>
          <a:p>
            <a:pPr marL="342900" indent="-342900">
              <a:buFont typeface="Arial" panose="020B0604020202020204" pitchFamily="34" charset="0"/>
              <a:buChar char="•"/>
            </a:pPr>
            <a:r>
              <a:rPr lang="en-US" sz="2400" u="sng" dirty="0">
                <a:solidFill>
                  <a:srgbClr val="00B050"/>
                </a:solidFill>
                <a:latin typeface="Adobe Caslon Pro Bold" panose="0205070206050A020403" pitchFamily="18" charset="0"/>
              </a:rPr>
              <a:t>Nanomachine Communication :-</a:t>
            </a:r>
            <a:br>
              <a:rPr lang="en-US" u="sng" dirty="0">
                <a:solidFill>
                  <a:srgbClr val="00B050"/>
                </a:solidFill>
                <a:latin typeface="Adobe Caslon Pro Bold" panose="0205070206050A020403" pitchFamily="18" charset="0"/>
              </a:rPr>
            </a:br>
            <a:r>
              <a:rPr lang="en-US" sz="2000" dirty="0">
                <a:solidFill>
                  <a:schemeClr val="tx2"/>
                </a:solidFill>
                <a:latin typeface="Adobe Caslon Pro" panose="0205050205050A020403" pitchFamily="18" charset="0"/>
              </a:rPr>
              <a:t>Nanomachines are molecular scale objects that are capable of performing simple tasks such as actuation and sensing.</a:t>
            </a:r>
          </a:p>
          <a:p>
            <a:pPr marL="342900" indent="-342900">
              <a:buFont typeface="Arial" panose="020B0604020202020204" pitchFamily="34" charset="0"/>
              <a:buChar char="•"/>
            </a:pPr>
            <a:r>
              <a:rPr lang="en-US" sz="2800" u="sng" dirty="0">
                <a:solidFill>
                  <a:srgbClr val="00B050"/>
                </a:solidFill>
                <a:latin typeface="Adobe Caslon Pro Bold" panose="0205070206050A020403" pitchFamily="18" charset="0"/>
              </a:rPr>
              <a:t>Molecular Computing :-</a:t>
            </a:r>
            <a:br>
              <a:rPr lang="en-US" sz="2800" u="sng" dirty="0">
                <a:solidFill>
                  <a:schemeClr val="accent6">
                    <a:lumMod val="50000"/>
                  </a:schemeClr>
                </a:solidFill>
                <a:latin typeface="Adobe Caslon Pro Bold" panose="0205070206050A020403" pitchFamily="18" charset="0"/>
              </a:rPr>
            </a:br>
            <a:r>
              <a:rPr lang="en-US" sz="2000" b="0" i="0" dirty="0">
                <a:solidFill>
                  <a:srgbClr val="575757"/>
                </a:solidFill>
                <a:effectLst/>
                <a:latin typeface="Adobe Caslon Pro" panose="0205050205050A020403" pitchFamily="18" charset="0"/>
              </a:rPr>
              <a:t>Molecular computing is the science of using individual molecules to build computer programs.</a:t>
            </a:r>
          </a:p>
          <a:p>
            <a:pPr marL="342900" indent="-342900">
              <a:buFont typeface="Arial" panose="020B0604020202020204" pitchFamily="34" charset="0"/>
              <a:buChar char="•"/>
            </a:pPr>
            <a:r>
              <a:rPr lang="en-US" sz="2800" b="0" i="0" u="sng" dirty="0">
                <a:solidFill>
                  <a:srgbClr val="00B050"/>
                </a:solidFill>
                <a:effectLst/>
                <a:latin typeface="Adobe Caslon Pro Bold" panose="0205070206050A020403" pitchFamily="18" charset="0"/>
              </a:rPr>
              <a:t>Pinpoint Drug/DNA Delivery System :-</a:t>
            </a:r>
            <a:br>
              <a:rPr lang="en-US" sz="2800" b="0" i="0" dirty="0">
                <a:solidFill>
                  <a:srgbClr val="00B050"/>
                </a:solidFill>
                <a:effectLst/>
                <a:latin typeface="Adobe Caslon Pro Bold" panose="0205070206050A020403" pitchFamily="18" charset="0"/>
              </a:rPr>
            </a:br>
            <a:r>
              <a:rPr lang="en-US" sz="2000" dirty="0">
                <a:solidFill>
                  <a:schemeClr val="tx2"/>
                </a:solidFill>
                <a:latin typeface="Adobe Caslon Pro" panose="0205050205050A020403" pitchFamily="18" charset="0"/>
              </a:rPr>
              <a:t>The DDS (Drug/DNA Delivery System) has recently been receiving attention as a new method of medical treatment which alleviates undesired side effects . Molecular communication may provide drug carriers and also mechanisms to deliver drugs in a manner that is friendly to the biological systems.</a:t>
            </a:r>
            <a:endParaRPr lang="en-US" b="0" i="0" dirty="0">
              <a:solidFill>
                <a:schemeClr val="tx2"/>
              </a:solidFill>
              <a:effectLst/>
              <a:latin typeface="Adobe Caslon Pro" panose="0205050205050A020403" pitchFamily="18" charset="0"/>
            </a:endParaRPr>
          </a:p>
          <a:p>
            <a:pPr marL="342900" indent="-342900">
              <a:buFont typeface="Arial" panose="020B0604020202020204" pitchFamily="34" charset="0"/>
              <a:buChar char="•"/>
            </a:pPr>
            <a:endParaRPr lang="en-US" sz="2000" dirty="0">
              <a:solidFill>
                <a:schemeClr val="tx2"/>
              </a:solidFill>
              <a:latin typeface="Adobe Caslon Pro" panose="0205050205050A020403"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36646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010-13E3-4B32-953F-EAC887E58260}"/>
              </a:ext>
            </a:extLst>
          </p:cNvPr>
          <p:cNvSpPr>
            <a:spLocks noGrp="1"/>
          </p:cNvSpPr>
          <p:nvPr>
            <p:ph type="title"/>
          </p:nvPr>
        </p:nvSpPr>
        <p:spPr/>
        <p:txBody>
          <a:bodyPr>
            <a:normAutofit/>
          </a:bodyPr>
          <a:lstStyle/>
          <a:p>
            <a:r>
              <a:rPr lang="en-US" sz="3600" u="sng" dirty="0">
                <a:solidFill>
                  <a:schemeClr val="accent6">
                    <a:lumMod val="50000"/>
                  </a:schemeClr>
                </a:solidFill>
                <a:latin typeface="Adobe Caslon Pro Bold" panose="0205070206050A020403" pitchFamily="18" charset="0"/>
              </a:rPr>
              <a:t>Achievements by researchers :-</a:t>
            </a:r>
            <a:br>
              <a:rPr lang="en-US" sz="3600" u="sng" dirty="0">
                <a:solidFill>
                  <a:schemeClr val="accent6">
                    <a:lumMod val="50000"/>
                  </a:schemeClr>
                </a:solidFill>
                <a:latin typeface="Adobe Caslon Pro Bold" panose="0205070206050A020403" pitchFamily="18" charset="0"/>
              </a:rPr>
            </a:br>
            <a:endParaRPr lang="en-IN" sz="3600" u="sng" dirty="0">
              <a:solidFill>
                <a:schemeClr val="accent6">
                  <a:lumMod val="50000"/>
                </a:schemeClr>
              </a:solidFill>
              <a:latin typeface="Adobe Caslon Pro Bold" panose="0205070206050A020403" pitchFamily="18" charset="0"/>
            </a:endParaRPr>
          </a:p>
        </p:txBody>
      </p:sp>
      <p:sp>
        <p:nvSpPr>
          <p:cNvPr id="3" name="Text Placeholder 2">
            <a:extLst>
              <a:ext uri="{FF2B5EF4-FFF2-40B4-BE49-F238E27FC236}">
                <a16:creationId xmlns:a16="http://schemas.microsoft.com/office/drawing/2014/main" id="{C03691DE-5963-4F81-839A-18EC3A1DED0E}"/>
              </a:ext>
            </a:extLst>
          </p:cNvPr>
          <p:cNvSpPr>
            <a:spLocks noGrp="1"/>
          </p:cNvSpPr>
          <p:nvPr>
            <p:ph type="body" idx="1"/>
          </p:nvPr>
        </p:nvSpPr>
        <p:spPr>
          <a:xfrm>
            <a:off x="2589212" y="3530128"/>
            <a:ext cx="8915399" cy="3092613"/>
          </a:xfrm>
        </p:spPr>
        <p:txBody>
          <a:bodyPr>
            <a:noAutofit/>
          </a:bodyPr>
          <a:lstStyle/>
          <a:p>
            <a:pPr marL="342900" indent="-342900">
              <a:buFont typeface="Arial" panose="020B0604020202020204" pitchFamily="34" charset="0"/>
              <a:buChar char="•"/>
            </a:pPr>
            <a:r>
              <a:rPr lang="en-US" dirty="0">
                <a:latin typeface="Adobe Caslon Pro Bold" panose="0205070206050A020403" pitchFamily="18" charset="0"/>
              </a:rPr>
              <a:t>Researchers demonstrated the use of evaporated alcohol molecules to carry messages across several meters of open space and successfully decoded the message on the other side.</a:t>
            </a:r>
          </a:p>
          <a:p>
            <a:pPr marL="342900" indent="-342900">
              <a:buFont typeface="Arial" panose="020B0604020202020204" pitchFamily="34" charset="0"/>
              <a:buChar char="•"/>
            </a:pPr>
            <a:r>
              <a:rPr lang="en-US" dirty="0">
                <a:latin typeface="Adobe Caslon Pro Bold" panose="0205070206050A020403" pitchFamily="18" charset="0"/>
              </a:rPr>
              <a:t>Molecular signaling is used by plants and animals, such as the pheromones that insects use for long-range signaling.</a:t>
            </a:r>
          </a:p>
          <a:p>
            <a:pPr marL="342900" indent="-342900">
              <a:buFont typeface="Arial" panose="020B0604020202020204" pitchFamily="34" charset="0"/>
              <a:buChar char="•"/>
            </a:pPr>
            <a:r>
              <a:rPr lang="en-US" b="0" i="0" dirty="0">
                <a:solidFill>
                  <a:srgbClr val="757575"/>
                </a:solidFill>
                <a:effectLst/>
                <a:latin typeface="helvetica neue"/>
              </a:rPr>
              <a:t> </a:t>
            </a:r>
            <a:r>
              <a:rPr lang="en-US" b="0" i="0" dirty="0">
                <a:solidFill>
                  <a:srgbClr val="525252"/>
                </a:solidFill>
                <a:effectLst/>
                <a:latin typeface="Adobe Caslon Pro Bold" panose="0205070206050A020403" pitchFamily="18" charset="0"/>
              </a:rPr>
              <a:t>The world's first text message via molecular transmission was developed by the researchers at the University of Warwick in the United Kingdom and the York University in Canada using alcohol molecules.</a:t>
            </a:r>
            <a:endParaRPr lang="en-US" dirty="0">
              <a:latin typeface="Adobe Caslon Pro Bold" panose="0205070206050A020403" pitchFamily="18" charset="0"/>
            </a:endParaRPr>
          </a:p>
          <a:p>
            <a:endParaRPr lang="en-IN" dirty="0">
              <a:latin typeface="Adobe Caslon Pro Bold" panose="0205070206050A020403" pitchFamily="18" charset="0"/>
            </a:endParaRPr>
          </a:p>
        </p:txBody>
      </p:sp>
    </p:spTree>
    <p:extLst>
      <p:ext uri="{BB962C8B-B14F-4D97-AF65-F5344CB8AC3E}">
        <p14:creationId xmlns:p14="http://schemas.microsoft.com/office/powerpoint/2010/main" val="12679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6B62-CC90-48AC-AE20-C3508A41B15F}"/>
              </a:ext>
            </a:extLst>
          </p:cNvPr>
          <p:cNvSpPr>
            <a:spLocks noGrp="1"/>
          </p:cNvSpPr>
          <p:nvPr>
            <p:ph type="title"/>
          </p:nvPr>
        </p:nvSpPr>
        <p:spPr>
          <a:xfrm>
            <a:off x="2592924" y="624109"/>
            <a:ext cx="8911687" cy="5164131"/>
          </a:xfrm>
        </p:spPr>
        <p:txBody>
          <a:bodyPr>
            <a:normAutofit/>
          </a:bodyPr>
          <a:lstStyle/>
          <a:p>
            <a:r>
              <a:rPr lang="en-US" sz="3200" u="sng" dirty="0">
                <a:solidFill>
                  <a:schemeClr val="accent6">
                    <a:lumMod val="50000"/>
                  </a:schemeClr>
                </a:solidFill>
                <a:latin typeface="Adobe Caslon Pro Bold" panose="0205070206050A020403" pitchFamily="18" charset="0"/>
              </a:rPr>
              <a:t>Conclusion :-</a:t>
            </a:r>
            <a:br>
              <a:rPr lang="en-US" sz="2400" u="sng" dirty="0">
                <a:solidFill>
                  <a:schemeClr val="accent6">
                    <a:lumMod val="50000"/>
                  </a:schemeClr>
                </a:solidFill>
                <a:latin typeface="Adobe Caslon Pro Bold" panose="0205070206050A020403" pitchFamily="18" charset="0"/>
              </a:rPr>
            </a:br>
            <a:r>
              <a:rPr lang="en-US" sz="2400" dirty="0">
                <a:solidFill>
                  <a:schemeClr val="tx2"/>
                </a:solidFill>
                <a:latin typeface="Adobe Caslon Pro Bold" panose="0205070206050A020403" pitchFamily="18" charset="0"/>
              </a:rPr>
              <a:t>	*   Very smart way of communication.</a:t>
            </a:r>
            <a:br>
              <a:rPr lang="en-US" sz="2400" dirty="0">
                <a:solidFill>
                  <a:schemeClr val="tx2"/>
                </a:solidFill>
                <a:latin typeface="Adobe Caslon Pro Bold" panose="0205070206050A020403" pitchFamily="18" charset="0"/>
              </a:rPr>
            </a:br>
            <a:br>
              <a:rPr lang="en-US" sz="2400" dirty="0">
                <a:solidFill>
                  <a:schemeClr val="tx2"/>
                </a:solidFill>
                <a:latin typeface="Adobe Caslon Pro Bold" panose="0205070206050A020403" pitchFamily="18" charset="0"/>
              </a:rPr>
            </a:br>
            <a:r>
              <a:rPr lang="en-US" sz="2400" dirty="0">
                <a:solidFill>
                  <a:schemeClr val="tx2"/>
                </a:solidFill>
                <a:latin typeface="Adobe Caslon Pro Bold" panose="0205070206050A020403" pitchFamily="18" charset="0"/>
              </a:rPr>
              <a:t>       * It will have so much future Applications as mentioned above.</a:t>
            </a:r>
            <a:br>
              <a:rPr lang="en-US" sz="2400" dirty="0">
                <a:solidFill>
                  <a:schemeClr val="tx2"/>
                </a:solidFill>
                <a:latin typeface="Adobe Caslon Pro Bold" panose="0205070206050A020403" pitchFamily="18" charset="0"/>
              </a:rPr>
            </a:br>
            <a:br>
              <a:rPr lang="en-US" sz="2400" dirty="0">
                <a:solidFill>
                  <a:schemeClr val="tx2"/>
                </a:solidFill>
                <a:latin typeface="Adobe Caslon Pro Bold" panose="0205070206050A020403" pitchFamily="18" charset="0"/>
              </a:rPr>
            </a:br>
            <a:r>
              <a:rPr lang="en-US" sz="2400" dirty="0">
                <a:solidFill>
                  <a:schemeClr val="tx2"/>
                </a:solidFill>
                <a:latin typeface="Adobe Caslon Pro Bold" panose="0205070206050A020403" pitchFamily="18" charset="0"/>
              </a:rPr>
              <a:t>      * Have so much bio-logical aspects based on Diagnosis and</a:t>
            </a:r>
            <a:br>
              <a:rPr lang="en-US" sz="2400" dirty="0">
                <a:solidFill>
                  <a:schemeClr val="tx2"/>
                </a:solidFill>
                <a:latin typeface="Adobe Caslon Pro Bold" panose="0205070206050A020403" pitchFamily="18" charset="0"/>
              </a:rPr>
            </a:br>
            <a:r>
              <a:rPr lang="en-US" sz="2400" dirty="0">
                <a:solidFill>
                  <a:schemeClr val="tx2"/>
                </a:solidFill>
                <a:latin typeface="Adobe Caslon Pro Bold" panose="0205070206050A020403" pitchFamily="18" charset="0"/>
              </a:rPr>
              <a:t>         surgery.</a:t>
            </a:r>
            <a:br>
              <a:rPr lang="en-US" sz="2400" dirty="0">
                <a:solidFill>
                  <a:schemeClr val="tx2"/>
                </a:solidFill>
                <a:latin typeface="Adobe Caslon Pro Bold" panose="0205070206050A020403" pitchFamily="18" charset="0"/>
              </a:rPr>
            </a:br>
            <a:r>
              <a:rPr lang="en-US" sz="2400" dirty="0">
                <a:solidFill>
                  <a:schemeClr val="tx2"/>
                </a:solidFill>
                <a:latin typeface="Adobe Caslon Pro Bold" panose="0205070206050A020403" pitchFamily="18" charset="0"/>
              </a:rPr>
              <a:t>       </a:t>
            </a:r>
            <a:endParaRPr lang="en-IN" sz="2400" u="sng" dirty="0">
              <a:solidFill>
                <a:schemeClr val="accent6">
                  <a:lumMod val="50000"/>
                </a:schemeClr>
              </a:solidFill>
              <a:latin typeface="Adobe Caslon Pro Bold" panose="0205070206050A020403" pitchFamily="18" charset="0"/>
            </a:endParaRPr>
          </a:p>
        </p:txBody>
      </p:sp>
    </p:spTree>
    <p:extLst>
      <p:ext uri="{BB962C8B-B14F-4D97-AF65-F5344CB8AC3E}">
        <p14:creationId xmlns:p14="http://schemas.microsoft.com/office/powerpoint/2010/main" val="103066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12E9-FB0E-4CC4-A80C-6C40D64C5580}"/>
              </a:ext>
            </a:extLst>
          </p:cNvPr>
          <p:cNvSpPr>
            <a:spLocks noGrp="1"/>
          </p:cNvSpPr>
          <p:nvPr>
            <p:ph type="title"/>
          </p:nvPr>
        </p:nvSpPr>
        <p:spPr>
          <a:xfrm>
            <a:off x="2589211" y="638452"/>
            <a:ext cx="8915399" cy="3117040"/>
          </a:xfrm>
        </p:spPr>
        <p:txBody>
          <a:bodyPr>
            <a:normAutofit/>
          </a:bodyPr>
          <a:lstStyle/>
          <a:p>
            <a:r>
              <a:rPr lang="en-US" sz="4000" dirty="0">
                <a:solidFill>
                  <a:schemeClr val="accent4"/>
                </a:solidFill>
                <a:latin typeface="Adobe Caslon Pro Bold" panose="0205070206050A020403" pitchFamily="18" charset="0"/>
              </a:rPr>
              <a:t>               </a:t>
            </a:r>
            <a:r>
              <a:rPr lang="en-US" sz="4000" u="sng" dirty="0">
                <a:solidFill>
                  <a:schemeClr val="accent4"/>
                </a:solidFill>
                <a:latin typeface="Adobe Caslon Pro Bold" panose="0205070206050A020403" pitchFamily="18" charset="0"/>
              </a:rPr>
              <a:t>Molecular  Communication</a:t>
            </a:r>
            <a:br>
              <a:rPr lang="en-US" sz="4000" u="sng" dirty="0">
                <a:solidFill>
                  <a:schemeClr val="accent4"/>
                </a:solidFill>
                <a:latin typeface="Adobe Caslon Pro Bold" panose="0205070206050A020403" pitchFamily="18" charset="0"/>
              </a:rPr>
            </a:br>
            <a:endParaRPr lang="en-IN" sz="4000" u="sng" dirty="0">
              <a:solidFill>
                <a:schemeClr val="accent4"/>
              </a:solidFill>
              <a:latin typeface="Adobe Caslon Pro Bold" panose="0205070206050A020403" pitchFamily="18" charset="0"/>
            </a:endParaRPr>
          </a:p>
        </p:txBody>
      </p:sp>
      <p:sp>
        <p:nvSpPr>
          <p:cNvPr id="3" name="Text Placeholder 2">
            <a:extLst>
              <a:ext uri="{FF2B5EF4-FFF2-40B4-BE49-F238E27FC236}">
                <a16:creationId xmlns:a16="http://schemas.microsoft.com/office/drawing/2014/main" id="{18847244-55BF-4C64-B05C-4B2CB8A3F568}"/>
              </a:ext>
            </a:extLst>
          </p:cNvPr>
          <p:cNvSpPr>
            <a:spLocks noGrp="1"/>
          </p:cNvSpPr>
          <p:nvPr>
            <p:ph type="body" idx="1"/>
          </p:nvPr>
        </p:nvSpPr>
        <p:spPr>
          <a:xfrm>
            <a:off x="2589210" y="3336022"/>
            <a:ext cx="8915399" cy="1555864"/>
          </a:xfrm>
        </p:spPr>
        <p:txBody>
          <a:bodyPr>
            <a:noAutofit/>
          </a:bodyPr>
          <a:lstStyle/>
          <a:p>
            <a:pPr marL="342900" indent="-342900">
              <a:buFont typeface="Arial" panose="020B0604020202020204" pitchFamily="34" charset="0"/>
              <a:buChar char="•"/>
            </a:pPr>
            <a:r>
              <a:rPr lang="en-US" sz="2400" b="1" dirty="0"/>
              <a:t>Molecular communication is a Nano network design strategy where a transmitter emits information molecules that are carried to an intended receiver. </a:t>
            </a:r>
          </a:p>
          <a:p>
            <a:endParaRPr lang="en-US" sz="2400" b="1" dirty="0"/>
          </a:p>
          <a:p>
            <a:pPr marL="342900" indent="-342900">
              <a:buFont typeface="Arial" panose="020B0604020202020204" pitchFamily="34" charset="0"/>
              <a:buChar char="•"/>
            </a:pPr>
            <a:r>
              <a:rPr lang="en-US" sz="2400" b="1" i="0" dirty="0">
                <a:solidFill>
                  <a:srgbClr val="4D5156"/>
                </a:solidFill>
                <a:effectLst/>
                <a:latin typeface="arial" panose="020B0604020202020204" pitchFamily="34" charset="0"/>
              </a:rPr>
              <a:t>Molecular communications systems use the presence or absence of a selected type of molecule to digitally encode messages. </a:t>
            </a:r>
            <a:endParaRPr lang="en-IN" sz="2400" b="1" dirty="0">
              <a:latin typeface="Adobe Caslon Pro Bold" panose="0205070206050A020403" pitchFamily="18" charset="0"/>
            </a:endParaRPr>
          </a:p>
        </p:txBody>
      </p:sp>
    </p:spTree>
    <p:extLst>
      <p:ext uri="{BB962C8B-B14F-4D97-AF65-F5344CB8AC3E}">
        <p14:creationId xmlns:p14="http://schemas.microsoft.com/office/powerpoint/2010/main" val="177977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619E-3B9A-4094-A21B-69E4C33E7CF5}"/>
              </a:ext>
            </a:extLst>
          </p:cNvPr>
          <p:cNvSpPr>
            <a:spLocks noGrp="1"/>
          </p:cNvSpPr>
          <p:nvPr>
            <p:ph type="title"/>
          </p:nvPr>
        </p:nvSpPr>
        <p:spPr>
          <a:xfrm>
            <a:off x="2589212" y="609599"/>
            <a:ext cx="8915399" cy="4486183"/>
          </a:xfrm>
        </p:spPr>
        <p:txBody>
          <a:bodyPr>
            <a:normAutofit/>
          </a:bodyPr>
          <a:lstStyle/>
          <a:p>
            <a:r>
              <a:rPr lang="en-US" sz="2400" u="sng" dirty="0">
                <a:solidFill>
                  <a:schemeClr val="accent6">
                    <a:lumMod val="50000"/>
                  </a:schemeClr>
                </a:solidFill>
                <a:latin typeface="Adobe Caslon Pro Bold" panose="0205070206050A020403" pitchFamily="18" charset="0"/>
              </a:rPr>
              <a:t>References :-</a:t>
            </a:r>
            <a:br>
              <a:rPr lang="en-US" sz="2400" u="sng" dirty="0">
                <a:solidFill>
                  <a:schemeClr val="accent6">
                    <a:lumMod val="50000"/>
                  </a:schemeClr>
                </a:solidFill>
                <a:latin typeface="Adobe Caslon Pro Bold" panose="0205070206050A020403" pitchFamily="18" charset="0"/>
              </a:rPr>
            </a:br>
            <a:r>
              <a:rPr lang="en-IN" sz="1600" dirty="0">
                <a:solidFill>
                  <a:schemeClr val="tx1"/>
                </a:solidFill>
                <a:latin typeface="Arial" panose="020B0604020202020204" pitchFamily="34" charset="0"/>
                <a:cs typeface="Arial" panose="020B0604020202020204" pitchFamily="34" charset="0"/>
              </a:rPr>
              <a:t>[1] B. Alberts, et al., “Essential Cell Biology – An Introduction to the Molecular Biology of the Cell,” Garland Publishing, 1998.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[2] H. </a:t>
            </a:r>
            <a:r>
              <a:rPr lang="en-IN" sz="1600" dirty="0" err="1">
                <a:solidFill>
                  <a:schemeClr val="tx1"/>
                </a:solidFill>
                <a:latin typeface="Arial" panose="020B0604020202020204" pitchFamily="34" charset="0"/>
                <a:cs typeface="Arial" panose="020B0604020202020204" pitchFamily="34" charset="0"/>
              </a:rPr>
              <a:t>Lodish</a:t>
            </a:r>
            <a:r>
              <a:rPr lang="en-IN" sz="1600" dirty="0">
                <a:solidFill>
                  <a:schemeClr val="tx1"/>
                </a:solidFill>
                <a:latin typeface="Arial" panose="020B0604020202020204" pitchFamily="34" charset="0"/>
                <a:cs typeface="Arial" panose="020B0604020202020204" pitchFamily="34" charset="0"/>
              </a:rPr>
              <a:t>, et al., “Molecular Cell Biology (Fourth Edition),” W. H. Freeman and Company, 2000.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[3] G. M. </a:t>
            </a:r>
            <a:r>
              <a:rPr lang="en-IN" sz="1600" dirty="0" err="1">
                <a:solidFill>
                  <a:schemeClr val="tx1"/>
                </a:solidFill>
                <a:latin typeface="Arial" panose="020B0604020202020204" pitchFamily="34" charset="0"/>
                <a:cs typeface="Arial" panose="020B0604020202020204" pitchFamily="34" charset="0"/>
              </a:rPr>
              <a:t>Whitesides</a:t>
            </a:r>
            <a:r>
              <a:rPr lang="en-IN" sz="1600" dirty="0">
                <a:solidFill>
                  <a:schemeClr val="tx1"/>
                </a:solidFill>
                <a:latin typeface="Arial" panose="020B0604020202020204" pitchFamily="34" charset="0"/>
                <a:cs typeface="Arial" panose="020B0604020202020204" pitchFamily="34" charset="0"/>
              </a:rPr>
              <a:t>, “The Once and Future Nanomachine,” Scientific American, Sep. 2001.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[4] T. Aoki, et al., “Enzyme Transistor Circuits,” IEE Proceedings – Circuits, Devices and Systems, vol.145, no.4, pp.264-270, Aug. 1998.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[5] M. A. Reed and J. M. Tour, “Computing with Molecules,” Scientific American, Jun. 2000.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[6] R. Langer, “Where a Pill Won’t Reach,” Scientific American, Apr. 2003. </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[7] R. D. Vale, “The Molecular Motor Toolbox for Intracellular Transport,” Cell, vol.112, pp.467-480, Feb. 21, 2003.</a:t>
            </a:r>
            <a:br>
              <a:rPr lang="en-IN" sz="1600" dirty="0">
                <a:solidFill>
                  <a:schemeClr val="tx1"/>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[8] Tadashi Nakano, Michael J. Moore, </a:t>
            </a:r>
            <a:r>
              <a:rPr lang="en-IN" sz="1600" dirty="0" err="1">
                <a:solidFill>
                  <a:schemeClr val="tx1"/>
                </a:solidFill>
                <a:latin typeface="Arial" panose="020B0604020202020204" pitchFamily="34" charset="0"/>
                <a:cs typeface="Arial" panose="020B0604020202020204" pitchFamily="34" charset="0"/>
              </a:rPr>
              <a:t>FangWei</a:t>
            </a:r>
            <a:r>
              <a:rPr lang="en-IN" sz="1600" dirty="0">
                <a:solidFill>
                  <a:schemeClr val="tx1"/>
                </a:solidFill>
                <a:latin typeface="Arial" panose="020B0604020202020204" pitchFamily="34" charset="0"/>
                <a:cs typeface="Arial" panose="020B0604020202020204" pitchFamily="34" charset="0"/>
              </a:rPr>
              <a:t>, Athanasios V. </a:t>
            </a:r>
            <a:r>
              <a:rPr lang="en-IN" sz="1600" dirty="0" err="1">
                <a:solidFill>
                  <a:schemeClr val="tx1"/>
                </a:solidFill>
                <a:latin typeface="Arial" panose="020B0604020202020204" pitchFamily="34" charset="0"/>
                <a:cs typeface="Arial" panose="020B0604020202020204" pitchFamily="34" charset="0"/>
              </a:rPr>
              <a:t>Vasilakos</a:t>
            </a:r>
            <a:r>
              <a:rPr lang="en-IN" sz="1600" dirty="0">
                <a:solidFill>
                  <a:schemeClr val="tx1"/>
                </a:solidFill>
                <a:latin typeface="Arial" panose="020B0604020202020204" pitchFamily="34" charset="0"/>
                <a:cs typeface="Arial" panose="020B0604020202020204" pitchFamily="34" charset="0"/>
              </a:rPr>
              <a:t>, and </a:t>
            </a:r>
            <a:r>
              <a:rPr lang="en-IN" sz="1600" dirty="0" err="1">
                <a:solidFill>
                  <a:schemeClr val="tx1"/>
                </a:solidFill>
                <a:latin typeface="Arial" panose="020B0604020202020204" pitchFamily="34" charset="0"/>
                <a:cs typeface="Arial" panose="020B0604020202020204" pitchFamily="34" charset="0"/>
              </a:rPr>
              <a:t>Jianwei</a:t>
            </a:r>
            <a:r>
              <a:rPr lang="en-IN" sz="1600" dirty="0">
                <a:solidFill>
                  <a:schemeClr val="tx1"/>
                </a:solidFill>
                <a:latin typeface="Arial" panose="020B0604020202020204" pitchFamily="34" charset="0"/>
                <a:cs typeface="Arial" panose="020B0604020202020204" pitchFamily="34" charset="0"/>
              </a:rPr>
              <a:t> Shuai, “Molecular Communication and Networking: Opportunities and Challenges,” IEEE Trans. on </a:t>
            </a:r>
            <a:r>
              <a:rPr lang="en-IN" sz="1600" dirty="0" err="1">
                <a:solidFill>
                  <a:schemeClr val="tx1"/>
                </a:solidFill>
                <a:latin typeface="Arial" panose="020B0604020202020204" pitchFamily="34" charset="0"/>
                <a:cs typeface="Arial" panose="020B0604020202020204" pitchFamily="34" charset="0"/>
              </a:rPr>
              <a:t>nanobios</a:t>
            </a:r>
            <a:r>
              <a:rPr lang="en-IN" sz="1600" dirty="0">
                <a:solidFill>
                  <a:schemeClr val="tx1"/>
                </a:solidFill>
                <a:latin typeface="Arial" panose="020B0604020202020204" pitchFamily="34" charset="0"/>
                <a:cs typeface="Arial" panose="020B0604020202020204" pitchFamily="34" charset="0"/>
              </a:rPr>
              <a:t>. 11 (2012) pp. 135-147. </a:t>
            </a:r>
            <a:endParaRPr lang="en-IN" sz="1600" u="sng"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36DB5DC5-6C77-4A9C-B17C-BCC10C558EA5}"/>
              </a:ext>
            </a:extLst>
          </p:cNvPr>
          <p:cNvSpPr>
            <a:spLocks noGrp="1"/>
          </p:cNvSpPr>
          <p:nvPr>
            <p:ph type="body" idx="1"/>
          </p:nvPr>
        </p:nvSpPr>
        <p:spPr>
          <a:xfrm flipV="1">
            <a:off x="2589212" y="5909910"/>
            <a:ext cx="8915399" cy="73640"/>
          </a:xfrm>
        </p:spPr>
        <p:txBody>
          <a:bodyPr>
            <a:normAutofit fontScale="25000" lnSpcReduction="20000"/>
          </a:bodyPr>
          <a:lstStyle/>
          <a:p>
            <a:endParaRPr lang="en-IN" dirty="0"/>
          </a:p>
        </p:txBody>
      </p:sp>
    </p:spTree>
    <p:extLst>
      <p:ext uri="{BB962C8B-B14F-4D97-AF65-F5344CB8AC3E}">
        <p14:creationId xmlns:p14="http://schemas.microsoft.com/office/powerpoint/2010/main" val="2431411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1A47-4FFD-4066-9F91-12E163F24FDA}"/>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r>
              <a:rPr lang="en-IN" dirty="0"/>
              <a:t>                </a:t>
            </a:r>
            <a:r>
              <a:rPr lang="en-IN" sz="8900" i="1" u="sng" dirty="0">
                <a:latin typeface="Adobe Garamond Pro Bold" panose="02020702060506020403" pitchFamily="18" charset="0"/>
              </a:rPr>
              <a:t>Thank you!!!</a:t>
            </a:r>
          </a:p>
        </p:txBody>
      </p:sp>
    </p:spTree>
    <p:extLst>
      <p:ext uri="{BB962C8B-B14F-4D97-AF65-F5344CB8AC3E}">
        <p14:creationId xmlns:p14="http://schemas.microsoft.com/office/powerpoint/2010/main" val="201049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F8DD-FE8A-40DA-86A7-C0B3455CA1CB}"/>
              </a:ext>
            </a:extLst>
          </p:cNvPr>
          <p:cNvSpPr>
            <a:spLocks noGrp="1"/>
          </p:cNvSpPr>
          <p:nvPr>
            <p:ph type="title"/>
          </p:nvPr>
        </p:nvSpPr>
        <p:spPr/>
        <p:txBody>
          <a:bodyPr>
            <a:normAutofit/>
          </a:bodyPr>
          <a:lstStyle/>
          <a:p>
            <a:r>
              <a:rPr lang="en-US" sz="3600" u="sng" dirty="0">
                <a:solidFill>
                  <a:schemeClr val="accent6">
                    <a:lumMod val="50000"/>
                  </a:schemeClr>
                </a:solidFill>
                <a:latin typeface="Adobe Caslon Pro Bold" panose="0205070206050A020403" pitchFamily="18" charset="0"/>
              </a:rPr>
              <a:t>Basic Component Involve in each phase of</a:t>
            </a:r>
            <a:br>
              <a:rPr lang="en-US" sz="3600" u="sng" dirty="0">
                <a:solidFill>
                  <a:schemeClr val="accent6">
                    <a:lumMod val="50000"/>
                  </a:schemeClr>
                </a:solidFill>
                <a:latin typeface="Adobe Caslon Pro Bold" panose="0205070206050A020403" pitchFamily="18" charset="0"/>
              </a:rPr>
            </a:br>
            <a:r>
              <a:rPr lang="en-US" sz="3600" dirty="0">
                <a:solidFill>
                  <a:schemeClr val="accent6">
                    <a:lumMod val="50000"/>
                  </a:schemeClr>
                </a:solidFill>
                <a:latin typeface="Adobe Caslon Pro Bold" panose="0205070206050A020403" pitchFamily="18" charset="0"/>
              </a:rPr>
              <a:t>                 </a:t>
            </a:r>
            <a:r>
              <a:rPr lang="en-US" sz="3600" u="sng" dirty="0">
                <a:solidFill>
                  <a:schemeClr val="accent6">
                    <a:lumMod val="50000"/>
                  </a:schemeClr>
                </a:solidFill>
                <a:latin typeface="Adobe Caslon Pro Bold" panose="0205070206050A020403" pitchFamily="18" charset="0"/>
              </a:rPr>
              <a:t>Molecular communication</a:t>
            </a:r>
            <a:endParaRPr lang="en-IN" sz="3600" dirty="0">
              <a:latin typeface="Adobe Caslon Pro Bold" panose="0205070206050A020403" pitchFamily="18" charset="0"/>
            </a:endParaRPr>
          </a:p>
        </p:txBody>
      </p:sp>
      <p:sp>
        <p:nvSpPr>
          <p:cNvPr id="3" name="Text Placeholder 2">
            <a:extLst>
              <a:ext uri="{FF2B5EF4-FFF2-40B4-BE49-F238E27FC236}">
                <a16:creationId xmlns:a16="http://schemas.microsoft.com/office/drawing/2014/main" id="{14BC8744-82ED-4D06-8EA2-9DAC7879DEE1}"/>
              </a:ext>
            </a:extLst>
          </p:cNvPr>
          <p:cNvSpPr>
            <a:spLocks noGrp="1"/>
          </p:cNvSpPr>
          <p:nvPr>
            <p:ph type="body" idx="1"/>
          </p:nvPr>
        </p:nvSpPr>
        <p:spPr>
          <a:xfrm>
            <a:off x="2589211" y="3767105"/>
            <a:ext cx="8915399" cy="1555864"/>
          </a:xfrm>
        </p:spPr>
        <p:txBody>
          <a:bodyPr>
            <a:normAutofit fontScale="25000" lnSpcReduction="20000"/>
          </a:bodyPr>
          <a:lstStyle/>
          <a:p>
            <a:pPr marL="1143000" indent="-1143000">
              <a:buFont typeface="Arial" panose="020B0604020202020204" pitchFamily="34" charset="0"/>
              <a:buChar char="•"/>
            </a:pPr>
            <a:r>
              <a:rPr lang="en-US" sz="12800" dirty="0">
                <a:solidFill>
                  <a:srgbClr val="7030A0"/>
                </a:solidFill>
                <a:latin typeface="Adobe Caslon Pro Bold" panose="0205070206050A020403" pitchFamily="18" charset="0"/>
              </a:rPr>
              <a:t>Encoding</a:t>
            </a:r>
          </a:p>
          <a:p>
            <a:pPr marL="1143000" indent="-1143000">
              <a:buFont typeface="Arial" panose="020B0604020202020204" pitchFamily="34" charset="0"/>
              <a:buChar char="•"/>
            </a:pPr>
            <a:r>
              <a:rPr lang="en-US" sz="12800" dirty="0">
                <a:solidFill>
                  <a:srgbClr val="7030A0"/>
                </a:solidFill>
                <a:latin typeface="Adobe Caslon Pro Bold" panose="0205070206050A020403" pitchFamily="18" charset="0"/>
              </a:rPr>
              <a:t>Sending</a:t>
            </a:r>
          </a:p>
          <a:p>
            <a:pPr marL="1143000" indent="-1143000">
              <a:buFont typeface="Arial" panose="020B0604020202020204" pitchFamily="34" charset="0"/>
              <a:buChar char="•"/>
            </a:pPr>
            <a:r>
              <a:rPr lang="en-US" sz="12800" dirty="0">
                <a:solidFill>
                  <a:srgbClr val="7030A0"/>
                </a:solidFill>
                <a:latin typeface="Adobe Caslon Pro Bold" panose="0205070206050A020403" pitchFamily="18" charset="0"/>
              </a:rPr>
              <a:t>Propagation</a:t>
            </a:r>
          </a:p>
          <a:p>
            <a:pPr marL="1143000" indent="-1143000">
              <a:buFont typeface="Arial" panose="020B0604020202020204" pitchFamily="34" charset="0"/>
              <a:buChar char="•"/>
            </a:pPr>
            <a:r>
              <a:rPr lang="en-US" sz="12800" dirty="0">
                <a:solidFill>
                  <a:srgbClr val="7030A0"/>
                </a:solidFill>
                <a:latin typeface="Adobe Caslon Pro Bold" panose="0205070206050A020403" pitchFamily="18" charset="0"/>
              </a:rPr>
              <a:t>Receiving</a:t>
            </a:r>
          </a:p>
          <a:p>
            <a:pPr marL="1143000" indent="-1143000">
              <a:buFont typeface="Arial" panose="020B0604020202020204" pitchFamily="34" charset="0"/>
              <a:buChar char="•"/>
            </a:pPr>
            <a:r>
              <a:rPr lang="en-US" sz="12800" dirty="0">
                <a:solidFill>
                  <a:srgbClr val="7030A0"/>
                </a:solidFill>
                <a:latin typeface="Adobe Caslon Pro Bold" panose="0205070206050A020403" pitchFamily="18" charset="0"/>
              </a:rPr>
              <a:t>Decoding</a:t>
            </a:r>
          </a:p>
          <a:p>
            <a:endParaRPr lang="en-IN" dirty="0"/>
          </a:p>
        </p:txBody>
      </p:sp>
    </p:spTree>
    <p:extLst>
      <p:ext uri="{BB962C8B-B14F-4D97-AF65-F5344CB8AC3E}">
        <p14:creationId xmlns:p14="http://schemas.microsoft.com/office/powerpoint/2010/main" val="336375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6230-1B16-4614-B055-5E04CE0EFEAD}"/>
              </a:ext>
            </a:extLst>
          </p:cNvPr>
          <p:cNvSpPr>
            <a:spLocks noGrp="1"/>
          </p:cNvSpPr>
          <p:nvPr>
            <p:ph type="title"/>
          </p:nvPr>
        </p:nvSpPr>
        <p:spPr/>
        <p:txBody>
          <a:bodyPr>
            <a:normAutofit/>
          </a:bodyPr>
          <a:lstStyle/>
          <a:p>
            <a:r>
              <a:rPr lang="en-US" sz="3200" dirty="0">
                <a:solidFill>
                  <a:schemeClr val="accent6">
                    <a:lumMod val="50000"/>
                  </a:schemeClr>
                </a:solidFill>
                <a:latin typeface="Adobe Caslon Pro Bold" panose="0205070206050A020403" pitchFamily="18" charset="0"/>
              </a:rPr>
              <a:t>          </a:t>
            </a:r>
            <a:r>
              <a:rPr lang="en-US" sz="3200" u="sng" dirty="0">
                <a:solidFill>
                  <a:schemeClr val="accent6">
                    <a:lumMod val="50000"/>
                  </a:schemeClr>
                </a:solidFill>
                <a:latin typeface="Adobe Caslon Pro Bold" panose="0205070206050A020403" pitchFamily="18" charset="0"/>
              </a:rPr>
              <a:t>Physical components required for</a:t>
            </a:r>
            <a:br>
              <a:rPr lang="en-US" sz="3200" u="sng" dirty="0">
                <a:solidFill>
                  <a:schemeClr val="accent6">
                    <a:lumMod val="50000"/>
                  </a:schemeClr>
                </a:solidFill>
                <a:latin typeface="Adobe Caslon Pro Bold" panose="0205070206050A020403" pitchFamily="18" charset="0"/>
              </a:rPr>
            </a:br>
            <a:r>
              <a:rPr lang="en-US" sz="3200" dirty="0">
                <a:solidFill>
                  <a:schemeClr val="accent6">
                    <a:lumMod val="50000"/>
                  </a:schemeClr>
                </a:solidFill>
                <a:latin typeface="Adobe Caslon Pro Bold" panose="0205070206050A020403" pitchFamily="18" charset="0"/>
              </a:rPr>
              <a:t>                  </a:t>
            </a:r>
            <a:r>
              <a:rPr lang="en-US" sz="3200" u="sng" dirty="0">
                <a:solidFill>
                  <a:schemeClr val="accent6">
                    <a:lumMod val="50000"/>
                  </a:schemeClr>
                </a:solidFill>
                <a:latin typeface="Adobe Caslon Pro Bold" panose="0205070206050A020403" pitchFamily="18" charset="0"/>
              </a:rPr>
              <a:t>Molecular Communication</a:t>
            </a:r>
            <a:endParaRPr lang="en-IN" sz="3200" u="sng" dirty="0">
              <a:solidFill>
                <a:schemeClr val="accent6">
                  <a:lumMod val="50000"/>
                </a:schemeClr>
              </a:solidFill>
              <a:latin typeface="Adobe Caslon Pro Bold" panose="0205070206050A020403" pitchFamily="18" charset="0"/>
            </a:endParaRPr>
          </a:p>
        </p:txBody>
      </p:sp>
      <p:pic>
        <p:nvPicPr>
          <p:cNvPr id="4" name="Picture 3">
            <a:extLst>
              <a:ext uri="{FF2B5EF4-FFF2-40B4-BE49-F238E27FC236}">
                <a16:creationId xmlns:a16="http://schemas.microsoft.com/office/drawing/2014/main" id="{C390C3DE-30D4-4177-9A3E-6BA62C312227}"/>
              </a:ext>
            </a:extLst>
          </p:cNvPr>
          <p:cNvPicPr>
            <a:picLocks noChangeAspect="1"/>
          </p:cNvPicPr>
          <p:nvPr/>
        </p:nvPicPr>
        <p:blipFill>
          <a:blip r:embed="rId2"/>
          <a:stretch>
            <a:fillRect/>
          </a:stretch>
        </p:blipFill>
        <p:spPr>
          <a:xfrm>
            <a:off x="17757" y="1756944"/>
            <a:ext cx="12192000" cy="5176515"/>
          </a:xfrm>
          <a:prstGeom prst="rect">
            <a:avLst/>
          </a:prstGeom>
        </p:spPr>
      </p:pic>
    </p:spTree>
    <p:extLst>
      <p:ext uri="{BB962C8B-B14F-4D97-AF65-F5344CB8AC3E}">
        <p14:creationId xmlns:p14="http://schemas.microsoft.com/office/powerpoint/2010/main" val="262862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7FF5-B930-4FB4-B7EC-8F33867CAAC2}"/>
              </a:ext>
            </a:extLst>
          </p:cNvPr>
          <p:cNvSpPr>
            <a:spLocks noGrp="1"/>
          </p:cNvSpPr>
          <p:nvPr>
            <p:ph type="title"/>
          </p:nvPr>
        </p:nvSpPr>
        <p:spPr/>
        <p:txBody>
          <a:bodyPr>
            <a:normAutofit/>
          </a:bodyPr>
          <a:lstStyle/>
          <a:p>
            <a:r>
              <a:rPr lang="en-US" sz="4000" dirty="0">
                <a:solidFill>
                  <a:srgbClr val="7030A0"/>
                </a:solidFill>
                <a:latin typeface="Adobe Caslon Pro Bold" panose="0205070206050A020403" pitchFamily="18" charset="0"/>
              </a:rPr>
              <a:t>    </a:t>
            </a:r>
            <a:r>
              <a:rPr lang="en-US" sz="4000" u="sng" dirty="0">
                <a:solidFill>
                  <a:srgbClr val="7030A0"/>
                </a:solidFill>
                <a:latin typeface="Adobe Caslon Pro Bold" panose="0205070206050A020403" pitchFamily="18" charset="0"/>
              </a:rPr>
              <a:t>Sender And Receiver Nanomachine</a:t>
            </a:r>
            <a:endParaRPr lang="en-IN" sz="4000" u="sng" dirty="0">
              <a:solidFill>
                <a:srgbClr val="7030A0"/>
              </a:solidFill>
              <a:latin typeface="Adobe Caslon Pro Bold" panose="0205070206050A020403" pitchFamily="18" charset="0"/>
            </a:endParaRPr>
          </a:p>
        </p:txBody>
      </p:sp>
      <p:sp>
        <p:nvSpPr>
          <p:cNvPr id="3" name="Text Placeholder 2">
            <a:extLst>
              <a:ext uri="{FF2B5EF4-FFF2-40B4-BE49-F238E27FC236}">
                <a16:creationId xmlns:a16="http://schemas.microsoft.com/office/drawing/2014/main" id="{8A0DF2C3-819A-4A7D-BF73-FFA8983FD263}"/>
              </a:ext>
            </a:extLst>
          </p:cNvPr>
          <p:cNvSpPr>
            <a:spLocks noGrp="1"/>
          </p:cNvSpPr>
          <p:nvPr>
            <p:ph type="body" idx="1"/>
          </p:nvPr>
        </p:nvSpPr>
        <p:spPr>
          <a:xfrm>
            <a:off x="2578099" y="3429000"/>
            <a:ext cx="8915399" cy="1555864"/>
          </a:xfrm>
        </p:spPr>
        <p:txBody>
          <a:bodyPr>
            <a:noAutofit/>
          </a:bodyPr>
          <a:lstStyle/>
          <a:p>
            <a:r>
              <a:rPr lang="en-US" sz="2800" b="1" dirty="0"/>
              <a:t>Two basic approaches for engineering bio-nanomachines with functionality for communication are the modification of existing biological cells or the production of simplified cell-like structures using biological materials</a:t>
            </a:r>
          </a:p>
          <a:p>
            <a:r>
              <a:rPr lang="en-US" sz="2800" b="1" dirty="0"/>
              <a:t> * Modified biological cells </a:t>
            </a:r>
          </a:p>
          <a:p>
            <a:r>
              <a:rPr lang="en-US" sz="2800" b="1" dirty="0"/>
              <a:t> * Artificial cells </a:t>
            </a:r>
            <a:endParaRPr lang="en-IN" sz="2800" b="1" dirty="0"/>
          </a:p>
        </p:txBody>
      </p:sp>
    </p:spTree>
    <p:extLst>
      <p:ext uri="{BB962C8B-B14F-4D97-AF65-F5344CB8AC3E}">
        <p14:creationId xmlns:p14="http://schemas.microsoft.com/office/powerpoint/2010/main" val="140977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DF21-4994-4194-B169-5D19B95BDD95}"/>
              </a:ext>
            </a:extLst>
          </p:cNvPr>
          <p:cNvSpPr>
            <a:spLocks noGrp="1"/>
          </p:cNvSpPr>
          <p:nvPr>
            <p:ph type="title"/>
          </p:nvPr>
        </p:nvSpPr>
        <p:spPr/>
        <p:txBody>
          <a:bodyPr/>
          <a:lstStyle/>
          <a:p>
            <a:r>
              <a:rPr lang="en-US" u="sng" dirty="0">
                <a:latin typeface="Adobe Caslon Pro Bold" panose="0205070206050A020403" pitchFamily="18" charset="0"/>
              </a:rPr>
              <a:t>Encoding :</a:t>
            </a:r>
            <a:endParaRPr lang="en-IN" u="sng" dirty="0">
              <a:latin typeface="Adobe Caslon Pro Bold" panose="0205070206050A020403" pitchFamily="18" charset="0"/>
            </a:endParaRPr>
          </a:p>
        </p:txBody>
      </p:sp>
      <p:sp>
        <p:nvSpPr>
          <p:cNvPr id="3" name="Content Placeholder 2">
            <a:extLst>
              <a:ext uri="{FF2B5EF4-FFF2-40B4-BE49-F238E27FC236}">
                <a16:creationId xmlns:a16="http://schemas.microsoft.com/office/drawing/2014/main" id="{2A59D0A6-8FC4-4593-BD39-5EA6EC982BFB}"/>
              </a:ext>
            </a:extLst>
          </p:cNvPr>
          <p:cNvSpPr>
            <a:spLocks noGrp="1"/>
          </p:cNvSpPr>
          <p:nvPr>
            <p:ph idx="1"/>
          </p:nvPr>
        </p:nvSpPr>
        <p:spPr>
          <a:xfrm>
            <a:off x="2589212" y="1757363"/>
            <a:ext cx="8915400" cy="4153859"/>
          </a:xfrm>
        </p:spPr>
        <p:txBody>
          <a:bodyPr>
            <a:normAutofit/>
          </a:bodyPr>
          <a:lstStyle/>
          <a:p>
            <a:r>
              <a:rPr lang="en-US" sz="2800" dirty="0">
                <a:latin typeface="Adobe Caslon Pro Bold" panose="0205070206050A020403" pitchFamily="18" charset="0"/>
              </a:rPr>
              <a:t>Encoding is the phase during which a sender bio-nanomachine translates information into information molecules that the receiver bio-nanomachine can detect.</a:t>
            </a:r>
          </a:p>
          <a:p>
            <a:r>
              <a:rPr lang="en-US" sz="2800" dirty="0">
                <a:latin typeface="Adobe Caslon Pro Bold" panose="0205070206050A020403" pitchFamily="18" charset="0"/>
              </a:rPr>
              <a:t> Information may be encoded in various forms within the information molecules.</a:t>
            </a:r>
          </a:p>
          <a:p>
            <a:r>
              <a:rPr lang="en-US" sz="2800" dirty="0">
                <a:latin typeface="Adobe Caslon Pro Bold" panose="0205070206050A020403" pitchFamily="18" charset="0"/>
              </a:rPr>
              <a:t>e.g. DNA is formed by the specific sequence of nucleotides </a:t>
            </a:r>
          </a:p>
        </p:txBody>
      </p:sp>
    </p:spTree>
    <p:extLst>
      <p:ext uri="{BB962C8B-B14F-4D97-AF65-F5344CB8AC3E}">
        <p14:creationId xmlns:p14="http://schemas.microsoft.com/office/powerpoint/2010/main" val="35329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9DA3-C808-4429-8DEA-D2979545F782}"/>
              </a:ext>
            </a:extLst>
          </p:cNvPr>
          <p:cNvSpPr>
            <a:spLocks noGrp="1"/>
          </p:cNvSpPr>
          <p:nvPr>
            <p:ph type="title"/>
          </p:nvPr>
        </p:nvSpPr>
        <p:spPr>
          <a:xfrm>
            <a:off x="2274252" y="345440"/>
            <a:ext cx="8915399" cy="2830032"/>
          </a:xfrm>
        </p:spPr>
        <p:txBody>
          <a:bodyPr>
            <a:normAutofit/>
          </a:bodyPr>
          <a:lstStyle/>
          <a:p>
            <a:pPr marL="571500" indent="-571500">
              <a:buFont typeface="Arial" panose="020B0604020202020204" pitchFamily="34" charset="0"/>
              <a:buChar char="•"/>
            </a:pPr>
            <a:r>
              <a:rPr lang="en-US" u="sng" dirty="0">
                <a:solidFill>
                  <a:srgbClr val="7030A0"/>
                </a:solidFill>
                <a:latin typeface="Adobe Caslon Pro Bold" panose="0205070206050A020403" pitchFamily="18" charset="0"/>
              </a:rPr>
              <a:t>Sending :</a:t>
            </a:r>
            <a:br>
              <a:rPr lang="en-US" u="sng" dirty="0">
                <a:solidFill>
                  <a:srgbClr val="7030A0"/>
                </a:solidFill>
                <a:latin typeface="Adobe Caslon Pro Bold" panose="0205070206050A020403" pitchFamily="18" charset="0"/>
              </a:rPr>
            </a:br>
            <a:r>
              <a:rPr lang="en-US" sz="2400" dirty="0">
                <a:solidFill>
                  <a:schemeClr val="tx2"/>
                </a:solidFill>
                <a:latin typeface="Adobe Caslon Pro Bold" panose="0205070206050A020403" pitchFamily="18" charset="0"/>
              </a:rPr>
              <a:t> </a:t>
            </a:r>
            <a:r>
              <a:rPr lang="en-US" sz="2400" dirty="0">
                <a:solidFill>
                  <a:schemeClr val="accent1"/>
                </a:solidFill>
                <a:latin typeface="Adobe Caslon Pro Bold" panose="0205070206050A020403" pitchFamily="18" charset="0"/>
              </a:rPr>
              <a:t>It </a:t>
            </a:r>
            <a:r>
              <a:rPr lang="en-IN" sz="2400" dirty="0">
                <a:solidFill>
                  <a:schemeClr val="accent1"/>
                </a:solidFill>
                <a:latin typeface="Adobe Caslon Pro Bold" panose="0205070206050A020403" pitchFamily="18" charset="0"/>
              </a:rPr>
              <a:t>is the phase by which a sender bio-nanomachine releases information molecules into the environment.</a:t>
            </a:r>
            <a:br>
              <a:rPr lang="en-IN" sz="2400" dirty="0">
                <a:solidFill>
                  <a:schemeClr val="accent1"/>
                </a:solidFill>
                <a:latin typeface="Adobe Caslon Pro Bold" panose="0205070206050A020403" pitchFamily="18" charset="0"/>
              </a:rPr>
            </a:br>
            <a:r>
              <a:rPr lang="en-IN" sz="2400" dirty="0">
                <a:solidFill>
                  <a:schemeClr val="accent1"/>
                </a:solidFill>
                <a:latin typeface="Adobe Caslon Pro Bold" panose="0205070206050A020403" pitchFamily="18" charset="0"/>
              </a:rPr>
              <a:t> A sender bio-nanomachine may release information molecules by either unbinding information molecules from the sender </a:t>
            </a:r>
            <a:r>
              <a:rPr lang="en-IN" sz="2400" dirty="0" err="1">
                <a:solidFill>
                  <a:schemeClr val="accent1"/>
                </a:solidFill>
                <a:latin typeface="Adobe Caslon Pro Bold" panose="0205070206050A020403" pitchFamily="18" charset="0"/>
              </a:rPr>
              <a:t>bionanomachine</a:t>
            </a:r>
            <a:r>
              <a:rPr lang="en-IN" sz="2400" dirty="0">
                <a:solidFill>
                  <a:schemeClr val="accent1"/>
                </a:solidFill>
                <a:latin typeface="Adobe Caslon Pro Bold" panose="0205070206050A020403" pitchFamily="18" charset="0"/>
              </a:rPr>
              <a:t>.</a:t>
            </a:r>
            <a:endParaRPr lang="en-IN" sz="2400" dirty="0"/>
          </a:p>
        </p:txBody>
      </p:sp>
      <p:sp>
        <p:nvSpPr>
          <p:cNvPr id="3" name="Text Placeholder 2">
            <a:extLst>
              <a:ext uri="{FF2B5EF4-FFF2-40B4-BE49-F238E27FC236}">
                <a16:creationId xmlns:a16="http://schemas.microsoft.com/office/drawing/2014/main" id="{382AA8E8-E075-4E39-ABFE-8615252BC1BD}"/>
              </a:ext>
            </a:extLst>
          </p:cNvPr>
          <p:cNvSpPr>
            <a:spLocks noGrp="1"/>
          </p:cNvSpPr>
          <p:nvPr>
            <p:ph type="body" idx="1"/>
          </p:nvPr>
        </p:nvSpPr>
        <p:spPr>
          <a:xfrm>
            <a:off x="2589212" y="3530129"/>
            <a:ext cx="8915399" cy="2271232"/>
          </a:xfrm>
        </p:spPr>
        <p:txBody>
          <a:bodyPr/>
          <a:lstStyle/>
          <a:p>
            <a:pPr marL="342900" indent="-342900">
              <a:buFont typeface="Arial" panose="020B0604020202020204" pitchFamily="34" charset="0"/>
              <a:buChar char="•"/>
            </a:pPr>
            <a:r>
              <a:rPr lang="en-IN" sz="3600" u="sng" dirty="0">
                <a:solidFill>
                  <a:srgbClr val="7030A0"/>
                </a:solidFill>
                <a:latin typeface="Adobe Caslon Pro Bold" panose="0205070206050A020403" pitchFamily="18" charset="0"/>
              </a:rPr>
              <a:t>Propagation :</a:t>
            </a:r>
            <a:br>
              <a:rPr lang="en-IN" u="sng" dirty="0">
                <a:solidFill>
                  <a:srgbClr val="7030A0"/>
                </a:solidFill>
                <a:latin typeface="Adobe Caslon Pro Bold" panose="0205070206050A020403" pitchFamily="18" charset="0"/>
              </a:rPr>
            </a:br>
            <a:r>
              <a:rPr lang="en-IN" sz="2400" dirty="0">
                <a:solidFill>
                  <a:schemeClr val="tx2"/>
                </a:solidFill>
                <a:latin typeface="Adobe Caslon Pro Bold" panose="0205070206050A020403" pitchFamily="18" charset="0"/>
              </a:rPr>
              <a:t>It </a:t>
            </a:r>
            <a:r>
              <a:rPr lang="en-US" sz="2400" dirty="0">
                <a:solidFill>
                  <a:schemeClr val="tx2"/>
                </a:solidFill>
                <a:latin typeface="Adobe Caslon Pro Bold" panose="0205070206050A020403" pitchFamily="18" charset="0"/>
              </a:rPr>
              <a:t>is the phase during which information molecules move from the sender bio-nanomachine through the medium to the receiver bio-nanomachine.</a:t>
            </a:r>
            <a:endParaRPr lang="en-IN" sz="2400" dirty="0"/>
          </a:p>
        </p:txBody>
      </p:sp>
    </p:spTree>
    <p:extLst>
      <p:ext uri="{BB962C8B-B14F-4D97-AF65-F5344CB8AC3E}">
        <p14:creationId xmlns:p14="http://schemas.microsoft.com/office/powerpoint/2010/main" val="246354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BF63-55C5-47AC-ABD5-5A22E6159DF3}"/>
              </a:ext>
            </a:extLst>
          </p:cNvPr>
          <p:cNvSpPr>
            <a:spLocks noGrp="1"/>
          </p:cNvSpPr>
          <p:nvPr>
            <p:ph type="title"/>
          </p:nvPr>
        </p:nvSpPr>
        <p:spPr>
          <a:xfrm>
            <a:off x="2436812" y="483950"/>
            <a:ext cx="8915399" cy="1468800"/>
          </a:xfrm>
        </p:spPr>
        <p:txBody>
          <a:bodyPr>
            <a:normAutofit fontScale="90000"/>
          </a:bodyPr>
          <a:lstStyle/>
          <a:p>
            <a:pPr marL="571500" indent="-571500">
              <a:buFont typeface="Arial" panose="020B0604020202020204" pitchFamily="34" charset="0"/>
              <a:buChar char="•"/>
            </a:pPr>
            <a:r>
              <a:rPr lang="en-US" u="sng" dirty="0">
                <a:solidFill>
                  <a:srgbClr val="7030A0"/>
                </a:solidFill>
                <a:latin typeface="Adobe Caslon Pro Bold" panose="0205070206050A020403" pitchFamily="18" charset="0"/>
              </a:rPr>
              <a:t>Receiving :</a:t>
            </a:r>
            <a:br>
              <a:rPr lang="en-US" u="sng" dirty="0">
                <a:solidFill>
                  <a:srgbClr val="7030A0"/>
                </a:solidFill>
                <a:latin typeface="Adobe Caslon Pro Bold" panose="0205070206050A020403" pitchFamily="18" charset="0"/>
              </a:rPr>
            </a:br>
            <a:r>
              <a:rPr lang="en-US" sz="2700" dirty="0">
                <a:solidFill>
                  <a:schemeClr val="tx2"/>
                </a:solidFill>
                <a:latin typeface="Adobe Caslon Pro Bold" panose="0205070206050A020403" pitchFamily="18" charset="0"/>
              </a:rPr>
              <a:t>It is the phase during which the receiver bio-nanomachine captures information molecules propagating in the environment.</a:t>
            </a:r>
            <a:endParaRPr lang="en-IN" sz="2700" dirty="0"/>
          </a:p>
        </p:txBody>
      </p:sp>
      <p:sp>
        <p:nvSpPr>
          <p:cNvPr id="3" name="Text Placeholder 2">
            <a:extLst>
              <a:ext uri="{FF2B5EF4-FFF2-40B4-BE49-F238E27FC236}">
                <a16:creationId xmlns:a16="http://schemas.microsoft.com/office/drawing/2014/main" id="{D8D685CD-424C-41D5-A2E6-F38414EE5475}"/>
              </a:ext>
            </a:extLst>
          </p:cNvPr>
          <p:cNvSpPr>
            <a:spLocks noGrp="1"/>
          </p:cNvSpPr>
          <p:nvPr>
            <p:ph type="body" idx="1"/>
          </p:nvPr>
        </p:nvSpPr>
        <p:spPr>
          <a:xfrm>
            <a:off x="2589212" y="2763520"/>
            <a:ext cx="8915399" cy="3610529"/>
          </a:xfrm>
        </p:spPr>
        <p:txBody>
          <a:bodyPr>
            <a:normAutofit/>
          </a:bodyPr>
          <a:lstStyle/>
          <a:p>
            <a:pPr marL="571500" indent="-571500">
              <a:buFont typeface="Arial" panose="020B0604020202020204" pitchFamily="34" charset="0"/>
              <a:buChar char="•"/>
            </a:pPr>
            <a:r>
              <a:rPr lang="en-US" sz="3600" u="sng" dirty="0">
                <a:solidFill>
                  <a:srgbClr val="7030A0"/>
                </a:solidFill>
                <a:latin typeface="Adobe Caslon Pro Bold" panose="0205070206050A020403" pitchFamily="18" charset="0"/>
              </a:rPr>
              <a:t>Decoding :</a:t>
            </a:r>
            <a:br>
              <a:rPr lang="en-US" u="sng" dirty="0">
                <a:solidFill>
                  <a:srgbClr val="7030A0"/>
                </a:solidFill>
                <a:latin typeface="Adobe Caslon Pro Bold" panose="0205070206050A020403" pitchFamily="18" charset="0"/>
              </a:rPr>
            </a:br>
            <a:r>
              <a:rPr lang="en-US" dirty="0">
                <a:solidFill>
                  <a:schemeClr val="tx2"/>
                </a:solidFill>
                <a:latin typeface="Adobe Caslon Pro Bold" panose="0205070206050A020403" pitchFamily="18" charset="0"/>
              </a:rPr>
              <a:t> </a:t>
            </a:r>
            <a:r>
              <a:rPr lang="en-US" sz="2400" dirty="0">
                <a:solidFill>
                  <a:schemeClr val="tx2"/>
                </a:solidFill>
                <a:latin typeface="Adobe Caslon Pro Bold" panose="0205070206050A020403" pitchFamily="18" charset="0"/>
              </a:rPr>
              <a:t>Denotes the operation of estimation of the transmitter molecule by the receiver.</a:t>
            </a:r>
          </a:p>
          <a:p>
            <a:pPr marL="342900" indent="-342900">
              <a:buFont typeface="Arial" panose="020B0604020202020204" pitchFamily="34" charset="0"/>
              <a:buChar char="•"/>
            </a:pPr>
            <a:r>
              <a:rPr lang="en-US" sz="2400" dirty="0">
                <a:solidFill>
                  <a:schemeClr val="tx2"/>
                </a:solidFill>
                <a:latin typeface="Adobe Caslon Pro Bold" panose="0205070206050A020403" pitchFamily="18" charset="0"/>
              </a:rPr>
              <a:t>Involves new chemical reaction.</a:t>
            </a:r>
          </a:p>
          <a:p>
            <a:pPr marL="342900" indent="-342900">
              <a:buFont typeface="Arial" panose="020B0604020202020204" pitchFamily="34" charset="0"/>
              <a:buChar char="•"/>
            </a:pPr>
            <a:r>
              <a:rPr lang="en-US" sz="2400" dirty="0">
                <a:solidFill>
                  <a:schemeClr val="tx2"/>
                </a:solidFill>
                <a:latin typeface="Adobe Caslon Pro Bold" panose="0205070206050A020403" pitchFamily="18" charset="0"/>
              </a:rPr>
              <a:t>May involve the production of new molecules.</a:t>
            </a:r>
            <a:endParaRPr lang="en-IN" sz="2400" dirty="0"/>
          </a:p>
        </p:txBody>
      </p:sp>
    </p:spTree>
    <p:extLst>
      <p:ext uri="{BB962C8B-B14F-4D97-AF65-F5344CB8AC3E}">
        <p14:creationId xmlns:p14="http://schemas.microsoft.com/office/powerpoint/2010/main" val="320157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5956-46E2-4743-B377-785EABF33F8E}"/>
              </a:ext>
            </a:extLst>
          </p:cNvPr>
          <p:cNvSpPr>
            <a:spLocks noGrp="1"/>
          </p:cNvSpPr>
          <p:nvPr>
            <p:ph type="title"/>
          </p:nvPr>
        </p:nvSpPr>
        <p:spPr/>
        <p:txBody>
          <a:bodyPr>
            <a:normAutofit/>
          </a:bodyPr>
          <a:lstStyle/>
          <a:p>
            <a:r>
              <a:rPr lang="en-US" sz="2400" u="sng" dirty="0">
                <a:solidFill>
                  <a:schemeClr val="accent6">
                    <a:lumMod val="50000"/>
                  </a:schemeClr>
                </a:solidFill>
                <a:latin typeface="Adobe Caslon Pro Bold" panose="0205070206050A020403" pitchFamily="18" charset="0"/>
              </a:rPr>
              <a:t>Difference between Traditional &amp; Molecular communication</a:t>
            </a:r>
            <a:endParaRPr lang="en-IN" sz="2400" u="sng" dirty="0">
              <a:solidFill>
                <a:schemeClr val="accent6">
                  <a:lumMod val="50000"/>
                </a:schemeClr>
              </a:solidFill>
              <a:latin typeface="Adobe Caslon Pro Bold" panose="0205070206050A020403" pitchFamily="18" charset="0"/>
            </a:endParaRPr>
          </a:p>
        </p:txBody>
      </p:sp>
      <p:pic>
        <p:nvPicPr>
          <p:cNvPr id="4" name="Picture 3">
            <a:extLst>
              <a:ext uri="{FF2B5EF4-FFF2-40B4-BE49-F238E27FC236}">
                <a16:creationId xmlns:a16="http://schemas.microsoft.com/office/drawing/2014/main" id="{06826997-4EDE-4B25-85D0-3AF443E9A2EB}"/>
              </a:ext>
            </a:extLst>
          </p:cNvPr>
          <p:cNvPicPr>
            <a:picLocks noChangeAspect="1"/>
          </p:cNvPicPr>
          <p:nvPr/>
        </p:nvPicPr>
        <p:blipFill>
          <a:blip r:embed="rId2"/>
          <a:stretch>
            <a:fillRect/>
          </a:stretch>
        </p:blipFill>
        <p:spPr>
          <a:xfrm>
            <a:off x="213064" y="1233996"/>
            <a:ext cx="11978935" cy="5659515"/>
          </a:xfrm>
          <a:prstGeom prst="rect">
            <a:avLst/>
          </a:prstGeom>
        </p:spPr>
      </p:pic>
    </p:spTree>
    <p:extLst>
      <p:ext uri="{BB962C8B-B14F-4D97-AF65-F5344CB8AC3E}">
        <p14:creationId xmlns:p14="http://schemas.microsoft.com/office/powerpoint/2010/main" val="13065847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1260</TotalTime>
  <Words>1013</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Adobe Caslon Pro</vt:lpstr>
      <vt:lpstr>Adobe Caslon Pro Bold</vt:lpstr>
      <vt:lpstr>Adobe Garamond Pro Bold</vt:lpstr>
      <vt:lpstr>arial</vt:lpstr>
      <vt:lpstr>arial</vt:lpstr>
      <vt:lpstr>Century Gothic</vt:lpstr>
      <vt:lpstr>helvetica neue</vt:lpstr>
      <vt:lpstr>Wingdings 3</vt:lpstr>
      <vt:lpstr>Wisp</vt:lpstr>
      <vt:lpstr>                                                                            A presentation on                 Molecular Communication                        &amp;                Its application</vt:lpstr>
      <vt:lpstr>               Molecular  Communication </vt:lpstr>
      <vt:lpstr>Basic Component Involve in each phase of                  Molecular communication</vt:lpstr>
      <vt:lpstr>          Physical components required for                   Molecular Communication</vt:lpstr>
      <vt:lpstr>    Sender And Receiver Nanomachine</vt:lpstr>
      <vt:lpstr>Encoding :</vt:lpstr>
      <vt:lpstr>Sending :  It is the phase by which a sender bio-nanomachine releases information molecules into the environment.  A sender bio-nanomachine may release information molecules by either unbinding information molecules from the sender bionanomachine.</vt:lpstr>
      <vt:lpstr>Receiving : It is the phase during which the receiver bio-nanomachine captures information molecules propagating in the environment.</vt:lpstr>
      <vt:lpstr>Difference between Traditional &amp; Molecular communication</vt:lpstr>
      <vt:lpstr>Informational Molecule :- It carry information and propagate from a sender to receiver bio-nanomachine in the environment.  The size and structure of the information molecules may affect how the information molecules propagate in the environment.</vt:lpstr>
      <vt:lpstr>Interface Molecules :- Interface molecules allow bio-nanomachines to transport a variety of information molecules using the same communication mechanism.</vt:lpstr>
      <vt:lpstr>Molecular Communication process Diagram</vt:lpstr>
      <vt:lpstr>Various aspects of Molecular communication</vt:lpstr>
      <vt:lpstr>Advantages of Molecular Communication :-</vt:lpstr>
      <vt:lpstr>PowerPoint Presentation</vt:lpstr>
      <vt:lpstr>Applications of Molecular communication :- Molecular communication is a completely new paradigm and would potentially enable many new applications in the bio-nanotechnology.     -&gt; Used in Nano-Medicines</vt:lpstr>
      <vt:lpstr>Future Applications :-</vt:lpstr>
      <vt:lpstr>Achievements by researchers :- </vt:lpstr>
      <vt:lpstr>Conclusion :-  *   Very smart way of communication.         * It will have so much future Applications as mentioned above.        * Have so much bio-logical aspects based on Diagnosis and          surgery.        </vt:lpstr>
      <vt:lpstr>References :- [1] B. Alberts, et al., “Essential Cell Biology – An Introduction to the Molecular Biology of the Cell,” Garland Publishing, 1998.  [2] H. Lodish, et al., “Molecular Cell Biology (Fourth Edition),” W. H. Freeman and Company, 2000.  [3] G. M. Whitesides, “The Once and Future Nanomachine,” Scientific American, Sep. 2001.  [4] T. Aoki, et al., “Enzyme Transistor Circuits,” IEE Proceedings – Circuits, Devices and Systems, vol.145, no.4, pp.264-270, Aug. 1998.  [5] M. A. Reed and J. M. Tour, “Computing with Molecules,” Scientific American, Jun. 2000.  [6] R. Langer, “Where a Pill Won’t Reach,” Scientific American, Apr. 2003.  [7] R. D. Vale, “The Molecular Motor Toolbox for Intracellular Transport,” Cell, vol.112, pp.467-480, Feb. 21, 2003. [8] Tadashi Nakano, Michael J. Moore, FangWei, Athanasios V. Vasilakos, and Jianwei Shuai, “Molecular Communication and Networking: Opportunities and Challenges,” IEEE Trans. on nanobios. 11 (2012) pp. 135-147.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Molecular Communication                        &amp;                Its application</dc:title>
  <dc:creator>sanjay jain</dc:creator>
  <cp:lastModifiedBy>sanjay jain</cp:lastModifiedBy>
  <cp:revision>83</cp:revision>
  <dcterms:created xsi:type="dcterms:W3CDTF">2020-10-21T07:29:33Z</dcterms:created>
  <dcterms:modified xsi:type="dcterms:W3CDTF">2020-11-11T08:41:11Z</dcterms:modified>
</cp:coreProperties>
</file>