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70" r:id="rId3"/>
    <p:sldId id="266" r:id="rId4"/>
    <p:sldId id="256" r:id="rId5"/>
    <p:sldId id="276" r:id="rId6"/>
    <p:sldId id="272" r:id="rId7"/>
    <p:sldId id="277" r:id="rId8"/>
    <p:sldId id="294" r:id="rId9"/>
    <p:sldId id="284" r:id="rId10"/>
    <p:sldId id="285" r:id="rId11"/>
    <p:sldId id="286" r:id="rId12"/>
    <p:sldId id="260" r:id="rId13"/>
    <p:sldId id="293" r:id="rId14"/>
    <p:sldId id="291" r:id="rId15"/>
    <p:sldId id="258" r:id="rId16"/>
    <p:sldId id="268" r:id="rId17"/>
    <p:sldId id="295" r:id="rId18"/>
    <p:sldId id="292" r:id="rId19"/>
    <p:sldId id="257" r:id="rId20"/>
    <p:sldId id="283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BC1C51-B25A-014E-AE03-0C48424E3F3E}">
          <p14:sldIdLst>
            <p14:sldId id="267"/>
            <p14:sldId id="270"/>
            <p14:sldId id="266"/>
            <p14:sldId id="256"/>
            <p14:sldId id="276"/>
            <p14:sldId id="272"/>
            <p14:sldId id="277"/>
            <p14:sldId id="294"/>
            <p14:sldId id="284"/>
            <p14:sldId id="285"/>
            <p14:sldId id="286"/>
          </p14:sldIdLst>
        </p14:section>
        <p14:section name="Default Section" id="{AEE7D284-7F88-4B4A-B1FB-E34C5499FB8A}">
          <p14:sldIdLst>
            <p14:sldId id="260"/>
            <p14:sldId id="293"/>
            <p14:sldId id="291"/>
            <p14:sldId id="258"/>
            <p14:sldId id="268"/>
            <p14:sldId id="295"/>
          </p14:sldIdLst>
        </p14:section>
        <p14:section name="Untitled Section" id="{6A3894DD-05CA-407F-A78A-4FC045D5C980}">
          <p14:sldIdLst>
            <p14:sldId id="292"/>
            <p14:sldId id="257"/>
            <p14:sldId id="283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8"/>
    <p:restoredTop sz="94676"/>
  </p:normalViewPr>
  <p:slideViewPr>
    <p:cSldViewPr snapToGrid="0">
      <p:cViewPr varScale="1">
        <p:scale>
          <a:sx n="65" d="100"/>
          <a:sy n="65" d="100"/>
        </p:scale>
        <p:origin x="82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0B684-6C6A-6774-66B7-EAC10329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A9659-D235-84B9-192C-513D30C89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7E958-5FB7-5DEF-6D35-B33C7D7A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2A16-561F-4C47-A465-135DA658AE4C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153A9-9916-9A48-9274-15B0FC20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CC990-2B24-372C-F219-89CE8974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DB8A-B172-7C42-86D5-C66E19F9D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9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CC8F-8FF3-71B1-5153-2956F560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39AD2-06F2-8B78-3E3B-B2D2C2684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2041B-51F1-62BF-641F-19E6F6C0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2A16-561F-4C47-A465-135DA658AE4C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B7BDE-DCD7-5D46-CA45-D6C5A53C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8FC82-A076-0061-9028-AABCD7D8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DB8A-B172-7C42-86D5-C66E19F9D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4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FCD83-2B53-EBC6-70C1-8B63654A3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6031D-6BD3-5173-F672-ADC55046F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33E9C-E3F3-AF30-A612-4F445218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2A16-561F-4C47-A465-135DA658AE4C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C2A89-793C-A4B3-7879-8E9C6AF6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3FEB3-B89B-1EE8-28B2-7CC16658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DB8A-B172-7C42-86D5-C66E19F9D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9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F9C0-8916-2E1E-92A6-D82E5A5D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0E2D-5435-DF3A-7E6F-0FA75B9DB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BF345-8D88-BD57-6E65-76845D0D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2A16-561F-4C47-A465-135DA658AE4C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3FC12-9709-F9F7-FC5B-6879E124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F075B-F208-4778-30E4-C54EE3F7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DB8A-B172-7C42-86D5-C66E19F9D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7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D863-9288-7D73-169C-150CF75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5C448-09D0-0E98-8C6B-0088FB146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1E9E5-E2F1-7432-B604-55AB256C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2A16-561F-4C47-A465-135DA658AE4C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917D9-DBB2-58FE-2F9D-D5C2C912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8481D-AB24-7977-FE4A-97B1793A9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DB8A-B172-7C42-86D5-C66E19F9D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1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9DC9-5296-B4E1-F5F3-20C3B91C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0781D-D70E-AB78-4D26-570B678C6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1EC40-0F2D-993A-A80C-9056EA715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660BE-0934-D205-F4A1-BD9AFA82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2A16-561F-4C47-A465-135DA658AE4C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5B15D-BFDF-E02B-84A9-CD865717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058E6-00DD-7234-2B97-CAC0614F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DB8A-B172-7C42-86D5-C66E19F9D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5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0309-D14D-2BCE-DEB1-779641AB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79726-FF95-5432-2426-37E0A0800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5A7B4-0B21-7F53-AA04-0D4EBDE15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A445A-7154-9EAF-D967-C369AC327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9630F-99DF-382E-9238-208039B7B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FA0C1B-7214-7A08-C41B-2F33EA45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2A16-561F-4C47-A465-135DA658AE4C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08ABE-ED0E-5C19-7227-07C633A2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34C6CB-2E1F-3F48-5D1A-7C8AC945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DB8A-B172-7C42-86D5-C66E19F9D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8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0A44-0860-6561-0B32-815AC0DC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0A6A1-F81C-42FA-325D-B8EEB848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2A16-561F-4C47-A465-135DA658AE4C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1A7D7-8776-2E62-7C4B-8C18C46F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E37AB-86A1-5AC0-0E8A-F0DD43EB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DB8A-B172-7C42-86D5-C66E19F9D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6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79D7F-DCA2-8E08-5A84-5C83AA52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2A16-561F-4C47-A465-135DA658AE4C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7E6C9-7926-8CFC-3A36-295E8360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CF0E7-B019-5DA7-93BD-8AEBE27D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DB8A-B172-7C42-86D5-C66E19F9D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3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5FD8-3649-535F-6F60-1742B10E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A5CFE-DDEF-CAB0-9AE4-297FDEBE8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DE01C-30CD-3E9A-7490-F8B2B35E9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0E829-5AC0-5199-386A-A00D7F7B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2A16-561F-4C47-A465-135DA658AE4C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0639C-655B-9B73-849C-D8B77ADD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495BB-B066-4381-E4B8-ADA7114E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DB8A-B172-7C42-86D5-C66E19F9D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2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DEF3-C7E9-7CF4-C233-248E6673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8CCFB-FAEB-1CB5-B200-2A0C27559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3EB33-9EC6-AE67-AA26-E06F4967A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D55FD-1D02-F37E-48DD-6FFC1ECA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2A16-561F-4C47-A465-135DA658AE4C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74DC6-9BFF-104F-3860-7FDD6B45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B13CD-6F4D-1A79-E5A4-392755FA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DB8A-B172-7C42-86D5-C66E19F9D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2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0250A-327C-B4CE-428D-16565730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08114-1100-9CB7-721F-EA641F7F2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DFFB8-D0BD-A763-E928-E8DDF0933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12A16-561F-4C47-A465-135DA658AE4C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88269-4063-42CA-6324-536A282A5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96823-3307-8893-AAE8-55CF1CEF1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6DB8A-B172-7C42-86D5-C66E19F9D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4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leer.com/articles/489-lightgbm-a-light-gradient-boosting-machine/" TargetMode="External"/><Relationship Id="rId7" Type="http://schemas.openxmlformats.org/officeDocument/2006/relationships/hyperlink" Target="https://commons.wikimedia.org/wiki/File:Global" TargetMode="External"/><Relationship Id="rId2" Type="http://schemas.openxmlformats.org/officeDocument/2006/relationships/hyperlink" Target="https://www.geeksforgeeks.org/ml-linear-regression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eeksforgeeks.org/stacking-in-machine-learning/" TargetMode="External"/><Relationship Id="rId5" Type="http://schemas.openxmlformats.org/officeDocument/2006/relationships/hyperlink" Target="https://www.cei.washington.edu/education/science-of-solar/perovskite-solar-cell/" TargetMode="External"/><Relationship Id="rId4" Type="http://schemas.openxmlformats.org/officeDocument/2006/relationships/hyperlink" Target="https://www.yellowhaze.in/solar-irradianc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4650E3E-B958-6DA4-E394-5A24D788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494" y="1226523"/>
            <a:ext cx="8236974" cy="1237533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chemeClr val="accent5">
                    <a:lumMod val="50000"/>
                  </a:schemeClr>
                </a:solidFill>
              </a:rPr>
              <a:t>An estimation and novel design of future predictive model for solar cell parameters using AI/ ML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58C160-EAA3-0F85-3ADA-8F478F367F21}"/>
              </a:ext>
            </a:extLst>
          </p:cNvPr>
          <p:cNvSpPr txBox="1">
            <a:spLocks/>
          </p:cNvSpPr>
          <p:nvPr/>
        </p:nvSpPr>
        <p:spPr>
          <a:xfrm>
            <a:off x="3763294" y="2489712"/>
            <a:ext cx="4579374" cy="2383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GROUP- 24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Members: Prince Patel (19BIT101)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                   Nishan Patel (19BIT091)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                   Shailesh Vekariya (19BIT114)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                   Vrund Chaudhari (19BIT132)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                   Himanshi Panchal (19BIT137)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Department of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Information and Communication Technology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650E3E-B958-6DA4-E394-5A24D788C842}"/>
              </a:ext>
            </a:extLst>
          </p:cNvPr>
          <p:cNvSpPr txBox="1">
            <a:spLocks/>
          </p:cNvSpPr>
          <p:nvPr/>
        </p:nvSpPr>
        <p:spPr>
          <a:xfrm>
            <a:off x="1875504" y="233463"/>
            <a:ext cx="8236974" cy="1237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Mini Project Final Evaluation Presentation</a:t>
            </a:r>
          </a:p>
        </p:txBody>
      </p:sp>
      <p:pic>
        <p:nvPicPr>
          <p:cNvPr id="8" name="Picture 7" descr="&lt;strong&gt;Pandit&lt;/strong&gt; &lt;strong&gt;Deendayal&lt;/strong&gt; Petroleum &lt;strong&gt;University&lt;/strong&gt; - PDPU - YouTub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372" y="34361"/>
            <a:ext cx="1371600" cy="1371600"/>
          </a:xfrm>
          <a:prstGeom prst="rect">
            <a:avLst/>
          </a:prstGeom>
        </p:spPr>
      </p:pic>
      <p:pic>
        <p:nvPicPr>
          <p:cNvPr id="9" name="Picture 8" descr="&lt;strong&gt;School of Technology PDPU&lt;/strong&gt; - YouTub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11691" y="5141876"/>
            <a:ext cx="6882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Under the Supervision and Guidance of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Dr. Deepak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Jarwal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Assistant Professor - EC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Pandit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Deendayal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Energy University</a:t>
            </a:r>
          </a:p>
        </p:txBody>
      </p:sp>
    </p:spTree>
    <p:extLst>
      <p:ext uri="{BB962C8B-B14F-4D97-AF65-F5344CB8AC3E}">
        <p14:creationId xmlns:p14="http://schemas.microsoft.com/office/powerpoint/2010/main" val="147905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0E9C-7845-162A-FD01-DC585944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4C38A-13AB-75B7-4B76-9D57C2B14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Light Gradient Boosting Machine</a:t>
            </a:r>
          </a:p>
          <a:p>
            <a:r>
              <a:rPr lang="en-US" dirty="0"/>
              <a:t>Stack Model</a:t>
            </a:r>
          </a:p>
        </p:txBody>
      </p:sp>
    </p:spTree>
    <p:extLst>
      <p:ext uri="{BB962C8B-B14F-4D97-AF65-F5344CB8AC3E}">
        <p14:creationId xmlns:p14="http://schemas.microsoft.com/office/powerpoint/2010/main" val="2745447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9B6489-DB5C-DD3B-D1BF-56390C46D669}"/>
              </a:ext>
            </a:extLst>
          </p:cNvPr>
          <p:cNvSpPr txBox="1">
            <a:spLocks/>
          </p:cNvSpPr>
          <p:nvPr/>
        </p:nvSpPr>
        <p:spPr>
          <a:xfrm>
            <a:off x="1394528" y="272699"/>
            <a:ext cx="9144000" cy="547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13AF9-AC61-0CB3-D566-B030D3F11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47" y="901795"/>
            <a:ext cx="11587793" cy="578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8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0544-3524-403F-F354-5C778BFEF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477837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E30DF-C940-47C0-25E8-ECCC767CF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846729"/>
            <a:ext cx="9439835" cy="3675529"/>
          </a:xfrm>
        </p:spPr>
        <p:txBody>
          <a:bodyPr>
            <a:normAutofit/>
          </a:bodyPr>
          <a:lstStyle/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                                               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for predictive analysis.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relationship between two continuous variable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used:</a:t>
            </a:r>
            <a:r>
              <a:rPr lang="en-IN" dirty="0">
                <a:effectLst/>
                <a:latin typeface="Times New Roman" panose="02020603050405020304" pitchFamily="18" charset="0"/>
                <a:ea typeface="PMingLiU" panose="020B0604030504040204" pitchFamily="18" charset="-120"/>
                <a:cs typeface="Times New Roman" panose="02020603050405020304" pitchFamily="18" charset="0"/>
              </a:rPr>
              <a:t>Pandas, </a:t>
            </a:r>
            <a:r>
              <a:rPr lang="en-IN" dirty="0" err="1">
                <a:effectLst/>
                <a:latin typeface="Times New Roman" panose="02020603050405020304" pitchFamily="18" charset="0"/>
                <a:ea typeface="PMingLiU" panose="020B0604030504040204" pitchFamily="18" charset="-120"/>
                <a:cs typeface="Times New Roman" panose="02020603050405020304" pitchFamily="18" charset="0"/>
              </a:rPr>
              <a:t>Numpy</a:t>
            </a:r>
            <a:r>
              <a:rPr lang="en-IN" dirty="0">
                <a:effectLst/>
                <a:latin typeface="Times New Roman" panose="02020603050405020304" pitchFamily="18" charset="0"/>
                <a:ea typeface="PMingLiU" panose="020B0604030504040204" pitchFamily="18" charset="-120"/>
                <a:cs typeface="Times New Roman" panose="02020603050405020304" pitchFamily="18" charset="0"/>
              </a:rPr>
              <a:t>, Matplotlib, Seaborn, </a:t>
            </a:r>
            <a:r>
              <a:rPr lang="en-IN" dirty="0" err="1">
                <a:effectLst/>
                <a:latin typeface="Times New Roman" panose="02020603050405020304" pitchFamily="18" charset="0"/>
                <a:ea typeface="PMingLiU" panose="020B0604030504040204" pitchFamily="18" charset="-120"/>
                <a:cs typeface="Times New Roman" panose="02020603050405020304" pitchFamily="18" charset="0"/>
              </a:rPr>
              <a:t>Scikitlearn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Required: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                        </a:t>
            </a:r>
          </a:p>
          <a:p>
            <a:pPr algn="l"/>
            <a:endParaRPr lang="en-US" dirty="0"/>
          </a:p>
          <a:p>
            <a:pPr algn="l"/>
            <a:endParaRPr lang="en-IN" dirty="0"/>
          </a:p>
        </p:txBody>
      </p:sp>
      <p:pic>
        <p:nvPicPr>
          <p:cNvPr id="7" name="Picture 2" descr="Lightbox">
            <a:extLst>
              <a:ext uri="{FF2B5EF4-FFF2-40B4-BE49-F238E27FC236}">
                <a16:creationId xmlns:a16="http://schemas.microsoft.com/office/drawing/2014/main" id="{36702C64-0BFE-27BF-B3F7-63FF14B10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094" y="1819835"/>
            <a:ext cx="3218328" cy="183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044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Regression?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Relatively simple and provide an easy-to-interpret mathematical formula that can generate predictions. </a:t>
            </a:r>
          </a:p>
          <a:p>
            <a:r>
              <a:rPr lang="en-US" dirty="0"/>
              <a:t>Predict the value of a variable based on the value of another variable. </a:t>
            </a:r>
          </a:p>
          <a:p>
            <a:r>
              <a:rPr lang="en-US" dirty="0"/>
              <a:t>Long-established statistical procedure </a:t>
            </a:r>
          </a:p>
          <a:p>
            <a:r>
              <a:rPr lang="en-US" dirty="0"/>
              <a:t>Trained very quickly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0544-3524-403F-F354-5C778BFEF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477837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E30DF-C940-47C0-25E8-ECCC767CF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044" y="1846729"/>
            <a:ext cx="7905919" cy="3675529"/>
          </a:xfrm>
        </p:spPr>
        <p:txBody>
          <a:bodyPr>
            <a:normAutofit fontScale="92500"/>
          </a:bodyPr>
          <a:lstStyle/>
          <a:p>
            <a:pPr algn="l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Gradient Boosting Machine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framework based on decision tree.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parameter:boosting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type,num_leaves,max_depth,learning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rate,max_depth,random_state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grows leaf by leaf</a:t>
            </a: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used: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Seaborn, Matplotlib,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Scikitlearn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Lightbgm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Required: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6B151D-4EA3-7E3A-2B01-5C0729A7A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1496358"/>
            <a:ext cx="3073400" cy="4025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633791-9DFF-4106-AAF9-6B63A3E036C2}"/>
              </a:ext>
            </a:extLst>
          </p:cNvPr>
          <p:cNvSpPr txBox="1"/>
          <p:nvPr/>
        </p:nvSpPr>
        <p:spPr>
          <a:xfrm>
            <a:off x="8810202" y="5576060"/>
            <a:ext cx="35301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www.statology.org</a:t>
            </a:r>
            <a:r>
              <a:rPr lang="en-US" sz="1100" dirty="0"/>
              <a:t>/boosting-machine-learning/</a:t>
            </a:r>
          </a:p>
        </p:txBody>
      </p:sp>
    </p:spTree>
    <p:extLst>
      <p:ext uri="{BB962C8B-B14F-4D97-AF65-F5344CB8AC3E}">
        <p14:creationId xmlns:p14="http://schemas.microsoft.com/office/powerpoint/2010/main" val="208399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18E2-4CB2-8E74-408F-AEE82B24A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5264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3448B-0AE1-97D9-2552-759BDB720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7215" y="1948181"/>
            <a:ext cx="9144000" cy="331245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training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memory usage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accuracy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Capable of handling large datasets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may be a case of overfitting but can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be avoided by setting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F424656-6BD0-984B-A931-5F625D0BD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354" y="1948181"/>
            <a:ext cx="4831977" cy="179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88C2B1-0CAE-0C4B-DF6C-9434462F6037}"/>
              </a:ext>
            </a:extLst>
          </p:cNvPr>
          <p:cNvSpPr txBox="1"/>
          <p:nvPr/>
        </p:nvSpPr>
        <p:spPr>
          <a:xfrm>
            <a:off x="7319898" y="3747254"/>
            <a:ext cx="35948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200" dirty="0"/>
              <a:t>https://www.techleer.com/articles/489-lightgbm-a-light-gradient-boosting-machine/</a:t>
            </a:r>
          </a:p>
        </p:txBody>
      </p:sp>
    </p:spTree>
    <p:extLst>
      <p:ext uri="{BB962C8B-B14F-4D97-AF65-F5344CB8AC3E}">
        <p14:creationId xmlns:p14="http://schemas.microsoft.com/office/powerpoint/2010/main" val="623078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0544-3524-403F-F354-5C778BFEF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477837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E30DF-C940-47C0-25E8-ECCC767CF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08570"/>
            <a:ext cx="9439835" cy="3980330"/>
          </a:xfrm>
        </p:spPr>
        <p:txBody>
          <a:bodyPr>
            <a:normAutofit fontScale="925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 model: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used: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Pandas,Numpy,seaborn,matplotlib,Scikitlearn,Lightbgm,tensorflow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Required: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IN" dirty="0"/>
          </a:p>
        </p:txBody>
      </p:sp>
      <p:pic>
        <p:nvPicPr>
          <p:cNvPr id="4" name="Picture 2" descr="Lightbox">
            <a:extLst>
              <a:ext uri="{FF2B5EF4-FFF2-40B4-BE49-F238E27FC236}">
                <a16:creationId xmlns:a16="http://schemas.microsoft.com/office/drawing/2014/main" id="{BDD676BF-C1BD-6094-408F-2954E1271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365" y="2308412"/>
            <a:ext cx="8982635" cy="249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777B42-4010-11D8-734D-9FB4B5DD2980}"/>
              </a:ext>
            </a:extLst>
          </p:cNvPr>
          <p:cNvSpPr txBox="1"/>
          <p:nvPr/>
        </p:nvSpPr>
        <p:spPr>
          <a:xfrm>
            <a:off x="3195243" y="4500388"/>
            <a:ext cx="60973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www.geeksforgeeks.org</a:t>
            </a:r>
            <a:r>
              <a:rPr lang="en-US" sz="1400" dirty="0"/>
              <a:t>/stacking-in-machine-learning/</a:t>
            </a:r>
          </a:p>
        </p:txBody>
      </p:sp>
    </p:spTree>
    <p:extLst>
      <p:ext uri="{BB962C8B-B14F-4D97-AF65-F5344CB8AC3E}">
        <p14:creationId xmlns:p14="http://schemas.microsoft.com/office/powerpoint/2010/main" val="1365157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DED364-406A-99D5-1796-E53B06F43C0F}"/>
              </a:ext>
            </a:extLst>
          </p:cNvPr>
          <p:cNvSpPr txBox="1"/>
          <p:nvPr/>
        </p:nvSpPr>
        <p:spPr>
          <a:xfrm>
            <a:off x="1665610" y="1513210"/>
            <a:ext cx="88607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Base Models: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K-Nearest Neighbor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Light Gradient 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/>
              <a:t>Random Forest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Meta model: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Linear Regression </a:t>
            </a:r>
          </a:p>
        </p:txBody>
      </p:sp>
    </p:spTree>
    <p:extLst>
      <p:ext uri="{BB962C8B-B14F-4D97-AF65-F5344CB8AC3E}">
        <p14:creationId xmlns:p14="http://schemas.microsoft.com/office/powerpoint/2010/main" val="348729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EEE8-015F-03F7-2FAD-87A4C6AA8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418" y="794920"/>
            <a:ext cx="7661097" cy="1107129"/>
          </a:xfrm>
        </p:spPr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FB82E-9183-766B-CA84-B6DEBB2A2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8238" y="2547991"/>
            <a:ext cx="9609762" cy="3459822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We achieved following accuracy for the given below models:</a:t>
            </a:r>
          </a:p>
          <a:p>
            <a:pPr algn="l"/>
            <a:r>
              <a:rPr lang="en-US" sz="3600" dirty="0"/>
              <a:t>Linear Regression: 73.20%</a:t>
            </a:r>
          </a:p>
          <a:p>
            <a:pPr algn="l"/>
            <a:r>
              <a:rPr lang="en-US" sz="3600" dirty="0"/>
              <a:t>Gradient Boosting: 91.87%</a:t>
            </a:r>
          </a:p>
          <a:p>
            <a:pPr algn="l"/>
            <a:r>
              <a:rPr lang="en-US" sz="3600" dirty="0"/>
              <a:t>Stacked Model: 91.77%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EAC06-F142-4399-CE1A-45A35275155C}"/>
              </a:ext>
            </a:extLst>
          </p:cNvPr>
          <p:cNvSpPr txBox="1"/>
          <p:nvPr/>
        </p:nvSpPr>
        <p:spPr>
          <a:xfrm>
            <a:off x="7346022" y="37089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59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66F-196E-6EC3-18DA-B48DBB190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401" y="559898"/>
            <a:ext cx="7969321" cy="1127677"/>
          </a:xfrm>
        </p:spPr>
        <p:txBody>
          <a:bodyPr/>
          <a:lstStyle/>
          <a:p>
            <a:r>
              <a:rPr lang="en-US" b="1" dirty="0"/>
              <a:t>Future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2861A-AF79-D330-E3FF-6BD4E10BC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885" y="1941816"/>
            <a:ext cx="10356351" cy="3133617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We plan on implementing the same models with similar dataset generated from Perovskite material in future. As it is seen that perovskite-Si tandem panel is more efficient and cost friendly than silicone panels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75FB64-8228-A870-4AB6-BAB4C9B75D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3" t="14683" r="13532" b="5342"/>
          <a:stretch/>
        </p:blipFill>
        <p:spPr bwMode="auto">
          <a:xfrm>
            <a:off x="6194137" y="3275252"/>
            <a:ext cx="590376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D3F20A-C933-7ED5-CA23-01EBD7572575}"/>
              </a:ext>
            </a:extLst>
          </p:cNvPr>
          <p:cNvSpPr txBox="1"/>
          <p:nvPr/>
        </p:nvSpPr>
        <p:spPr>
          <a:xfrm>
            <a:off x="5640512" y="297436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A934A-090F-E4EA-1C00-A51AAB6CC571}"/>
              </a:ext>
            </a:extLst>
          </p:cNvPr>
          <p:cNvSpPr txBox="1"/>
          <p:nvPr/>
        </p:nvSpPr>
        <p:spPr>
          <a:xfrm>
            <a:off x="5864702" y="6481697"/>
            <a:ext cx="62332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www.cei.washington.edu</a:t>
            </a:r>
            <a:r>
              <a:rPr lang="en-US" sz="1400" dirty="0"/>
              <a:t>/education/science-of-solar/perovskite-solar-cell/</a:t>
            </a:r>
          </a:p>
        </p:txBody>
      </p:sp>
    </p:spTree>
    <p:extLst>
      <p:ext uri="{BB962C8B-B14F-4D97-AF65-F5344CB8AC3E}">
        <p14:creationId xmlns:p14="http://schemas.microsoft.com/office/powerpoint/2010/main" val="51991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Factors affecting efficiency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Algorithms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Result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Future 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EE51-EC8A-28CA-E939-B71CA0D0B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6256" cy="4351338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need charging points!!! (like petrol pump)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Generation of electricity at charging point 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80" y="1825625"/>
            <a:ext cx="4788408" cy="413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47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6A62-6C23-C1C1-2370-317F768F8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423"/>
            <a:ext cx="9144000" cy="1432578"/>
          </a:xfrm>
        </p:spPr>
        <p:txBody>
          <a:bodyPr>
            <a:normAutofit/>
          </a:bodyPr>
          <a:lstStyle/>
          <a:p>
            <a:r>
              <a:rPr lang="en-IN" sz="3600" b="1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4A164-012E-440D-5190-CE162C5EB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6038" y="3726400"/>
            <a:ext cx="9144000" cy="165576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https://www.geeksforgeeks.org/ml-linear-regression/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https://www.techleer.com/articles/489-lightgbm-a-light-gradient-boosting-machine/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</a:t>
            </a:r>
            <a:r>
              <a:rPr lang="en-IN" dirty="0" err="1">
                <a:hlinkClick r:id="rId4"/>
              </a:rPr>
              <a:t>www.yellowhaze.in</a:t>
            </a:r>
            <a:r>
              <a:rPr lang="en-IN" dirty="0">
                <a:hlinkClick r:id="rId4"/>
              </a:rPr>
              <a:t>/solar-irradiance/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9EFE1-E230-A56F-9933-36C47C5D2DBE}"/>
              </a:ext>
            </a:extLst>
          </p:cNvPr>
          <p:cNvSpPr txBox="1"/>
          <p:nvPr/>
        </p:nvSpPr>
        <p:spPr>
          <a:xfrm>
            <a:off x="1586039" y="3015525"/>
            <a:ext cx="99693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https://</a:t>
            </a:r>
            <a:r>
              <a:rPr lang="en-US" sz="2400" dirty="0" err="1">
                <a:hlinkClick r:id="rId5"/>
              </a:rPr>
              <a:t>www.cei.washington.edu</a:t>
            </a:r>
            <a:r>
              <a:rPr lang="en-US" sz="2400" dirty="0">
                <a:hlinkClick r:id="rId5"/>
              </a:rPr>
              <a:t>/education/science-of-solar/perovskite-solar-cell/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A12FD-4578-CC8E-F955-3030F35E339B}"/>
              </a:ext>
            </a:extLst>
          </p:cNvPr>
          <p:cNvSpPr txBox="1"/>
          <p:nvPr/>
        </p:nvSpPr>
        <p:spPr>
          <a:xfrm>
            <a:off x="1586039" y="2612839"/>
            <a:ext cx="9143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https://</a:t>
            </a:r>
            <a:r>
              <a:rPr lang="en-US" sz="2400" dirty="0" err="1">
                <a:hlinkClick r:id="rId6"/>
              </a:rPr>
              <a:t>www.geeksforgeeks.org</a:t>
            </a:r>
            <a:r>
              <a:rPr lang="en-US" sz="2400" dirty="0">
                <a:hlinkClick r:id="rId6"/>
              </a:rPr>
              <a:t>/stacking-in-machine-learning/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AC7331-7CAE-12F1-8B74-6E519D582C47}"/>
              </a:ext>
            </a:extLst>
          </p:cNvPr>
          <p:cNvSpPr txBox="1"/>
          <p:nvPr/>
        </p:nvSpPr>
        <p:spPr>
          <a:xfrm>
            <a:off x="1597503" y="1940437"/>
            <a:ext cx="86261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</a:t>
            </a:r>
            <a:r>
              <a:rPr lang="en-IN" sz="2400" dirty="0" err="1">
                <a:hlinkClick r:id="rId3"/>
              </a:rPr>
              <a:t>www.techleer.com</a:t>
            </a:r>
            <a:r>
              <a:rPr lang="en-IN" sz="2400" dirty="0">
                <a:hlinkClick r:id="rId3"/>
              </a:rPr>
              <a:t>/articles/489-lightgbm-a-light-gradient-boosting-machine/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BF5EB-AA0D-8BB9-56B5-8EA6C2342E2D}"/>
              </a:ext>
            </a:extLst>
          </p:cNvPr>
          <p:cNvSpPr txBox="1"/>
          <p:nvPr/>
        </p:nvSpPr>
        <p:spPr>
          <a:xfrm>
            <a:off x="1597502" y="5326299"/>
            <a:ext cx="76031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7"/>
              </a:rPr>
              <a:t>https://</a:t>
            </a:r>
            <a:r>
              <a:rPr lang="en-US" sz="2400" dirty="0" err="1">
                <a:hlinkClick r:id="rId7"/>
              </a:rPr>
              <a:t>commons.wikimedia.org</a:t>
            </a:r>
            <a:r>
              <a:rPr lang="en-US" sz="2400" dirty="0">
                <a:hlinkClick r:id="rId7"/>
              </a:rPr>
              <a:t>/wiki/</a:t>
            </a:r>
            <a:r>
              <a:rPr lang="en-US" sz="2400" dirty="0" err="1">
                <a:hlinkClick r:id="rId7"/>
              </a:rPr>
              <a:t>File:Global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708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A4184F-3162-3444-98CC-58A66442E379}"/>
              </a:ext>
            </a:extLst>
          </p:cNvPr>
          <p:cNvSpPr txBox="1">
            <a:spLocks/>
          </p:cNvSpPr>
          <p:nvPr/>
        </p:nvSpPr>
        <p:spPr>
          <a:xfrm>
            <a:off x="782225" y="1587134"/>
            <a:ext cx="10515600" cy="4662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00000"/>
              </a:lnSpc>
              <a:spcAft>
                <a:spcPts val="2100"/>
              </a:spcAft>
            </a:pPr>
            <a:r>
              <a:rPr lang="en-US" sz="2400" spc="25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buzz word in renewable energy sector is Solar </a:t>
            </a:r>
            <a:r>
              <a:rPr lang="en-US" sz="2400" spc="25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enrgy</a:t>
            </a:r>
            <a:r>
              <a:rPr lang="en-US" sz="2400" spc="25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>
              <a:lnSpc>
                <a:spcPct val="100000"/>
              </a:lnSpc>
              <a:spcAft>
                <a:spcPts val="2100"/>
              </a:spcAft>
            </a:pPr>
            <a:r>
              <a:rPr lang="en-US" sz="2400" spc="25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Park, solar farm, or solar power plant, is a large-scale grid-connected photovoltaic power system (PV system) designed for the supply of merchant power.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0000"/>
              </a:lnSpc>
              <a:spcAft>
                <a:spcPts val="2100"/>
              </a:spcAft>
            </a:pPr>
            <a:r>
              <a:rPr lang="en-US" sz="2400" spc="25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various environmental parameters affects the solar energy generation. 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0000"/>
              </a:lnSpc>
              <a:spcAft>
                <a:spcPts val="2100"/>
              </a:spcAft>
            </a:pPr>
            <a:r>
              <a:rPr lang="en-US" sz="2400" spc="25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major issue : to estimate or forecast energy generated by farm in future.</a:t>
            </a:r>
          </a:p>
          <a:p>
            <a:pPr fontAlgn="base">
              <a:lnSpc>
                <a:spcPct val="100000"/>
              </a:lnSpc>
              <a:spcAft>
                <a:spcPts val="2100"/>
              </a:spcAft>
            </a:pPr>
            <a:r>
              <a:rPr lang="en-US" sz="2400" spc="25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sun One Grid (International Solar Alliance).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None/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9599" y="334297"/>
            <a:ext cx="5250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7813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D5837B-00C4-0610-E361-68E7BEE405D2}"/>
              </a:ext>
            </a:extLst>
          </p:cNvPr>
          <p:cNvSpPr txBox="1">
            <a:spLocks/>
          </p:cNvSpPr>
          <p:nvPr/>
        </p:nvSpPr>
        <p:spPr>
          <a:xfrm>
            <a:off x="425899" y="833310"/>
            <a:ext cx="10515600" cy="4854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pc="25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use conventional and renewable energy together, prediction of power generation by solar cell is important</a:t>
            </a:r>
          </a:p>
          <a:p>
            <a:pPr marL="342900" indent="-342900" algn="l" fontAlgn="base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pc="25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type of forecasting: short term, middle term, long term</a:t>
            </a:r>
          </a:p>
          <a:p>
            <a:pPr marL="342900" indent="-342900" algn="l" fontAlgn="base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pc="25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term: in minutes  </a:t>
            </a:r>
          </a:p>
          <a:p>
            <a:pPr marL="342900" indent="-342900" algn="l" fontAlgn="base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pc="25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Middle term: in hours</a:t>
            </a:r>
          </a:p>
          <a:p>
            <a:pPr marL="342900" indent="-342900" algn="l" fontAlgn="base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pc="25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 term: in days</a:t>
            </a:r>
          </a:p>
          <a:p>
            <a:pPr marL="342900" indent="-342900" algn="l" fontAlgn="base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pc="25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project we are working to make a model that can forecast the energy generation by solar panel on next day.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18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6 Reasons Why Renewable Energy is Important | ADT Sol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990" y="0"/>
            <a:ext cx="7466019" cy="5673582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BE1AF0-1E88-D5A5-6542-C0B073808501}"/>
              </a:ext>
            </a:extLst>
          </p:cNvPr>
          <p:cNvSpPr txBox="1"/>
          <p:nvPr/>
        </p:nvSpPr>
        <p:spPr>
          <a:xfrm>
            <a:off x="1523661" y="5673582"/>
            <a:ext cx="9144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www.isolarworld.com</a:t>
            </a:r>
            <a:r>
              <a:rPr lang="en-US" dirty="0"/>
              <a:t>/blog/solar-grid-tied-off-grid-system-and-hybrid-solar-systems/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Solar energy: Solar Grid-Tied, Off-Grid and Hybrid Solar Systems |  iSolarWorl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6418" y="686269"/>
            <a:ext cx="8099164" cy="548546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166835" y="186813"/>
            <a:ext cx="385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Why Solar Energy?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0E3E3-3A7A-D1D5-7985-F0EAB273E300}"/>
              </a:ext>
            </a:extLst>
          </p:cNvPr>
          <p:cNvSpPr txBox="1"/>
          <p:nvPr/>
        </p:nvSpPr>
        <p:spPr>
          <a:xfrm>
            <a:off x="3833602" y="6171731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File:Global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5C32-AFF5-07CE-3923-6E3629DB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Factors that affect the efficiency of solar panel:-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185FF-79A4-A9F4-509E-6CBC68B93F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Irradiance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irradiance is the power per unit area received from the Sun in the form of electromagnetic radiation. Solar irradiance is measured in watts per square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(W/m2) in SI units.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strongly correlated to PV power generation.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7EF8BE-8DD9-E1F8-DC6F-8A1B24D379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97575" y="2242312"/>
            <a:ext cx="6183089" cy="351796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EFFE27-C9FB-A531-8907-04CA6B7ADAD1}"/>
              </a:ext>
            </a:extLst>
          </p:cNvPr>
          <p:cNvSpPr txBox="1"/>
          <p:nvPr/>
        </p:nvSpPr>
        <p:spPr>
          <a:xfrm>
            <a:off x="6926782" y="5992297"/>
            <a:ext cx="4308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/>
              <a:t>https://</a:t>
            </a:r>
            <a:r>
              <a:rPr lang="en-IN" sz="1800" dirty="0" err="1"/>
              <a:t>www.yellowhaze.in</a:t>
            </a:r>
            <a:r>
              <a:rPr lang="en-IN" sz="1800" dirty="0"/>
              <a:t>/solar-irradiance/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08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89FF-93E6-16B6-79AF-5CCF2C41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B5325-97EE-EA36-7FD3-71CC8A6FF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varies according to temperature changes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Higher temperatures have a negative impact on efficiency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efficiency decreases as temperature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increases resistance increases</a:t>
            </a:r>
          </a:p>
          <a:p>
            <a:pPr lvl="2"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thin layer of water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lowers efficiency by 10–20% of the overall power generated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5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 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1828340"/>
            <a:ext cx="9898624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long-term exposure to UV light, adverse affects can happen due to generation of surface defects.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 radiation have largely been associated with the aging of module packaging materials and have led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encapsulant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discoloration, delamination,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backsheet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cracking.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a silicon solar cell, the UV light can cause damage to the passivation layers, to the silicon beneath, and at the interface between the two cells.</a:t>
            </a:r>
          </a:p>
        </p:txBody>
      </p:sp>
    </p:spTree>
    <p:extLst>
      <p:ext uri="{BB962C8B-B14F-4D97-AF65-F5344CB8AC3E}">
        <p14:creationId xmlns:p14="http://schemas.microsoft.com/office/powerpoint/2010/main" val="271020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648</Words>
  <Application>Microsoft Office PowerPoint</Application>
  <PresentationFormat>Widescreen</PresentationFormat>
  <Paragraphs>130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PMingLiU</vt:lpstr>
      <vt:lpstr>Times New Roman</vt:lpstr>
      <vt:lpstr>Office Theme</vt:lpstr>
      <vt:lpstr>An estimation and novel design of future predictive model for solar cell parameters using AI/ ML</vt:lpstr>
      <vt:lpstr>Overview</vt:lpstr>
      <vt:lpstr>PowerPoint Presentation</vt:lpstr>
      <vt:lpstr>PowerPoint Presentation</vt:lpstr>
      <vt:lpstr>PowerPoint Presentation</vt:lpstr>
      <vt:lpstr>PowerPoint Presentation</vt:lpstr>
      <vt:lpstr>The Factors that affect the efficiency of solar panel:-</vt:lpstr>
      <vt:lpstr>PowerPoint Presentation</vt:lpstr>
      <vt:lpstr>UV Rays</vt:lpstr>
      <vt:lpstr>Algorithms</vt:lpstr>
      <vt:lpstr>PowerPoint Presentation</vt:lpstr>
      <vt:lpstr>Methodology</vt:lpstr>
      <vt:lpstr>Why Linear Regression? </vt:lpstr>
      <vt:lpstr>Methodology</vt:lpstr>
      <vt:lpstr>Why Lightgbm?</vt:lpstr>
      <vt:lpstr>Methodology</vt:lpstr>
      <vt:lpstr>PowerPoint Presentation</vt:lpstr>
      <vt:lpstr>Results</vt:lpstr>
      <vt:lpstr>Future Work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Himanshi Panchal</dc:creator>
  <cp:lastModifiedBy>admin</cp:lastModifiedBy>
  <cp:revision>24</cp:revision>
  <cp:lastPrinted>2022-12-12T08:35:36Z</cp:lastPrinted>
  <dcterms:created xsi:type="dcterms:W3CDTF">2022-09-18T14:33:56Z</dcterms:created>
  <dcterms:modified xsi:type="dcterms:W3CDTF">2022-12-12T08:41:06Z</dcterms:modified>
</cp:coreProperties>
</file>