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ulish"/>
      <p:regular r:id="rId21"/>
      <p:bold r:id="rId22"/>
      <p:italic r:id="rId23"/>
      <p:boldItalic r:id="rId24"/>
    </p:embeddedFont>
    <p:embeddedFont>
      <p:font typeface="Albert Sans Medium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Elsie"/>
      <p:regular r:id="rId34"/>
    </p:embeddedFont>
    <p:embeddedFont>
      <p:font typeface="Alber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ulish-bold.fntdata"/><Relationship Id="rId21" Type="http://schemas.openxmlformats.org/officeDocument/2006/relationships/font" Target="fonts/Mulish-regular.fntdata"/><Relationship Id="rId24" Type="http://schemas.openxmlformats.org/officeDocument/2006/relationships/font" Target="fonts/Mulish-boldItalic.fntdata"/><Relationship Id="rId23" Type="http://schemas.openxmlformats.org/officeDocument/2006/relationships/font" Target="fonts/Mulish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Medium-bold.fntdata"/><Relationship Id="rId25" Type="http://schemas.openxmlformats.org/officeDocument/2006/relationships/font" Target="fonts/AlbertSansMedium-regular.fntdata"/><Relationship Id="rId28" Type="http://schemas.openxmlformats.org/officeDocument/2006/relationships/font" Target="fonts/AlbertSansMedium-boldItalic.fntdata"/><Relationship Id="rId27" Type="http://schemas.openxmlformats.org/officeDocument/2006/relationships/font" Target="fonts/Albert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AlbertSans-regular.fntdata"/><Relationship Id="rId12" Type="http://schemas.openxmlformats.org/officeDocument/2006/relationships/slide" Target="slides/slide7.xml"/><Relationship Id="rId34" Type="http://schemas.openxmlformats.org/officeDocument/2006/relationships/font" Target="fonts/Elsie-regular.fntdata"/><Relationship Id="rId15" Type="http://schemas.openxmlformats.org/officeDocument/2006/relationships/slide" Target="slides/slide10.xml"/><Relationship Id="rId37" Type="http://schemas.openxmlformats.org/officeDocument/2006/relationships/font" Target="fonts/AlbertSans-italic.fntdata"/><Relationship Id="rId14" Type="http://schemas.openxmlformats.org/officeDocument/2006/relationships/slide" Target="slides/slide9.xml"/><Relationship Id="rId36" Type="http://schemas.openxmlformats.org/officeDocument/2006/relationships/font" Target="fonts/Albert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lber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9297f6f4e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9297f6f4e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9297f6f4e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9297f6f4e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9297f6f4e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9297f6f4e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9297f6f4e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9297f6f4e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9297f6f4e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9297f6f4e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3dbd45f4d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3dbd45f4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8dd1e32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8dd1e32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91cf3e0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91cf3e0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Records: Uses physical documents for student information, room assignments, leave requests, and payments.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 Tracking: Student movements and complaints are tracked manually, which can be slow.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Room Assignments: Rooms are assigned and managed using paper logs and spreadsheets.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Processing: Payments are handled with manual receipts and records.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Complaint Handling: Complaints are written down and managed manually, leading to potential delays.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8dd1e321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8dd1e321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9297f6f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9297f6f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9297f6f4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9297f6f4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9297f6f4e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9297f6f4e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9297f6f4e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9297f6f4e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9297f6f4e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9297f6f4e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669800" y="1034675"/>
            <a:ext cx="5804400" cy="18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69800" y="3423550"/>
            <a:ext cx="5804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771200" y="1613863"/>
            <a:ext cx="5601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771200" y="3162438"/>
            <a:ext cx="56016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hasCustomPrompt="1" type="title"/>
          </p:nvPr>
        </p:nvSpPr>
        <p:spPr>
          <a:xfrm>
            <a:off x="1895480" y="13966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2" type="title"/>
          </p:nvPr>
        </p:nvSpPr>
        <p:spPr>
          <a:xfrm>
            <a:off x="4015966" y="13966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3" type="title"/>
          </p:nvPr>
        </p:nvSpPr>
        <p:spPr>
          <a:xfrm>
            <a:off x="6134312" y="13966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4" type="title"/>
          </p:nvPr>
        </p:nvSpPr>
        <p:spPr>
          <a:xfrm>
            <a:off x="1895480" y="28050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4015966" y="28050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6" type="title"/>
          </p:nvPr>
        </p:nvSpPr>
        <p:spPr>
          <a:xfrm>
            <a:off x="6134312" y="28050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7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431980" y="1990025"/>
            <a:ext cx="204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8" type="subTitle"/>
          </p:nvPr>
        </p:nvSpPr>
        <p:spPr>
          <a:xfrm>
            <a:off x="3552466" y="1990025"/>
            <a:ext cx="204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9" type="subTitle"/>
          </p:nvPr>
        </p:nvSpPr>
        <p:spPr>
          <a:xfrm>
            <a:off x="5670812" y="1990025"/>
            <a:ext cx="204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3" type="subTitle"/>
          </p:nvPr>
        </p:nvSpPr>
        <p:spPr>
          <a:xfrm>
            <a:off x="1431993" y="3398425"/>
            <a:ext cx="20412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4" type="subTitle"/>
          </p:nvPr>
        </p:nvSpPr>
        <p:spPr>
          <a:xfrm>
            <a:off x="3552477" y="3398425"/>
            <a:ext cx="20412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5" type="subTitle"/>
          </p:nvPr>
        </p:nvSpPr>
        <p:spPr>
          <a:xfrm>
            <a:off x="5670820" y="3398425"/>
            <a:ext cx="20412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91" name="Google Shape;91;p13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" name="Google Shape;94;p13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95" name="Google Shape;95;p13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" name="Google Shape;96;p13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3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20000" y="445025"/>
            <a:ext cx="475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1" name="Google Shape;101;p14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102" name="Google Shape;102;p1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8" name="Google Shape;108;p1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109" name="Google Shape;109;p1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" name="Google Shape;110;p1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" name="Google Shape;114;p1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115" name="Google Shape;115;p1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" name="Google Shape;116;p1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0000" y="1212525"/>
            <a:ext cx="77040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2" name="Google Shape;122;p17"/>
          <p:cNvGrpSpPr/>
          <p:nvPr/>
        </p:nvGrpSpPr>
        <p:grpSpPr>
          <a:xfrm>
            <a:off x="3365325" y="4582409"/>
            <a:ext cx="2413350" cy="197700"/>
            <a:chOff x="3365325" y="4582409"/>
            <a:chExt cx="2413350" cy="197700"/>
          </a:xfrm>
        </p:grpSpPr>
        <p:sp>
          <p:nvSpPr>
            <p:cNvPr id="123" name="Google Shape;123;p17"/>
            <p:cNvSpPr/>
            <p:nvPr/>
          </p:nvSpPr>
          <p:spPr>
            <a:xfrm>
              <a:off x="4473159" y="45824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36532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480967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720000" y="1212525"/>
            <a:ext cx="770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0" name="Google Shape;130;p18"/>
          <p:cNvGrpSpPr/>
          <p:nvPr/>
        </p:nvGrpSpPr>
        <p:grpSpPr>
          <a:xfrm>
            <a:off x="3365325" y="4582409"/>
            <a:ext cx="2413350" cy="197700"/>
            <a:chOff x="3365325" y="4582409"/>
            <a:chExt cx="2413350" cy="197700"/>
          </a:xfrm>
        </p:grpSpPr>
        <p:sp>
          <p:nvSpPr>
            <p:cNvPr id="131" name="Google Shape;131;p18"/>
            <p:cNvSpPr/>
            <p:nvPr/>
          </p:nvSpPr>
          <p:spPr>
            <a:xfrm>
              <a:off x="4473159" y="45824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8"/>
            <p:cNvCxnSpPr/>
            <p:nvPr/>
          </p:nvCxnSpPr>
          <p:spPr>
            <a:xfrm>
              <a:off x="336532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480967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2905950" y="3891200"/>
            <a:ext cx="3402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2905950" y="3173900"/>
            <a:ext cx="3402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>
            <p:ph idx="2" type="pic"/>
          </p:nvPr>
        </p:nvSpPr>
        <p:spPr>
          <a:xfrm>
            <a:off x="350400" y="333637"/>
            <a:ext cx="2438400" cy="448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9"/>
          <p:cNvSpPr/>
          <p:nvPr>
            <p:ph idx="3" type="pic"/>
          </p:nvPr>
        </p:nvSpPr>
        <p:spPr>
          <a:xfrm>
            <a:off x="2941188" y="333637"/>
            <a:ext cx="3332100" cy="277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9"/>
          <p:cNvSpPr/>
          <p:nvPr>
            <p:ph idx="4" type="pic"/>
          </p:nvPr>
        </p:nvSpPr>
        <p:spPr>
          <a:xfrm>
            <a:off x="6425700" y="321562"/>
            <a:ext cx="2438400" cy="448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3854051" y="4027475"/>
            <a:ext cx="4851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3854051" y="3310175"/>
            <a:ext cx="4851600" cy="7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20"/>
          <p:cNvSpPr/>
          <p:nvPr>
            <p:ph idx="2" type="pic"/>
          </p:nvPr>
        </p:nvSpPr>
        <p:spPr>
          <a:xfrm>
            <a:off x="3054576" y="327600"/>
            <a:ext cx="5651100" cy="294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0"/>
          <p:cNvSpPr/>
          <p:nvPr>
            <p:ph idx="3" type="pic"/>
          </p:nvPr>
        </p:nvSpPr>
        <p:spPr>
          <a:xfrm>
            <a:off x="438276" y="327600"/>
            <a:ext cx="2438400" cy="448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041106" y="2705343"/>
            <a:ext cx="33873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084956" y="1608057"/>
            <a:ext cx="129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5011994" y="602401"/>
            <a:ext cx="3166500" cy="39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870396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2" type="subTitle"/>
          </p:nvPr>
        </p:nvSpPr>
        <p:spPr>
          <a:xfrm>
            <a:off x="870396" y="2661200"/>
            <a:ext cx="23838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3" type="subTitle"/>
          </p:nvPr>
        </p:nvSpPr>
        <p:spPr>
          <a:xfrm>
            <a:off x="3380100" y="2661200"/>
            <a:ext cx="23838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4" type="subTitle"/>
          </p:nvPr>
        </p:nvSpPr>
        <p:spPr>
          <a:xfrm>
            <a:off x="5889804" y="2661200"/>
            <a:ext cx="23838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5" type="subTitle"/>
          </p:nvPr>
        </p:nvSpPr>
        <p:spPr>
          <a:xfrm>
            <a:off x="3380100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6" type="subTitle"/>
          </p:nvPr>
        </p:nvSpPr>
        <p:spPr>
          <a:xfrm>
            <a:off x="5889804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957912" y="1549225"/>
            <a:ext cx="32871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2" type="subTitle"/>
          </p:nvPr>
        </p:nvSpPr>
        <p:spPr>
          <a:xfrm>
            <a:off x="957912" y="2034025"/>
            <a:ext cx="3287100" cy="9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3" type="subTitle"/>
          </p:nvPr>
        </p:nvSpPr>
        <p:spPr>
          <a:xfrm>
            <a:off x="4898988" y="2034025"/>
            <a:ext cx="3287100" cy="9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4" type="subTitle"/>
          </p:nvPr>
        </p:nvSpPr>
        <p:spPr>
          <a:xfrm>
            <a:off x="957912" y="3423950"/>
            <a:ext cx="3287100" cy="9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5" type="subTitle"/>
          </p:nvPr>
        </p:nvSpPr>
        <p:spPr>
          <a:xfrm>
            <a:off x="4898988" y="3423950"/>
            <a:ext cx="3287100" cy="9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6" type="subTitle"/>
          </p:nvPr>
        </p:nvSpPr>
        <p:spPr>
          <a:xfrm>
            <a:off x="957912" y="2939150"/>
            <a:ext cx="32871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7" type="subTitle"/>
          </p:nvPr>
        </p:nvSpPr>
        <p:spPr>
          <a:xfrm>
            <a:off x="4898986" y="1549225"/>
            <a:ext cx="32871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8" type="subTitle"/>
          </p:nvPr>
        </p:nvSpPr>
        <p:spPr>
          <a:xfrm>
            <a:off x="4898986" y="2939150"/>
            <a:ext cx="32871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grpSp>
        <p:nvGrpSpPr>
          <p:cNvPr id="167" name="Google Shape;167;p22"/>
          <p:cNvGrpSpPr/>
          <p:nvPr/>
        </p:nvGrpSpPr>
        <p:grpSpPr>
          <a:xfrm flipH="1"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168" name="Google Shape;168;p22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" name="Google Shape;169;p22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750452" y="1882668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2" type="subTitle"/>
          </p:nvPr>
        </p:nvSpPr>
        <p:spPr>
          <a:xfrm>
            <a:off x="3319798" y="1882668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3" type="subTitle"/>
          </p:nvPr>
        </p:nvSpPr>
        <p:spPr>
          <a:xfrm>
            <a:off x="5889144" y="1882668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4" type="subTitle"/>
          </p:nvPr>
        </p:nvSpPr>
        <p:spPr>
          <a:xfrm>
            <a:off x="750450" y="3484200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5" type="subTitle"/>
          </p:nvPr>
        </p:nvSpPr>
        <p:spPr>
          <a:xfrm>
            <a:off x="3319798" y="3484200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6" type="subTitle"/>
          </p:nvPr>
        </p:nvSpPr>
        <p:spPr>
          <a:xfrm>
            <a:off x="5889145" y="3484200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7" type="subTitle"/>
          </p:nvPr>
        </p:nvSpPr>
        <p:spPr>
          <a:xfrm>
            <a:off x="745200" y="1384325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0" name="Google Shape;180;p23"/>
          <p:cNvSpPr txBox="1"/>
          <p:nvPr>
            <p:ph idx="8" type="subTitle"/>
          </p:nvPr>
        </p:nvSpPr>
        <p:spPr>
          <a:xfrm>
            <a:off x="3319800" y="1384325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9" type="subTitle"/>
          </p:nvPr>
        </p:nvSpPr>
        <p:spPr>
          <a:xfrm>
            <a:off x="5894400" y="1384325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13" type="subTitle"/>
          </p:nvPr>
        </p:nvSpPr>
        <p:spPr>
          <a:xfrm>
            <a:off x="745200" y="2981478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4" type="subTitle"/>
          </p:nvPr>
        </p:nvSpPr>
        <p:spPr>
          <a:xfrm>
            <a:off x="3319798" y="2981478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15" type="subTitle"/>
          </p:nvPr>
        </p:nvSpPr>
        <p:spPr>
          <a:xfrm>
            <a:off x="5894400" y="2981400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grpSp>
        <p:nvGrpSpPr>
          <p:cNvPr id="185" name="Google Shape;185;p23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186" name="Google Shape;186;p23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3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23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190" name="Google Shape;190;p23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23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3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type="ctrTitle"/>
          </p:nvPr>
        </p:nvSpPr>
        <p:spPr>
          <a:xfrm>
            <a:off x="2429925" y="753138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6" name="Google Shape;196;p24"/>
          <p:cNvSpPr txBox="1"/>
          <p:nvPr>
            <p:ph idx="1" type="subTitle"/>
          </p:nvPr>
        </p:nvSpPr>
        <p:spPr>
          <a:xfrm>
            <a:off x="2425050" y="1787863"/>
            <a:ext cx="42939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97" name="Google Shape;197;p24"/>
          <p:cNvGrpSpPr/>
          <p:nvPr/>
        </p:nvGrpSpPr>
        <p:grpSpPr>
          <a:xfrm flipH="1" rot="10800000"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198" name="Google Shape;198;p2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2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4"/>
          <p:cNvSpPr txBox="1"/>
          <p:nvPr/>
        </p:nvSpPr>
        <p:spPr>
          <a:xfrm>
            <a:off x="2429925" y="2881688"/>
            <a:ext cx="4284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10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209" name="Google Shape;209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26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213" name="Google Shape;213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489364" y="1593175"/>
            <a:ext cx="2731500" cy="8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4923136" y="1593175"/>
            <a:ext cx="2731500" cy="8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489364" y="2464625"/>
            <a:ext cx="27315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923136" y="2464625"/>
            <a:ext cx="27315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" name="Google Shape;33;p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394700" y="445025"/>
            <a:ext cx="30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" name="Google Shape;37;p6"/>
          <p:cNvGrpSpPr/>
          <p:nvPr/>
        </p:nvGrpSpPr>
        <p:grpSpPr>
          <a:xfrm>
            <a:off x="3365325" y="4582409"/>
            <a:ext cx="2413350" cy="197700"/>
            <a:chOff x="3365325" y="4582409"/>
            <a:chExt cx="2413350" cy="197700"/>
          </a:xfrm>
        </p:grpSpPr>
        <p:sp>
          <p:nvSpPr>
            <p:cNvPr id="38" name="Google Shape;38;p6"/>
            <p:cNvSpPr/>
            <p:nvPr/>
          </p:nvSpPr>
          <p:spPr>
            <a:xfrm>
              <a:off x="4473159" y="45824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" name="Google Shape;39;p6"/>
            <p:cNvCxnSpPr/>
            <p:nvPr/>
          </p:nvCxnSpPr>
          <p:spPr>
            <a:xfrm>
              <a:off x="336532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480967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138300" y="705150"/>
            <a:ext cx="4290600" cy="12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138300" y="1948350"/>
            <a:ext cx="42906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715088" y="602401"/>
            <a:ext cx="3166500" cy="39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6" name="Google Shape;46;p7"/>
          <p:cNvGrpSpPr/>
          <p:nvPr/>
        </p:nvGrpSpPr>
        <p:grpSpPr>
          <a:xfrm>
            <a:off x="5900450" y="4608503"/>
            <a:ext cx="2873884" cy="197700"/>
            <a:chOff x="1653525" y="2970747"/>
            <a:chExt cx="2873884" cy="197700"/>
          </a:xfrm>
        </p:grpSpPr>
        <p:sp>
          <p:nvSpPr>
            <p:cNvPr id="47" name="Google Shape;47;p7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" name="Google Shape;48;p7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2" name="Google Shape;52;p8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Google Shape;54;p8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9" name="Google Shape;59;p9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60" name="Google Shape;60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" name="Google Shape;63;p9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64" name="Google Shape;64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" name="Google Shape;65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-31650" y="-12150"/>
            <a:ext cx="9207300" cy="5167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20000" y="4035800"/>
            <a:ext cx="63243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sie"/>
              <a:buNone/>
              <a:defRPr i="1" sz="35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1669800" y="1415675"/>
            <a:ext cx="5804400" cy="10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HOSTELEASE</a:t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1669800" y="3880750"/>
            <a:ext cx="58044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NISHANA BANU N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 :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MCA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7"/>
          <p:cNvGrpSpPr/>
          <p:nvPr/>
        </p:nvGrpSpPr>
        <p:grpSpPr>
          <a:xfrm>
            <a:off x="1796975" y="2543278"/>
            <a:ext cx="5550050" cy="197700"/>
            <a:chOff x="1653525" y="2970747"/>
            <a:chExt cx="5550050" cy="197700"/>
          </a:xfrm>
        </p:grpSpPr>
        <p:sp>
          <p:nvSpPr>
            <p:cNvPr id="223" name="Google Shape;223;p27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27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7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" name="Google Shape;226;p27"/>
          <p:cNvSpPr txBox="1"/>
          <p:nvPr/>
        </p:nvSpPr>
        <p:spPr>
          <a:xfrm>
            <a:off x="7157400" y="2374925"/>
            <a:ext cx="200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2438076" y="2842525"/>
            <a:ext cx="4731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HOSTEL MANAGEMENT SYSTEM</a:t>
            </a:r>
            <a:endParaRPr sz="2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ACTORS AND THEIR ROLES</a:t>
            </a:r>
            <a:endParaRPr/>
          </a:p>
        </p:txBody>
      </p:sp>
      <p:sp>
        <p:nvSpPr>
          <p:cNvPr id="289" name="Google Shape;289;p36"/>
          <p:cNvSpPr txBox="1"/>
          <p:nvPr>
            <p:ph type="title"/>
          </p:nvPr>
        </p:nvSpPr>
        <p:spPr>
          <a:xfrm>
            <a:off x="872400" y="967475"/>
            <a:ext cx="739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 txBox="1"/>
          <p:nvPr>
            <p:ph idx="4294967295" type="body"/>
          </p:nvPr>
        </p:nvSpPr>
        <p:spPr>
          <a:xfrm>
            <a:off x="1002500" y="15401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The Admin is responsible for the overall management of this system.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91" name="Google Shape;291;p36"/>
          <p:cNvSpPr txBox="1"/>
          <p:nvPr>
            <p:ph idx="4294967295" type="body"/>
          </p:nvPr>
        </p:nvSpPr>
        <p:spPr>
          <a:xfrm>
            <a:off x="1078700" y="1921175"/>
            <a:ext cx="71928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hostel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warden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tutors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departments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notifications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complaints and send reply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872400" y="5102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WARDEN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>
            <p:ph idx="4294967295" type="body"/>
          </p:nvPr>
        </p:nvSpPr>
        <p:spPr>
          <a:xfrm>
            <a:off x="1002500" y="10067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Warden is responsible for ensuring smooth operations and effective management of hostel activities.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98" name="Google Shape;298;p37"/>
          <p:cNvSpPr txBox="1"/>
          <p:nvPr>
            <p:ph idx="4294967295" type="body"/>
          </p:nvPr>
        </p:nvSpPr>
        <p:spPr>
          <a:xfrm>
            <a:off x="1078700" y="1692575"/>
            <a:ext cx="71928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profile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Verify student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rooms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approved leaves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local movement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notification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complaints and send reply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Assign students to room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872400" y="5864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 txBox="1"/>
          <p:nvPr>
            <p:ph idx="4294967295" type="body"/>
          </p:nvPr>
        </p:nvSpPr>
        <p:spPr>
          <a:xfrm>
            <a:off x="1002500" y="11591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Student is responsible for complying with hostel policies and managing their personal activities within the system.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5" name="Google Shape;305;p38"/>
          <p:cNvSpPr txBox="1"/>
          <p:nvPr>
            <p:ph idx="4294967295" type="body"/>
          </p:nvPr>
        </p:nvSpPr>
        <p:spPr>
          <a:xfrm>
            <a:off x="1078700" y="1768775"/>
            <a:ext cx="71928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Registration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profile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notification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leave request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local movement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complaint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payment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9"/>
          <p:cNvGrpSpPr/>
          <p:nvPr/>
        </p:nvGrpSpPr>
        <p:grpSpPr>
          <a:xfrm>
            <a:off x="2849169" y="4653155"/>
            <a:ext cx="3445675" cy="197700"/>
            <a:chOff x="2659300" y="2970747"/>
            <a:chExt cx="3445675" cy="197700"/>
          </a:xfrm>
        </p:grpSpPr>
        <p:sp>
          <p:nvSpPr>
            <p:cNvPr id="311" name="Google Shape;311;p39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39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39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39"/>
          <p:cNvSpPr txBox="1"/>
          <p:nvPr>
            <p:ph type="title"/>
          </p:nvPr>
        </p:nvSpPr>
        <p:spPr>
          <a:xfrm>
            <a:off x="872400" y="510275"/>
            <a:ext cx="739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TUTOR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 txBox="1"/>
          <p:nvPr>
            <p:ph idx="4294967295" type="body"/>
          </p:nvPr>
        </p:nvSpPr>
        <p:spPr>
          <a:xfrm>
            <a:off x="1002500" y="10829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Tutor is responsible for supporting students and facilitating their needs within the hostel environment.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16" name="Google Shape;316;p39"/>
          <p:cNvSpPr txBox="1"/>
          <p:nvPr>
            <p:ph idx="4294967295" type="body"/>
          </p:nvPr>
        </p:nvSpPr>
        <p:spPr>
          <a:xfrm>
            <a:off x="1078700" y="1768775"/>
            <a:ext cx="71928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profile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payment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Leave request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notification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parents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872400" y="5102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0"/>
          <p:cNvSpPr txBox="1"/>
          <p:nvPr>
            <p:ph idx="4294967295" type="body"/>
          </p:nvPr>
        </p:nvSpPr>
        <p:spPr>
          <a:xfrm>
            <a:off x="1002500" y="10829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Parent is responsible for staying informed about their child’s hostel activities and progress.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23" name="Google Shape;323;p40"/>
          <p:cNvSpPr txBox="1"/>
          <p:nvPr>
            <p:ph idx="4294967295" type="body"/>
          </p:nvPr>
        </p:nvSpPr>
        <p:spPr>
          <a:xfrm>
            <a:off x="1078700" y="1768775"/>
            <a:ext cx="71928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student profile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payment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Leaves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notification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local movements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idx="4294967295" type="ctrTitle"/>
          </p:nvPr>
        </p:nvSpPr>
        <p:spPr>
          <a:xfrm>
            <a:off x="2430000" y="2072838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you!</a:t>
            </a:r>
            <a:endParaRPr sz="6400"/>
          </a:p>
        </p:txBody>
      </p:sp>
      <p:grpSp>
        <p:nvGrpSpPr>
          <p:cNvPr id="329" name="Google Shape;329;p41"/>
          <p:cNvGrpSpPr/>
          <p:nvPr/>
        </p:nvGrpSpPr>
        <p:grpSpPr>
          <a:xfrm>
            <a:off x="1796975" y="4600678"/>
            <a:ext cx="5550050" cy="197700"/>
            <a:chOff x="1653525" y="2970747"/>
            <a:chExt cx="5550050" cy="197700"/>
          </a:xfrm>
        </p:grpSpPr>
        <p:sp>
          <p:nvSpPr>
            <p:cNvPr id="330" name="Google Shape;330;p41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41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41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INTRODUCTION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720000" y="1457275"/>
            <a:ext cx="77040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Objective: Transform the management of the Ladies Hostel at KMCT College of Engineering with an efficient digital solution.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Core</a:t>
            </a: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</a:t>
            </a: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Functions: Student management,Movement tracking,Room assignment,Payment processing and Complaint handling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Key Benefits: The system streamlines hostel operations, replacing outdated paper records with a modern, user-friendly web tool.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Impact: HostelEase enhances accuracy and efficiency in managing student movements, leave requests, and overall hostel administration.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4294967295"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EXISTING SYSTEM</a:t>
            </a:r>
            <a:endParaRPr/>
          </a:p>
        </p:txBody>
      </p:sp>
      <p:sp>
        <p:nvSpPr>
          <p:cNvPr id="239" name="Google Shape;239;p29"/>
          <p:cNvSpPr txBox="1"/>
          <p:nvPr>
            <p:ph idx="4294967295" type="body"/>
          </p:nvPr>
        </p:nvSpPr>
        <p:spPr>
          <a:xfrm>
            <a:off x="720000" y="1457275"/>
            <a:ext cx="77040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Paper Records: Uses physical documents for student information, room assignments, leave requests, and payments.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Manual Tracking: Student movements and complaints are tracked manually, which can be slow.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Room Assignments: Rooms are assigned and managed using paper logs and spreadsheets.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Payment Processing: Payments are handled with manual receipts and records.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Complaint Handling: Complaints are written down and managed manually, leading to potential delays.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720000" y="58647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PROPOSED SYSTEM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720000" y="1152475"/>
            <a:ext cx="77040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Student Management: Create and update student profiles easily.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Movement Tracking: Students log their movements online. Wardens can see this information instantly.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Leave Requests: Students can ask for leave online. Wardens and tutors can approve it quickly.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Complaint Handling: Students can submit and track complaints online, ensuring quick responses.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Payment Processing: Students pay hostel fees online. The system tracks payments and balances.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MODULES</a:t>
            </a:r>
            <a:endParaRPr/>
          </a:p>
        </p:txBody>
      </p:sp>
      <p:sp>
        <p:nvSpPr>
          <p:cNvPr id="251" name="Google Shape;251;p31"/>
          <p:cNvSpPr txBox="1"/>
          <p:nvPr>
            <p:ph idx="4294967295" type="body"/>
          </p:nvPr>
        </p:nvSpPr>
        <p:spPr>
          <a:xfrm>
            <a:off x="720000" y="1152475"/>
            <a:ext cx="77040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Admin Module: Admins can manage hostel facilities, wardens, tutors, departments, and handle payments and complaints, all from a centralized control system.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Warden Module: Wardens can verify student information, manage room assignments, track leaves and local movements, and handle complaints efficiently.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Student Module: Students can register, manage their profiles, handle leave requests, complaints, payments, and access notifications through a self-service platform.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Tutor Module:Tutors can manage student leave requests, review payments, and add parent information, aiding in student support and welfare.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Parent Module: Parents can log in to monitor their child's hostel activities, view profiles, notifications, leave status, and payment information.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720000" y="5864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Feasibility Study</a:t>
            </a:r>
            <a:endParaRPr/>
          </a:p>
        </p:txBody>
      </p:sp>
      <p:sp>
        <p:nvSpPr>
          <p:cNvPr id="257" name="Google Shape;257;p32"/>
          <p:cNvSpPr txBox="1"/>
          <p:nvPr>
            <p:ph idx="4294967295" type="body"/>
          </p:nvPr>
        </p:nvSpPr>
        <p:spPr>
          <a:xfrm>
            <a:off x="720000" y="1228675"/>
            <a:ext cx="77040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Purpose: HostelEase is a web-based system to replace old paper methods for managing the Ladies Hostel at KMCT College of Engineering. It aims to make managing hostel activities more efficient and accurate.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872400" y="20342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Operational Feasibility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/>
          <p:nvPr>
            <p:ph idx="4294967295" type="body"/>
          </p:nvPr>
        </p:nvSpPr>
        <p:spPr>
          <a:xfrm>
            <a:off x="1101000" y="2600275"/>
            <a:ext cx="7323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Staff Use: Existing staff, who are already comfortable with computers, will use the system. They don’t need extra training.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Ease of Use: The system is easy to operate and doesn’t need special equipment. It works well with smartphones.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Efficiency: It makes managing tasks like room assignments, leave requests, and payments faster and easier for everyone.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72400" y="43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Technical Feasibility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/>
          <p:nvPr>
            <p:ph idx="4294967295" type="body"/>
          </p:nvPr>
        </p:nvSpPr>
        <p:spPr>
          <a:xfrm>
            <a:off x="1101000" y="1076275"/>
            <a:ext cx="73230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System Requirements: The current computer setup can support the new system.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Technology: The project uses HTML, CSS, JavaScript, Bootstrap, Python Django, and MySQL.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Future-Proof: The system is designed to be efficient and easy to upgrade.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872400" y="2643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Economic Feasibility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 txBox="1"/>
          <p:nvPr>
            <p:ph idx="4294967295" type="body"/>
          </p:nvPr>
        </p:nvSpPr>
        <p:spPr>
          <a:xfrm>
            <a:off x="1101000" y="3286075"/>
            <a:ext cx="73230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Costs: Initial costs include development and software. Ongoing costs involve hosting and maintenance.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Savings: The system will save money by reducing manual work and increasing efficiency. It can also improve satisfaction and attract more students.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SYSTEM ENVIRONMENT</a:t>
            </a:r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872400" y="1348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❖"/>
            </a:pPr>
            <a:r>
              <a:rPr i="0"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 Requirement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1177200" y="20342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Requirement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 txBox="1"/>
          <p:nvPr>
            <p:ph idx="4294967295" type="body"/>
          </p:nvPr>
        </p:nvSpPr>
        <p:spPr>
          <a:xfrm>
            <a:off x="1307300" y="2606975"/>
            <a:ext cx="71928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Processor: i3 or above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System Bus: 32 Bit or 64 Bit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Ram: 4GB or above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Hard Disk: 500 GB or Above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177200" y="2816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Requirement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5"/>
          <p:cNvSpPr txBox="1"/>
          <p:nvPr>
            <p:ph idx="4294967295" type="body"/>
          </p:nvPr>
        </p:nvSpPr>
        <p:spPr>
          <a:xfrm>
            <a:off x="1307300" y="854375"/>
            <a:ext cx="7192800" cy="25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Operating system : Windows 7 or above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Front end : Html, Css, Javascript, Bootstrap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Back end : Python-Django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Database : Mysql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IDE : Microsoft Visual Studio Code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Web browser :Chrome, Explorer, Edge. . . etc.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2" name="Google Shape;282;p35"/>
          <p:cNvSpPr txBox="1"/>
          <p:nvPr>
            <p:ph type="title"/>
          </p:nvPr>
        </p:nvSpPr>
        <p:spPr>
          <a:xfrm>
            <a:off x="872400" y="3329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❖"/>
            </a:pPr>
            <a:r>
              <a:rPr i="0"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Requirement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 txBox="1"/>
          <p:nvPr>
            <p:ph idx="4294967295" type="body"/>
          </p:nvPr>
        </p:nvSpPr>
        <p:spPr>
          <a:xfrm>
            <a:off x="1307300" y="3902375"/>
            <a:ext cx="71928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Any smartphone/Computer/ Laptop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Stable internet Access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