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5" r:id="rId4"/>
    <p:sldId id="292" r:id="rId5"/>
    <p:sldId id="293" r:id="rId6"/>
    <p:sldId id="294" r:id="rId7"/>
    <p:sldId id="296" r:id="rId8"/>
    <p:sldId id="297" r:id="rId9"/>
    <p:sldId id="298" r:id="rId10"/>
    <p:sldId id="299" r:id="rId11"/>
    <p:sldId id="300" r:id="rId12"/>
    <p:sldId id="328" r:id="rId13"/>
    <p:sldId id="301" r:id="rId14"/>
    <p:sldId id="302" r:id="rId15"/>
    <p:sldId id="305" r:id="rId16"/>
    <p:sldId id="303" r:id="rId17"/>
    <p:sldId id="308" r:id="rId18"/>
    <p:sldId id="323" r:id="rId19"/>
    <p:sldId id="324" r:id="rId20"/>
    <p:sldId id="322" r:id="rId21"/>
    <p:sldId id="306" r:id="rId22"/>
    <p:sldId id="307" r:id="rId23"/>
    <p:sldId id="312" r:id="rId24"/>
    <p:sldId id="313" r:id="rId25"/>
    <p:sldId id="309" r:id="rId26"/>
    <p:sldId id="329" r:id="rId27"/>
    <p:sldId id="330" r:id="rId28"/>
    <p:sldId id="331" r:id="rId29"/>
    <p:sldId id="310" r:id="rId30"/>
    <p:sldId id="311" r:id="rId31"/>
    <p:sldId id="316" r:id="rId32"/>
    <p:sldId id="317" r:id="rId33"/>
    <p:sldId id="325" r:id="rId34"/>
    <p:sldId id="326" r:id="rId35"/>
    <p:sldId id="327" r:id="rId36"/>
    <p:sldId id="318" r:id="rId37"/>
    <p:sldId id="319" r:id="rId38"/>
    <p:sldId id="320" r:id="rId39"/>
    <p:sldId id="321" r:id="rId40"/>
    <p:sldId id="28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2A64C-99F6-DB2E-7885-A3BF9DAB8336}" v="80" dt="2023-06-28T06:47:19"/>
    <p1510:client id="{D0305C9D-2288-9EF3-C221-BFDE557260F4}" v="114" dt="2023-06-27T11:50:43.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7" d="100"/>
          <a:sy n="77"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7.png"/><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7.png"/><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F148D50-A77D-4567-A7BA-ED8EA66B8BD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381475A-EE58-46A9-831F-FA5443813EB7}">
      <dgm:prSet/>
      <dgm:spPr/>
      <dgm:t>
        <a:bodyPr/>
        <a:lstStyle/>
        <a:p>
          <a:r>
            <a:rPr lang="en-US"/>
            <a:t>Cost leadership strategy involves offering products or services at the lowest cost in the industry</a:t>
          </a:r>
        </a:p>
      </dgm:t>
    </dgm:pt>
    <dgm:pt modelId="{4BA3B4B0-F28F-45DD-BFF2-6D545DF006FD}" type="parTrans" cxnId="{999BC247-4691-4946-8E1A-5F9F1AB6850A}">
      <dgm:prSet/>
      <dgm:spPr/>
      <dgm:t>
        <a:bodyPr/>
        <a:lstStyle/>
        <a:p>
          <a:endParaRPr lang="en-US"/>
        </a:p>
      </dgm:t>
    </dgm:pt>
    <dgm:pt modelId="{0FC416E3-26B9-4A0A-B862-DBC707662959}" type="sibTrans" cxnId="{999BC247-4691-4946-8E1A-5F9F1AB6850A}">
      <dgm:prSet/>
      <dgm:spPr/>
      <dgm:t>
        <a:bodyPr/>
        <a:lstStyle/>
        <a:p>
          <a:endParaRPr lang="en-US"/>
        </a:p>
      </dgm:t>
    </dgm:pt>
    <dgm:pt modelId="{C8A41471-31B1-4581-9DD3-233EB4FF964C}">
      <dgm:prSet/>
      <dgm:spPr/>
      <dgm:t>
        <a:bodyPr/>
        <a:lstStyle/>
        <a:p>
          <a:r>
            <a:rPr lang="en-US"/>
            <a:t>This approach aims to achieve a competitive advantage by appealing to price-sensitive customers</a:t>
          </a:r>
        </a:p>
      </dgm:t>
    </dgm:pt>
    <dgm:pt modelId="{838559CD-46D0-4B70-BAB6-53CD1D11FA84}" type="parTrans" cxnId="{EF862C41-D951-4181-A745-27073B6205B4}">
      <dgm:prSet/>
      <dgm:spPr/>
      <dgm:t>
        <a:bodyPr/>
        <a:lstStyle/>
        <a:p>
          <a:endParaRPr lang="en-US"/>
        </a:p>
      </dgm:t>
    </dgm:pt>
    <dgm:pt modelId="{F5F4386D-4567-474F-8D35-B3FBEEF5E01E}" type="sibTrans" cxnId="{EF862C41-D951-4181-A745-27073B6205B4}">
      <dgm:prSet/>
      <dgm:spPr/>
      <dgm:t>
        <a:bodyPr/>
        <a:lstStyle/>
        <a:p>
          <a:endParaRPr lang="en-US"/>
        </a:p>
      </dgm:t>
    </dgm:pt>
    <dgm:pt modelId="{C667E048-2BC1-42CC-AE2F-24F6C99450E0}">
      <dgm:prSet/>
      <dgm:spPr/>
      <dgm:t>
        <a:bodyPr/>
        <a:lstStyle/>
        <a:p>
          <a:r>
            <a:rPr lang="en-US"/>
            <a:t>An example of a company implementing this strategy is Walmart, which focuses on providing "Everyday Low Prices" to its customers</a:t>
          </a:r>
        </a:p>
      </dgm:t>
    </dgm:pt>
    <dgm:pt modelId="{8ADB3E3C-2983-4163-8E3F-67D92D5850AC}" type="parTrans" cxnId="{988EAF62-A513-4058-B5D8-E2CF198AF325}">
      <dgm:prSet/>
      <dgm:spPr/>
      <dgm:t>
        <a:bodyPr/>
        <a:lstStyle/>
        <a:p>
          <a:endParaRPr lang="en-US"/>
        </a:p>
      </dgm:t>
    </dgm:pt>
    <dgm:pt modelId="{F668DD00-E659-423A-9568-D4F0F792A4A1}" type="sibTrans" cxnId="{988EAF62-A513-4058-B5D8-E2CF198AF325}">
      <dgm:prSet/>
      <dgm:spPr/>
      <dgm:t>
        <a:bodyPr/>
        <a:lstStyle/>
        <a:p>
          <a:endParaRPr lang="en-US"/>
        </a:p>
      </dgm:t>
    </dgm:pt>
    <dgm:pt modelId="{641E4C2F-0572-414F-88D8-70A244871579}" type="pres">
      <dgm:prSet presAssocID="{FF148D50-A77D-4567-A7BA-ED8EA66B8BD3}" presName="root" presStyleCnt="0">
        <dgm:presLayoutVars>
          <dgm:dir/>
          <dgm:resizeHandles val="exact"/>
        </dgm:presLayoutVars>
      </dgm:prSet>
      <dgm:spPr/>
      <dgm:t>
        <a:bodyPr/>
        <a:lstStyle/>
        <a:p>
          <a:endParaRPr lang="en-US"/>
        </a:p>
      </dgm:t>
    </dgm:pt>
    <dgm:pt modelId="{32BE222E-5683-493A-9C45-B21CA7FD2695}" type="pres">
      <dgm:prSet presAssocID="{D381475A-EE58-46A9-831F-FA5443813EB7}" presName="compNode" presStyleCnt="0"/>
      <dgm:spPr/>
    </dgm:pt>
    <dgm:pt modelId="{D8F4B5DF-BF9B-4E4E-B59D-5457D00705AF}" type="pres">
      <dgm:prSet presAssocID="{D381475A-EE58-46A9-831F-FA5443813EB7}" presName="bgRect" presStyleLbl="bgShp" presStyleIdx="0" presStyleCnt="3"/>
      <dgm:spPr/>
    </dgm:pt>
    <dgm:pt modelId="{38EEE272-7919-4CC3-9668-D2C76045CB80}" type="pres">
      <dgm:prSet presAssocID="{D381475A-EE58-46A9-831F-FA5443813EB7}"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oins"/>
        </a:ext>
      </dgm:extLst>
    </dgm:pt>
    <dgm:pt modelId="{6A134C50-F1AC-470B-A71B-7146D4E4D7C2}" type="pres">
      <dgm:prSet presAssocID="{D381475A-EE58-46A9-831F-FA5443813EB7}" presName="spaceRect" presStyleCnt="0"/>
      <dgm:spPr/>
    </dgm:pt>
    <dgm:pt modelId="{C3124D85-993B-4E57-ADAD-838A6E7C6367}" type="pres">
      <dgm:prSet presAssocID="{D381475A-EE58-46A9-831F-FA5443813EB7}" presName="parTx" presStyleLbl="revTx" presStyleIdx="0" presStyleCnt="3">
        <dgm:presLayoutVars>
          <dgm:chMax val="0"/>
          <dgm:chPref val="0"/>
        </dgm:presLayoutVars>
      </dgm:prSet>
      <dgm:spPr/>
      <dgm:t>
        <a:bodyPr/>
        <a:lstStyle/>
        <a:p>
          <a:endParaRPr lang="en-US"/>
        </a:p>
      </dgm:t>
    </dgm:pt>
    <dgm:pt modelId="{29951A09-5093-4788-A7EA-9F1EE8C73EB3}" type="pres">
      <dgm:prSet presAssocID="{0FC416E3-26B9-4A0A-B862-DBC707662959}" presName="sibTrans" presStyleCnt="0"/>
      <dgm:spPr/>
    </dgm:pt>
    <dgm:pt modelId="{F0B98416-0C1B-4109-8766-691058A361E7}" type="pres">
      <dgm:prSet presAssocID="{C8A41471-31B1-4581-9DD3-233EB4FF964C}" presName="compNode" presStyleCnt="0"/>
      <dgm:spPr/>
    </dgm:pt>
    <dgm:pt modelId="{80B7857C-39E3-4A6B-B70F-98611E3A0742}" type="pres">
      <dgm:prSet presAssocID="{C8A41471-31B1-4581-9DD3-233EB4FF964C}" presName="bgRect" presStyleLbl="bgShp" presStyleIdx="1" presStyleCnt="3"/>
      <dgm:spPr/>
    </dgm:pt>
    <dgm:pt modelId="{3E7854FF-2CFA-4854-94A0-E495287A7283}" type="pres">
      <dgm:prSet presAssocID="{C8A41471-31B1-4581-9DD3-233EB4FF96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C799C833-8C7D-4B88-8BA9-ED47C7D05186}" type="pres">
      <dgm:prSet presAssocID="{C8A41471-31B1-4581-9DD3-233EB4FF964C}" presName="spaceRect" presStyleCnt="0"/>
      <dgm:spPr/>
    </dgm:pt>
    <dgm:pt modelId="{2FE093E3-EB1D-4724-A009-6C6545BF6447}" type="pres">
      <dgm:prSet presAssocID="{C8A41471-31B1-4581-9DD3-233EB4FF964C}" presName="parTx" presStyleLbl="revTx" presStyleIdx="1" presStyleCnt="3">
        <dgm:presLayoutVars>
          <dgm:chMax val="0"/>
          <dgm:chPref val="0"/>
        </dgm:presLayoutVars>
      </dgm:prSet>
      <dgm:spPr/>
      <dgm:t>
        <a:bodyPr/>
        <a:lstStyle/>
        <a:p>
          <a:endParaRPr lang="en-US"/>
        </a:p>
      </dgm:t>
    </dgm:pt>
    <dgm:pt modelId="{863BAF54-9C68-4279-BCCC-20EC7EA54C78}" type="pres">
      <dgm:prSet presAssocID="{F5F4386D-4567-474F-8D35-B3FBEEF5E01E}" presName="sibTrans" presStyleCnt="0"/>
      <dgm:spPr/>
    </dgm:pt>
    <dgm:pt modelId="{A2BC4BFB-802E-4CEF-BF09-A9CFF3AB3F30}" type="pres">
      <dgm:prSet presAssocID="{C667E048-2BC1-42CC-AE2F-24F6C99450E0}" presName="compNode" presStyleCnt="0"/>
      <dgm:spPr/>
    </dgm:pt>
    <dgm:pt modelId="{6D382E6E-3404-46A7-9A8E-00EF51B58A1C}" type="pres">
      <dgm:prSet presAssocID="{C667E048-2BC1-42CC-AE2F-24F6C99450E0}" presName="bgRect" presStyleLbl="bgShp" presStyleIdx="2" presStyleCnt="3"/>
      <dgm:spPr/>
    </dgm:pt>
    <dgm:pt modelId="{ABA6460F-07FF-49A2-9740-9432D276D5A7}" type="pres">
      <dgm:prSet presAssocID="{C667E048-2BC1-42CC-AE2F-24F6C99450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Kiosk"/>
        </a:ext>
      </dgm:extLst>
    </dgm:pt>
    <dgm:pt modelId="{83EF5992-7430-45EE-AA38-E9FE9EAD7C48}" type="pres">
      <dgm:prSet presAssocID="{C667E048-2BC1-42CC-AE2F-24F6C99450E0}" presName="spaceRect" presStyleCnt="0"/>
      <dgm:spPr/>
    </dgm:pt>
    <dgm:pt modelId="{766D2A59-760C-4433-8291-F7EFDF2459A2}" type="pres">
      <dgm:prSet presAssocID="{C667E048-2BC1-42CC-AE2F-24F6C99450E0}" presName="parTx" presStyleLbl="revTx" presStyleIdx="2" presStyleCnt="3">
        <dgm:presLayoutVars>
          <dgm:chMax val="0"/>
          <dgm:chPref val="0"/>
        </dgm:presLayoutVars>
      </dgm:prSet>
      <dgm:spPr/>
      <dgm:t>
        <a:bodyPr/>
        <a:lstStyle/>
        <a:p>
          <a:endParaRPr lang="en-US"/>
        </a:p>
      </dgm:t>
    </dgm:pt>
  </dgm:ptLst>
  <dgm:cxnLst>
    <dgm:cxn modelId="{EF862C41-D951-4181-A745-27073B6205B4}" srcId="{FF148D50-A77D-4567-A7BA-ED8EA66B8BD3}" destId="{C8A41471-31B1-4581-9DD3-233EB4FF964C}" srcOrd="1" destOrd="0" parTransId="{838559CD-46D0-4B70-BAB6-53CD1D11FA84}" sibTransId="{F5F4386D-4567-474F-8D35-B3FBEEF5E01E}"/>
    <dgm:cxn modelId="{967660BA-1E2B-447E-9273-860A2B0859A3}" type="presOf" srcId="{D381475A-EE58-46A9-831F-FA5443813EB7}" destId="{C3124D85-993B-4E57-ADAD-838A6E7C6367}" srcOrd="0" destOrd="0" presId="urn:microsoft.com/office/officeart/2018/2/layout/IconVerticalSolidList"/>
    <dgm:cxn modelId="{999BC247-4691-4946-8E1A-5F9F1AB6850A}" srcId="{FF148D50-A77D-4567-A7BA-ED8EA66B8BD3}" destId="{D381475A-EE58-46A9-831F-FA5443813EB7}" srcOrd="0" destOrd="0" parTransId="{4BA3B4B0-F28F-45DD-BFF2-6D545DF006FD}" sibTransId="{0FC416E3-26B9-4A0A-B862-DBC707662959}"/>
    <dgm:cxn modelId="{3886E6DE-9031-4D1A-9693-ABDFD363D611}" type="presOf" srcId="{C667E048-2BC1-42CC-AE2F-24F6C99450E0}" destId="{766D2A59-760C-4433-8291-F7EFDF2459A2}" srcOrd="0" destOrd="0" presId="urn:microsoft.com/office/officeart/2018/2/layout/IconVerticalSolidList"/>
    <dgm:cxn modelId="{988EAF62-A513-4058-B5D8-E2CF198AF325}" srcId="{FF148D50-A77D-4567-A7BA-ED8EA66B8BD3}" destId="{C667E048-2BC1-42CC-AE2F-24F6C99450E0}" srcOrd="2" destOrd="0" parTransId="{8ADB3E3C-2983-4163-8E3F-67D92D5850AC}" sibTransId="{F668DD00-E659-423A-9568-D4F0F792A4A1}"/>
    <dgm:cxn modelId="{39E3BAFA-1670-4E2B-AA01-F0CA4701A06A}" type="presOf" srcId="{FF148D50-A77D-4567-A7BA-ED8EA66B8BD3}" destId="{641E4C2F-0572-414F-88D8-70A244871579}" srcOrd="0" destOrd="0" presId="urn:microsoft.com/office/officeart/2018/2/layout/IconVerticalSolidList"/>
    <dgm:cxn modelId="{7D355F42-18E4-4269-8956-C22C652521B4}" type="presOf" srcId="{C8A41471-31B1-4581-9DD3-233EB4FF964C}" destId="{2FE093E3-EB1D-4724-A009-6C6545BF6447}" srcOrd="0" destOrd="0" presId="urn:microsoft.com/office/officeart/2018/2/layout/IconVerticalSolidList"/>
    <dgm:cxn modelId="{CABDD7DF-AAEC-421C-AB2E-2C46B09CF149}" type="presParOf" srcId="{641E4C2F-0572-414F-88D8-70A244871579}" destId="{32BE222E-5683-493A-9C45-B21CA7FD2695}" srcOrd="0" destOrd="0" presId="urn:microsoft.com/office/officeart/2018/2/layout/IconVerticalSolidList"/>
    <dgm:cxn modelId="{1BD69CB8-A761-4C2C-A533-B3A388E52E75}" type="presParOf" srcId="{32BE222E-5683-493A-9C45-B21CA7FD2695}" destId="{D8F4B5DF-BF9B-4E4E-B59D-5457D00705AF}" srcOrd="0" destOrd="0" presId="urn:microsoft.com/office/officeart/2018/2/layout/IconVerticalSolidList"/>
    <dgm:cxn modelId="{962BBA57-9E17-4E73-8D55-987778D3CFF2}" type="presParOf" srcId="{32BE222E-5683-493A-9C45-B21CA7FD2695}" destId="{38EEE272-7919-4CC3-9668-D2C76045CB80}" srcOrd="1" destOrd="0" presId="urn:microsoft.com/office/officeart/2018/2/layout/IconVerticalSolidList"/>
    <dgm:cxn modelId="{FD7BB917-A009-4C61-BA3F-264FFABF4459}" type="presParOf" srcId="{32BE222E-5683-493A-9C45-B21CA7FD2695}" destId="{6A134C50-F1AC-470B-A71B-7146D4E4D7C2}" srcOrd="2" destOrd="0" presId="urn:microsoft.com/office/officeart/2018/2/layout/IconVerticalSolidList"/>
    <dgm:cxn modelId="{9F154749-206C-44D1-978A-F9C4C7B570E7}" type="presParOf" srcId="{32BE222E-5683-493A-9C45-B21CA7FD2695}" destId="{C3124D85-993B-4E57-ADAD-838A6E7C6367}" srcOrd="3" destOrd="0" presId="urn:microsoft.com/office/officeart/2018/2/layout/IconVerticalSolidList"/>
    <dgm:cxn modelId="{AD334997-5386-4F5D-91B6-7833D6503322}" type="presParOf" srcId="{641E4C2F-0572-414F-88D8-70A244871579}" destId="{29951A09-5093-4788-A7EA-9F1EE8C73EB3}" srcOrd="1" destOrd="0" presId="urn:microsoft.com/office/officeart/2018/2/layout/IconVerticalSolidList"/>
    <dgm:cxn modelId="{984416E3-42AD-4F90-B639-047E7C992857}" type="presParOf" srcId="{641E4C2F-0572-414F-88D8-70A244871579}" destId="{F0B98416-0C1B-4109-8766-691058A361E7}" srcOrd="2" destOrd="0" presId="urn:microsoft.com/office/officeart/2018/2/layout/IconVerticalSolidList"/>
    <dgm:cxn modelId="{F7D128DC-6D7A-45DD-957B-81C73E957EB3}" type="presParOf" srcId="{F0B98416-0C1B-4109-8766-691058A361E7}" destId="{80B7857C-39E3-4A6B-B70F-98611E3A0742}" srcOrd="0" destOrd="0" presId="urn:microsoft.com/office/officeart/2018/2/layout/IconVerticalSolidList"/>
    <dgm:cxn modelId="{E08D50E3-FD8C-4F31-A90B-E87479B2AA96}" type="presParOf" srcId="{F0B98416-0C1B-4109-8766-691058A361E7}" destId="{3E7854FF-2CFA-4854-94A0-E495287A7283}" srcOrd="1" destOrd="0" presId="urn:microsoft.com/office/officeart/2018/2/layout/IconVerticalSolidList"/>
    <dgm:cxn modelId="{A20F2B9B-380A-46F7-A5A4-81CE9FF77EEB}" type="presParOf" srcId="{F0B98416-0C1B-4109-8766-691058A361E7}" destId="{C799C833-8C7D-4B88-8BA9-ED47C7D05186}" srcOrd="2" destOrd="0" presId="urn:microsoft.com/office/officeart/2018/2/layout/IconVerticalSolidList"/>
    <dgm:cxn modelId="{DF29969E-8107-4414-B4EB-947DA813CDFC}" type="presParOf" srcId="{F0B98416-0C1B-4109-8766-691058A361E7}" destId="{2FE093E3-EB1D-4724-A009-6C6545BF6447}" srcOrd="3" destOrd="0" presId="urn:microsoft.com/office/officeart/2018/2/layout/IconVerticalSolidList"/>
    <dgm:cxn modelId="{2452E72D-4467-4FD5-9FFB-D82B144BA562}" type="presParOf" srcId="{641E4C2F-0572-414F-88D8-70A244871579}" destId="{863BAF54-9C68-4279-BCCC-20EC7EA54C78}" srcOrd="3" destOrd="0" presId="urn:microsoft.com/office/officeart/2018/2/layout/IconVerticalSolidList"/>
    <dgm:cxn modelId="{95FA665B-F976-41DC-9926-03D136D25C3E}" type="presParOf" srcId="{641E4C2F-0572-414F-88D8-70A244871579}" destId="{A2BC4BFB-802E-4CEF-BF09-A9CFF3AB3F30}" srcOrd="4" destOrd="0" presId="urn:microsoft.com/office/officeart/2018/2/layout/IconVerticalSolidList"/>
    <dgm:cxn modelId="{1F7B11A5-E3D1-41D2-90B2-97F8B283AEED}" type="presParOf" srcId="{A2BC4BFB-802E-4CEF-BF09-A9CFF3AB3F30}" destId="{6D382E6E-3404-46A7-9A8E-00EF51B58A1C}" srcOrd="0" destOrd="0" presId="urn:microsoft.com/office/officeart/2018/2/layout/IconVerticalSolidList"/>
    <dgm:cxn modelId="{20D184A0-712A-431C-AC01-FF02908D42DB}" type="presParOf" srcId="{A2BC4BFB-802E-4CEF-BF09-A9CFF3AB3F30}" destId="{ABA6460F-07FF-49A2-9740-9432D276D5A7}" srcOrd="1" destOrd="0" presId="urn:microsoft.com/office/officeart/2018/2/layout/IconVerticalSolidList"/>
    <dgm:cxn modelId="{78395740-C767-4465-93AE-4F68D9D1FCEF}" type="presParOf" srcId="{A2BC4BFB-802E-4CEF-BF09-A9CFF3AB3F30}" destId="{83EF5992-7430-45EE-AA38-E9FE9EAD7C48}" srcOrd="2" destOrd="0" presId="urn:microsoft.com/office/officeart/2018/2/layout/IconVerticalSolidList"/>
    <dgm:cxn modelId="{2B2A0398-101B-4981-A7E5-88A0D520274E}" type="presParOf" srcId="{A2BC4BFB-802E-4CEF-BF09-A9CFF3AB3F30}" destId="{766D2A59-760C-4433-8291-F7EFDF2459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4B5DF-BF9B-4E4E-B59D-5457D00705A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EE272-7919-4CC3-9668-D2C76045CB80}">
      <dsp:nvSpPr>
        <dsp:cNvPr id="0" name=""/>
        <dsp:cNvSpPr/>
      </dsp:nvSpPr>
      <dsp:spPr>
        <a:xfrm>
          <a:off x="376522" y="280590"/>
          <a:ext cx="684586" cy="684586"/>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124D85-993B-4E57-ADAD-838A6E7C636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lvl="0" algn="l" defTabSz="1111250">
            <a:lnSpc>
              <a:spcPct val="90000"/>
            </a:lnSpc>
            <a:spcBef>
              <a:spcPct val="0"/>
            </a:spcBef>
            <a:spcAft>
              <a:spcPct val="35000"/>
            </a:spcAft>
          </a:pPr>
          <a:r>
            <a:rPr lang="en-US" sz="2500" kern="1200"/>
            <a:t>Cost leadership strategy involves offering products or services at the lowest cost in the industry</a:t>
          </a:r>
        </a:p>
      </dsp:txBody>
      <dsp:txXfrm>
        <a:off x="1437631" y="531"/>
        <a:ext cx="9077968" cy="1244702"/>
      </dsp:txXfrm>
    </dsp:sp>
    <dsp:sp modelId="{80B7857C-39E3-4A6B-B70F-98611E3A074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854FF-2CFA-4854-94A0-E495287A728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E093E3-EB1D-4724-A009-6C6545BF644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lvl="0" algn="l" defTabSz="1111250">
            <a:lnSpc>
              <a:spcPct val="90000"/>
            </a:lnSpc>
            <a:spcBef>
              <a:spcPct val="0"/>
            </a:spcBef>
            <a:spcAft>
              <a:spcPct val="35000"/>
            </a:spcAft>
          </a:pPr>
          <a:r>
            <a:rPr lang="en-US" sz="2500" kern="1200"/>
            <a:t>This approach aims to achieve a competitive advantage by appealing to price-sensitive customers</a:t>
          </a:r>
        </a:p>
      </dsp:txBody>
      <dsp:txXfrm>
        <a:off x="1437631" y="1556410"/>
        <a:ext cx="9077968" cy="1244702"/>
      </dsp:txXfrm>
    </dsp:sp>
    <dsp:sp modelId="{6D382E6E-3404-46A7-9A8E-00EF51B58A1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6460F-07FF-49A2-9740-9432D276D5A7}">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6D2A59-760C-4433-8291-F7EFDF2459A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lvl="0" algn="l" defTabSz="1111250">
            <a:lnSpc>
              <a:spcPct val="90000"/>
            </a:lnSpc>
            <a:spcBef>
              <a:spcPct val="0"/>
            </a:spcBef>
            <a:spcAft>
              <a:spcPct val="35000"/>
            </a:spcAft>
          </a:pPr>
          <a:r>
            <a:rPr lang="en-US" sz="2500" kern="1200"/>
            <a:t>An example of a company implementing this strategy is Walmart, which focuses on providing "Everyday Low Prices" to its customers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5/22/2024</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5/22/2024</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md.org/bgs/insights/business-strategi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hyperlink" Target="http://c-marketing.eu/archives/page/10/"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380407" y="743447"/>
            <a:ext cx="4659193" cy="3692028"/>
          </a:xfrm>
          <a:noFill/>
        </p:spPr>
        <p:txBody>
          <a:bodyPr>
            <a:normAutofit/>
          </a:bodyPr>
          <a:lstStyle/>
          <a:p>
            <a:pPr algn="l"/>
            <a:r>
              <a:rPr lang="en-US" sz="5200" dirty="0"/>
              <a:t>Unit </a:t>
            </a:r>
            <a:r>
              <a:rPr lang="en-US" sz="5200" dirty="0" smtClean="0"/>
              <a:t>1:</a:t>
            </a:r>
            <a:br>
              <a:rPr lang="en-US" sz="5200" dirty="0" smtClean="0"/>
            </a:br>
            <a:r>
              <a:rPr lang="en-US" sz="5200" dirty="0" smtClean="0"/>
              <a:t>INTRODUCTION</a:t>
            </a:r>
            <a:endParaRPr lang="en-US" sz="5200" dirty="0"/>
          </a:p>
        </p:txBody>
      </p:sp>
      <p:pic>
        <p:nvPicPr>
          <p:cNvPr id="3" name="Picture 3" descr="Process">
            <a:extLst>
              <a:ext uri="{FF2B5EF4-FFF2-40B4-BE49-F238E27FC236}">
                <a16:creationId xmlns:a16="http://schemas.microsoft.com/office/drawing/2014/main" id="{B2001E1C-3AEF-4B73-FB60-7360D19B0FE2}"/>
              </a:ext>
            </a:extLst>
          </p:cNvPr>
          <p:cNvPicPr>
            <a:picLocks noChangeAspect="1"/>
          </p:cNvPicPr>
          <p:nvPr/>
        </p:nvPicPr>
        <p:blipFill rotWithShape="1">
          <a:blip r:embed="rId2"/>
          <a:srcRect r="-1" b="1928"/>
          <a:stretch/>
        </p:blipFill>
        <p:spPr>
          <a:xfrm>
            <a:off x="20" y="10"/>
            <a:ext cx="6992881"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726" y="1825625"/>
            <a:ext cx="10515600" cy="4351338"/>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Below are few of the key things that are followed in most of the strategic decisions;</a:t>
            </a:r>
          </a:p>
          <a:p>
            <a:pPr lvl="0"/>
            <a:r>
              <a:rPr lang="en-US" dirty="0">
                <a:latin typeface="Times New Roman" panose="02020603050405020304" pitchFamily="18" charset="0"/>
                <a:cs typeface="Times New Roman" panose="02020603050405020304" pitchFamily="18" charset="0"/>
              </a:rPr>
              <a:t>Mission and vision </a:t>
            </a:r>
          </a:p>
          <a:p>
            <a:pPr lvl="0"/>
            <a:r>
              <a:rPr lang="en-US" dirty="0">
                <a:latin typeface="Times New Roman" panose="02020603050405020304" pitchFamily="18" charset="0"/>
                <a:cs typeface="Times New Roman" panose="02020603050405020304" pitchFamily="18" charset="0"/>
              </a:rPr>
              <a:t>Working grounds</a:t>
            </a:r>
          </a:p>
          <a:p>
            <a:pPr lvl="0"/>
            <a:r>
              <a:rPr lang="en-US" dirty="0">
                <a:latin typeface="Times New Roman" panose="02020603050405020304" pitchFamily="18" charset="0"/>
                <a:cs typeface="Times New Roman" panose="02020603050405020304" pitchFamily="18" charset="0"/>
              </a:rPr>
              <a:t>Alternatives</a:t>
            </a:r>
          </a:p>
          <a:p>
            <a:pPr lvl="0"/>
            <a:r>
              <a:rPr lang="en-US" dirty="0">
                <a:latin typeface="Times New Roman" panose="02020603050405020304" pitchFamily="18" charset="0"/>
                <a:cs typeface="Times New Roman" panose="02020603050405020304" pitchFamily="18" charset="0"/>
              </a:rPr>
              <a:t>Employees role</a:t>
            </a:r>
          </a:p>
          <a:p>
            <a:pPr lvl="0"/>
            <a:r>
              <a:rPr lang="en-US" dirty="0">
                <a:latin typeface="Times New Roman" panose="02020603050405020304" pitchFamily="18" charset="0"/>
                <a:cs typeface="Times New Roman" panose="02020603050405020304" pitchFamily="18" charset="0"/>
              </a:rPr>
              <a:t>Problems</a:t>
            </a:r>
          </a:p>
          <a:p>
            <a:pPr lvl="0"/>
            <a:r>
              <a:rPr lang="en-US" dirty="0">
                <a:latin typeface="Times New Roman" panose="02020603050405020304" pitchFamily="18" charset="0"/>
                <a:cs typeface="Times New Roman" panose="02020603050405020304" pitchFamily="18" charset="0"/>
              </a:rPr>
              <a:t>Possible alternatives for solutions</a:t>
            </a:r>
          </a:p>
          <a:p>
            <a:pPr lvl="0"/>
            <a:r>
              <a:rPr lang="en-US" dirty="0">
                <a:latin typeface="Times New Roman" panose="02020603050405020304" pitchFamily="18" charset="0"/>
                <a:cs typeface="Times New Roman" panose="02020603050405020304" pitchFamily="18" charset="0"/>
              </a:rPr>
              <a:t>Feedback</a:t>
            </a:r>
          </a:p>
          <a:p>
            <a:endParaRPr lang="en-US" dirty="0"/>
          </a:p>
        </p:txBody>
      </p:sp>
    </p:spTree>
    <p:extLst>
      <p:ext uri="{BB962C8B-B14F-4D97-AF65-F5344CB8AC3E}">
        <p14:creationId xmlns:p14="http://schemas.microsoft.com/office/powerpoint/2010/main" val="190279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endParaRPr lang="en-US" dirty="0" smtClean="0"/>
          </a:p>
          <a:p>
            <a:pPr marL="0" indent="0">
              <a:buNone/>
            </a:pPr>
            <a:r>
              <a:rPr lang="en-US" dirty="0"/>
              <a:t>	</a:t>
            </a:r>
            <a:r>
              <a:rPr lang="en-US" dirty="0" smtClean="0"/>
              <a:t>	</a:t>
            </a:r>
            <a:r>
              <a:rPr lang="en-US" b="1" dirty="0" smtClean="0">
                <a:latin typeface="Times New Roman" panose="02020603050405020304" pitchFamily="18" charset="0"/>
                <a:cs typeface="Times New Roman" panose="02020603050405020304" pitchFamily="18" charset="0"/>
              </a:rPr>
              <a:t>Importance </a:t>
            </a:r>
            <a:r>
              <a:rPr lang="en-US" b="1" dirty="0">
                <a:latin typeface="Times New Roman" panose="02020603050405020304" pitchFamily="18" charset="0"/>
                <a:cs typeface="Times New Roman" panose="02020603050405020304" pitchFamily="18" charset="0"/>
              </a:rPr>
              <a:t>of strategic decisions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Cope with market challenges and opportunities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Fix missions. Objectives and operation plans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Gains competitive advantages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Decide on the firm's growth and prosperity </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direction</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Strategy formulation </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Resource allocation </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Environmental positioning</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Managerial evaluation </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Strategic control</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4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2099336"/>
              </p:ext>
            </p:extLst>
          </p:nvPr>
        </p:nvGraphicFramePr>
        <p:xfrm>
          <a:off x="0" y="100208"/>
          <a:ext cx="12192000" cy="856786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996349995"/>
                    </a:ext>
                  </a:extLst>
                </a:gridCol>
                <a:gridCol w="6096000">
                  <a:extLst>
                    <a:ext uri="{9D8B030D-6E8A-4147-A177-3AD203B41FA5}">
                      <a16:colId xmlns:a16="http://schemas.microsoft.com/office/drawing/2014/main" val="3665235376"/>
                    </a:ext>
                  </a:extLst>
                </a:gridCol>
              </a:tblGrid>
              <a:tr h="1143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Strategic Decisions</a:t>
                      </a:r>
                      <a:r>
                        <a:rPr lang="en-US" sz="3200" b="0"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i="0" u="none" strike="noStrike" kern="1200" baseline="0" dirty="0" smtClean="0">
                          <a:solidFill>
                            <a:schemeClr val="lt1"/>
                          </a:solidFill>
                          <a:latin typeface="Times New Roman" panose="02020603050405020304" pitchFamily="18" charset="0"/>
                          <a:ea typeface="+mn-ea"/>
                          <a:cs typeface="Times New Roman" panose="02020603050405020304" pitchFamily="18" charset="0"/>
                        </a:rPr>
                        <a:t>Operational Decisions</a:t>
                      </a:r>
                      <a:r>
                        <a:rPr lang="en-US" sz="1800" b="0" i="0" u="none" strike="noStrike" kern="1200" baseline="0" dirty="0" smtClean="0">
                          <a:solidFill>
                            <a:schemeClr val="lt1"/>
                          </a:solidFill>
                          <a:latin typeface="+mn-lt"/>
                          <a:ea typeface="+mn-ea"/>
                          <a:cs typeface="+mn-cs"/>
                        </a:rPr>
                        <a:t>	</a:t>
                      </a:r>
                    </a:p>
                    <a:p>
                      <a:endParaRPr lang="en-US" dirty="0"/>
                    </a:p>
                  </a:txBody>
                  <a:tcPr/>
                </a:tc>
                <a:extLst>
                  <a:ext uri="{0D108BD9-81ED-4DB2-BD59-A6C34878D82A}">
                    <a16:rowId xmlns:a16="http://schemas.microsoft.com/office/drawing/2014/main" val="3197101595"/>
                  </a:ext>
                </a:extLst>
              </a:tr>
              <a:tr h="12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Strategic decisions are long-term decisions.	</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Operational decisions are not frequently taken.	</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1832063"/>
                  </a:ext>
                </a:extLst>
              </a:tr>
              <a:tr h="12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These are considered where The future planning is concerned.	</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These are medium-period based decisions.	</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963783"/>
                  </a:ext>
                </a:extLst>
              </a:tr>
              <a:tr h="12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Strategic decisions are taken in Accordance with organizational mission and vision.	</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These are taken in accordance with strategic and administrative decision.	</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0386426"/>
                  </a:ext>
                </a:extLst>
              </a:tr>
              <a:tr h="12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These are related to overall Counter planning of all Organization.	</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These are related to production.	</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4940970"/>
                  </a:ext>
                </a:extLst>
              </a:tr>
              <a:tr h="12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These deal with organizational Growth.	</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These are related to production and factory growth.	</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1645570"/>
                  </a:ext>
                </a:extLst>
              </a:tr>
              <a:tr h="526010">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0451995"/>
                  </a:ext>
                </a:extLst>
              </a:tr>
              <a:tr h="526010">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6237622"/>
                  </a:ext>
                </a:extLst>
              </a:tr>
            </a:tbl>
          </a:graphicData>
        </a:graphic>
      </p:graphicFrame>
    </p:spTree>
    <p:extLst>
      <p:ext uri="{BB962C8B-B14F-4D97-AF65-F5344CB8AC3E}">
        <p14:creationId xmlns:p14="http://schemas.microsoft.com/office/powerpoint/2010/main" val="325504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4785" y="365125"/>
            <a:ext cx="5077216" cy="5183905"/>
          </a:xfrm>
        </p:spPr>
        <p:txBody>
          <a:bodyPr/>
          <a:lstStyle/>
          <a:p>
            <a:endParaRPr lang="en-US" dirty="0"/>
          </a:p>
        </p:txBody>
      </p:sp>
      <p:sp>
        <p:nvSpPr>
          <p:cNvPr id="3" name="Content Placeholder 2"/>
          <p:cNvSpPr>
            <a:spLocks noGrp="1"/>
          </p:cNvSpPr>
          <p:nvPr>
            <p:ph idx="1"/>
          </p:nvPr>
        </p:nvSpPr>
        <p:spPr>
          <a:xfrm>
            <a:off x="0" y="0"/>
            <a:ext cx="7114784" cy="6176963"/>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Elements </a:t>
            </a:r>
            <a:r>
              <a:rPr lang="en-US" b="1" dirty="0">
                <a:latin typeface="Times New Roman" panose="02020603050405020304" pitchFamily="18" charset="0"/>
                <a:cs typeface="Times New Roman" panose="02020603050405020304" pitchFamily="18" charset="0"/>
              </a:rPr>
              <a:t>of strategic </a:t>
            </a:r>
            <a:r>
              <a:rPr lang="en-US" b="1" dirty="0" smtClean="0">
                <a:latin typeface="Times New Roman" panose="02020603050405020304" pitchFamily="18" charset="0"/>
                <a:cs typeface="Times New Roman" panose="02020603050405020304" pitchFamily="18" charset="0"/>
              </a:rPr>
              <a:t>Management/Process of Strategic management: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1.Strategic planning:</a:t>
            </a:r>
            <a:r>
              <a:rPr lang="en-US" dirty="0">
                <a:latin typeface="Times New Roman" panose="02020603050405020304" pitchFamily="18" charset="0"/>
                <a:cs typeface="Times New Roman" panose="02020603050405020304" pitchFamily="18" charset="0"/>
              </a:rPr>
              <a:t> Concerned with strategic analysis and choices for strategy formulation, it involves;</a:t>
            </a:r>
          </a:p>
          <a:p>
            <a:pPr marL="0" indent="0">
              <a:buNone/>
            </a:pPr>
            <a:r>
              <a:rPr lang="en-US" dirty="0">
                <a:latin typeface="Times New Roman" panose="02020603050405020304" pitchFamily="18" charset="0"/>
                <a:cs typeface="Times New Roman" panose="02020603050405020304" pitchFamily="18" charset="0"/>
              </a:rPr>
              <a:t>a. Environmental scanning: </a:t>
            </a:r>
            <a:r>
              <a:rPr lang="en-US" dirty="0" smtClean="0">
                <a:latin typeface="Times New Roman" panose="02020603050405020304" pitchFamily="18" charset="0"/>
                <a:cs typeface="Times New Roman" panose="02020603050405020304" pitchFamily="18" charset="0"/>
              </a:rPr>
              <a:t>SWOT/SLOC </a:t>
            </a:r>
            <a:r>
              <a:rPr lang="en-US" dirty="0">
                <a:latin typeface="Times New Roman" panose="02020603050405020304" pitchFamily="18" charset="0"/>
                <a:cs typeface="Times New Roman" panose="02020603050405020304" pitchFamily="18" charset="0"/>
              </a:rPr>
              <a:t>analysis is done to identify external opportunities and threats and internal strength and weakness.</a:t>
            </a:r>
          </a:p>
          <a:p>
            <a:pPr marL="0" indent="0">
              <a:buNone/>
            </a:pPr>
            <a:r>
              <a:rPr lang="en-US" dirty="0">
                <a:latin typeface="Times New Roman" panose="02020603050405020304" pitchFamily="18" charset="0"/>
                <a:cs typeface="Times New Roman" panose="02020603050405020304" pitchFamily="18" charset="0"/>
              </a:rPr>
              <a:t>b. Strategy formulation: Formulates corporate level, business level and functional level strategy.</a:t>
            </a:r>
          </a:p>
          <a:p>
            <a:endParaRPr lang="en-US" dirty="0"/>
          </a:p>
        </p:txBody>
      </p:sp>
      <p:pic>
        <p:nvPicPr>
          <p:cNvPr id="4" name="Picture 6" descr="Key Elements of Strategic Management | FounderJ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786" y="365125"/>
            <a:ext cx="5198300" cy="518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34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latin typeface="Times New Roman" panose="02020603050405020304" pitchFamily="18" charset="0"/>
                <a:cs typeface="Times New Roman" panose="02020603050405020304" pitchFamily="18" charset="0"/>
              </a:rPr>
              <a:t>2.Strategic Implementation:</a:t>
            </a:r>
            <a:r>
              <a:rPr lang="en-US" dirty="0">
                <a:latin typeface="Times New Roman" panose="02020603050405020304" pitchFamily="18" charset="0"/>
                <a:cs typeface="Times New Roman" panose="02020603050405020304" pitchFamily="18" charset="0"/>
              </a:rPr>
              <a:t> Concerned with implementation of strategic; it involves;</a:t>
            </a:r>
          </a:p>
          <a:p>
            <a:pPr marL="0" indent="0">
              <a:buNone/>
            </a:pPr>
            <a:r>
              <a:rPr lang="en-US" dirty="0">
                <a:latin typeface="Times New Roman" panose="02020603050405020304" pitchFamily="18" charset="0"/>
                <a:cs typeface="Times New Roman" panose="02020603050405020304" pitchFamily="18" charset="0"/>
              </a:rPr>
              <a:t>a. structure design: Establishes reporting relationships. Span of control and chain of command.</a:t>
            </a:r>
          </a:p>
          <a:p>
            <a:pPr marL="0" indent="0">
              <a:buNone/>
            </a:pPr>
            <a:r>
              <a:rPr lang="en-US" dirty="0">
                <a:latin typeface="Times New Roman" panose="02020603050405020304" pitchFamily="18" charset="0"/>
                <a:cs typeface="Times New Roman" panose="02020603050405020304" pitchFamily="18" charset="0"/>
              </a:rPr>
              <a:t>b. Resource planning: Allocation of resources to various strategic business units and functions.</a:t>
            </a:r>
          </a:p>
          <a:p>
            <a:pPr marL="0" indent="0">
              <a:buNone/>
            </a:pPr>
            <a:r>
              <a:rPr lang="en-US" dirty="0">
                <a:latin typeface="Times New Roman" panose="02020603050405020304" pitchFamily="18" charset="0"/>
                <a:cs typeface="Times New Roman" panose="02020603050405020304" pitchFamily="18" charset="0"/>
              </a:rPr>
              <a:t>c.  Management system: centralized vs decentralized system</a:t>
            </a:r>
          </a:p>
          <a:p>
            <a:pPr marL="0" indent="0">
              <a:buNone/>
            </a:pPr>
            <a:r>
              <a:rPr lang="en-US" b="1" dirty="0">
                <a:latin typeface="Times New Roman" panose="02020603050405020304" pitchFamily="18" charset="0"/>
                <a:cs typeface="Times New Roman" panose="02020603050405020304" pitchFamily="18" charset="0"/>
              </a:rPr>
              <a:t>3. Strategic Control: </a:t>
            </a:r>
            <a:r>
              <a:rPr lang="en-US" dirty="0">
                <a:latin typeface="Times New Roman" panose="02020603050405020304" pitchFamily="18" charset="0"/>
                <a:cs typeface="Times New Roman" panose="02020603050405020304" pitchFamily="18" charset="0"/>
              </a:rPr>
              <a:t>Concerned with controlling and monitoring of performance results. It involves; </a:t>
            </a:r>
          </a:p>
          <a:p>
            <a:pPr marL="0" indent="0">
              <a:buNone/>
            </a:pPr>
            <a:r>
              <a:rPr lang="en-US" dirty="0">
                <a:latin typeface="Times New Roman" panose="02020603050405020304" pitchFamily="18" charset="0"/>
                <a:cs typeface="Times New Roman" panose="02020603050405020304" pitchFamily="18" charset="0"/>
              </a:rPr>
              <a:t>a. setting the performance standards</a:t>
            </a:r>
          </a:p>
          <a:p>
            <a:pPr marL="0" indent="0">
              <a:buNone/>
            </a:pPr>
            <a:r>
              <a:rPr lang="en-US" dirty="0">
                <a:latin typeface="Times New Roman" panose="02020603050405020304" pitchFamily="18" charset="0"/>
                <a:cs typeface="Times New Roman" panose="02020603050405020304" pitchFamily="18" charset="0"/>
              </a:rPr>
              <a:t>b. measuring the actual performance</a:t>
            </a:r>
          </a:p>
          <a:p>
            <a:pPr marL="0" indent="0">
              <a:buNone/>
            </a:pPr>
            <a:r>
              <a:rPr lang="en-US" dirty="0">
                <a:latin typeface="Times New Roman" panose="02020603050405020304" pitchFamily="18" charset="0"/>
                <a:cs typeface="Times New Roman" panose="02020603050405020304" pitchFamily="18" charset="0"/>
              </a:rPr>
              <a:t>c. taking corrective measures, if there are any deviations</a:t>
            </a:r>
          </a:p>
          <a:p>
            <a:pPr marL="0" indent="0">
              <a:buNone/>
            </a:pPr>
            <a:r>
              <a:rPr lang="en-US" b="1" dirty="0">
                <a:latin typeface="Times New Roman" panose="02020603050405020304" pitchFamily="18" charset="0"/>
                <a:cs typeface="Times New Roman" panose="02020603050405020304" pitchFamily="18" charset="0"/>
              </a:rPr>
              <a:t>4. Feedback: </a:t>
            </a:r>
            <a:r>
              <a:rPr lang="en-US" dirty="0">
                <a:latin typeface="Times New Roman" panose="02020603050405020304" pitchFamily="18" charset="0"/>
                <a:cs typeface="Times New Roman" panose="02020603050405020304" pitchFamily="18" charset="0"/>
              </a:rPr>
              <a:t>Involves revision and or modification of strategies as per received information </a:t>
            </a:r>
          </a:p>
          <a:p>
            <a:pPr marL="0" indent="0">
              <a:buNone/>
            </a:pPr>
            <a:endParaRPr lang="en-US" dirty="0"/>
          </a:p>
        </p:txBody>
      </p:sp>
    </p:spTree>
    <p:extLst>
      <p:ext uri="{BB962C8B-B14F-4D97-AF65-F5344CB8AC3E}">
        <p14:creationId xmlns:p14="http://schemas.microsoft.com/office/powerpoint/2010/main" val="61833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NEED FOR STRATEGY</a:t>
            </a:r>
            <a:endParaRPr lang="en-US" b="1" dirty="0"/>
          </a:p>
        </p:txBody>
      </p:sp>
      <p:pic>
        <p:nvPicPr>
          <p:cNvPr id="2070" name="Picture 22" descr="No description avail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257" y="1690688"/>
            <a:ext cx="11285948" cy="475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44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Company </a:t>
            </a:r>
            <a:r>
              <a:rPr lang="en-US" b="1" dirty="0">
                <a:latin typeface="Times New Roman" panose="02020603050405020304" pitchFamily="18" charset="0"/>
                <a:cs typeface="Times New Roman" panose="02020603050405020304" pitchFamily="18" charset="0"/>
              </a:rPr>
              <a:t>Values</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Company values are what support the vision, shape the culture and reflect what the core values.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are the essence of the company's identity- the principles, belief or philosophy of values. </a:t>
            </a: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Company values are the principles that guide an organizations actions.</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Advantage </a:t>
            </a:r>
            <a:r>
              <a:rPr lang="en-US" b="1" dirty="0">
                <a:latin typeface="Times New Roman" panose="02020603050405020304" pitchFamily="18" charset="0"/>
                <a:cs typeface="Times New Roman" panose="02020603050405020304" pitchFamily="18" charset="0"/>
              </a:rPr>
              <a:t>of strong company values:</a:t>
            </a:r>
          </a:p>
          <a:p>
            <a:pPr lvl="0"/>
            <a:r>
              <a:rPr lang="en-US" dirty="0">
                <a:latin typeface="Times New Roman" panose="02020603050405020304" pitchFamily="18" charset="0"/>
                <a:cs typeface="Times New Roman" panose="02020603050405020304" pitchFamily="18" charset="0"/>
              </a:rPr>
              <a:t>Company values help companies in the decision –making process. For examples, if one of your company values is to stand behind the quality of your product, any products not reaching the satisfactory standard are automatically eliminated.</a:t>
            </a:r>
          </a:p>
          <a:p>
            <a:pPr lvl="0"/>
            <a:r>
              <a:rPr lang="en-US" dirty="0">
                <a:latin typeface="Times New Roman" panose="02020603050405020304" pitchFamily="18" charset="0"/>
                <a:cs typeface="Times New Roman" panose="02020603050405020304" pitchFamily="18" charset="0"/>
              </a:rPr>
              <a:t>Company values educate clients and potential customers about what the company is about and clarify the identity of the company. Especially, in this competitive world, having a set of specific values that speak to the public is definitely a competitive advantage.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500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three levels of strategy"/>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37" t="27886" r="-719" b="9511"/>
          <a:stretch/>
        </p:blipFill>
        <p:spPr bwMode="auto">
          <a:xfrm>
            <a:off x="87682" y="992221"/>
            <a:ext cx="12104318" cy="5138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21021" y="428017"/>
            <a:ext cx="5369668" cy="486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LEVEL OF STRATEGY</a:t>
            </a:r>
            <a:endParaRPr lang="en-US" sz="3600" dirty="0"/>
          </a:p>
        </p:txBody>
      </p:sp>
    </p:spTree>
    <p:extLst>
      <p:ext uri="{BB962C8B-B14F-4D97-AF65-F5344CB8AC3E}">
        <p14:creationId xmlns:p14="http://schemas.microsoft.com/office/powerpoint/2010/main" val="258114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1</a:t>
            </a:r>
            <a:r>
              <a:rPr lang="en-US" b="1" dirty="0" smtClean="0">
                <a:latin typeface="Times New Roman" panose="02020603050405020304" pitchFamily="18" charset="0"/>
                <a:cs typeface="Times New Roman" panose="02020603050405020304" pitchFamily="18" charset="0"/>
              </a:rPr>
              <a:t>.Corporate level</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Concerned with the decisions for the allocation of large-scale resources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derived form the mission and vision statement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address the question as </a:t>
            </a:r>
            <a:r>
              <a:rPr lang="en-US" i="1" dirty="0" smtClean="0">
                <a:solidFill>
                  <a:srgbClr val="FF0000"/>
                </a:solidFill>
                <a:latin typeface="Times New Roman" panose="02020603050405020304" pitchFamily="18" charset="0"/>
                <a:cs typeface="Times New Roman" panose="02020603050405020304" pitchFamily="18" charset="0"/>
              </a:rPr>
              <a:t>what business are we in</a:t>
            </a:r>
            <a:r>
              <a:rPr lang="en-US" i="1"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Strategies are made for five years or more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Board of directors and chief executive officers are involved in making strategy</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2.Businesslevel:</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this level, decisions are made on low cost, quality and innovation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address the question as </a:t>
            </a:r>
            <a:r>
              <a:rPr lang="en-US" i="1" dirty="0" smtClean="0">
                <a:solidFill>
                  <a:srgbClr val="FF0000"/>
                </a:solidFill>
                <a:latin typeface="Times New Roman" panose="02020603050405020304" pitchFamily="18" charset="0"/>
                <a:cs typeface="Times New Roman" panose="02020603050405020304" pitchFamily="18" charset="0"/>
              </a:rPr>
              <a:t>how do we compete</a:t>
            </a:r>
            <a:r>
              <a:rPr lang="en-US" i="1"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Marketing managers and production managers are involved</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7082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208" y="0"/>
            <a:ext cx="11999934"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3.Operational level</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Strategies  are made to bring together resources, work processes, work activities, information and people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Strategies are made for a year or less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deal the question as </a:t>
            </a:r>
            <a:r>
              <a:rPr lang="en-US" i="1" dirty="0" smtClean="0">
                <a:solidFill>
                  <a:srgbClr val="FF0000"/>
                </a:solidFill>
                <a:latin typeface="Times New Roman" panose="02020603050405020304" pitchFamily="18" charset="0"/>
                <a:cs typeface="Times New Roman" panose="02020603050405020304" pitchFamily="18" charset="0"/>
              </a:rPr>
              <a:t>how do we support business level strategy</a:t>
            </a:r>
            <a:r>
              <a:rPr lang="en-US" i="1"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Strategies are made on areas of production ,marketing ,human resources, research and development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27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785"/>
            <a:ext cx="5183188" cy="1963615"/>
          </a:xfrm>
        </p:spPr>
        <p:txBody>
          <a:bodyPr>
            <a:norm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Strategy is a general plan to achieve one or more long-term or overall goals under conditions of uncertainty. </a:t>
            </a:r>
            <a:br>
              <a:rPr lang="en-US" sz="2400" dirty="0">
                <a:latin typeface="Times New Roman" panose="02020603050405020304" pitchFamily="18" charset="0"/>
                <a:cs typeface="Times New Roman" panose="02020603050405020304" pitchFamily="18" charset="0"/>
              </a:rPr>
            </a:br>
            <a:endParaRPr lang="en-US" sz="2400" dirty="0"/>
          </a:p>
        </p:txBody>
      </p:sp>
      <p:sp>
        <p:nvSpPr>
          <p:cNvPr id="4" name="Text Placeholder 3"/>
          <p:cNvSpPr>
            <a:spLocks noGrp="1"/>
          </p:cNvSpPr>
          <p:nvPr>
            <p:ph type="body" sz="half" idx="2"/>
          </p:nvPr>
        </p:nvSpPr>
        <p:spPr>
          <a:xfrm>
            <a:off x="0" y="2057400"/>
            <a:ext cx="5183188" cy="4800600"/>
          </a:xfrm>
        </p:spPr>
        <p:txBody>
          <a:bodyPr>
            <a:normAutofit fontScale="92500" lnSpcReduction="10000"/>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Strategy is important because the resources available to achieve goals are usually limited.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Strategy </a:t>
            </a:r>
            <a:r>
              <a:rPr lang="en-US" sz="2400" dirty="0">
                <a:latin typeface="Times New Roman" panose="02020603050405020304" pitchFamily="18" charset="0"/>
                <a:cs typeface="Times New Roman" panose="02020603050405020304" pitchFamily="18" charset="0"/>
              </a:rPr>
              <a:t>generally involves setting goals and priorities, determining actions to achieve the goals, and mobilizing resources to execute the actions.</a:t>
            </a:r>
            <a:r>
              <a:rPr lang="en-US" sz="2400" baseline="30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strategy describes how the ends (goals) will be achieved by the means (resources).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Strategy can be intended or can emerge as a pattern of activity as the organization adapts to its environment or competes.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involves activities such as strategic planning and strategic thinking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026" name="Picture 2" descr="From Vision Through Strategy And Execution To Success Hand drawing a business diagram with the process from vision through strategy and execution to success. Planning Stock Photo"/>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826" r="7826"/>
          <a:stretch>
            <a:fillRect/>
          </a:stretch>
        </p:blipFill>
        <p:spPr bwMode="auto">
          <a:xfrm>
            <a:off x="5183188" y="1"/>
            <a:ext cx="6172200" cy="586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52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5700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b="1" dirty="0" smtClean="0"/>
          </a:p>
          <a:p>
            <a:pPr marL="0" lvl="0" indent="0">
              <a:buNone/>
            </a:pPr>
            <a:r>
              <a:rPr lang="en-US" b="1" dirty="0" smtClean="0"/>
              <a:t>1</a:t>
            </a:r>
            <a:r>
              <a:rPr lang="en-US" b="1" dirty="0" smtClean="0">
                <a:latin typeface="Times New Roman" panose="02020603050405020304" pitchFamily="18" charset="0"/>
                <a:cs typeface="Times New Roman" panose="02020603050405020304" pitchFamily="18" charset="0"/>
              </a:rPr>
              <a:t>.Corporate </a:t>
            </a:r>
            <a:r>
              <a:rPr lang="en-US" b="1" dirty="0">
                <a:latin typeface="Times New Roman" panose="02020603050405020304" pitchFamily="18" charset="0"/>
                <a:cs typeface="Times New Roman" panose="02020603050405020304" pitchFamily="18" charset="0"/>
              </a:rPr>
              <a:t>Strategy: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Corporate </a:t>
            </a:r>
            <a:r>
              <a:rPr lang="en-US" dirty="0">
                <a:latin typeface="Times New Roman" panose="02020603050405020304" pitchFamily="18" charset="0"/>
                <a:cs typeface="Times New Roman" panose="02020603050405020304" pitchFamily="18" charset="0"/>
              </a:rPr>
              <a:t>level strategy is the uppermost level of strategy made by top-level management which sets the overall direction of the organization. It addresses the question of </a:t>
            </a:r>
            <a:r>
              <a:rPr lang="en-US" b="1" dirty="0">
                <a:solidFill>
                  <a:srgbClr val="FF0000"/>
                </a:solidFill>
                <a:latin typeface="Times New Roman" panose="02020603050405020304" pitchFamily="18" charset="0"/>
                <a:cs typeface="Times New Roman" panose="02020603050405020304" pitchFamily="18" charset="0"/>
              </a:rPr>
              <a:t>what business are we in</a:t>
            </a:r>
            <a:r>
              <a:rPr lang="en-US" dirty="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corporate level strategy attempts to obtain synergy among employees, product lines, business units, and other components of the organization believing that the whole is greater than the aggregate of individuals.</a:t>
            </a:r>
          </a:p>
          <a:p>
            <a:pPr lvl="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corporate strategy works based on </a:t>
            </a:r>
            <a:r>
              <a:rPr lang="en-US" i="1" dirty="0">
                <a:solidFill>
                  <a:srgbClr val="FF0000"/>
                </a:solidFill>
                <a:latin typeface="Times New Roman" panose="02020603050405020304" pitchFamily="18" charset="0"/>
                <a:cs typeface="Times New Roman" panose="02020603050405020304" pitchFamily="18" charset="0"/>
              </a:rPr>
              <a:t>what the organization wants to achieve overall and sets strategies following the overall goals and objectives.</a:t>
            </a:r>
            <a:r>
              <a:rPr lang="en-US" dirty="0">
                <a:latin typeface="Times New Roman" panose="02020603050405020304" pitchFamily="18" charset="0"/>
                <a:cs typeface="Times New Roman" panose="02020603050405020304" pitchFamily="18" charset="0"/>
              </a:rPr>
              <a:t> Corporate-level strategies are set deriving ideas from vision and mission statements.</a:t>
            </a:r>
          </a:p>
        </p:txBody>
      </p:sp>
    </p:spTree>
    <p:extLst>
      <p:ext uri="{BB962C8B-B14F-4D97-AF65-F5344CB8AC3E}">
        <p14:creationId xmlns:p14="http://schemas.microsoft.com/office/powerpoint/2010/main" val="314906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Types of corporate level strategy:</a:t>
            </a:r>
          </a:p>
          <a:p>
            <a:pPr marL="514350" indent="-514350">
              <a:buAutoNum type="alphaUcPeriod"/>
            </a:pPr>
            <a:r>
              <a:rPr lang="en-US" b="1" dirty="0" smtClean="0">
                <a:latin typeface="Times New Roman" panose="02020603050405020304" pitchFamily="18" charset="0"/>
                <a:cs typeface="Times New Roman" panose="02020603050405020304" pitchFamily="18" charset="0"/>
              </a:rPr>
              <a:t>Stability strategy: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stability strategy is a strategy that tries to keep an organization’s existing activities going without making any significant changes in direction. Maintaining existing products, markets, and operations is a priority.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stability strategy can be beneficial in the short term, but it can be harmful if used for an extended period of time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B. Expansion/Growth </a:t>
            </a:r>
            <a:r>
              <a:rPr lang="en-US" b="1" dirty="0">
                <a:latin typeface="Times New Roman" panose="02020603050405020304" pitchFamily="18" charset="0"/>
                <a:cs typeface="Times New Roman" panose="02020603050405020304" pitchFamily="18" charset="0"/>
              </a:rPr>
              <a:t>Strategy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a:t>
            </a:r>
            <a:r>
              <a:rPr lang="en-US" u="sng" dirty="0">
                <a:latin typeface="Times New Roman" panose="02020603050405020304" pitchFamily="18" charset="0"/>
                <a:cs typeface="Times New Roman" panose="02020603050405020304" pitchFamily="18" charset="0"/>
                <a:hlinkClick r:id="rId2"/>
              </a:rPr>
              <a:t>growth strategy</a:t>
            </a:r>
            <a:r>
              <a:rPr lang="en-US" dirty="0">
                <a:latin typeface="Times New Roman" panose="02020603050405020304" pitchFamily="18" charset="0"/>
                <a:cs typeface="Times New Roman" panose="02020603050405020304" pitchFamily="18" charset="0"/>
              </a:rPr>
              <a:t> aims to increase sales, assets, profits, or a combination of the three. It allows businesses to take advantage of the growth curve and lower the per-unit cost of products sold, resulting in higher profitability.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Due </a:t>
            </a:r>
            <a:r>
              <a:rPr lang="en-US" dirty="0">
                <a:latin typeface="Times New Roman" panose="02020603050405020304" pitchFamily="18" charset="0"/>
                <a:cs typeface="Times New Roman" panose="02020603050405020304" pitchFamily="18" charset="0"/>
              </a:rPr>
              <a:t>to the increased availability of financial resources, organizational procedures, and external links, larger organizations tend to endure longer than smaller companies.</a:t>
            </a:r>
          </a:p>
          <a:p>
            <a:pPr marL="514350" indent="-514350">
              <a:buAutoNum type="alphaUcPeriod"/>
            </a:pPr>
            <a:endParaRPr lang="en-US" dirty="0"/>
          </a:p>
        </p:txBody>
      </p:sp>
    </p:spTree>
    <p:extLst>
      <p:ext uri="{BB962C8B-B14F-4D97-AF65-F5344CB8AC3E}">
        <p14:creationId xmlns:p14="http://schemas.microsoft.com/office/powerpoint/2010/main" val="3310071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C. Retrenchment </a:t>
            </a:r>
            <a:r>
              <a:rPr lang="en-US" b="1" dirty="0">
                <a:latin typeface="Times New Roman" panose="02020603050405020304" pitchFamily="18" charset="0"/>
                <a:cs typeface="Times New Roman" panose="02020603050405020304" pitchFamily="18" charset="0"/>
              </a:rPr>
              <a:t>Strategy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retrenchment strategy is a business approach that tries to diminish a company’s size or diversity.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Retrench strategy is adopted when the company not doing well, when an organization’s survival is threatened and it is not competing well. It involves contraction of the scope or level of business or function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also called defensive strategy.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very first, retrenchment entails selling of fixed properties to raise needed fund, cutting weaker product line or marginal business, reduce the number of employees and adaptation of expense control systems</a:t>
            </a:r>
            <a:r>
              <a:rPr lang="en-US" dirty="0" smtClean="0">
                <a:latin typeface="Times New Roman" panose="02020603050405020304" pitchFamily="18" charset="0"/>
                <a:cs typeface="Times New Roman" panose="02020603050405020304" pitchFamily="18" charset="0"/>
              </a:rPr>
              <a:t>.</a:t>
            </a:r>
          </a:p>
          <a:p>
            <a:pPr marL="0" indent="0">
              <a:buNone/>
            </a:pPr>
            <a:r>
              <a:rPr lang="en-US" b="1" i="1" dirty="0">
                <a:latin typeface="Times New Roman" panose="02020603050405020304" pitchFamily="18" charset="0"/>
                <a:cs typeface="Times New Roman" panose="02020603050405020304" pitchFamily="18" charset="0"/>
              </a:rPr>
              <a:t>Turnaround Strategy: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Turnaround strategy can be referred as converting a loss making unit into a profitability one.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304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endParaRPr lang="en-US" dirty="0"/>
          </a:p>
          <a:p>
            <a:pPr marL="0" indent="0">
              <a:buNone/>
            </a:pPr>
            <a:r>
              <a:rPr lang="en-US" b="1" dirty="0" smtClean="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 Combination/Mixed strategy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When an organization operates in a variety of environments, separate strategic business units and products follow a combination strategy.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other words, a firm is said to be implementing a combination strategy if it uses stability, expansion, and retrenchment strategies in its many strategic business units at the same time.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primarily used to solve a variety of environmental issues.</a:t>
            </a:r>
          </a:p>
          <a:p>
            <a:endParaRPr lang="en-US" dirty="0"/>
          </a:p>
        </p:txBody>
      </p:sp>
    </p:spTree>
    <p:extLst>
      <p:ext uri="{BB962C8B-B14F-4D97-AF65-F5344CB8AC3E}">
        <p14:creationId xmlns:p14="http://schemas.microsoft.com/office/powerpoint/2010/main" val="4258787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2. Business Level Strategy:</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level strategy is the which is designed to use the best use of organizational competencies to gain a long-term competitive advantage over competitors.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Business strategy deals with the question of </a:t>
            </a:r>
            <a:r>
              <a:rPr lang="en-US" b="1" dirty="0">
                <a:solidFill>
                  <a:srgbClr val="FF0000"/>
                </a:solidFill>
                <a:latin typeface="Times New Roman" panose="02020603050405020304" pitchFamily="18" charset="0"/>
                <a:cs typeface="Times New Roman" panose="02020603050405020304" pitchFamily="18" charset="0"/>
              </a:rPr>
              <a:t>how do we compete</a:t>
            </a:r>
            <a:r>
              <a:rPr lang="en-US"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solidFill>
                  <a:srgbClr val="FF0000"/>
                </a:solidFill>
                <a:latin typeface="Times New Roman" panose="02020603050405020304" pitchFamily="18" charset="0"/>
                <a:cs typeface="Times New Roman" panose="02020603050405020304" pitchFamily="18" charset="0"/>
              </a:rPr>
              <a:t>It aims to how to best successfully compete with competitors so that competitive advantage will be gained.</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steers a strategic business unit (SBU) in the direction of competitive advantage. A strategic business unit is a division of an organization that has a separate district external market for goods and services from the other strategic business units.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could be a distinct business or product such as Samsung selling smartphones, cameras, TVs, microwaves, refrigerators, etc. The corporate strategy is followed by a business-level strategy. As a result, there should be a clear link between SBU and business strategy.</a:t>
            </a:r>
          </a:p>
          <a:p>
            <a:endParaRPr lang="en-US" dirty="0"/>
          </a:p>
        </p:txBody>
      </p:sp>
    </p:spTree>
    <p:extLst>
      <p:ext uri="{BB962C8B-B14F-4D97-AF65-F5344CB8AC3E}">
        <p14:creationId xmlns:p14="http://schemas.microsoft.com/office/powerpoint/2010/main" val="286493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841248" y="256032"/>
            <a:ext cx="10506456" cy="1014984"/>
          </a:xfrm>
        </p:spPr>
        <p:txBody>
          <a:bodyPr anchor="b">
            <a:normAutofit/>
          </a:bodyPr>
          <a:lstStyle/>
          <a:p>
            <a:r>
              <a:rPr lang="en-US" dirty="0"/>
              <a:t>A. Cost Leadership Strategy</a:t>
            </a:r>
          </a:p>
        </p:txBody>
      </p:sp>
      <p:graphicFrame>
        <p:nvGraphicFramePr>
          <p:cNvPr id="5" name="Content Placeholder">
            <a:extLst>
              <a:ext uri="{FF2B5EF4-FFF2-40B4-BE49-F238E27FC236}">
                <a16:creationId xmlns:a16="http://schemas.microsoft.com/office/drawing/2014/main" id="{578C7555-D101-D538-18DC-046D9D59F941}"/>
              </a:ext>
            </a:extLst>
          </p:cNvPr>
          <p:cNvGraphicFramePr>
            <a:graphicFrameLocks noGrp="1"/>
          </p:cNvGraphicFramePr>
          <p:nvPr>
            <p:ph idx="1"/>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969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648929" y="557190"/>
            <a:ext cx="5181510" cy="1671569"/>
          </a:xfrm>
        </p:spPr>
        <p:txBody>
          <a:bodyPr>
            <a:normAutofit/>
          </a:bodyPr>
          <a:lstStyle/>
          <a:p>
            <a:r>
              <a:rPr lang="en-US" sz="4000"/>
              <a:t>B. Differentiation Strategy</a:t>
            </a:r>
          </a:p>
        </p:txBody>
      </p:sp>
      <p:sp>
        <p:nvSpPr>
          <p:cNvPr id="3" name="Content Placeholder"/>
          <p:cNvSpPr>
            <a:spLocks noGrp="1"/>
          </p:cNvSpPr>
          <p:nvPr>
            <p:ph idx="1"/>
          </p:nvPr>
        </p:nvSpPr>
        <p:spPr>
          <a:xfrm>
            <a:off x="648930" y="2406650"/>
            <a:ext cx="5181508" cy="3722438"/>
          </a:xfrm>
        </p:spPr>
        <p:txBody>
          <a:bodyPr>
            <a:normAutofit/>
          </a:bodyPr>
          <a:lstStyle/>
          <a:p>
            <a:pPr lvl="0"/>
            <a:r>
              <a:rPr lang="en-US" sz="2000"/>
              <a:t>Differentiation strategy focuses on creating unique and superior products or services</a:t>
            </a:r>
          </a:p>
          <a:p>
            <a:pPr lvl="0"/>
            <a:r>
              <a:rPr lang="en-US" sz="2000"/>
              <a:t>By offering something distinct, companies can attract customers who are willing to pay a premium for added value</a:t>
            </a:r>
          </a:p>
          <a:p>
            <a:pPr lvl="0"/>
            <a:r>
              <a:rPr lang="en-US" sz="2000"/>
              <a:t>Apple is a prime example of a company employing this strategy with its emphasis on innovation, design, and user experience in its iPhone and Mac products</a:t>
            </a:r>
          </a:p>
        </p:txBody>
      </p:sp>
      <p:pic>
        <p:nvPicPr>
          <p:cNvPr id="4" name="Picture 4" descr="A picture containing cartoon&#10;&#10;Description automatically generated">
            <a:extLst>
              <a:ext uri="{FF2B5EF4-FFF2-40B4-BE49-F238E27FC236}">
                <a16:creationId xmlns:a16="http://schemas.microsoft.com/office/drawing/2014/main" id="{1C53E210-82A5-6A00-88C6-D9927167BDDA}"/>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r="12464" b="-6"/>
          <a:stretch/>
        </p:blipFill>
        <p:spPr>
          <a:xfrm>
            <a:off x="6189155" y="10"/>
            <a:ext cx="6002844" cy="6857990"/>
          </a:xfrm>
          <a:prstGeom prst="rect">
            <a:avLst/>
          </a:prstGeom>
          <a:effectLst/>
        </p:spPr>
      </p:pic>
    </p:spTree>
    <p:extLst>
      <p:ext uri="{BB962C8B-B14F-4D97-AF65-F5344CB8AC3E}">
        <p14:creationId xmlns:p14="http://schemas.microsoft.com/office/powerpoint/2010/main" val="3699908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89560" y="856180"/>
            <a:ext cx="4560584" cy="1128068"/>
          </a:xfrm>
        </p:spPr>
        <p:txBody>
          <a:bodyPr anchor="ctr">
            <a:normAutofit fontScale="90000"/>
          </a:bodyPr>
          <a:lstStyle/>
          <a:p>
            <a:r>
              <a:rPr lang="en-US" sz="4000" dirty="0"/>
              <a:t>C. </a:t>
            </a:r>
            <a:r>
              <a:rPr lang="en-US" sz="4000" dirty="0" smtClean="0"/>
              <a:t>Focus/ </a:t>
            </a:r>
            <a:r>
              <a:rPr lang="en-US" sz="4000" dirty="0" err="1" smtClean="0"/>
              <a:t>Nich</a:t>
            </a:r>
            <a:r>
              <a:rPr lang="en-US" sz="4000" dirty="0" smtClean="0"/>
              <a:t> </a:t>
            </a:r>
            <a:r>
              <a:rPr lang="en-US" sz="4000" dirty="0"/>
              <a:t>Strategy</a:t>
            </a:r>
          </a:p>
        </p:txBody>
      </p:sp>
      <p:sp>
        <p:nvSpPr>
          <p:cNvPr id="3" name="Content Placeholder"/>
          <p:cNvSpPr>
            <a:spLocks noGrp="1"/>
          </p:cNvSpPr>
          <p:nvPr>
            <p:ph idx="1"/>
          </p:nvPr>
        </p:nvSpPr>
        <p:spPr>
          <a:xfrm>
            <a:off x="590719" y="2330505"/>
            <a:ext cx="4559425" cy="3979585"/>
          </a:xfrm>
        </p:spPr>
        <p:txBody>
          <a:bodyPr anchor="ctr">
            <a:normAutofit/>
          </a:bodyPr>
          <a:lstStyle/>
          <a:p>
            <a:pPr lvl="0"/>
            <a:r>
              <a:rPr lang="en-US" sz="2000" dirty="0"/>
              <a:t>- Focus strategy involves concentrating on a specific market segment or niche</a:t>
            </a:r>
          </a:p>
          <a:p>
            <a:pPr lvl="0"/>
            <a:r>
              <a:rPr lang="en-US" sz="2000" dirty="0"/>
              <a:t>- By tailoring products or services to meet the specific needs of that segment, companies can develop a competitive advantage</a:t>
            </a:r>
          </a:p>
          <a:p>
            <a:pPr lvl="0"/>
            <a:r>
              <a:rPr lang="en-US" sz="2000" dirty="0"/>
              <a:t>- Rolex is a notable example of a company following a focus strategy, targeting high-end customers with its exclusive luxury watches</a:t>
            </a:r>
          </a:p>
        </p:txBody>
      </p:sp>
      <p:pic>
        <p:nvPicPr>
          <p:cNvPr id="4" name="Picture 4" descr="Discussion Topics Should Be Specific | FeverBee">
            <a:extLst>
              <a:ext uri="{FF2B5EF4-FFF2-40B4-BE49-F238E27FC236}">
                <a16:creationId xmlns:a16="http://schemas.microsoft.com/office/drawing/2014/main" id="{0A9A1B78-8966-A185-EAA3-4DC899C268DF}"/>
              </a:ext>
            </a:extLst>
          </p:cNvPr>
          <p:cNvPicPr>
            <a:picLocks noChangeAspect="1"/>
          </p:cNvPicPr>
          <p:nvPr/>
        </p:nvPicPr>
        <p:blipFill rotWithShape="1">
          <a:blip r:embed="rId2"/>
          <a:srcRect l="25060" r="20781" b="-1"/>
          <a:stretch/>
        </p:blipFill>
        <p:spPr>
          <a:xfrm>
            <a:off x="5977788" y="799352"/>
            <a:ext cx="5425410" cy="5259296"/>
          </a:xfrm>
          <a:prstGeom prst="rect">
            <a:avLst/>
          </a:prstGeom>
        </p:spPr>
      </p:pic>
    </p:spTree>
    <p:extLst>
      <p:ext uri="{BB962C8B-B14F-4D97-AF65-F5344CB8AC3E}">
        <p14:creationId xmlns:p14="http://schemas.microsoft.com/office/powerpoint/2010/main" val="2249576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t>	3</a:t>
            </a:r>
            <a:r>
              <a:rPr lang="en-US" b="1" dirty="0" smtClean="0">
                <a:latin typeface="Times New Roman" panose="02020603050405020304" pitchFamily="18" charset="0"/>
                <a:cs typeface="Times New Roman" panose="02020603050405020304" pitchFamily="18" charset="0"/>
              </a:rPr>
              <a:t>.Functional </a:t>
            </a:r>
            <a:r>
              <a:rPr lang="en-US" b="1" dirty="0">
                <a:latin typeface="Times New Roman" panose="02020603050405020304" pitchFamily="18" charset="0"/>
                <a:cs typeface="Times New Roman" panose="02020603050405020304" pitchFamily="18" charset="0"/>
              </a:rPr>
              <a:t>Level </a:t>
            </a:r>
            <a:r>
              <a:rPr lang="en-US" b="1" dirty="0" smtClean="0">
                <a:latin typeface="Times New Roman" panose="02020603050405020304" pitchFamily="18" charset="0"/>
                <a:cs typeface="Times New Roman" panose="02020603050405020304" pitchFamily="18" charset="0"/>
              </a:rPr>
              <a:t>Strategy:</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functional level strategy also called operational level strategy is developed to run effectively the day-to-day activities of the organization. Most operational strategies are no longer than one year</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functional level strategies aim to deal with the question of </a:t>
            </a:r>
            <a:r>
              <a:rPr lang="en-US" b="1" dirty="0">
                <a:solidFill>
                  <a:srgbClr val="FF0000"/>
                </a:solidFill>
                <a:latin typeface="Times New Roman" panose="02020603050405020304" pitchFamily="18" charset="0"/>
                <a:cs typeface="Times New Roman" panose="02020603050405020304" pitchFamily="18" charset="0"/>
              </a:rPr>
              <a:t>how do we support the business-level strategy?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number of functions are carried out regularly to effectively run the business as different functional departmental are created – production department, HR department, marketing department, customer service department, etc. functional strategy aims to bring effectiveness in such functional areas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56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7999"/>
          </a:xfrm>
        </p:spPr>
        <p:txBody>
          <a:bodyPr/>
          <a:lstStyle/>
          <a:p>
            <a:pPr marL="342900" indent="-342900">
              <a:buFont typeface="Wingdings" panose="05000000000000000000" pitchFamily="2" charset="2"/>
              <a:buChar char="Ø"/>
            </a:pPr>
            <a:endParaRPr lang="en-US" b="1" i="1" dirty="0" smtClean="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b="1" i="1"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b="1" i="1" dirty="0" smtClean="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i="1" dirty="0" smtClean="0">
                <a:solidFill>
                  <a:srgbClr val="FF0000"/>
                </a:solidFill>
                <a:latin typeface="Times New Roman" panose="02020603050405020304" pitchFamily="18" charset="0"/>
                <a:cs typeface="Times New Roman" panose="02020603050405020304" pitchFamily="18" charset="0"/>
              </a:rPr>
              <a:t>Strategy </a:t>
            </a:r>
            <a:r>
              <a:rPr lang="en-US" b="1" i="1" dirty="0">
                <a:solidFill>
                  <a:srgbClr val="FF0000"/>
                </a:solidFill>
                <a:latin typeface="Times New Roman" panose="02020603050405020304" pitchFamily="18" charset="0"/>
                <a:cs typeface="Times New Roman" panose="02020603050405020304" pitchFamily="18" charset="0"/>
              </a:rPr>
              <a:t>is concerned with following </a:t>
            </a:r>
            <a:r>
              <a:rPr lang="en-US" b="1" i="1" dirty="0" smtClean="0">
                <a:solidFill>
                  <a:srgbClr val="FF0000"/>
                </a:solidFill>
                <a:latin typeface="Times New Roman" panose="02020603050405020304" pitchFamily="18" charset="0"/>
                <a:cs typeface="Times New Roman" panose="02020603050405020304" pitchFamily="18" charset="0"/>
              </a:rPr>
              <a:t>issues;</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Current </a:t>
            </a:r>
            <a:r>
              <a:rPr lang="en-US" dirty="0">
                <a:solidFill>
                  <a:schemeClr val="tx1"/>
                </a:solidFill>
                <a:latin typeface="Times New Roman" panose="02020603050405020304" pitchFamily="18" charset="0"/>
                <a:cs typeface="Times New Roman" panose="02020603050405020304" pitchFamily="18" charset="0"/>
              </a:rPr>
              <a:t>and future </a:t>
            </a:r>
            <a:r>
              <a:rPr lang="en-US" dirty="0" smtClean="0">
                <a:solidFill>
                  <a:schemeClr val="tx1"/>
                </a:solidFill>
                <a:latin typeface="Times New Roman" panose="02020603050405020304" pitchFamily="18" charset="0"/>
                <a:cs typeface="Times New Roman" panose="02020603050405020304" pitchFamily="18" charset="0"/>
              </a:rPr>
              <a:t>business</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Produce </a:t>
            </a:r>
            <a:r>
              <a:rPr lang="en-US" dirty="0">
                <a:solidFill>
                  <a:schemeClr val="tx1"/>
                </a:solidFill>
                <a:latin typeface="Times New Roman" panose="02020603050405020304" pitchFamily="18" charset="0"/>
                <a:cs typeface="Times New Roman" panose="02020603050405020304" pitchFamily="18" charset="0"/>
              </a:rPr>
              <a:t>to be offered by the </a:t>
            </a:r>
            <a:r>
              <a:rPr lang="en-US" dirty="0" smtClean="0">
                <a:solidFill>
                  <a:schemeClr val="tx1"/>
                </a:solidFill>
                <a:latin typeface="Times New Roman" panose="02020603050405020304" pitchFamily="18" charset="0"/>
                <a:cs typeface="Times New Roman" panose="02020603050405020304" pitchFamily="18" charset="0"/>
              </a:rPr>
              <a:t>business</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Target </a:t>
            </a:r>
            <a:r>
              <a:rPr lang="en-US" dirty="0">
                <a:solidFill>
                  <a:schemeClr val="tx1"/>
                </a:solidFill>
                <a:latin typeface="Times New Roman" panose="02020603050405020304" pitchFamily="18" charset="0"/>
                <a:cs typeface="Times New Roman" panose="02020603050405020304" pitchFamily="18" charset="0"/>
              </a:rPr>
              <a:t>customer and market of the </a:t>
            </a:r>
            <a:r>
              <a:rPr lang="en-US" dirty="0" smtClean="0">
                <a:solidFill>
                  <a:schemeClr val="tx1"/>
                </a:solidFill>
                <a:latin typeface="Times New Roman" panose="02020603050405020304" pitchFamily="18" charset="0"/>
                <a:cs typeface="Times New Roman" panose="02020603050405020304" pitchFamily="18" charset="0"/>
              </a:rPr>
              <a:t>business</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Value </a:t>
            </a:r>
            <a:r>
              <a:rPr lang="en-US" dirty="0">
                <a:solidFill>
                  <a:schemeClr val="tx1"/>
                </a:solidFill>
                <a:latin typeface="Times New Roman" panose="02020603050405020304" pitchFamily="18" charset="0"/>
                <a:cs typeface="Times New Roman" panose="02020603050405020304" pitchFamily="18" charset="0"/>
              </a:rPr>
              <a:t>to be generated for competitive </a:t>
            </a:r>
            <a:r>
              <a:rPr lang="en-US" dirty="0" smtClean="0">
                <a:solidFill>
                  <a:schemeClr val="tx1"/>
                </a:solidFill>
                <a:latin typeface="Times New Roman" panose="02020603050405020304" pitchFamily="18" charset="0"/>
                <a:cs typeface="Times New Roman" panose="02020603050405020304" pitchFamily="18" charset="0"/>
              </a:rPr>
              <a:t>advantage</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Resource allocation</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Environmental adaptation</a:t>
            </a:r>
          </a:p>
          <a:p>
            <a:pPr marL="342900" indent="-3429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Organizational </a:t>
            </a:r>
            <a:r>
              <a:rPr lang="en-US" dirty="0">
                <a:solidFill>
                  <a:schemeClr val="tx1"/>
                </a:solidFill>
                <a:latin typeface="Times New Roman" panose="02020603050405020304" pitchFamily="18" charset="0"/>
                <a:cs typeface="Times New Roman" panose="02020603050405020304" pitchFamily="18" charset="0"/>
              </a:rPr>
              <a:t>structure</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4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smtClean="0"/>
          </a:p>
          <a:p>
            <a:endParaRPr lang="en-US" dirty="0"/>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At the functional level, resources, work pressure, information, and manpower are integrated to bring effectiveness to the business and corporate-level strategies.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Functional </a:t>
            </a:r>
            <a:r>
              <a:rPr lang="en-US" dirty="0">
                <a:latin typeface="Times New Roman" panose="02020603050405020304" pitchFamily="18" charset="0"/>
                <a:cs typeface="Times New Roman" panose="02020603050405020304" pitchFamily="18" charset="0"/>
              </a:rPr>
              <a:t>strategies are for short time usually less than one year. These strategies are related to capability, efficiency, customer service, product quality, and marketing.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these functional strategists support the business level and ultimately the corporate level strategy</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Production </a:t>
            </a:r>
            <a:r>
              <a:rPr lang="en-US" dirty="0">
                <a:latin typeface="Times New Roman" panose="02020603050405020304" pitchFamily="18" charset="0"/>
                <a:cs typeface="Times New Roman" panose="02020603050405020304" pitchFamily="18" charset="0"/>
              </a:rPr>
              <a:t>Strategy, marketing strategy, finance strategy, human resource strategy, and research &amp; development strategy – </a:t>
            </a:r>
            <a:r>
              <a:rPr lang="en-US" dirty="0">
                <a:solidFill>
                  <a:srgbClr val="FF0000"/>
                </a:solidFill>
                <a:latin typeface="Times New Roman" panose="02020603050405020304" pitchFamily="18" charset="0"/>
                <a:cs typeface="Times New Roman" panose="02020603050405020304" pitchFamily="18" charset="0"/>
              </a:rPr>
              <a:t>all are very important say parts or types of functional level strategy</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2836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Changes in the Approaches to Strategic Management:</a:t>
            </a:r>
          </a:p>
          <a:p>
            <a:pPr marL="0" indent="0">
              <a:buNone/>
            </a:pPr>
            <a:r>
              <a:rPr lang="en-US" b="1" dirty="0">
                <a:latin typeface="Times New Roman" panose="02020603050405020304" pitchFamily="18" charset="0"/>
                <a:cs typeface="Times New Roman" panose="02020603050405020304" pitchFamily="18" charset="0"/>
              </a:rPr>
              <a:t>1.  Financial budgeting:</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During </a:t>
            </a:r>
            <a:r>
              <a:rPr lang="en-US" dirty="0">
                <a:latin typeface="Times New Roman" panose="02020603050405020304" pitchFamily="18" charset="0"/>
                <a:cs typeface="Times New Roman" panose="02020603050405020304" pitchFamily="18" charset="0"/>
              </a:rPr>
              <a:t>the 1950s and 1960s, the </a:t>
            </a:r>
            <a:r>
              <a:rPr lang="en-US" dirty="0" smtClean="0">
                <a:latin typeface="Times New Roman" panose="02020603050405020304" pitchFamily="18" charset="0"/>
                <a:cs typeface="Times New Roman" panose="02020603050405020304" pitchFamily="18" charset="0"/>
              </a:rPr>
              <a:t>organizations </a:t>
            </a:r>
            <a:r>
              <a:rPr lang="en-US" dirty="0">
                <a:latin typeface="Times New Roman" panose="02020603050405020304" pitchFamily="18" charset="0"/>
                <a:cs typeface="Times New Roman" panose="02020603050405020304" pitchFamily="18" charset="0"/>
              </a:rPr>
              <a:t>were growing in size and complexity. </a:t>
            </a:r>
          </a:p>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faced difficulty in coordinating decisions and maintaining control </a:t>
            </a:r>
          </a:p>
          <a:p>
            <a:r>
              <a:rPr lang="en-US" dirty="0" smtClean="0">
                <a:latin typeface="Times New Roman" panose="02020603050405020304" pitchFamily="18" charset="0"/>
                <a:cs typeface="Times New Roman" panose="02020603050405020304" pitchFamily="18" charset="0"/>
              </a:rPr>
              <a:t>So </a:t>
            </a:r>
            <a:r>
              <a:rPr lang="en-US" dirty="0">
                <a:latin typeface="Times New Roman" panose="02020603050405020304" pitchFamily="18" charset="0"/>
                <a:cs typeface="Times New Roman" panose="02020603050405020304" pitchFamily="18" charset="0"/>
              </a:rPr>
              <a:t>they develop financial budgeting in the form of annual financial planning and investment appraisal, provided short-term control and aided project selection</a:t>
            </a:r>
          </a:p>
          <a:p>
            <a:pPr marL="0" indent="0">
              <a:buNone/>
            </a:pPr>
            <a:r>
              <a:rPr lang="en-US" b="1" dirty="0" smtClean="0">
                <a:latin typeface="Times New Roman" panose="02020603050405020304" pitchFamily="18" charset="0"/>
                <a:cs typeface="Times New Roman" panose="02020603050405020304" pitchFamily="18" charset="0"/>
              </a:rPr>
              <a:t>2.Corporate planning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During the 1950s and 1960s,firms relied on stable and expanding market condition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Organization's mostly engaged in corporate planning</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Macro economic forecasts provided the foundation for the new corporate planning</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planning set goals and objectives, forecast key economic trends, established priorities for different products and business areas</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5970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858000"/>
          </a:xfrm>
        </p:spPr>
        <p:txBody>
          <a:bodyPr/>
          <a:lstStyle/>
          <a:p>
            <a:pPr marL="0" indent="0">
              <a:buNone/>
            </a:pPr>
            <a:endParaRPr lang="en-US" b="1" dirty="0" smtClean="0"/>
          </a:p>
          <a:p>
            <a:pPr marL="0" indent="0">
              <a:buNone/>
            </a:pPr>
            <a:endParaRPr lang="en-US" b="1" dirty="0"/>
          </a:p>
          <a:p>
            <a:pPr marL="0" indent="0">
              <a:buNone/>
            </a:pPr>
            <a:r>
              <a:rPr lang="en-US" b="1" dirty="0" smtClean="0">
                <a:latin typeface="Times New Roman" panose="02020603050405020304" pitchFamily="18" charset="0"/>
                <a:cs typeface="Times New Roman" panose="02020603050405020304" pitchFamily="18" charset="0"/>
              </a:rPr>
              <a:t>3.Emergence of strategic management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During the 1970s and 1980s, confidence in corporate planning firms was severely shaken.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macro economic instability and international competition turned the business environment more turbulent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such, firms shifted their emphasis from planning to strategy making</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focus was on positioning them in markets to maximize the profit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shift was characterized with focus on competition</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p>
        </p:txBody>
      </p:sp>
    </p:spTree>
    <p:extLst>
      <p:ext uri="{BB962C8B-B14F-4D97-AF65-F5344CB8AC3E}">
        <p14:creationId xmlns:p14="http://schemas.microsoft.com/office/powerpoint/2010/main" val="2104762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176963"/>
          </a:xfrm>
        </p:spPr>
        <p:txBody>
          <a:bodyPr>
            <a:normAutofit fontScale="92500" lnSpcReduction="10000"/>
          </a:bodyPr>
          <a:lstStyle/>
          <a:p>
            <a:pPr marL="0" indent="0">
              <a:buNone/>
            </a:pPr>
            <a:endParaRPr lang="en-US" b="1" dirty="0" smtClean="0"/>
          </a:p>
          <a:p>
            <a:pPr marL="0" indent="0">
              <a:buNone/>
            </a:pPr>
            <a:r>
              <a:rPr lang="en-US" b="1" dirty="0" smtClean="0">
                <a:latin typeface="Times New Roman" panose="02020603050405020304" pitchFamily="18" charset="0"/>
                <a:cs typeface="Times New Roman" panose="02020603050405020304" pitchFamily="18" charset="0"/>
              </a:rPr>
              <a:t>4.Quest for competitive advantage</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During the 1990s, the focus of strategy shifted from the industrial analysis to the sources of profit with in the firm</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 sources and capabilities of the firm were regarded as the main sources and capabilities of the firm</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Resource based view had emerged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5.Adapting to turbulence (hyper-competition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First used by </a:t>
            </a:r>
            <a:r>
              <a:rPr lang="en-US" dirty="0" err="1" smtClean="0">
                <a:latin typeface="Times New Roman" panose="02020603050405020304" pitchFamily="18" charset="0"/>
                <a:cs typeface="Times New Roman" panose="02020603050405020304" pitchFamily="18" charset="0"/>
              </a:rPr>
              <a:t>D’Aveni</a:t>
            </a:r>
            <a:r>
              <a:rPr lang="en-US" dirty="0" smtClean="0">
                <a:latin typeface="Times New Roman" panose="02020603050405020304" pitchFamily="18" charset="0"/>
                <a:cs typeface="Times New Roman" panose="02020603050405020304" pitchFamily="18" charset="0"/>
              </a:rPr>
              <a:t> in 1994</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explains a persistent mode of competitive behavior's to force the competitors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hyper-competition :frequency ,boldness, and aggressiveness of dynamic movement by the players accelerate to create a condition of constant change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Environments escalate toward higher and higher levels of uncertainty, dynamism, heterogeneity and hostility</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8039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Different Perspectives on strategy Formulation:</a:t>
            </a:r>
          </a:p>
          <a:p>
            <a:pPr marL="0" indent="0">
              <a:buNone/>
            </a:pPr>
            <a:r>
              <a:rPr lang="en-US" b="1" dirty="0" smtClean="0">
                <a:latin typeface="Times New Roman" panose="02020603050405020304" pitchFamily="18" charset="0"/>
                <a:cs typeface="Times New Roman" panose="02020603050405020304" pitchFamily="18" charset="0"/>
              </a:rPr>
              <a:t>1.The Design Perspective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Emphasis on the relationship between strategy and structure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relationship shows interconnectedness between strategy formulation and strategy implementation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Changes to the firm’s strategy demand changes in structure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is important that matching each strategy with a structure enables the use of current competitive advantages as well as provides flexibility required to develop future advantages</a:t>
            </a:r>
          </a:p>
          <a:p>
            <a:pPr marL="0" indent="0">
              <a:buNone/>
            </a:pPr>
            <a:r>
              <a:rPr lang="en-US" b="1" dirty="0" smtClean="0">
                <a:latin typeface="Times New Roman" panose="02020603050405020304" pitchFamily="18" charset="0"/>
                <a:cs typeface="Times New Roman" panose="02020603050405020304" pitchFamily="18" charset="0"/>
              </a:rPr>
              <a:t>2. Level Perspectives:</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Corporate level strategy : </a:t>
            </a:r>
            <a:r>
              <a:rPr lang="en-US" dirty="0" smtClean="0">
                <a:latin typeface="Times New Roman" panose="02020603050405020304" pitchFamily="18" charset="0"/>
                <a:cs typeface="Times New Roman" panose="02020603050405020304" pitchFamily="18" charset="0"/>
              </a:rPr>
              <a:t>it is the upper most level of strategy, rived from the vision and mission statement</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Business level strategy: </a:t>
            </a:r>
            <a:r>
              <a:rPr lang="en-US" dirty="0" smtClean="0">
                <a:latin typeface="Times New Roman" panose="02020603050405020304" pitchFamily="18" charset="0"/>
                <a:cs typeface="Times New Roman" panose="02020603050405020304" pitchFamily="18" charset="0"/>
              </a:rPr>
              <a:t>it directs a strategic business unit towards competitive advantage from the market</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Functional level strategy</a:t>
            </a:r>
            <a:r>
              <a:rPr lang="en-US" dirty="0" smtClean="0">
                <a:latin typeface="Times New Roman" panose="02020603050405020304" pitchFamily="18" charset="0"/>
                <a:cs typeface="Times New Roman" panose="02020603050405020304" pitchFamily="18" charset="0"/>
              </a:rPr>
              <a:t>: aim at bringing effectiveness in different functions of a business. Resources, work processes, information and man power are integrated to bring effectiveness in the business and corporate level strategies</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14539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3. The Positioning Strategy:</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firm’s profitability depends on the position it occupies in the industry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Positioning is dependent on five forces : threat of new entrants, power of suppliers, power of buyers, threat of product substitutes and rivalry among competitors</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4.Resource Based Perspective:</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emphasizes the importance of resources and capabilities of a firm in maintaining competitive advantage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resources and capabilities show the firm’s internal strength</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resources are the sources of sustained competitive advantage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29514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				Strategic </a:t>
            </a:r>
            <a:r>
              <a:rPr lang="en-US" b="1" dirty="0">
                <a:latin typeface="Times New Roman" panose="02020603050405020304" pitchFamily="18" charset="0"/>
                <a:cs typeface="Times New Roman" panose="02020603050405020304" pitchFamily="18" charset="0"/>
              </a:rPr>
              <a:t>Planning: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Strategic plan is a road map for the future direction of the organization. It is a long range plan for five years and more and prepared by top level management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Strategic planning helps in knowing what we are and where we want to go so that environmental threats and opportunities can be exploited, given the strength and weakness of the organization.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great strategic plan defines where your organization is going, how you’ll win, who must do what, and how you’ll review and adapt your strategy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Strategic plan is a long run plan of an organization.</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determines where an organization is going over the time to come, how it is going to get there.</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Strategic Planning is a process where organizations define a bold vision and create a plan with objectives and goals to reach that future. </a:t>
            </a: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021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Features </a:t>
            </a:r>
            <a:r>
              <a:rPr lang="en-US" b="1" dirty="0">
                <a:latin typeface="Times New Roman" panose="02020603050405020304" pitchFamily="18" charset="0"/>
                <a:cs typeface="Times New Roman" panose="02020603050405020304" pitchFamily="18" charset="0"/>
              </a:rPr>
              <a:t>of strategic Planning:</a:t>
            </a:r>
          </a:p>
          <a:p>
            <a:pPr lvl="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Process of Questioning:</a:t>
            </a:r>
            <a:r>
              <a:rPr lang="en-US" dirty="0">
                <a:latin typeface="Times New Roman" panose="02020603050405020304" pitchFamily="18" charset="0"/>
                <a:cs typeface="Times New Roman" panose="02020603050405020304" pitchFamily="18" charset="0"/>
              </a:rPr>
              <a:t> It answer questions like where we are and where we want to go, what we are and what we should be.</a:t>
            </a:r>
          </a:p>
          <a:p>
            <a:pPr lvl="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Time Horizon:</a:t>
            </a:r>
            <a:r>
              <a:rPr lang="en-US" dirty="0">
                <a:latin typeface="Times New Roman" panose="02020603050405020304" pitchFamily="18" charset="0"/>
                <a:cs typeface="Times New Roman" panose="02020603050405020304" pitchFamily="18" charset="0"/>
              </a:rPr>
              <a:t> It aims at long-term planning, keeping in view the present and future environmental opportunities. It helps organizations analyze their strength and weakness and adapt to the environment. Managers should be farsighted to make strategic planning meaningful.</a:t>
            </a:r>
          </a:p>
          <a:p>
            <a:pPr lvl="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Pervasive process:</a:t>
            </a:r>
            <a:r>
              <a:rPr lang="en-US" dirty="0">
                <a:latin typeface="Times New Roman" panose="02020603050405020304" pitchFamily="18" charset="0"/>
                <a:cs typeface="Times New Roman" panose="02020603050405020304" pitchFamily="18" charset="0"/>
              </a:rPr>
              <a:t> It is done for all organization, at all levels, nevertheless, it involves top executives more than middle or lower-level manager since top executives envision the future better than others.</a:t>
            </a:r>
          </a:p>
          <a:p>
            <a:pPr lvl="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Focus attention:</a:t>
            </a:r>
            <a:r>
              <a:rPr lang="en-US" dirty="0">
                <a:latin typeface="Times New Roman" panose="02020603050405020304" pitchFamily="18" charset="0"/>
                <a:cs typeface="Times New Roman" panose="02020603050405020304" pitchFamily="18" charset="0"/>
              </a:rPr>
              <a:t> It focuses organization strength and resources on important and high priority activities rather than routine and day to day activities. It reallocates resources form non-priority to priority sectors.</a:t>
            </a:r>
          </a:p>
          <a:p>
            <a:pPr marL="0" indent="0">
              <a:buNone/>
            </a:pPr>
            <a:endParaRPr lang="en-US" dirty="0"/>
          </a:p>
        </p:txBody>
      </p:sp>
    </p:spTree>
    <p:extLst>
      <p:ext uri="{BB962C8B-B14F-4D97-AF65-F5344CB8AC3E}">
        <p14:creationId xmlns:p14="http://schemas.microsoft.com/office/powerpoint/2010/main" val="150985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lvl="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Continuous process:</a:t>
            </a:r>
            <a:r>
              <a:rPr lang="en-US" dirty="0">
                <a:latin typeface="Times New Roman" panose="02020603050405020304" pitchFamily="18" charset="0"/>
                <a:cs typeface="Times New Roman" panose="02020603050405020304" pitchFamily="18" charset="0"/>
              </a:rPr>
              <a:t> Strategic planning is a continuous process that enables organizations to adopt to the ever-changing, dynamic environment.</a:t>
            </a:r>
          </a:p>
          <a:p>
            <a:pPr lvl="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Co-ordination:</a:t>
            </a:r>
            <a:r>
              <a:rPr lang="en-US" dirty="0">
                <a:latin typeface="Times New Roman" panose="02020603050405020304" pitchFamily="18" charset="0"/>
                <a:cs typeface="Times New Roman" panose="02020603050405020304" pitchFamily="18" charset="0"/>
              </a:rPr>
              <a:t> It coordinates organizations internal environment with the external environment, financial resources with non-financial resources and short-term plans with long-term plans.</a:t>
            </a:r>
          </a:p>
          <a:p>
            <a:pPr lvl="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Optimum Utilization of resources:</a:t>
            </a:r>
            <a:r>
              <a:rPr lang="en-US" dirty="0">
                <a:latin typeface="Times New Roman" panose="02020603050405020304" pitchFamily="18" charset="0"/>
                <a:cs typeface="Times New Roman" panose="02020603050405020304" pitchFamily="18" charset="0"/>
              </a:rPr>
              <a:t> Strategic planning makes best use of resources to achieve maximum output. Effective allocation of resources, scientific thinking, effective organization structure, co-ordination, and integration of functional activities and effective system of control, all contribute to successful strategic planning.</a:t>
            </a:r>
          </a:p>
          <a:p>
            <a:pPr marL="0" indent="0">
              <a:buNone/>
            </a:pPr>
            <a:endParaRPr lang="en-US" dirty="0"/>
          </a:p>
        </p:txBody>
      </p:sp>
    </p:spTree>
    <p:extLst>
      <p:ext uri="{BB962C8B-B14F-4D97-AF65-F5344CB8AC3E}">
        <p14:creationId xmlns:p14="http://schemas.microsoft.com/office/powerpoint/2010/main" val="3680171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smtClean="0"/>
          </a:p>
          <a:p>
            <a:pPr marL="0" indent="0">
              <a:buNone/>
            </a:pPr>
            <a:r>
              <a:rPr lang="en-US" dirty="0" smtClean="0"/>
              <a:t>		</a:t>
            </a:r>
            <a:r>
              <a:rPr lang="en-US" b="1" dirty="0" smtClean="0"/>
              <a:t>Steps/process of strategic Planning:</a:t>
            </a:r>
            <a:endParaRPr lang="en-US" b="1" dirty="0"/>
          </a:p>
          <a:p>
            <a:endParaRPr lang="en-US" dirty="0" smtClean="0"/>
          </a:p>
          <a:p>
            <a:pPr marL="0" indent="0">
              <a:buNone/>
            </a:pPr>
            <a:r>
              <a:rPr lang="en-US" dirty="0" smtClean="0">
                <a:latin typeface="Times New Roman" panose="02020603050405020304" pitchFamily="18" charset="0"/>
                <a:cs typeface="Times New Roman" panose="02020603050405020304" pitchFamily="18" charset="0"/>
              </a:rPr>
              <a:t>1.Determine </a:t>
            </a:r>
            <a:r>
              <a:rPr lang="en-US" dirty="0">
                <a:latin typeface="Times New Roman" panose="02020603050405020304" pitchFamily="18" charset="0"/>
                <a:cs typeface="Times New Roman" panose="02020603050405020304" pitchFamily="18" charset="0"/>
              </a:rPr>
              <a:t>your strategic </a:t>
            </a:r>
            <a:r>
              <a:rPr lang="en-US" dirty="0" smtClean="0">
                <a:latin typeface="Times New Roman" panose="02020603050405020304" pitchFamily="18" charset="0"/>
                <a:cs typeface="Times New Roman" panose="02020603050405020304" pitchFamily="18" charset="0"/>
              </a:rPr>
              <a:t>position ( Mission and Vision)</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2.Prioritize </a:t>
            </a:r>
            <a:r>
              <a:rPr lang="en-US" dirty="0">
                <a:latin typeface="Times New Roman" panose="02020603050405020304" pitchFamily="18" charset="0"/>
                <a:cs typeface="Times New Roman" panose="02020603050405020304" pitchFamily="18" charset="0"/>
              </a:rPr>
              <a:t>your objectives.</a:t>
            </a:r>
          </a:p>
          <a:p>
            <a:pPr marL="0" indent="0">
              <a:buNone/>
            </a:pPr>
            <a:r>
              <a:rPr lang="en-US" dirty="0" smtClean="0">
                <a:latin typeface="Times New Roman" panose="02020603050405020304" pitchFamily="18" charset="0"/>
                <a:cs typeface="Times New Roman" panose="02020603050405020304" pitchFamily="18" charset="0"/>
              </a:rPr>
              <a:t>3.Develop </a:t>
            </a:r>
            <a:r>
              <a:rPr lang="en-US" dirty="0">
                <a:latin typeface="Times New Roman" panose="02020603050405020304" pitchFamily="18" charset="0"/>
                <a:cs typeface="Times New Roman" panose="02020603050405020304" pitchFamily="18" charset="0"/>
              </a:rPr>
              <a:t>a strategic plan.</a:t>
            </a:r>
          </a:p>
          <a:p>
            <a:pPr marL="0" indent="0">
              <a:buNone/>
            </a:pPr>
            <a:r>
              <a:rPr lang="en-US" dirty="0" smtClean="0">
                <a:latin typeface="Times New Roman" panose="02020603050405020304" pitchFamily="18" charset="0"/>
                <a:cs typeface="Times New Roman" panose="02020603050405020304" pitchFamily="18" charset="0"/>
              </a:rPr>
              <a:t>4.Execute </a:t>
            </a:r>
            <a:r>
              <a:rPr lang="en-US" dirty="0">
                <a:latin typeface="Times New Roman" panose="02020603050405020304" pitchFamily="18" charset="0"/>
                <a:cs typeface="Times New Roman" panose="02020603050405020304" pitchFamily="18" charset="0"/>
              </a:rPr>
              <a:t>and manage your plan.</a:t>
            </a:r>
          </a:p>
          <a:p>
            <a:pPr marL="0" indent="0">
              <a:buNone/>
            </a:pPr>
            <a:r>
              <a:rPr lang="en-US" dirty="0" smtClean="0">
                <a:latin typeface="Times New Roman" panose="02020603050405020304" pitchFamily="18" charset="0"/>
                <a:cs typeface="Times New Roman" panose="02020603050405020304" pitchFamily="18" charset="0"/>
              </a:rPr>
              <a:t>5.Review </a:t>
            </a:r>
            <a:r>
              <a:rPr lang="en-US" dirty="0">
                <a:latin typeface="Times New Roman" panose="02020603050405020304" pitchFamily="18" charset="0"/>
                <a:cs typeface="Times New Roman" panose="02020603050405020304" pitchFamily="18" charset="0"/>
              </a:rPr>
              <a:t>and revise the plan.</a:t>
            </a:r>
          </a:p>
          <a:p>
            <a:pPr marL="0" indent="0">
              <a:buNone/>
            </a:pPr>
            <a:endParaRPr lang="en-US" dirty="0"/>
          </a:p>
        </p:txBody>
      </p:sp>
    </p:spTree>
    <p:extLst>
      <p:ext uri="{BB962C8B-B14F-4D97-AF65-F5344CB8AC3E}">
        <p14:creationId xmlns:p14="http://schemas.microsoft.com/office/powerpoint/2010/main" val="204457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smtClean="0"/>
          </a:p>
          <a:p>
            <a:endParaRPr lang="en-US" dirty="0"/>
          </a:p>
          <a:p>
            <a:pPr marL="0" indent="0">
              <a:buNone/>
            </a:pPr>
            <a:r>
              <a:rPr lang="en-US" b="1" dirty="0" smtClean="0">
                <a:latin typeface="Times New Roman" panose="02020603050405020304" pitchFamily="18" charset="0"/>
                <a:cs typeface="Times New Roman" panose="02020603050405020304" pitchFamily="18" charset="0"/>
              </a:rPr>
              <a:t>		Strategic Management: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Strategic </a:t>
            </a:r>
            <a:r>
              <a:rPr lang="en-US" dirty="0">
                <a:latin typeface="Times New Roman" panose="02020603050405020304" pitchFamily="18" charset="0"/>
                <a:cs typeface="Times New Roman" panose="02020603050405020304" pitchFamily="18" charset="0"/>
              </a:rPr>
              <a:t>management is based around an organization's clear understanding of its mission; its vision for where it wants to be in the future; and the values that will guide its actions. </a:t>
            </a:r>
            <a:br>
              <a:rPr lang="en-US" dirty="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Strategic </a:t>
            </a:r>
            <a:r>
              <a:rPr lang="en-US" dirty="0">
                <a:latin typeface="Times New Roman" panose="02020603050405020304" pitchFamily="18" charset="0"/>
                <a:cs typeface="Times New Roman" panose="02020603050405020304" pitchFamily="18" charset="0"/>
              </a:rPr>
              <a:t>management is defined as the art and science of formulating, implementing and evaluating cross-functional decisions that enables the organization to achieve its objectives.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Generally </a:t>
            </a:r>
            <a:r>
              <a:rPr lang="en-US" dirty="0">
                <a:latin typeface="Times New Roman" panose="02020603050405020304" pitchFamily="18" charset="0"/>
                <a:cs typeface="Times New Roman" panose="02020603050405020304" pitchFamily="18" charset="0"/>
              </a:rPr>
              <a:t>strategic management is not only related to a single specialization but covers cross-functional or overall organization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Strategic management sets a direction for the organization and its employees.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18557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07485-98F0-C965-AAB5-A2851A87C3A9}"/>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The end </a:t>
            </a:r>
          </a:p>
        </p:txBody>
      </p:sp>
    </p:spTree>
    <p:extLst>
      <p:ext uri="{BB962C8B-B14F-4D97-AF65-F5344CB8AC3E}">
        <p14:creationId xmlns:p14="http://schemas.microsoft.com/office/powerpoint/2010/main" val="118242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Strategic management is a comprehensive area that covers almost all the functional areas of the organization.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an umbrella concept of management that comprises all such functional areas as marketing, finance and account, human resource and production and operation into a top level management discipline.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Strategic management relates to setting vision, mission, objectives and strategies that can be the guideline to design functional strategies in other functional areas.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It’s an important step in the management process as it helps you develop a sustainable business model. It helps you set organizational goals, perform a competitive analysis, reflect on an organization’s internal structure and evaluate current strategies.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need for strategic management can be understood by looking toward the future of a company. Management is responsible for planning and preparing for continuous changes to navigate any undesirable situation. A clear and focused effort by upper management goes a long way in calibrating internal strengths with external deviations.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31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                        Characteristics </a:t>
            </a:r>
            <a:r>
              <a:rPr lang="en-US" dirty="0">
                <a:latin typeface="Times New Roman" panose="02020603050405020304" pitchFamily="18" charset="0"/>
                <a:cs typeface="Times New Roman" panose="02020603050405020304" pitchFamily="18" charset="0"/>
              </a:rPr>
              <a:t>of strategic management:</a:t>
            </a:r>
          </a:p>
          <a:p>
            <a:pPr lvl="0"/>
            <a:r>
              <a:rPr lang="en-US" dirty="0">
                <a:latin typeface="Times New Roman" panose="02020603050405020304" pitchFamily="18" charset="0"/>
                <a:cs typeface="Times New Roman" panose="02020603050405020304" pitchFamily="18" charset="0"/>
              </a:rPr>
              <a:t>Conscious Process: Strategies is a product of the development conscience and intellect that we humans proudly possess and employ. Strategic management implies the usage of the brain and the heart and is not a routine ever continuing process. It requires great skill and experience to be carried out effectively and requires full applications of one's conscience.</a:t>
            </a:r>
          </a:p>
          <a:p>
            <a:pPr lvl="0"/>
            <a:r>
              <a:rPr lang="en-US" dirty="0">
                <a:latin typeface="Times New Roman" panose="02020603050405020304" pitchFamily="18" charset="0"/>
                <a:cs typeface="Times New Roman" panose="02020603050405020304" pitchFamily="18" charset="0"/>
              </a:rPr>
              <a:t>Goal Oriented process: the process of strategic management is a goal oriented process. The process is done with the intention and goal of analyzing the various elements through </a:t>
            </a:r>
            <a:r>
              <a:rPr lang="en-US" dirty="0" smtClean="0">
                <a:latin typeface="Times New Roman" panose="02020603050405020304" pitchFamily="18" charset="0"/>
                <a:cs typeface="Times New Roman" panose="02020603050405020304" pitchFamily="18" charset="0"/>
              </a:rPr>
              <a:t>SWOT </a:t>
            </a:r>
            <a:r>
              <a:rPr lang="en-US" dirty="0">
                <a:latin typeface="Times New Roman" panose="02020603050405020304" pitchFamily="18" charset="0"/>
                <a:cs typeface="Times New Roman" panose="02020603050405020304" pitchFamily="18" charset="0"/>
              </a:rPr>
              <a:t>analysis and other tools and to develop a plan or strategy that effectively allows the business to maneuver itself around every hurdle and make use of its strength. This process also plays the role of making all other functions of the business goal oriented as well. </a:t>
            </a:r>
          </a:p>
          <a:p>
            <a:pPr lvl="0"/>
            <a:r>
              <a:rPr lang="en-US" dirty="0">
                <a:latin typeface="Times New Roman" panose="02020603050405020304" pitchFamily="18" charset="0"/>
                <a:cs typeface="Times New Roman" panose="02020603050405020304" pitchFamily="18" charset="0"/>
              </a:rPr>
              <a:t>Facilitates decision making: Strategic management plays an integral role in making important decisions. whenever a manger has to make a decision he has to think about the bearing of such decision on the overall strategy and the business trajectory. Thus the strategies developed acts as a guide to make efficient and accurate decision.</a:t>
            </a:r>
          </a:p>
          <a:p>
            <a:pPr marL="0" indent="0">
              <a:buNone/>
            </a:pPr>
            <a:endParaRPr lang="en-US" dirty="0"/>
          </a:p>
        </p:txBody>
      </p:sp>
    </p:spTree>
    <p:extLst>
      <p:ext uri="{BB962C8B-B14F-4D97-AF65-F5344CB8AC3E}">
        <p14:creationId xmlns:p14="http://schemas.microsoft.com/office/powerpoint/2010/main" val="32681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endParaRPr lang="en-US" dirty="0" smtClean="0"/>
          </a:p>
          <a:p>
            <a:pPr lvl="0"/>
            <a:endParaRPr lang="en-US" dirty="0"/>
          </a:p>
          <a:p>
            <a:pPr lvl="0"/>
            <a:endParaRPr lang="en-US" dirty="0" smtClean="0"/>
          </a:p>
          <a:p>
            <a:pPr lvl="0"/>
            <a:r>
              <a:rPr lang="en-US" dirty="0" smtClean="0">
                <a:latin typeface="Times New Roman" panose="02020603050405020304" pitchFamily="18" charset="0"/>
                <a:cs typeface="Times New Roman" panose="02020603050405020304" pitchFamily="18" charset="0"/>
              </a:rPr>
              <a:t>Primary </a:t>
            </a:r>
            <a:r>
              <a:rPr lang="en-US" dirty="0">
                <a:latin typeface="Times New Roman" panose="02020603050405020304" pitchFamily="18" charset="0"/>
                <a:cs typeface="Times New Roman" panose="02020603050405020304" pitchFamily="18" charset="0"/>
              </a:rPr>
              <a:t>Process: Strategic management is a pervasive process seen in all levels of the business has to apply in its activities is developed at the initial stage itself and only after the creation of the strategy that other processes commence by making the strategy as its </a:t>
            </a:r>
            <a:r>
              <a:rPr lang="en-US">
                <a:latin typeface="Times New Roman" panose="02020603050405020304" pitchFamily="18" charset="0"/>
                <a:cs typeface="Times New Roman" panose="02020603050405020304" pitchFamily="18" charset="0"/>
              </a:rPr>
              <a:t>basis</a:t>
            </a:r>
            <a:r>
              <a:rPr lang="en-US"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Pervasive Process: Strategic management is a pervasive process seen in all levels of the business. The core strategies are formulated for the entire business by the top level management and strategies to efficiently achieve the overall goal so laid down by the top level management is developed through the various lower business units.</a:t>
            </a:r>
          </a:p>
          <a:p>
            <a:endParaRPr lang="en-US" dirty="0"/>
          </a:p>
        </p:txBody>
      </p:sp>
    </p:spTree>
    <p:extLst>
      <p:ext uri="{BB962C8B-B14F-4D97-AF65-F5344CB8AC3E}">
        <p14:creationId xmlns:p14="http://schemas.microsoft.com/office/powerpoint/2010/main" val="52757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Importance </a:t>
            </a:r>
            <a:r>
              <a:rPr lang="en-US" dirty="0">
                <a:latin typeface="Times New Roman" panose="02020603050405020304" pitchFamily="18" charset="0"/>
                <a:cs typeface="Times New Roman" panose="02020603050405020304" pitchFamily="18" charset="0"/>
              </a:rPr>
              <a:t>of strategic management:</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guides the company to move in a specific direction. It defines organizations goal and fixes realistic objectives, which are in alignment with the company vision.</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assists the firms in becoming proactive rather than reactive, to make it analyze the actions of the competitors and take necessary steps to compete in the market, instead of becoming spectators.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acts as a foundation for all key decision of the firm.</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attempts to prepare the organization for future challenges and play the role of pioneer in exploring opportunities and also helps in identifying ways to reach those opportunities.</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ensures the long-term survival of the firm while coping with competition and surviving the dynamic environment.</a:t>
            </a:r>
          </a:p>
          <a:p>
            <a:pPr lvl="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assists in the development of core competencies and competitive advantage that helps in the business survival and growth.</a:t>
            </a:r>
          </a:p>
          <a:p>
            <a:endParaRPr lang="en-US" dirty="0"/>
          </a:p>
        </p:txBody>
      </p:sp>
    </p:spTree>
    <p:extLst>
      <p:ext uri="{BB962C8B-B14F-4D97-AF65-F5344CB8AC3E}">
        <p14:creationId xmlns:p14="http://schemas.microsoft.com/office/powerpoint/2010/main" val="34183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dirty="0" smtClean="0"/>
          </a:p>
          <a:p>
            <a:pPr marL="0" indent="0">
              <a:buNone/>
            </a:pPr>
            <a:endParaRPr lang="en-US" dirty="0"/>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Strategic </a:t>
            </a:r>
            <a:r>
              <a:rPr lang="en-US" b="1" dirty="0">
                <a:latin typeface="Times New Roman" panose="02020603050405020304" pitchFamily="18" charset="0"/>
                <a:cs typeface="Times New Roman" panose="02020603050405020304" pitchFamily="18" charset="0"/>
              </a:rPr>
              <a:t>Decision:</a:t>
            </a:r>
          </a:p>
          <a:p>
            <a:r>
              <a:rPr lang="en-US" dirty="0">
                <a:latin typeface="Times New Roman" panose="02020603050405020304" pitchFamily="18" charset="0"/>
                <a:cs typeface="Times New Roman" panose="02020603050405020304" pitchFamily="18" charset="0"/>
              </a:rPr>
              <a:t>Strategic decision is a set of long-term decision and objectives put forth by the company which includes all their activities for a due course to achieve their dreams and goals.</a:t>
            </a:r>
          </a:p>
          <a:p>
            <a:r>
              <a:rPr lang="en-US" dirty="0">
                <a:latin typeface="Times New Roman" panose="02020603050405020304" pitchFamily="18" charset="0"/>
                <a:cs typeface="Times New Roman" panose="02020603050405020304" pitchFamily="18" charset="0"/>
              </a:rPr>
              <a:t>Strategic decision has their own importance and play a major role as they lay the ground for the overall functioning of the organization. They describe and put in words the future of the organization by creating a track for the growth of the organization.</a:t>
            </a:r>
          </a:p>
          <a:p>
            <a:r>
              <a:rPr lang="en-US" dirty="0">
                <a:latin typeface="Times New Roman" panose="02020603050405020304" pitchFamily="18" charset="0"/>
                <a:cs typeface="Times New Roman" panose="02020603050405020304" pitchFamily="18" charset="0"/>
              </a:rPr>
              <a:t>Strategic decisions are mostly non-repetitive. They are taken after careful evaluation and understanding of the entire organization and the market. The strategic decisions are made by the higher authorities or management.</a:t>
            </a:r>
          </a:p>
        </p:txBody>
      </p:sp>
    </p:spTree>
    <p:extLst>
      <p:ext uri="{BB962C8B-B14F-4D97-AF65-F5344CB8AC3E}">
        <p14:creationId xmlns:p14="http://schemas.microsoft.com/office/powerpoint/2010/main" val="70954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1816</Words>
  <Application>Microsoft Office PowerPoint</Application>
  <PresentationFormat>Widescreen</PresentationFormat>
  <Paragraphs>253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Office Theme</vt:lpstr>
      <vt:lpstr>Unit 1: INTRODUCTION</vt:lpstr>
      <vt:lpstr>Strategy is a general plan to achieve one or more long-term or overall goals under conditions of uncertainty.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NEED FOR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Cost Leadership Strategy</vt:lpstr>
      <vt:lpstr>B. Differentiation Strategy</vt:lpstr>
      <vt:lpstr>C. Focus/ Nich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deep</cp:lastModifiedBy>
  <cp:revision>205</cp:revision>
  <dcterms:created xsi:type="dcterms:W3CDTF">2023-06-27T10:34:25Z</dcterms:created>
  <dcterms:modified xsi:type="dcterms:W3CDTF">2024-05-22T01:04:25Z</dcterms:modified>
</cp:coreProperties>
</file>