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99" r:id="rId2"/>
    <p:sldId id="300" r:id="rId3"/>
    <p:sldId id="301" r:id="rId4"/>
    <p:sldId id="315" r:id="rId5"/>
    <p:sldId id="318" r:id="rId6"/>
    <p:sldId id="316" r:id="rId7"/>
    <p:sldId id="317"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02" r:id="rId42"/>
    <p:sldId id="352" r:id="rId43"/>
    <p:sldId id="353" r:id="rId44"/>
    <p:sldId id="355" r:id="rId45"/>
    <p:sldId id="356" r:id="rId46"/>
    <p:sldId id="357" r:id="rId47"/>
    <p:sldId id="358" r:id="rId48"/>
    <p:sldId id="359" r:id="rId49"/>
    <p:sldId id="360" r:id="rId50"/>
    <p:sldId id="36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pPr/>
              <a:t>6/27/2024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pPr/>
              <a:t>‹#›</a:t>
            </a:fld>
            <a:endParaRPr lang="en-US"/>
          </a:p>
        </p:txBody>
      </p:sp>
    </p:spTree>
    <p:extLst>
      <p:ext uri="{BB962C8B-B14F-4D97-AF65-F5344CB8AC3E}">
        <p14:creationId xmlns:p14="http://schemas.microsoft.com/office/powerpoint/2010/main" xmlns=""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FD1AE6-DB38-4823-85C2-22793C13F19D}" type="datetimeFigureOut">
              <a:rPr lang="en-US" smtClean="0"/>
              <a:pPr/>
              <a:t>6/27/2024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63FA38A0-4739-4005-BBFD-45FC59A2E6BA}"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56196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D1AE6-DB38-4823-85C2-22793C13F19D}"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extLst>
      <p:ext uri="{BB962C8B-B14F-4D97-AF65-F5344CB8AC3E}">
        <p14:creationId xmlns:p14="http://schemas.microsoft.com/office/powerpoint/2010/main" xmlns="" val="426988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D1AE6-DB38-4823-85C2-22793C13F19D}"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54381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D1AE6-DB38-4823-85C2-22793C13F19D}"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9452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1494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FD1AE6-DB38-4823-85C2-22793C13F19D}"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4812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FD1AE6-DB38-4823-85C2-22793C13F19D}"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extLst>
      <p:ext uri="{BB962C8B-B14F-4D97-AF65-F5344CB8AC3E}">
        <p14:creationId xmlns:p14="http://schemas.microsoft.com/office/powerpoint/2010/main" xmlns="" val="307155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FD1AE6-DB38-4823-85C2-22793C13F19D}"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extLst>
      <p:ext uri="{BB962C8B-B14F-4D97-AF65-F5344CB8AC3E}">
        <p14:creationId xmlns:p14="http://schemas.microsoft.com/office/powerpoint/2010/main" xmlns="" val="169063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extLst>
      <p:ext uri="{BB962C8B-B14F-4D97-AF65-F5344CB8AC3E}">
        <p14:creationId xmlns:p14="http://schemas.microsoft.com/office/powerpoint/2010/main" xmlns="" val="255892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99550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AFD1AE6-DB38-4823-85C2-22793C13F19D}" type="datetimeFigureOut">
              <a:rPr lang="en-US" smtClean="0"/>
              <a:pPr/>
              <a:t>6/27/2024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8912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FD1AE6-DB38-4823-85C2-22793C13F19D}" type="datetimeFigureOut">
              <a:rPr lang="en-US" smtClean="0"/>
              <a:pPr/>
              <a:t>6/27/2024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3FA38A0-4739-4005-BBFD-45FC59A2E6BA}" type="slidenum">
              <a:rPr lang="en-US" smtClean="0"/>
              <a:pPr/>
              <a:t>‹#›</a:t>
            </a:fld>
            <a:endParaRPr lang="en-US"/>
          </a:p>
        </p:txBody>
      </p:sp>
    </p:spTree>
    <p:extLst>
      <p:ext uri="{BB962C8B-B14F-4D97-AF65-F5344CB8AC3E}">
        <p14:creationId xmlns:p14="http://schemas.microsoft.com/office/powerpoint/2010/main" xmlns="" val="9730526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yonote.com/environmental_scan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rofessionalacademy.com/blogs/a-step-by-step-guide-to-scenario-plann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yonote.com/internal_environment_analysi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yonote.com/strate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304800"/>
            <a:ext cx="5334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Times New Roman" panose="02020603050405020304" pitchFamily="18" charset="0"/>
                <a:cs typeface="Times New Roman" panose="02020603050405020304" pitchFamily="18" charset="0"/>
              </a:rPr>
              <a:t>STRATEGIC ANALYSIS</a:t>
            </a:r>
            <a:endParaRPr lang="en-US" sz="3600" dirty="0">
              <a:latin typeface="Times New Roman" panose="02020603050405020304" pitchFamily="18" charset="0"/>
              <a:cs typeface="Times New Roman" panose="02020603050405020304" pitchFamily="18" charset="0"/>
            </a:endParaRPr>
          </a:p>
        </p:txBody>
      </p:sp>
      <p:pic>
        <p:nvPicPr>
          <p:cNvPr id="1032" name="Picture 8" descr="Business Analysis Strategy Analysis | Analysis quotes, Book of job,  Business analysi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 y="762000"/>
            <a:ext cx="8915399" cy="6095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785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dirty="0" smtClean="0"/>
              <a:t>		</a:t>
            </a:r>
            <a:r>
              <a:rPr lang="en-US" b="1" dirty="0" smtClean="0"/>
              <a:t>Components of Macro environment: </a:t>
            </a:r>
          </a:p>
          <a:p>
            <a:pPr marL="0" indent="0">
              <a:buNone/>
            </a:pPr>
            <a:r>
              <a:rPr lang="en-US" b="1" dirty="0" smtClean="0"/>
              <a:t>PESTLG</a:t>
            </a:r>
            <a:r>
              <a:rPr lang="en-US" dirty="0" smtClean="0"/>
              <a:t> </a:t>
            </a:r>
            <a:r>
              <a:rPr lang="en-US" dirty="0"/>
              <a:t>analysis is a scan of the external macro-environment in which an organization exists. It is a useful tool for understanding the political, economic, </a:t>
            </a:r>
            <a:r>
              <a:rPr lang="en-US" dirty="0" smtClean="0"/>
              <a:t>socio-cultural, technological, and Global environment </a:t>
            </a:r>
            <a:r>
              <a:rPr lang="en-US" dirty="0"/>
              <a:t>that an </a:t>
            </a:r>
            <a:r>
              <a:rPr lang="en-US" dirty="0" smtClean="0"/>
              <a:t>organization </a:t>
            </a:r>
            <a:r>
              <a:rPr lang="en-US" dirty="0"/>
              <a:t>operates in. </a:t>
            </a:r>
            <a:endParaRPr lang="en-US" dirty="0" smtClean="0"/>
          </a:p>
          <a:p>
            <a:pPr marL="0" indent="0">
              <a:buNone/>
            </a:pPr>
            <a:r>
              <a:rPr lang="en-US" dirty="0" smtClean="0"/>
              <a:t>It </a:t>
            </a:r>
            <a:r>
              <a:rPr lang="en-US" dirty="0"/>
              <a:t>can be used for evaluating market growth or decline, and as such the position, potential and direction for a </a:t>
            </a:r>
            <a:r>
              <a:rPr lang="en-US" dirty="0" smtClean="0"/>
              <a:t>business;</a:t>
            </a:r>
          </a:p>
          <a:p>
            <a:pPr>
              <a:buFont typeface="Wingdings" panose="05000000000000000000" pitchFamily="2" charset="2"/>
              <a:buChar char="Ø"/>
            </a:pPr>
            <a:r>
              <a:rPr lang="en-US" dirty="0" smtClean="0"/>
              <a:t>Political environment</a:t>
            </a:r>
          </a:p>
          <a:p>
            <a:pPr>
              <a:buFont typeface="Wingdings" panose="05000000000000000000" pitchFamily="2" charset="2"/>
              <a:buChar char="Ø"/>
            </a:pPr>
            <a:r>
              <a:rPr lang="en-US" dirty="0" smtClean="0"/>
              <a:t>Economic Environment</a:t>
            </a:r>
          </a:p>
          <a:p>
            <a:pPr>
              <a:buFont typeface="Wingdings" panose="05000000000000000000" pitchFamily="2" charset="2"/>
              <a:buChar char="Ø"/>
            </a:pPr>
            <a:r>
              <a:rPr lang="en-US" dirty="0" smtClean="0"/>
              <a:t>Socio-cultural Environment</a:t>
            </a:r>
          </a:p>
          <a:p>
            <a:pPr>
              <a:buFont typeface="Wingdings" panose="05000000000000000000" pitchFamily="2" charset="2"/>
              <a:buChar char="Ø"/>
            </a:pPr>
            <a:r>
              <a:rPr lang="en-US" dirty="0" smtClean="0"/>
              <a:t>Technological Environment</a:t>
            </a:r>
          </a:p>
          <a:p>
            <a:pPr>
              <a:buFont typeface="Wingdings" panose="05000000000000000000" pitchFamily="2" charset="2"/>
              <a:buChar char="Ø"/>
            </a:pPr>
            <a:r>
              <a:rPr lang="en-US" dirty="0" smtClean="0"/>
              <a:t>Legal Environment</a:t>
            </a:r>
          </a:p>
          <a:p>
            <a:pPr>
              <a:buFont typeface="Wingdings" panose="05000000000000000000" pitchFamily="2" charset="2"/>
              <a:buChar char="Ø"/>
            </a:pPr>
            <a:r>
              <a:rPr lang="en-US" dirty="0" smtClean="0"/>
              <a:t>Global Environment</a:t>
            </a:r>
            <a:endParaRPr lang="en-US" dirty="0"/>
          </a:p>
        </p:txBody>
      </p:sp>
    </p:spTree>
    <p:extLst>
      <p:ext uri="{BB962C8B-B14F-4D97-AF65-F5344CB8AC3E}">
        <p14:creationId xmlns:p14="http://schemas.microsoft.com/office/powerpoint/2010/main" xmlns="" val="305631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a:bodyPr>
          <a:lstStyle/>
          <a:p>
            <a:pPr marL="457200" indent="-457200">
              <a:buAutoNum type="arabicPeriod"/>
            </a:pPr>
            <a:r>
              <a:rPr lang="en-US" b="1" dirty="0" smtClean="0"/>
              <a:t>Political </a:t>
            </a:r>
            <a:r>
              <a:rPr lang="en-US" b="1" dirty="0"/>
              <a:t>Factors</a:t>
            </a:r>
            <a:r>
              <a:rPr lang="en-US" dirty="0"/>
              <a:t>: These include government regulations such as employment laws, environmental regulations and tax policy. Other political factors are trade restrictions and political stability</a:t>
            </a:r>
            <a:r>
              <a:rPr lang="en-US" dirty="0" smtClean="0"/>
              <a:t>. These actions may be local, regional, national and international level. Manager pay close attention to the political factors to measure how government actions will affect their company.</a:t>
            </a:r>
          </a:p>
          <a:p>
            <a:pPr marL="457200" indent="-457200">
              <a:buAutoNum type="arabicPeriod"/>
            </a:pPr>
            <a:r>
              <a:rPr lang="en-US" b="1" dirty="0" smtClean="0"/>
              <a:t>Economic </a:t>
            </a:r>
            <a:r>
              <a:rPr lang="en-US" b="1" dirty="0"/>
              <a:t>environment -</a:t>
            </a:r>
            <a:r>
              <a:rPr lang="en-US" dirty="0"/>
              <a:t> </a:t>
            </a:r>
            <a:endParaRPr lang="en-US" dirty="0" smtClean="0"/>
          </a:p>
          <a:p>
            <a:pPr marL="0" indent="0">
              <a:buNone/>
            </a:pPr>
            <a:r>
              <a:rPr lang="en-US" dirty="0" smtClean="0"/>
              <a:t>It </a:t>
            </a:r>
            <a:r>
              <a:rPr lang="en-US" dirty="0"/>
              <a:t>consists of the </a:t>
            </a:r>
            <a:r>
              <a:rPr lang="en-US" dirty="0" smtClean="0"/>
              <a:t>macro economy </a:t>
            </a:r>
            <a:r>
              <a:rPr lang="en-US" dirty="0"/>
              <a:t>where all the trading, production, and distribution of wealth occurs. The economic environment has a direct impact on the working of the business. It also involves the international trading of goods and services</a:t>
            </a:r>
            <a:r>
              <a:rPr lang="en-US" dirty="0" smtClean="0"/>
              <a:t>.</a:t>
            </a:r>
          </a:p>
          <a:p>
            <a:pPr marL="0" indent="0">
              <a:buNone/>
            </a:pPr>
            <a:r>
              <a:rPr lang="en-US" dirty="0" smtClean="0"/>
              <a:t> </a:t>
            </a:r>
            <a:r>
              <a:rPr lang="en-US" dirty="0"/>
              <a:t>These affect the cost of capital and purchasing power of an organization. Economic factors include economic growth, interest rates, inflation and currency exchange rates.</a:t>
            </a:r>
          </a:p>
          <a:p>
            <a:endParaRPr lang="en-US" dirty="0"/>
          </a:p>
        </p:txBody>
      </p:sp>
    </p:spTree>
    <p:extLst>
      <p:ext uri="{BB962C8B-B14F-4D97-AF65-F5344CB8AC3E}">
        <p14:creationId xmlns:p14="http://schemas.microsoft.com/office/powerpoint/2010/main" xmlns="" val="355891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3999" cy="6095999"/>
          </a:xfrm>
        </p:spPr>
        <p:txBody>
          <a:bodyPr>
            <a:normAutofit/>
          </a:bodyPr>
          <a:lstStyle/>
          <a:p>
            <a:pPr marL="0" indent="0">
              <a:buNone/>
            </a:pPr>
            <a:r>
              <a:rPr lang="en-US" b="1" dirty="0" smtClean="0"/>
              <a:t> </a:t>
            </a:r>
          </a:p>
          <a:p>
            <a:pPr marL="0" indent="0">
              <a:buNone/>
            </a:pPr>
            <a:r>
              <a:rPr lang="en-US" b="1" dirty="0" smtClean="0"/>
              <a:t>3. Socio-cultural environment </a:t>
            </a:r>
            <a:r>
              <a:rPr lang="en-US" b="1" dirty="0"/>
              <a:t>-</a:t>
            </a:r>
            <a:r>
              <a:rPr lang="en-US" dirty="0"/>
              <a:t> It consists of the socio-cultural beliefs of people which impact the life of the business in the society. Working with the customers' beliefs, values, and norms can be opportunistic for </a:t>
            </a:r>
            <a:r>
              <a:rPr lang="en-US" dirty="0" smtClean="0"/>
              <a:t>business. </a:t>
            </a:r>
          </a:p>
          <a:p>
            <a:pPr marL="0" indent="0">
              <a:buNone/>
            </a:pPr>
            <a:r>
              <a:rPr lang="en-US" dirty="0" smtClean="0"/>
              <a:t>This </a:t>
            </a:r>
            <a:r>
              <a:rPr lang="en-US" dirty="0"/>
              <a:t>impact on the consumer’s need and the potential market size for an organization’s goods and services</a:t>
            </a:r>
            <a:r>
              <a:rPr lang="en-US" dirty="0" smtClean="0"/>
              <a:t>.</a:t>
            </a:r>
          </a:p>
          <a:p>
            <a:pPr marL="0" indent="0">
              <a:buNone/>
            </a:pPr>
            <a:r>
              <a:rPr lang="en-US" dirty="0" smtClean="0"/>
              <a:t>Attitudes, Beliefs, Religion, Language, Education, Family structure etc. affects the socio-cultural environment.</a:t>
            </a:r>
            <a:r>
              <a:rPr lang="en-US" dirty="0"/>
              <a:t/>
            </a:r>
            <a:br>
              <a:rPr lang="en-US" dirty="0"/>
            </a:br>
            <a:r>
              <a:rPr lang="en-US" dirty="0" smtClean="0"/>
              <a:t>4. </a:t>
            </a:r>
            <a:r>
              <a:rPr lang="en-US" b="1" dirty="0" smtClean="0"/>
              <a:t>Technological </a:t>
            </a:r>
            <a:r>
              <a:rPr lang="en-US" b="1" dirty="0"/>
              <a:t>environment -</a:t>
            </a:r>
            <a:r>
              <a:rPr lang="en-US" dirty="0"/>
              <a:t> Technological environment consists of the practical application of advanced technology to produce goods and services. Advanced technology helps businesses to produce with less cost and earn higher revenues. This is the most dynamic environment because technology is updated frequently in a day</a:t>
            </a:r>
            <a:r>
              <a:rPr lang="en-US" dirty="0" smtClean="0"/>
              <a:t>.</a:t>
            </a:r>
            <a:r>
              <a:rPr lang="en-US" dirty="0"/>
              <a:t> : These influence barriers to entry, make or buy decisions and investment in innovation, such as automation, investment incentives and the rate of technological change.</a:t>
            </a:r>
          </a:p>
          <a:p>
            <a:endParaRPr lang="en-US" dirty="0"/>
          </a:p>
        </p:txBody>
      </p:sp>
    </p:spTree>
    <p:extLst>
      <p:ext uri="{BB962C8B-B14F-4D97-AF65-F5344CB8AC3E}">
        <p14:creationId xmlns:p14="http://schemas.microsoft.com/office/powerpoint/2010/main" xmlns="" val="268109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858000"/>
          </a:xfrm>
        </p:spPr>
        <p:txBody>
          <a:bodyPr>
            <a:normAutofit/>
          </a:bodyPr>
          <a:lstStyle/>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a:t>5. Legal environment -</a:t>
            </a:r>
            <a:r>
              <a:rPr lang="en-US" dirty="0"/>
              <a:t> The legal and political environment is the regulatory environment that regulates businesses. It protects the interest of the consumers and prevents them from being exploited by businessmen under legal laws and regulations.</a:t>
            </a:r>
          </a:p>
          <a:p>
            <a:pPr marL="0" indent="0">
              <a:buNone/>
            </a:pPr>
            <a:endParaRPr lang="en-US" b="1" dirty="0" smtClean="0"/>
          </a:p>
          <a:p>
            <a:pPr marL="0" indent="0">
              <a:buNone/>
            </a:pPr>
            <a:r>
              <a:rPr lang="en-US" b="1" dirty="0" smtClean="0"/>
              <a:t>6.Global </a:t>
            </a:r>
            <a:r>
              <a:rPr lang="en-US" b="1" dirty="0"/>
              <a:t>environment -</a:t>
            </a:r>
            <a:r>
              <a:rPr lang="en-US" dirty="0"/>
              <a:t> The global environment consists of the opportunities, and threats businesses face in the domestic and international markets. It involves the interaction of domestic enterprises with international </a:t>
            </a:r>
            <a:r>
              <a:rPr lang="en-US" dirty="0" smtClean="0"/>
              <a:t>enterprises.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38665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a:bodyPr>
          <a:lstStyle/>
          <a:p>
            <a:pPr marL="0" indent="0">
              <a:buNone/>
            </a:pPr>
            <a:r>
              <a:rPr lang="en-US" dirty="0"/>
              <a:t>Operating/ Task Environment:  It is related with competitive position of business. It includes, </a:t>
            </a:r>
          </a:p>
          <a:p>
            <a:pPr>
              <a:buFont typeface="Wingdings" panose="05000000000000000000" pitchFamily="2" charset="2"/>
              <a:buChar char="Ø"/>
            </a:pPr>
            <a:r>
              <a:rPr lang="en-US" dirty="0"/>
              <a:t>Customer</a:t>
            </a:r>
          </a:p>
          <a:p>
            <a:pPr>
              <a:buFont typeface="Wingdings" panose="05000000000000000000" pitchFamily="2" charset="2"/>
              <a:buChar char="Ø"/>
            </a:pPr>
            <a:r>
              <a:rPr lang="en-US" dirty="0"/>
              <a:t>Suppliers</a:t>
            </a:r>
          </a:p>
          <a:p>
            <a:pPr>
              <a:buFont typeface="Wingdings" panose="05000000000000000000" pitchFamily="2" charset="2"/>
              <a:buChar char="Ø"/>
            </a:pPr>
            <a:r>
              <a:rPr lang="en-US" dirty="0"/>
              <a:t>Competitors</a:t>
            </a:r>
          </a:p>
          <a:p>
            <a:pPr>
              <a:buFont typeface="Wingdings" panose="05000000000000000000" pitchFamily="2" charset="2"/>
              <a:buChar char="Ø"/>
            </a:pPr>
            <a:r>
              <a:rPr lang="en-US" dirty="0"/>
              <a:t>Financial institution </a:t>
            </a:r>
          </a:p>
          <a:p>
            <a:pPr>
              <a:buFont typeface="Wingdings" panose="05000000000000000000" pitchFamily="2" charset="2"/>
              <a:buChar char="Ø"/>
            </a:pPr>
            <a:r>
              <a:rPr lang="en-US" dirty="0"/>
              <a:t>Distributors</a:t>
            </a:r>
          </a:p>
          <a:p>
            <a:pPr>
              <a:buFont typeface="Wingdings" panose="05000000000000000000" pitchFamily="2" charset="2"/>
              <a:buChar char="Ø"/>
            </a:pPr>
            <a:r>
              <a:rPr lang="en-US" dirty="0"/>
              <a:t>Media</a:t>
            </a:r>
          </a:p>
          <a:p>
            <a:pPr>
              <a:buFont typeface="Wingdings" panose="05000000000000000000" pitchFamily="2" charset="2"/>
              <a:buChar char="Ø"/>
            </a:pPr>
            <a:r>
              <a:rPr lang="en-US" dirty="0"/>
              <a:t>Government </a:t>
            </a:r>
          </a:p>
          <a:p>
            <a:pPr>
              <a:buFont typeface="Wingdings" panose="05000000000000000000" pitchFamily="2" charset="2"/>
              <a:buChar char="Ø"/>
            </a:pPr>
            <a:r>
              <a:rPr lang="en-US" dirty="0"/>
              <a:t>Pressure group</a:t>
            </a:r>
          </a:p>
          <a:p>
            <a:endParaRPr lang="en-US" dirty="0"/>
          </a:p>
        </p:txBody>
      </p:sp>
    </p:spTree>
    <p:extLst>
      <p:ext uri="{BB962C8B-B14F-4D97-AF65-F5344CB8AC3E}">
        <p14:creationId xmlns:p14="http://schemas.microsoft.com/office/powerpoint/2010/main" xmlns="" val="136017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Environmental Analysis:</a:t>
            </a:r>
          </a:p>
          <a:p>
            <a:pPr marL="0" indent="0">
              <a:buNone/>
            </a:pPr>
            <a:r>
              <a:rPr lang="en-US" sz="2400" dirty="0">
                <a:latin typeface="Times New Roman" panose="02020603050405020304" pitchFamily="18" charset="0"/>
                <a:cs typeface="Times New Roman" panose="02020603050405020304" pitchFamily="18" charset="0"/>
              </a:rPr>
              <a:t>An environmental analysis can be defined as the process by which the factors of the internal and external environment are monitored to find out the likely impact on the company’s performance.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factors usually have both positive and negative impacts on the firm’s performance</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successful environmental analysis includes both internal and external environment analysis. In which doing internal environment analysis is to find out a firm’s relative strengths &amp; weaknesses. And conducting external environment analysis is to find out potential opportunities &amp; threats to the firm.</a:t>
            </a:r>
          </a:p>
        </p:txBody>
      </p:sp>
    </p:spTree>
    <p:extLst>
      <p:ext uri="{BB962C8B-B14F-4D97-AF65-F5344CB8AC3E}">
        <p14:creationId xmlns:p14="http://schemas.microsoft.com/office/powerpoint/2010/main" xmlns="" val="332526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9144001" cy="6095999"/>
          </a:xfrm>
        </p:spPr>
        <p:txBody>
          <a:bodyPr>
            <a:normAutofit fontScale="77500" lnSpcReduction="20000"/>
          </a:bodyPr>
          <a:lstStyle/>
          <a:p>
            <a:pPr marL="0" indent="0">
              <a:buNone/>
            </a:pPr>
            <a:r>
              <a:rPr lang="en-US" sz="3000" b="1" dirty="0" smtClean="0">
                <a:latin typeface="Times New Roman" panose="02020603050405020304" pitchFamily="18" charset="0"/>
                <a:cs typeface="Times New Roman" panose="02020603050405020304" pitchFamily="18" charset="0"/>
              </a:rPr>
              <a:t>Process of Environmental Analysis:</a:t>
            </a:r>
          </a:p>
          <a:p>
            <a:pPr marL="0" indent="0">
              <a:buNone/>
            </a:pPr>
            <a:r>
              <a:rPr lang="en-US" sz="3000" b="1" dirty="0" smtClean="0">
                <a:latin typeface="Times New Roman" panose="02020603050405020304" pitchFamily="18" charset="0"/>
                <a:cs typeface="Times New Roman" panose="02020603050405020304" pitchFamily="18" charset="0"/>
              </a:rPr>
              <a:t>1.Scanning:</a:t>
            </a:r>
            <a:r>
              <a:rPr lang="en-US" sz="3000" dirty="0" smtClean="0">
                <a:latin typeface="Times New Roman" panose="02020603050405020304" pitchFamily="18" charset="0"/>
                <a:cs typeface="Times New Roman" panose="02020603050405020304" pitchFamily="18" charset="0"/>
              </a:rPr>
              <a:t> The </a:t>
            </a:r>
            <a:r>
              <a:rPr lang="en-US" sz="3000" dirty="0">
                <a:latin typeface="Times New Roman" panose="02020603050405020304" pitchFamily="18" charset="0"/>
                <a:cs typeface="Times New Roman" panose="02020603050405020304" pitchFamily="18" charset="0"/>
              </a:rPr>
              <a:t>first step in the environment analysis is scanning the environment. </a:t>
            </a:r>
            <a:r>
              <a:rPr lang="en-US" sz="3000" u="sng" dirty="0">
                <a:latin typeface="Times New Roman" panose="02020603050405020304" pitchFamily="18" charset="0"/>
                <a:cs typeface="Times New Roman" panose="02020603050405020304" pitchFamily="18" charset="0"/>
                <a:hlinkClick r:id="rId2"/>
              </a:rPr>
              <a:t>Environmental scanning</a:t>
            </a:r>
            <a:r>
              <a:rPr lang="en-US" sz="3000" dirty="0">
                <a:latin typeface="Times New Roman" panose="02020603050405020304" pitchFamily="18" charset="0"/>
                <a:cs typeface="Times New Roman" panose="02020603050405020304" pitchFamily="18" charset="0"/>
              </a:rPr>
              <a:t> is about gathering information from the environment to assess its nature</a:t>
            </a:r>
            <a:r>
              <a:rPr lang="en-US" sz="3000" dirty="0" smtClean="0">
                <a:latin typeface="Times New Roman" panose="02020603050405020304" pitchFamily="18" charset="0"/>
                <a:cs typeface="Times New Roman" panose="02020603050405020304" pitchFamily="18" charset="0"/>
              </a:rPr>
              <a:t>.</a:t>
            </a:r>
          </a:p>
          <a:p>
            <a:pPr marL="0" indent="0">
              <a:buNone/>
            </a:pP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Environmental scanning helps to identify early signals of potential changes in the environment. Many firms also use special software and the internet for such scanning.</a:t>
            </a:r>
          </a:p>
          <a:p>
            <a:pPr marL="0" indent="0">
              <a:buNone/>
            </a:pPr>
            <a:r>
              <a:rPr lang="en-US" sz="3000" b="1" dirty="0" smtClean="0">
                <a:latin typeface="Times New Roman" panose="02020603050405020304" pitchFamily="18" charset="0"/>
                <a:cs typeface="Times New Roman" panose="02020603050405020304" pitchFamily="18" charset="0"/>
              </a:rPr>
              <a:t>2.</a:t>
            </a:r>
            <a:r>
              <a:rPr lang="en-US" sz="3000" b="1" dirty="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Monitoring:</a:t>
            </a:r>
            <a:endParaRPr lang="en-US" sz="3000" b="1"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Monitoring is auditing the environment. It involves the observation of environmental changes to see the trend.</a:t>
            </a:r>
          </a:p>
          <a:p>
            <a:r>
              <a:rPr lang="en-US" sz="3000" dirty="0">
                <a:latin typeface="Times New Roman" panose="02020603050405020304" pitchFamily="18" charset="0"/>
                <a:cs typeface="Times New Roman" panose="02020603050405020304" pitchFamily="18" charset="0"/>
              </a:rPr>
              <a:t>It detects meaning in different environmental events and trends. It helps to identify the effects of the environment in terms of threat and opportunity.</a:t>
            </a:r>
          </a:p>
          <a:p>
            <a:pPr marL="0" indent="0">
              <a:buNone/>
            </a:pPr>
            <a:endParaRPr lang="en-US" dirty="0" smtClean="0"/>
          </a:p>
        </p:txBody>
      </p:sp>
    </p:spTree>
    <p:extLst>
      <p:ext uri="{BB962C8B-B14F-4D97-AF65-F5344CB8AC3E}">
        <p14:creationId xmlns:p14="http://schemas.microsoft.com/office/powerpoint/2010/main" xmlns="" val="112611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85000" lnSpcReduction="20000"/>
          </a:bodyPr>
          <a:lstStyle/>
          <a:p>
            <a:pPr marL="0" indent="0">
              <a:buNone/>
            </a:pPr>
            <a:r>
              <a:rPr lang="en-US" sz="2800" b="1" dirty="0" smtClean="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 Forecasting</a:t>
            </a:r>
          </a:p>
          <a:p>
            <a:r>
              <a:rPr lang="en-US" sz="2800" dirty="0">
                <a:latin typeface="Times New Roman" panose="02020603050405020304" pitchFamily="18" charset="0"/>
                <a:cs typeface="Times New Roman" panose="02020603050405020304" pitchFamily="18" charset="0"/>
              </a:rPr>
              <a:t>The third step, forecasting is about assessing what is likely to happen in the future. Scanning and monitoring are concerned with events and trends in the general environment at a point in time.</a:t>
            </a:r>
          </a:p>
          <a:p>
            <a:r>
              <a:rPr lang="en-US" sz="2800" dirty="0">
                <a:latin typeface="Times New Roman" panose="02020603050405020304" pitchFamily="18" charset="0"/>
                <a:cs typeface="Times New Roman" panose="02020603050405020304" pitchFamily="18" charset="0"/>
              </a:rPr>
              <a:t>And, forecasting involves developing involves feasible projections of what might happen and how quickly. It is done on the basis of trends and changes.</a:t>
            </a:r>
          </a:p>
          <a:p>
            <a:pPr marL="0" indent="0">
              <a:buNone/>
            </a:pPr>
            <a:r>
              <a:rPr lang="en-US" sz="2800" b="1" dirty="0" smtClean="0">
                <a:latin typeface="Times New Roman" panose="02020603050405020304" pitchFamily="18" charset="0"/>
                <a:cs typeface="Times New Roman" panose="02020603050405020304" pitchFamily="18" charset="0"/>
              </a:rPr>
              <a:t>4.Assessing</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Assessing determines the timing and significance of the effects of environmental changes and trends that have been identified. It specifies the implications of that understanding.</a:t>
            </a:r>
          </a:p>
          <a:p>
            <a:r>
              <a:rPr lang="en-US" sz="2800" dirty="0">
                <a:latin typeface="Times New Roman" panose="02020603050405020304" pitchFamily="18" charset="0"/>
                <a:cs typeface="Times New Roman" panose="02020603050405020304" pitchFamily="18" charset="0"/>
              </a:rPr>
              <a:t>Assessing connects the data and information with competitive relevance. Equally important is interpreting the data and information to determine the trend as an opportunity or threat for the organization.</a:t>
            </a:r>
          </a:p>
          <a:p>
            <a:endParaRPr lang="en-US" dirty="0"/>
          </a:p>
        </p:txBody>
      </p:sp>
    </p:spTree>
    <p:extLst>
      <p:ext uri="{BB962C8B-B14F-4D97-AF65-F5344CB8AC3E}">
        <p14:creationId xmlns:p14="http://schemas.microsoft.com/office/powerpoint/2010/main" xmlns="" val="283769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sz="2800" b="1" dirty="0">
                <a:latin typeface="Times New Roman" panose="02020603050405020304" pitchFamily="18" charset="0"/>
                <a:cs typeface="Times New Roman" panose="02020603050405020304" pitchFamily="18" charset="0"/>
              </a:rPr>
              <a:t>Techniques or Tools of Environmental Analysis</a:t>
            </a:r>
          </a:p>
          <a:p>
            <a:r>
              <a:rPr lang="en-US" sz="2800" dirty="0">
                <a:latin typeface="Times New Roman" panose="02020603050405020304" pitchFamily="18" charset="0"/>
                <a:cs typeface="Times New Roman" panose="02020603050405020304" pitchFamily="18" charset="0"/>
              </a:rPr>
              <a:t>Effective environmental analysis is fundamental for making a marketing decision, future business planning, product abandoning or new product launching, and strategic </a:t>
            </a:r>
            <a:r>
              <a:rPr lang="en-US" sz="2800" dirty="0" smtClean="0">
                <a:latin typeface="Times New Roman" panose="02020603050405020304" pitchFamily="18" charset="0"/>
                <a:cs typeface="Times New Roman" panose="02020603050405020304" pitchFamily="18" charset="0"/>
              </a:rPr>
              <a:t>management. The </a:t>
            </a:r>
            <a:r>
              <a:rPr lang="en-US" sz="2800" dirty="0">
                <a:latin typeface="Times New Roman" panose="02020603050405020304" pitchFamily="18" charset="0"/>
                <a:cs typeface="Times New Roman" panose="02020603050405020304" pitchFamily="18" charset="0"/>
              </a:rPr>
              <a:t>major tools for environment analysis are</a:t>
            </a:r>
            <a:r>
              <a:rPr lang="en-US" sz="2800" dirty="0" smtClean="0">
                <a:latin typeface="Times New Roman" panose="02020603050405020304" pitchFamily="18" charset="0"/>
                <a:cs typeface="Times New Roman" panose="02020603050405020304" pitchFamily="18" charset="0"/>
              </a:rPr>
              <a:t>,</a:t>
            </a:r>
          </a:p>
          <a:p>
            <a:pPr marL="514350" indent="-514350">
              <a:buAutoNum type="alphaUcPeriod"/>
            </a:pPr>
            <a:r>
              <a:rPr lang="en-US" sz="2800" dirty="0" smtClean="0">
                <a:latin typeface="Times New Roman" panose="02020603050405020304" pitchFamily="18" charset="0"/>
                <a:cs typeface="Times New Roman" panose="02020603050405020304" pitchFamily="18" charset="0"/>
              </a:rPr>
              <a:t>PESTLEG Analysis</a:t>
            </a:r>
          </a:p>
          <a:p>
            <a:pPr marL="514350" indent="-514350">
              <a:buAutoNum type="alphaUcPeriod"/>
            </a:pPr>
            <a:r>
              <a:rPr lang="en-US" sz="2800" dirty="0" smtClean="0">
                <a:latin typeface="Times New Roman" panose="02020603050405020304" pitchFamily="18" charset="0"/>
                <a:cs typeface="Times New Roman" panose="02020603050405020304" pitchFamily="18" charset="0"/>
              </a:rPr>
              <a:t>Scenario Planning</a:t>
            </a:r>
          </a:p>
          <a:p>
            <a:pPr marL="514350" indent="-514350">
              <a:buAutoNum type="alphaUcPeriod"/>
            </a:pPr>
            <a:r>
              <a:rPr lang="en-US" sz="2800" dirty="0" smtClean="0">
                <a:latin typeface="Times New Roman" panose="02020603050405020304" pitchFamily="18" charset="0"/>
                <a:cs typeface="Times New Roman" panose="02020603050405020304" pitchFamily="18" charset="0"/>
              </a:rPr>
              <a:t>Analysis of Industry Environment/ Porters Five Forces Model</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63705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lnSpcReduction="10000"/>
          </a:bodyPr>
          <a:lstStyle/>
          <a:p>
            <a:pPr marL="0" indent="0">
              <a:buNone/>
            </a:pPr>
            <a:r>
              <a:rPr lang="en-US" dirty="0" smtClean="0"/>
              <a:t>	</a:t>
            </a:r>
            <a:r>
              <a:rPr lang="en-US" sz="3900" dirty="0" smtClean="0">
                <a:latin typeface="Times New Roman" panose="02020603050405020304" pitchFamily="18" charset="0"/>
                <a:cs typeface="Times New Roman" panose="02020603050405020304" pitchFamily="18" charset="0"/>
              </a:rPr>
              <a:t>PESTLEG </a:t>
            </a:r>
            <a:r>
              <a:rPr lang="en-US" sz="3900" dirty="0">
                <a:latin typeface="Times New Roman" panose="02020603050405020304" pitchFamily="18" charset="0"/>
                <a:cs typeface="Times New Roman" panose="02020603050405020304" pitchFamily="18" charset="0"/>
              </a:rPr>
              <a:t>Analysis</a:t>
            </a:r>
          </a:p>
          <a:p>
            <a:r>
              <a:rPr lang="en-US" sz="2400" dirty="0">
                <a:latin typeface="Times New Roman" panose="02020603050405020304" pitchFamily="18" charset="0"/>
                <a:cs typeface="Times New Roman" panose="02020603050405020304" pitchFamily="18" charset="0"/>
              </a:rPr>
              <a:t>PESTLEG analysis monitors the effects of factors on the general environment. It helps managers to understand the overall condition of the market consisting of the present and likely future. PESTLEG stands for,</a:t>
            </a:r>
          </a:p>
          <a:p>
            <a:r>
              <a:rPr lang="en-US" sz="2400" b="1" dirty="0">
                <a:latin typeface="Times New Roman" panose="02020603050405020304" pitchFamily="18" charset="0"/>
                <a:cs typeface="Times New Roman" panose="02020603050405020304" pitchFamily="18" charset="0"/>
              </a:rPr>
              <a:t>Political Environment.</a:t>
            </a:r>
            <a:r>
              <a:rPr lang="en-US" sz="2400" dirty="0">
                <a:latin typeface="Times New Roman" panose="02020603050405020304" pitchFamily="18" charset="0"/>
                <a:cs typeface="Times New Roman" panose="02020603050405020304" pitchFamily="18" charset="0"/>
              </a:rPr>
              <a:t> Political environment refers to the government actions that affect the operations of a business. Managers need to give close attention to political factors to measure how government actions will affect the company.</a:t>
            </a:r>
          </a:p>
          <a:p>
            <a:r>
              <a:rPr lang="en-US" sz="2400" b="1" dirty="0">
                <a:latin typeface="Times New Roman" panose="02020603050405020304" pitchFamily="18" charset="0"/>
                <a:cs typeface="Times New Roman" panose="02020603050405020304" pitchFamily="18" charset="0"/>
              </a:rPr>
              <a:t>Economic Environment. </a:t>
            </a:r>
            <a:r>
              <a:rPr lang="en-US" sz="2400" dirty="0">
                <a:latin typeface="Times New Roman" panose="02020603050405020304" pitchFamily="18" charset="0"/>
                <a:cs typeface="Times New Roman" panose="02020603050405020304" pitchFamily="18" charset="0"/>
              </a:rPr>
              <a:t>It refers to the nature and direction of the economy in which a company competes or operates. Factors such as GDP, inflation rate, employment rate, exchange rate, etc. are important to consider.</a:t>
            </a:r>
          </a:p>
          <a:p>
            <a:r>
              <a:rPr lang="en-US" sz="2400" b="1" dirty="0">
                <a:latin typeface="Times New Roman" panose="02020603050405020304" pitchFamily="18" charset="0"/>
                <a:cs typeface="Times New Roman" panose="02020603050405020304" pitchFamily="18" charset="0"/>
              </a:rPr>
              <a:t>Socio-cultural Environment. </a:t>
            </a:r>
            <a:r>
              <a:rPr lang="en-US" sz="2400" dirty="0">
                <a:latin typeface="Times New Roman" panose="02020603050405020304" pitchFamily="18" charset="0"/>
                <a:cs typeface="Times New Roman" panose="02020603050405020304" pitchFamily="18" charset="0"/>
              </a:rPr>
              <a:t>People’s norms, beliefs, traditions, culture, education, languages, taste, preferences, etc. are important factors of this environment that a manager needs to pay close attention to.</a:t>
            </a:r>
          </a:p>
          <a:p>
            <a:pPr marL="0" indent="0">
              <a:buNone/>
            </a:pPr>
            <a:endParaRPr lang="en-US" dirty="0"/>
          </a:p>
        </p:txBody>
      </p:sp>
    </p:spTree>
    <p:extLst>
      <p:ext uri="{BB962C8B-B14F-4D97-AF65-F5344CB8AC3E}">
        <p14:creationId xmlns:p14="http://schemas.microsoft.com/office/powerpoint/2010/main" xmlns="" val="62341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	Strategy analysis:</a:t>
            </a:r>
          </a:p>
          <a:p>
            <a:r>
              <a:rPr lang="en-US" dirty="0">
                <a:latin typeface="Times New Roman" panose="02020603050405020304" pitchFamily="18" charset="0"/>
                <a:cs typeface="Times New Roman" panose="02020603050405020304" pitchFamily="18" charset="0"/>
              </a:rPr>
              <a:t>Strategic analysis provides an overview of the key factors which can affect the current and future </a:t>
            </a:r>
            <a:r>
              <a:rPr lang="en-US" dirty="0" smtClean="0">
                <a:latin typeface="Times New Roman" panose="02020603050405020304" pitchFamily="18" charset="0"/>
                <a:cs typeface="Times New Roman" panose="02020603050405020304" pitchFamily="18" charset="0"/>
              </a:rPr>
              <a:t>performance of </a:t>
            </a:r>
            <a:r>
              <a:rPr lang="en-US" dirty="0">
                <a:latin typeface="Times New Roman" panose="02020603050405020304" pitchFamily="18" charset="0"/>
                <a:cs typeface="Times New Roman" panose="02020603050405020304" pitchFamily="18" charset="0"/>
              </a:rPr>
              <a:t>company.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helps in understanding the company´s strategic position. It is important to analyze </a:t>
            </a:r>
            <a:r>
              <a:rPr lang="en-US" dirty="0" smtClean="0">
                <a:latin typeface="Times New Roman" panose="02020603050405020304" pitchFamily="18" charset="0"/>
                <a:cs typeface="Times New Roman" panose="02020603050405020304" pitchFamily="18" charset="0"/>
              </a:rPr>
              <a:t>environmental changes </a:t>
            </a:r>
            <a:r>
              <a:rPr lang="en-US" dirty="0">
                <a:latin typeface="Times New Roman" panose="02020603050405020304" pitchFamily="18" charset="0"/>
                <a:cs typeface="Times New Roman" panose="02020603050405020304" pitchFamily="18" charset="0"/>
              </a:rPr>
              <a:t>and find out how they can affect the company and its employees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Strategic analysis aims to </a:t>
            </a:r>
            <a:r>
              <a:rPr lang="en-US" dirty="0" smtClean="0">
                <a:latin typeface="Times New Roman" panose="02020603050405020304" pitchFamily="18" charset="0"/>
                <a:cs typeface="Times New Roman" panose="02020603050405020304" pitchFamily="18" charset="0"/>
              </a:rPr>
              <a:t>create a </a:t>
            </a:r>
            <a:r>
              <a:rPr lang="en-US" dirty="0">
                <a:latin typeface="Times New Roman" panose="02020603050405020304" pitchFamily="18" charset="0"/>
                <a:cs typeface="Times New Roman" panose="02020603050405020304" pitchFamily="18" charset="0"/>
              </a:rPr>
              <a:t>view of the key factors which can have an impact on the present and future performance of the </a:t>
            </a:r>
            <a:r>
              <a:rPr lang="en-US" dirty="0" smtClean="0">
                <a:latin typeface="Times New Roman" panose="02020603050405020304" pitchFamily="18" charset="0"/>
                <a:cs typeface="Times New Roman" panose="02020603050405020304" pitchFamily="18" charset="0"/>
              </a:rPr>
              <a:t>company. </a:t>
            </a: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strategic analysis is carried out in a correct manner then it will help in choosing the right strategy.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28764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a:bodyPr>
          <a:lstStyle/>
          <a:p>
            <a:pPr marL="0" indent="0">
              <a:buNone/>
            </a:pPr>
            <a:endParaRPr lang="en-US" dirty="0" smtClean="0"/>
          </a:p>
          <a:p>
            <a:r>
              <a:rPr lang="en-US" sz="2400" b="1" dirty="0">
                <a:latin typeface="Times New Roman" panose="02020603050405020304" pitchFamily="18" charset="0"/>
                <a:cs typeface="Times New Roman" panose="02020603050405020304" pitchFamily="18" charset="0"/>
              </a:rPr>
              <a:t>Technological Environment. </a:t>
            </a:r>
            <a:r>
              <a:rPr lang="en-US" sz="2400" dirty="0">
                <a:latin typeface="Times New Roman" panose="02020603050405020304" pitchFamily="18" charset="0"/>
                <a:cs typeface="Times New Roman" panose="02020603050405020304" pitchFamily="18" charset="0"/>
              </a:rPr>
              <a:t>This environment talks about how advances in technology, level of technology, technology transfer, research &amp; development budget, etc. affect the company’s performance.</a:t>
            </a:r>
          </a:p>
          <a:p>
            <a:r>
              <a:rPr lang="en-US" sz="2400" b="1" dirty="0">
                <a:latin typeface="Times New Roman" panose="02020603050405020304" pitchFamily="18" charset="0"/>
                <a:cs typeface="Times New Roman" panose="02020603050405020304" pitchFamily="18" charset="0"/>
              </a:rPr>
              <a:t>Legal Environment. </a:t>
            </a:r>
            <a:r>
              <a:rPr lang="en-US" sz="2400" dirty="0">
                <a:latin typeface="Times New Roman" panose="02020603050405020304" pitchFamily="18" charset="0"/>
                <a:cs typeface="Times New Roman" panose="02020603050405020304" pitchFamily="18" charset="0"/>
              </a:rPr>
              <a:t>The legal environment of a business is composed of the constitution, business-related laws, courts, and law administration.</a:t>
            </a:r>
          </a:p>
          <a:p>
            <a:r>
              <a:rPr lang="en-US" sz="2400" b="1" dirty="0">
                <a:latin typeface="Times New Roman" panose="02020603050405020304" pitchFamily="18" charset="0"/>
                <a:cs typeface="Times New Roman" panose="02020603050405020304" pitchFamily="18" charset="0"/>
              </a:rPr>
              <a:t>Ecological Environment.</a:t>
            </a:r>
            <a:r>
              <a:rPr lang="en-US" sz="2400" dirty="0">
                <a:latin typeface="Times New Roman" panose="02020603050405020304" pitchFamily="18" charset="0"/>
                <a:cs typeface="Times New Roman" panose="02020603050405020304" pitchFamily="18" charset="0"/>
              </a:rPr>
              <a:t> This refers to potential and actual changes in the physical or ecological environment. It also refers to the business practices that are intended to positively respond to these changes.</a:t>
            </a:r>
          </a:p>
          <a:p>
            <a:r>
              <a:rPr lang="en-US" sz="2400" b="1" dirty="0">
                <a:latin typeface="Times New Roman" panose="02020603050405020304" pitchFamily="18" charset="0"/>
                <a:cs typeface="Times New Roman" panose="02020603050405020304" pitchFamily="18" charset="0"/>
              </a:rPr>
              <a:t>Global Environment. </a:t>
            </a:r>
            <a:r>
              <a:rPr lang="en-US" sz="2400" dirty="0">
                <a:latin typeface="Times New Roman" panose="02020603050405020304" pitchFamily="18" charset="0"/>
                <a:cs typeface="Times New Roman" panose="02020603050405020304" pitchFamily="18" charset="0"/>
              </a:rPr>
              <a:t>The global environment of a business includes relevant global markets, international political events, and critical cultural characteristics of global markets.</a:t>
            </a:r>
          </a:p>
          <a:p>
            <a:pPr marL="0" indent="0">
              <a:buNone/>
            </a:pPr>
            <a:endParaRPr lang="en-US" dirty="0"/>
          </a:p>
        </p:txBody>
      </p:sp>
    </p:spTree>
    <p:extLst>
      <p:ext uri="{BB962C8B-B14F-4D97-AF65-F5344CB8AC3E}">
        <p14:creationId xmlns:p14="http://schemas.microsoft.com/office/powerpoint/2010/main" xmlns="" val="172116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3999" cy="6096000"/>
          </a:xfrm>
        </p:spPr>
        <p:txBody>
          <a:bodyPr/>
          <a:lstStyle/>
          <a:p>
            <a:pPr marL="0" indent="0">
              <a:buNone/>
            </a:pPr>
            <a:r>
              <a:rPr lang="en-US" dirty="0" smtClean="0"/>
              <a:t>	</a:t>
            </a:r>
            <a:r>
              <a:rPr lang="en-US" sz="3200" b="1" dirty="0" smtClean="0">
                <a:latin typeface="Times New Roman" panose="02020603050405020304" pitchFamily="18" charset="0"/>
                <a:cs typeface="Times New Roman" panose="02020603050405020304" pitchFamily="18" charset="0"/>
              </a:rPr>
              <a:t>Scenario Planning:</a:t>
            </a:r>
            <a:endParaRPr lang="en-US" sz="3200" b="1" dirty="0">
              <a:latin typeface="Times New Roman" panose="02020603050405020304" pitchFamily="18" charset="0"/>
              <a:cs typeface="Times New Roman" panose="02020603050405020304" pitchFamily="18" charset="0"/>
            </a:endParaRPr>
          </a:p>
          <a:p>
            <a:r>
              <a:rPr lang="en-US" sz="2800" u="sng" dirty="0">
                <a:latin typeface="Times New Roman" panose="02020603050405020304" pitchFamily="18" charset="0"/>
                <a:cs typeface="Times New Roman" panose="02020603050405020304" pitchFamily="18" charset="0"/>
                <a:hlinkClick r:id="rId2"/>
              </a:rPr>
              <a:t>Scenario planning</a:t>
            </a:r>
            <a:r>
              <a:rPr lang="en-US" sz="2800" dirty="0">
                <a:latin typeface="Times New Roman" panose="02020603050405020304" pitchFamily="18" charset="0"/>
                <a:cs typeface="Times New Roman" panose="02020603050405020304" pitchFamily="18" charset="0"/>
              </a:rPr>
              <a:t> is a technique of depicting future possibilities and preparing accordingly. It is also called contingency planning.</a:t>
            </a:r>
          </a:p>
          <a:p>
            <a:r>
              <a:rPr lang="en-US" sz="2800" dirty="0">
                <a:latin typeface="Times New Roman" panose="02020603050405020304" pitchFamily="18" charset="0"/>
                <a:cs typeface="Times New Roman" panose="02020603050405020304" pitchFamily="18" charset="0"/>
              </a:rPr>
              <a:t>Scenarios are carefully crafted stories about the future representing a wide variety of ideas and integrating them in a way that is communicable and useful. They are stories about how the future might unfold and affect business issues.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261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096000"/>
          </a:xfrm>
        </p:spPr>
        <p:txBody>
          <a:bodyPr>
            <a:normAutofit fontScale="92500"/>
          </a:bodyPr>
          <a:lstStyle/>
          <a:p>
            <a:pPr marL="0" indent="0">
              <a:buNone/>
            </a:pPr>
            <a:r>
              <a:rPr lang="en-US" dirty="0"/>
              <a:t>	</a:t>
            </a:r>
            <a:r>
              <a:rPr lang="en-US" sz="3500" b="1" dirty="0" smtClean="0">
                <a:latin typeface="Times New Roman" panose="02020603050405020304" pitchFamily="18" charset="0"/>
                <a:cs typeface="Times New Roman" panose="02020603050405020304" pitchFamily="18" charset="0"/>
              </a:rPr>
              <a:t>Porter's </a:t>
            </a:r>
            <a:r>
              <a:rPr lang="en-US" sz="3500" b="1" dirty="0">
                <a:latin typeface="Times New Roman" panose="02020603050405020304" pitchFamily="18" charset="0"/>
                <a:cs typeface="Times New Roman" panose="02020603050405020304" pitchFamily="18" charset="0"/>
              </a:rPr>
              <a:t>Five Forces Model</a:t>
            </a:r>
            <a:r>
              <a:rPr lang="en-US" sz="2800" b="1"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It is a framework developed by Michael Porter for analyzing the competitive environment in an industry.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model is widely used in strategic management to help organizations understand the key factors that determine the level of competition in their industry. The five forces that make up the model are:</a:t>
            </a:r>
          </a:p>
          <a:p>
            <a:pPr marL="0" indent="0">
              <a:buNone/>
            </a:pPr>
            <a:r>
              <a:rPr lang="en-US" sz="2800" b="1" dirty="0">
                <a:latin typeface="Times New Roman" panose="02020603050405020304" pitchFamily="18" charset="0"/>
                <a:cs typeface="Times New Roman" panose="02020603050405020304" pitchFamily="18" charset="0"/>
              </a:rPr>
              <a:t>1.Threat of New Entrants:</a:t>
            </a:r>
            <a:r>
              <a:rPr lang="en-US" sz="2800" dirty="0">
                <a:latin typeface="Times New Roman" panose="02020603050405020304" pitchFamily="18" charset="0"/>
                <a:cs typeface="Times New Roman" panose="02020603050405020304" pitchFamily="18" charset="0"/>
              </a:rPr>
              <a:t> This force assesses the likelihood of new competitors entering the market. Factors that can increase the threat of new entrants include low barriers to entry, low capital requirements, and weak incumbent companies.</a:t>
            </a:r>
          </a:p>
          <a:p>
            <a:pPr marL="0" indent="0">
              <a:buNone/>
            </a:pPr>
            <a:endParaRPr lang="en-US" dirty="0"/>
          </a:p>
        </p:txBody>
      </p:sp>
    </p:spTree>
    <p:extLst>
      <p:ext uri="{BB962C8B-B14F-4D97-AF65-F5344CB8AC3E}">
        <p14:creationId xmlns:p14="http://schemas.microsoft.com/office/powerpoint/2010/main" xmlns="" val="138928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lnSpcReduction="10000"/>
          </a:bodyPr>
          <a:lstStyle/>
          <a:p>
            <a:pPr marL="0" indent="0">
              <a:buNone/>
            </a:pPr>
            <a:endParaRPr lang="en-US" dirty="0" smtClean="0"/>
          </a:p>
          <a:p>
            <a:pPr marL="0" indent="0">
              <a:buNone/>
            </a:pPr>
            <a:r>
              <a:rPr lang="en-US" sz="2800" b="1" dirty="0">
                <a:latin typeface="Times New Roman" panose="02020603050405020304" pitchFamily="18" charset="0"/>
                <a:cs typeface="Times New Roman" panose="02020603050405020304" pitchFamily="18" charset="0"/>
              </a:rPr>
              <a:t>2.Bargaining Power of Suppliers:</a:t>
            </a:r>
            <a:r>
              <a:rPr lang="en-US" sz="2800" dirty="0">
                <a:latin typeface="Times New Roman" panose="02020603050405020304" pitchFamily="18" charset="0"/>
                <a:cs typeface="Times New Roman" panose="02020603050405020304" pitchFamily="18" charset="0"/>
              </a:rPr>
              <a:t> This force evaluates the power of suppliers to set prices or control the quality of goods and services</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Factors that can increase the bargaining power of suppliers include a small number of suppliers, high switching costs, and unique or differentiated inputs.</a:t>
            </a:r>
          </a:p>
          <a:p>
            <a:pPr marL="0" indent="0">
              <a:buNone/>
            </a:pPr>
            <a:r>
              <a:rPr lang="en-US" sz="2800" b="1" dirty="0">
                <a:latin typeface="Times New Roman" panose="02020603050405020304" pitchFamily="18" charset="0"/>
                <a:cs typeface="Times New Roman" panose="02020603050405020304" pitchFamily="18" charset="0"/>
              </a:rPr>
              <a:t>3.Bargaining Power of Buyers:</a:t>
            </a:r>
            <a:r>
              <a:rPr lang="en-US" sz="2800" dirty="0">
                <a:latin typeface="Times New Roman" panose="02020603050405020304" pitchFamily="18" charset="0"/>
                <a:cs typeface="Times New Roman" panose="02020603050405020304" pitchFamily="18" charset="0"/>
              </a:rPr>
              <a:t> This force analyzes the power of buyers to negotiate prices and terms of purchase. Factors that can increase the bargaining power of buyers include a large number of buyers, low switching costs, and a high degree of price sensitivity.</a:t>
            </a:r>
          </a:p>
          <a:p>
            <a:pPr marL="0" indent="0">
              <a:buNone/>
            </a:pPr>
            <a:endParaRPr lang="en-US" dirty="0"/>
          </a:p>
        </p:txBody>
      </p:sp>
    </p:spTree>
    <p:extLst>
      <p:ext uri="{BB962C8B-B14F-4D97-AF65-F5344CB8AC3E}">
        <p14:creationId xmlns:p14="http://schemas.microsoft.com/office/powerpoint/2010/main" xmlns="" val="397971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4.Threat of Substitutes:</a:t>
            </a:r>
            <a:r>
              <a:rPr lang="en-US" sz="2800" dirty="0">
                <a:latin typeface="Times New Roman" panose="02020603050405020304" pitchFamily="18" charset="0"/>
                <a:cs typeface="Times New Roman" panose="02020603050405020304" pitchFamily="18" charset="0"/>
              </a:rPr>
              <a:t> This force considers the possibility of customers switching to alternative products or services.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Factors </a:t>
            </a:r>
            <a:r>
              <a:rPr lang="en-US" sz="2800" dirty="0">
                <a:latin typeface="Times New Roman" panose="02020603050405020304" pitchFamily="18" charset="0"/>
                <a:cs typeface="Times New Roman" panose="02020603050405020304" pitchFamily="18" charset="0"/>
              </a:rPr>
              <a:t>that can increase the threat of substitutes include low switching costs, the availability of substitutes, and the similarity of substitutes to the original product or service</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b="1" dirty="0" smtClean="0">
                <a:latin typeface="Times New Roman" panose="02020603050405020304" pitchFamily="18" charset="0"/>
                <a:cs typeface="Times New Roman" panose="02020603050405020304" pitchFamily="18" charset="0"/>
              </a:rPr>
              <a:t>5.Rivalry </a:t>
            </a:r>
            <a:r>
              <a:rPr lang="en-US" sz="2800" b="1" dirty="0">
                <a:latin typeface="Times New Roman" panose="02020603050405020304" pitchFamily="18" charset="0"/>
                <a:cs typeface="Times New Roman" panose="02020603050405020304" pitchFamily="18" charset="0"/>
              </a:rPr>
              <a:t>Among Existing Competitors:</a:t>
            </a:r>
            <a:r>
              <a:rPr lang="en-US" sz="2800" dirty="0">
                <a:latin typeface="Times New Roman" panose="02020603050405020304" pitchFamily="18" charset="0"/>
                <a:cs typeface="Times New Roman" panose="02020603050405020304" pitchFamily="18" charset="0"/>
              </a:rPr>
              <a:t> This force examines the intensity of competition among existing players in the market. Factors that can increase rivalry include a large number of competitors, low product differentiation, and slow industry growth</a:t>
            </a:r>
            <a:endParaRPr lang="en-US" sz="2800" dirty="0"/>
          </a:p>
        </p:txBody>
      </p:sp>
    </p:spTree>
    <p:extLst>
      <p:ext uri="{BB962C8B-B14F-4D97-AF65-F5344CB8AC3E}">
        <p14:creationId xmlns:p14="http://schemas.microsoft.com/office/powerpoint/2010/main" xmlns="" val="100507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lnSpcReduction="10000"/>
          </a:bodyPr>
          <a:lstStyle/>
          <a:p>
            <a:pPr marL="0" indent="0">
              <a:buNone/>
            </a:pPr>
            <a:endParaRPr lang="en-US" dirty="0" smtClean="0"/>
          </a:p>
          <a:p>
            <a:pPr marL="0" indent="0">
              <a:buNone/>
            </a:pPr>
            <a:r>
              <a:rPr lang="en-US" dirty="0" smtClean="0"/>
              <a:t>		</a:t>
            </a:r>
            <a:r>
              <a:rPr lang="en-US" sz="3200" dirty="0" smtClean="0">
                <a:latin typeface="Times New Roman" panose="02020603050405020304" pitchFamily="18" charset="0"/>
                <a:cs typeface="Times New Roman" panose="02020603050405020304" pitchFamily="18" charset="0"/>
              </a:rPr>
              <a:t>Importance of Environmental Analysis:</a:t>
            </a:r>
          </a:p>
          <a:p>
            <a:pPr marL="0" indent="0">
              <a:buNone/>
            </a:pPr>
            <a:endParaRPr lang="en-US" dirty="0"/>
          </a:p>
          <a:p>
            <a:pPr marL="0" indent="0">
              <a:buNone/>
            </a:pPr>
            <a:endParaRPr lang="en-US" dirty="0" smtClean="0"/>
          </a:p>
          <a:p>
            <a:r>
              <a:rPr lang="en-US" sz="2800" dirty="0">
                <a:latin typeface="Times New Roman" panose="02020603050405020304" pitchFamily="18" charset="0"/>
                <a:cs typeface="Times New Roman" panose="02020603050405020304" pitchFamily="18" charset="0"/>
              </a:rPr>
              <a:t>Helps in identifying threats and opportunities.</a:t>
            </a:r>
          </a:p>
          <a:p>
            <a:r>
              <a:rPr lang="en-US" sz="2800" dirty="0">
                <a:latin typeface="Times New Roman" panose="02020603050405020304" pitchFamily="18" charset="0"/>
                <a:cs typeface="Times New Roman" panose="02020603050405020304" pitchFamily="18" charset="0"/>
              </a:rPr>
              <a:t>Helps in determining strengths and weaknesses.</a:t>
            </a:r>
          </a:p>
          <a:p>
            <a:r>
              <a:rPr lang="en-US" sz="2800" dirty="0">
                <a:latin typeface="Times New Roman" panose="02020603050405020304" pitchFamily="18" charset="0"/>
                <a:cs typeface="Times New Roman" panose="02020603050405020304" pitchFamily="18" charset="0"/>
              </a:rPr>
              <a:t>Helps to identify competitive advantage.</a:t>
            </a:r>
          </a:p>
          <a:p>
            <a:r>
              <a:rPr lang="en-US" sz="2800" dirty="0">
                <a:latin typeface="Times New Roman" panose="02020603050405020304" pitchFamily="18" charset="0"/>
                <a:cs typeface="Times New Roman" panose="02020603050405020304" pitchFamily="18" charset="0"/>
              </a:rPr>
              <a:t>Helps to formulate new plans and strategies.</a:t>
            </a:r>
          </a:p>
          <a:p>
            <a:r>
              <a:rPr lang="en-US" sz="2800" dirty="0">
                <a:latin typeface="Times New Roman" panose="02020603050405020304" pitchFamily="18" charset="0"/>
                <a:cs typeface="Times New Roman" panose="02020603050405020304" pitchFamily="18" charset="0"/>
              </a:rPr>
              <a:t>Fit for big companies.</a:t>
            </a:r>
          </a:p>
          <a:p>
            <a:r>
              <a:rPr lang="en-US" sz="2800" dirty="0">
                <a:latin typeface="Times New Roman" panose="02020603050405020304" pitchFamily="18" charset="0"/>
                <a:cs typeface="Times New Roman" panose="02020603050405020304" pitchFamily="18" charset="0"/>
              </a:rPr>
              <a:t>Helps in plans and strategies implementation.</a:t>
            </a:r>
          </a:p>
          <a:p>
            <a:r>
              <a:rPr lang="en-US" sz="2800" dirty="0">
                <a:latin typeface="Times New Roman" panose="02020603050405020304" pitchFamily="18" charset="0"/>
                <a:cs typeface="Times New Roman" panose="02020603050405020304" pitchFamily="18" charset="0"/>
              </a:rPr>
              <a:t>Helps to adjust to changing business environment.</a:t>
            </a:r>
          </a:p>
          <a:p>
            <a:pPr marL="0" indent="0">
              <a:buNone/>
            </a:pPr>
            <a:endParaRPr lang="en-US" dirty="0"/>
          </a:p>
        </p:txBody>
      </p:sp>
    </p:spTree>
    <p:extLst>
      <p:ext uri="{BB962C8B-B14F-4D97-AF65-F5344CB8AC3E}">
        <p14:creationId xmlns:p14="http://schemas.microsoft.com/office/powerpoint/2010/main" xmlns="" val="367709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6" y="9395"/>
            <a:ext cx="9143999" cy="7467600"/>
          </a:xfrm>
        </p:spPr>
        <p:txBody>
          <a:bodyPr/>
          <a:lstStyle/>
          <a:p>
            <a:pPr marL="0" indent="0">
              <a:buNone/>
            </a:pPr>
            <a:endParaRPr lang="en-US" dirty="0" smtClean="0"/>
          </a:p>
          <a:p>
            <a:pPr marL="0" indent="0">
              <a:buNone/>
            </a:pPr>
            <a:r>
              <a:rPr lang="en-US" sz="3200" b="1" dirty="0" smtClean="0">
                <a:latin typeface="Times New Roman" panose="02020603050405020304" pitchFamily="18" charset="0"/>
                <a:cs typeface="Times New Roman" panose="02020603050405020304" pitchFamily="18" charset="0"/>
              </a:rPr>
              <a:t>ETOP ( ENVIRONMENTAL THREAT AND OPPORTUNITY PORFILE)</a:t>
            </a:r>
          </a:p>
          <a:p>
            <a:pPr marL="0" indent="0">
              <a:buNone/>
            </a:pPr>
            <a:r>
              <a:rPr lang="en-US" sz="3600" dirty="0" smtClean="0">
                <a:latin typeface="Times New Roman" panose="02020603050405020304" pitchFamily="18" charset="0"/>
                <a:cs typeface="Times New Roman" panose="02020603050405020304" pitchFamily="18" charset="0"/>
              </a:rPr>
              <a:t>ETOP analysis is the process by which organization monitor their relevant environment to identify opportunities and threats affecting their business for the purpose of taking strategic decisions.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6539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85000" lnSpcReduction="20000"/>
          </a:bodyPr>
          <a:lstStyle/>
          <a:p>
            <a:pPr marL="0" indent="0">
              <a:buNone/>
            </a:pPr>
            <a:endParaRPr lang="en-US" dirty="0" smtClean="0"/>
          </a:p>
          <a:p>
            <a:pPr marL="0" indent="0">
              <a:buNone/>
            </a:pPr>
            <a:r>
              <a:rPr lang="en-US" sz="2800" dirty="0" smtClean="0">
                <a:latin typeface="Times New Roman" panose="02020603050405020304" pitchFamily="18" charset="0"/>
                <a:cs typeface="Times New Roman" panose="02020603050405020304" pitchFamily="18" charset="0"/>
              </a:rPr>
              <a:t>		</a:t>
            </a:r>
            <a:r>
              <a:rPr lang="en-US" sz="4200" b="1" dirty="0" smtClean="0">
                <a:latin typeface="Times New Roman" panose="02020603050405020304" pitchFamily="18" charset="0"/>
                <a:cs typeface="Times New Roman" panose="02020603050405020304" pitchFamily="18" charset="0"/>
              </a:rPr>
              <a:t>Why ETOP  is needed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Helps organization to identify opportunities and threats</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To consolidated and strengthen organizations position</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Provides the strategists of which sectors have a favorable impact on the organization</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Helps organization know where it stands with respect to its environment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Helps in formulating appropriate strategy</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Helps in formulating SWOT  analysis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29365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6000"/>
          </a:xfrm>
        </p:spPr>
        <p:txBody>
          <a:bodyPr>
            <a:normAutofit fontScale="85000" lnSpcReduction="20000"/>
          </a:bodyPr>
          <a:lstStyle/>
          <a:p>
            <a:pPr marL="0" indent="0">
              <a:buNone/>
            </a:pPr>
            <a:endParaRPr lang="en-US" dirty="0" smtClean="0"/>
          </a:p>
          <a:p>
            <a:pPr marL="0" indent="0">
              <a:buNone/>
            </a:pPr>
            <a:r>
              <a:rPr lang="en-US" dirty="0" smtClean="0"/>
              <a:t>	</a:t>
            </a:r>
            <a:r>
              <a:rPr lang="en-US" sz="3600" b="1" dirty="0" smtClean="0">
                <a:latin typeface="Times New Roman" panose="02020603050405020304" pitchFamily="18" charset="0"/>
                <a:cs typeface="Times New Roman" panose="02020603050405020304" pitchFamily="18" charset="0"/>
              </a:rPr>
              <a:t>How to prepare an ETOP?</a:t>
            </a:r>
          </a:p>
          <a:p>
            <a:pPr marL="0" indent="0">
              <a:buNone/>
            </a:pPr>
            <a:endParaRPr lang="en-US" dirty="0" smtClean="0"/>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Dividing the environment into different sectors such as economical, market, social, international, legal technological, political, ecological etc.</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Analyzing the impact of each sector on the organization</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Sub-dividing each environmental sector into sub factors</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Impact of each sub-sector on organization in form of a statement.</a:t>
            </a:r>
          </a:p>
          <a:p>
            <a:pPr marL="0" indent="0">
              <a:buNone/>
            </a:pPr>
            <a:endParaRPr lang="en-US" dirty="0"/>
          </a:p>
        </p:txBody>
      </p:sp>
    </p:spTree>
    <p:extLst>
      <p:ext uri="{BB962C8B-B14F-4D97-AF65-F5344CB8AC3E}">
        <p14:creationId xmlns:p14="http://schemas.microsoft.com/office/powerpoint/2010/main" xmlns="" val="154702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endParaRPr lang="en-US" dirty="0" smtClean="0"/>
          </a:p>
          <a:p>
            <a:pPr marL="0" indent="0">
              <a:buNone/>
            </a:pPr>
            <a:r>
              <a:rPr lang="en-US" dirty="0" smtClean="0"/>
              <a:t>Strategic Group:</a:t>
            </a:r>
            <a:endParaRPr lang="en-US" dirty="0"/>
          </a:p>
        </p:txBody>
      </p:sp>
    </p:spTree>
    <p:extLst>
      <p:ext uri="{BB962C8B-B14F-4D97-AF65-F5344CB8AC3E}">
        <p14:creationId xmlns:p14="http://schemas.microsoft.com/office/powerpoint/2010/main" xmlns="" val="31592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Definitions </a:t>
            </a:r>
            <a:r>
              <a:rPr lang="en-US" dirty="0">
                <a:latin typeface="Times New Roman" panose="02020603050405020304" pitchFamily="18" charset="0"/>
                <a:cs typeface="Times New Roman" panose="02020603050405020304" pitchFamily="18" charset="0"/>
              </a:rPr>
              <a:t>of strategic analysis often differ, but the following attributes are commonly associated with it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1.Identification </a:t>
            </a:r>
            <a:r>
              <a:rPr lang="en-US" dirty="0">
                <a:latin typeface="Times New Roman" panose="02020603050405020304" pitchFamily="18" charset="0"/>
                <a:cs typeface="Times New Roman" panose="02020603050405020304" pitchFamily="18" charset="0"/>
              </a:rPr>
              <a:t>and evaluation of data relevant to strategy formulation.</a:t>
            </a:r>
          </a:p>
          <a:p>
            <a:pPr marL="0" indent="0">
              <a:buNone/>
            </a:pPr>
            <a:r>
              <a:rPr lang="en-US" dirty="0">
                <a:latin typeface="Times New Roman" panose="02020603050405020304" pitchFamily="18" charset="0"/>
                <a:cs typeface="Times New Roman" panose="02020603050405020304" pitchFamily="18" charset="0"/>
              </a:rPr>
              <a:t>2. Definition of the external and internal environment to be analyzed.</a:t>
            </a:r>
          </a:p>
          <a:p>
            <a:pPr marL="0" indent="0">
              <a:buNone/>
            </a:pPr>
            <a:r>
              <a:rPr lang="en-US" dirty="0">
                <a:latin typeface="Times New Roman" panose="02020603050405020304" pitchFamily="18" charset="0"/>
                <a:cs typeface="Times New Roman" panose="02020603050405020304" pitchFamily="18" charset="0"/>
              </a:rPr>
              <a:t>3. A range of analytical methods that can be employed in the analysis</a:t>
            </a:r>
          </a:p>
          <a:p>
            <a:pPr marL="0" indent="0">
              <a:buNone/>
            </a:pPr>
            <a:endParaRPr lang="en-US" dirty="0"/>
          </a:p>
        </p:txBody>
      </p:sp>
    </p:spTree>
    <p:extLst>
      <p:ext uri="{BB962C8B-B14F-4D97-AF65-F5344CB8AC3E}">
        <p14:creationId xmlns:p14="http://schemas.microsoft.com/office/powerpoint/2010/main" xmlns="" val="1950608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47500" lnSpcReduction="20000"/>
          </a:bodyPr>
          <a:lstStyle/>
          <a:p>
            <a:pPr marL="0" indent="0">
              <a:buNone/>
            </a:pPr>
            <a:r>
              <a:rPr lang="en-US" b="1" dirty="0" smtClean="0"/>
              <a:t>		</a:t>
            </a:r>
            <a:r>
              <a:rPr lang="en-US" sz="3200" b="1" dirty="0" smtClean="0">
                <a:latin typeface="Times New Roman" panose="02020603050405020304" pitchFamily="18" charset="0"/>
                <a:cs typeface="Times New Roman" panose="02020603050405020304" pitchFamily="18" charset="0"/>
              </a:rPr>
              <a:t>HYPER-COMPETITION:</a:t>
            </a:r>
          </a:p>
          <a:p>
            <a:pPr marL="0" indent="0">
              <a:buNone/>
            </a:pPr>
            <a:r>
              <a:rPr lang="en-US" sz="5800" b="1" dirty="0" smtClean="0">
                <a:latin typeface="Times New Roman" panose="02020603050405020304" pitchFamily="18" charset="0"/>
                <a:cs typeface="Times New Roman" panose="02020603050405020304" pitchFamily="18" charset="0"/>
              </a:rPr>
              <a:t>Hyper-competition</a:t>
            </a:r>
            <a:r>
              <a:rPr lang="en-US" sz="5800" dirty="0">
                <a:latin typeface="Times New Roman" panose="02020603050405020304" pitchFamily="18" charset="0"/>
                <a:cs typeface="Times New Roman" panose="02020603050405020304" pitchFamily="18" charset="0"/>
              </a:rPr>
              <a:t> can be defined as organizations' use of tactics to disrupt the competitive advantage held by industry leaders. </a:t>
            </a:r>
            <a:r>
              <a:rPr lang="en-US" sz="5800" dirty="0" smtClean="0">
                <a:latin typeface="Times New Roman" panose="02020603050405020304" pitchFamily="18" charset="0"/>
                <a:cs typeface="Times New Roman" panose="02020603050405020304" pitchFamily="18" charset="0"/>
              </a:rPr>
              <a:t>Hyper-competition </a:t>
            </a:r>
            <a:r>
              <a:rPr lang="en-US" sz="5800" dirty="0">
                <a:latin typeface="Times New Roman" panose="02020603050405020304" pitchFamily="18" charset="0"/>
                <a:cs typeface="Times New Roman" panose="02020603050405020304" pitchFamily="18" charset="0"/>
              </a:rPr>
              <a:t>typically occurs at a rapid pace</a:t>
            </a:r>
            <a:r>
              <a:rPr lang="en-US" sz="58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 </a:t>
            </a:r>
            <a:r>
              <a:rPr lang="en-US" sz="4600" dirty="0">
                <a:latin typeface="Times New Roman" panose="02020603050405020304" pitchFamily="18" charset="0"/>
                <a:cs typeface="Times New Roman" panose="02020603050405020304" pitchFamily="18" charset="0"/>
              </a:rPr>
              <a:t>For example, let's say that you own a fast-food restaurant and your items are priced slightly higher than a rival fast-food chain. If you decide to adjust your prices to be closer to or lower than your rival, that is </a:t>
            </a:r>
            <a:r>
              <a:rPr lang="en-US" sz="4600" dirty="0" smtClean="0">
                <a:latin typeface="Times New Roman" panose="02020603050405020304" pitchFamily="18" charset="0"/>
                <a:cs typeface="Times New Roman" panose="02020603050405020304" pitchFamily="18" charset="0"/>
              </a:rPr>
              <a:t>hyper-competition</a:t>
            </a:r>
            <a:r>
              <a:rPr lang="en-US" sz="4600" dirty="0">
                <a:latin typeface="Times New Roman" panose="02020603050405020304" pitchFamily="18" charset="0"/>
                <a:cs typeface="Times New Roman" panose="02020603050405020304" pitchFamily="18" charset="0"/>
              </a:rPr>
              <a:t>.</a:t>
            </a:r>
          </a:p>
          <a:p>
            <a:pPr marL="0" indent="0">
              <a:buNone/>
            </a:pPr>
            <a:r>
              <a:rPr lang="en-US" sz="4600" dirty="0">
                <a:latin typeface="Times New Roman" panose="02020603050405020304" pitchFamily="18" charset="0"/>
                <a:cs typeface="Times New Roman" panose="02020603050405020304" pitchFamily="18" charset="0"/>
              </a:rPr>
              <a:t>For organizations looking to succeed in a hypercompetitive market, there are four factors that need to be mastered:</a:t>
            </a:r>
          </a:p>
          <a:p>
            <a:r>
              <a:rPr lang="en-US" sz="4600" dirty="0">
                <a:latin typeface="Times New Roman" panose="02020603050405020304" pitchFamily="18" charset="0"/>
                <a:cs typeface="Times New Roman" panose="02020603050405020304" pitchFamily="18" charset="0"/>
              </a:rPr>
              <a:t>Technology and innovations</a:t>
            </a:r>
          </a:p>
          <a:p>
            <a:r>
              <a:rPr lang="en-US" sz="4600" dirty="0">
                <a:latin typeface="Times New Roman" panose="02020603050405020304" pitchFamily="18" charset="0"/>
                <a:cs typeface="Times New Roman" panose="02020603050405020304" pitchFamily="18" charset="0"/>
              </a:rPr>
              <a:t>Customer changes</a:t>
            </a:r>
          </a:p>
          <a:p>
            <a:r>
              <a:rPr lang="en-US" sz="4600" dirty="0">
                <a:latin typeface="Times New Roman" panose="02020603050405020304" pitchFamily="18" charset="0"/>
                <a:cs typeface="Times New Roman" panose="02020603050405020304" pitchFamily="18" charset="0"/>
              </a:rPr>
              <a:t>Decline of </a:t>
            </a:r>
            <a:r>
              <a:rPr lang="en-US" sz="4600" dirty="0" smtClean="0">
                <a:latin typeface="Times New Roman" panose="02020603050405020304" pitchFamily="18" charset="0"/>
                <a:cs typeface="Times New Roman" panose="02020603050405020304" pitchFamily="18" charset="0"/>
              </a:rPr>
              <a:t>boundaries</a:t>
            </a:r>
          </a:p>
          <a:p>
            <a:r>
              <a:rPr lang="en-US" sz="4600" dirty="0">
                <a:latin typeface="Times New Roman" panose="02020603050405020304" pitchFamily="18" charset="0"/>
                <a:cs typeface="Times New Roman" panose="02020603050405020304" pitchFamily="18" charset="0"/>
              </a:rPr>
              <a:t>Financial independence</a:t>
            </a:r>
          </a:p>
          <a:p>
            <a:endParaRPr lang="en-US" sz="32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555629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lnSpcReduction="20000"/>
          </a:bodyPr>
          <a:lstStyle/>
          <a:p>
            <a:pPr marL="0" indent="0">
              <a:buNone/>
            </a:pPr>
            <a:endParaRPr lang="en-US" dirty="0" smtClean="0"/>
          </a:p>
          <a:p>
            <a:pPr marL="0" indent="0">
              <a:buNone/>
            </a:pPr>
            <a:r>
              <a:rPr lang="en-US" sz="2600" b="1" i="1" dirty="0" smtClean="0">
                <a:solidFill>
                  <a:srgbClr val="FF0000"/>
                </a:solidFill>
                <a:latin typeface="Times New Roman" panose="02020603050405020304" pitchFamily="18" charset="0"/>
                <a:cs typeface="Times New Roman" panose="02020603050405020304" pitchFamily="18" charset="0"/>
              </a:rPr>
              <a:t>METHODS / TECHNIQUES OF INTERNAL ENVIRONMENT ANALYSIS</a:t>
            </a:r>
          </a:p>
          <a:p>
            <a:pPr marL="0" indent="0">
              <a:buNone/>
            </a:pPr>
            <a:r>
              <a:rPr lang="en-US" sz="3600" dirty="0" smtClean="0">
                <a:latin typeface="Times New Roman" panose="02020603050405020304" pitchFamily="18" charset="0"/>
                <a:cs typeface="Times New Roman" panose="02020603050405020304" pitchFamily="18" charset="0"/>
              </a:rPr>
              <a:t>Internal </a:t>
            </a:r>
            <a:r>
              <a:rPr lang="en-US" sz="3600" dirty="0">
                <a:latin typeface="Times New Roman" panose="02020603050405020304" pitchFamily="18" charset="0"/>
                <a:cs typeface="Times New Roman" panose="02020603050405020304" pitchFamily="18" charset="0"/>
              </a:rPr>
              <a:t>analysis or internal environment analysis is an attempt to the identification of organizational capabilities which can be done through various methods/tools/ or techniques.</a:t>
            </a:r>
          </a:p>
          <a:p>
            <a:r>
              <a:rPr lang="en-US" sz="3600" dirty="0">
                <a:latin typeface="Times New Roman" panose="02020603050405020304" pitchFamily="18" charset="0"/>
                <a:cs typeface="Times New Roman" panose="02020603050405020304" pitchFamily="18" charset="0"/>
              </a:rPr>
              <a:t>Internal analysis is an important tool to </a:t>
            </a:r>
            <a:r>
              <a:rPr lang="en-US" sz="3600" u="sng" dirty="0">
                <a:latin typeface="Times New Roman" panose="02020603050405020304" pitchFamily="18" charset="0"/>
                <a:cs typeface="Times New Roman" panose="02020603050405020304" pitchFamily="18" charset="0"/>
                <a:hlinkClick r:id="rId2"/>
              </a:rPr>
              <a:t>understand the internal activities</a:t>
            </a:r>
            <a:r>
              <a:rPr lang="en-US" sz="3600" dirty="0">
                <a:latin typeface="Times New Roman" panose="02020603050405020304" pitchFamily="18" charset="0"/>
                <a:cs typeface="Times New Roman" panose="02020603050405020304" pitchFamily="18" charset="0"/>
              </a:rPr>
              <a:t> of an organization. It gives information about how its strategies are working, its resource base, relative strengths &amp; weaknesses, and helps to formulate effective strategies.</a:t>
            </a:r>
          </a:p>
          <a:p>
            <a:pPr marL="457200" indent="-457200">
              <a:buAutoNum type="arabicPeriod"/>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1432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7500" lnSpcReduction="20000"/>
          </a:bodyPr>
          <a:lstStyle/>
          <a:p>
            <a:pPr marL="457200" indent="-457200">
              <a:buAutoNum type="arabicPeriod"/>
            </a:pPr>
            <a:r>
              <a:rPr lang="en-US" sz="3200" b="1" dirty="0" smtClean="0">
                <a:latin typeface="Times New Roman" panose="02020603050405020304" pitchFamily="18" charset="0"/>
                <a:cs typeface="Times New Roman" panose="02020603050405020304" pitchFamily="18" charset="0"/>
              </a:rPr>
              <a:t>Value chain Analysis:</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Value chain analysis is a process whereby by a firm determines the cost associated with organizational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activities </a:t>
            </a:r>
            <a:r>
              <a:rPr lang="en-US" sz="3200" dirty="0">
                <a:latin typeface="Times New Roman" panose="02020603050405020304" pitchFamily="18" charset="0"/>
                <a:cs typeface="Times New Roman" panose="02020603050405020304" pitchFamily="18" charset="0"/>
              </a:rPr>
              <a:t>from purchasing raw materials to manufacturing products to marketing those products</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 business may have a different chain of activities that converts into a usable product that creates customer value. It examines how an organization creates customer value through its different activities</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Activities in the value chain include primary and secondary activities.</a:t>
            </a:r>
          </a:p>
          <a:p>
            <a:pPr marL="0" indent="0">
              <a:buNone/>
            </a:pPr>
            <a:endParaRPr lang="en-US" dirty="0"/>
          </a:p>
        </p:txBody>
      </p:sp>
    </p:spTree>
    <p:extLst>
      <p:ext uri="{BB962C8B-B14F-4D97-AF65-F5344CB8AC3E}">
        <p14:creationId xmlns:p14="http://schemas.microsoft.com/office/powerpoint/2010/main" xmlns="" val="1508062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85000" lnSpcReduction="20000"/>
          </a:bodyPr>
          <a:lstStyle/>
          <a:p>
            <a:pPr marL="0" indent="0">
              <a:buNone/>
            </a:pPr>
            <a:r>
              <a:rPr lang="en-US" b="1" dirty="0" smtClean="0"/>
              <a:t>	</a:t>
            </a:r>
            <a:r>
              <a:rPr lang="en-US" sz="3200" b="1" dirty="0" smtClean="0">
                <a:latin typeface="Times New Roman" panose="02020603050405020304" pitchFamily="18" charset="0"/>
                <a:cs typeface="Times New Roman" panose="02020603050405020304" pitchFamily="18" charset="0"/>
              </a:rPr>
              <a:t>Primary </a:t>
            </a:r>
            <a:r>
              <a:rPr lang="en-US" sz="3200" b="1" dirty="0">
                <a:latin typeface="Times New Roman" panose="02020603050405020304" pitchFamily="18" charset="0"/>
                <a:cs typeface="Times New Roman" panose="02020603050405020304" pitchFamily="18" charset="0"/>
              </a:rPr>
              <a:t>Activities: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Inbound Logistics – They include the activities such as materials handling, warehousing, and inventory control</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Operations – They include activities to convert the input provided by inbound logistics into final product form.</a:t>
            </a:r>
          </a:p>
          <a:p>
            <a:r>
              <a:rPr lang="en-US" sz="3200" dirty="0">
                <a:latin typeface="Times New Roman" panose="02020603050405020304" pitchFamily="18" charset="0"/>
                <a:cs typeface="Times New Roman" panose="02020603050405020304" pitchFamily="18" charset="0"/>
              </a:rPr>
              <a:t>Outbound Logistics – They include activities relating to the distribution of products to final consumers.</a:t>
            </a:r>
          </a:p>
          <a:p>
            <a:r>
              <a:rPr lang="en-US" sz="3200" dirty="0">
                <a:latin typeface="Times New Roman" panose="02020603050405020304" pitchFamily="18" charset="0"/>
                <a:cs typeface="Times New Roman" panose="02020603050405020304" pitchFamily="18" charset="0"/>
              </a:rPr>
              <a:t>Marketing and Sales – They are the marketing efforts to persuade customers to purchase the products.</a:t>
            </a:r>
          </a:p>
          <a:p>
            <a:r>
              <a:rPr lang="en-US" sz="3200" dirty="0">
                <a:latin typeface="Times New Roman" panose="02020603050405020304" pitchFamily="18" charset="0"/>
                <a:cs typeface="Times New Roman" panose="02020603050405020304" pitchFamily="18" charset="0"/>
              </a:rPr>
              <a:t>Services – Activities designed to enhance or maintain a product’s value.</a:t>
            </a:r>
          </a:p>
          <a:p>
            <a:pPr marL="0" indent="0">
              <a:buNone/>
            </a:pPr>
            <a:endParaRPr lang="en-US" dirty="0"/>
          </a:p>
        </p:txBody>
      </p:sp>
    </p:spTree>
    <p:extLst>
      <p:ext uri="{BB962C8B-B14F-4D97-AF65-F5344CB8AC3E}">
        <p14:creationId xmlns:p14="http://schemas.microsoft.com/office/powerpoint/2010/main" xmlns="" val="76144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7500" lnSpcReduction="20000"/>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	</a:t>
            </a:r>
            <a:r>
              <a:rPr lang="en-US" sz="3200" b="1" dirty="0" smtClean="0">
                <a:latin typeface="Times New Roman" panose="02020603050405020304" pitchFamily="18" charset="0"/>
                <a:cs typeface="Times New Roman" panose="02020603050405020304" pitchFamily="18" charset="0"/>
              </a:rPr>
              <a:t>Secondary </a:t>
            </a:r>
            <a:r>
              <a:rPr lang="en-US" sz="3200" b="1" dirty="0">
                <a:latin typeface="Times New Roman" panose="02020603050405020304" pitchFamily="18" charset="0"/>
                <a:cs typeface="Times New Roman" panose="02020603050405020304" pitchFamily="18" charset="0"/>
              </a:rPr>
              <a:t>Activities: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Procurement – It includes the purchase of inputs needed to produce products.</a:t>
            </a:r>
          </a:p>
          <a:p>
            <a:r>
              <a:rPr lang="en-US" sz="3200" dirty="0">
                <a:latin typeface="Times New Roman" panose="02020603050405020304" pitchFamily="18" charset="0"/>
                <a:cs typeface="Times New Roman" panose="02020603050405020304" pitchFamily="18" charset="0"/>
              </a:rPr>
              <a:t>Technological Development – Includes the activities related to improving a firm’s products and manufacturing products.</a:t>
            </a:r>
          </a:p>
          <a:p>
            <a:r>
              <a:rPr lang="en-US" sz="3200" dirty="0">
                <a:latin typeface="Times New Roman" panose="02020603050405020304" pitchFamily="18" charset="0"/>
                <a:cs typeface="Times New Roman" panose="02020603050405020304" pitchFamily="18" charset="0"/>
              </a:rPr>
              <a:t>HRM – Includes activities of recruiting, hiring, training, developing, and compensating employees.</a:t>
            </a:r>
          </a:p>
          <a:p>
            <a:r>
              <a:rPr lang="en-US" sz="3200" dirty="0">
                <a:latin typeface="Times New Roman" panose="02020603050405020304" pitchFamily="18" charset="0"/>
                <a:cs typeface="Times New Roman" panose="02020603050405020304" pitchFamily="18" charset="0"/>
              </a:rPr>
              <a:t>Firm Infrastructure – Includes activities such as general management, </a:t>
            </a:r>
            <a:r>
              <a:rPr lang="en-US" sz="3200" dirty="0" smtClean="0">
                <a:latin typeface="Times New Roman" panose="02020603050405020304" pitchFamily="18" charset="0"/>
                <a:cs typeface="Times New Roman" panose="02020603050405020304" pitchFamily="18" charset="0"/>
              </a:rPr>
              <a:t>planning, finance</a:t>
            </a:r>
            <a:r>
              <a:rPr lang="en-US" sz="3200" dirty="0">
                <a:latin typeface="Times New Roman" panose="02020603050405020304" pitchFamily="18" charset="0"/>
                <a:cs typeface="Times New Roman" panose="02020603050405020304" pitchFamily="18" charset="0"/>
              </a:rPr>
              <a:t>, accounting, legal support, and government relations.</a:t>
            </a:r>
          </a:p>
          <a:p>
            <a:pPr marL="0" indent="0">
              <a:buNone/>
            </a:pPr>
            <a:endParaRPr lang="en-US" dirty="0"/>
          </a:p>
        </p:txBody>
      </p:sp>
    </p:spTree>
    <p:extLst>
      <p:ext uri="{BB962C8B-B14F-4D97-AF65-F5344CB8AC3E}">
        <p14:creationId xmlns:p14="http://schemas.microsoft.com/office/powerpoint/2010/main" xmlns="" val="427275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0000" lnSpcReduction="20000"/>
          </a:bodyPr>
          <a:lstStyle/>
          <a:p>
            <a:pPr marL="0" indent="0">
              <a:buNone/>
            </a:pPr>
            <a:r>
              <a:rPr lang="en-US" b="1" dirty="0" smtClean="0"/>
              <a:t>	</a:t>
            </a:r>
            <a:r>
              <a:rPr lang="en-US" sz="3200" b="1" dirty="0" smtClean="0">
                <a:latin typeface="Times New Roman" panose="02020603050405020304" pitchFamily="18" charset="0"/>
                <a:cs typeface="Times New Roman" panose="02020603050405020304" pitchFamily="18" charset="0"/>
              </a:rPr>
              <a:t>2.Cost </a:t>
            </a:r>
            <a:r>
              <a:rPr lang="en-US" sz="3200" b="1" dirty="0">
                <a:latin typeface="Times New Roman" panose="02020603050405020304" pitchFamily="18" charset="0"/>
                <a:cs typeface="Times New Roman" panose="02020603050405020304" pitchFamily="18" charset="0"/>
              </a:rPr>
              <a:t>Efficiency Analysis</a:t>
            </a:r>
          </a:p>
          <a:p>
            <a:r>
              <a:rPr lang="en-US" sz="3200" dirty="0">
                <a:latin typeface="Times New Roman" panose="02020603050405020304" pitchFamily="18" charset="0"/>
                <a:cs typeface="Times New Roman" panose="02020603050405020304" pitchFamily="18" charset="0"/>
              </a:rPr>
              <a:t>Cost efficiency analysis is a decision making tool which can be used to discuss the economic efficiency of a program or a project. The tool compares policies, programs or projects in order to identify the most appropriate one to achieve a result at least cost.</a:t>
            </a:r>
          </a:p>
          <a:p>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Cost </a:t>
            </a:r>
            <a:r>
              <a:rPr lang="en-US" sz="3200" b="1" dirty="0">
                <a:latin typeface="Times New Roman" panose="02020603050405020304" pitchFamily="18" charset="0"/>
                <a:cs typeface="Times New Roman" panose="02020603050405020304" pitchFamily="18" charset="0"/>
              </a:rPr>
              <a:t>efficiency in an organization can be achieved in a variety of ways: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Economies of scale: It is cost reduction techniques by following ways; </a:t>
            </a:r>
          </a:p>
          <a:p>
            <a:pPr lvl="1"/>
            <a:r>
              <a:rPr lang="en-US" sz="3200" dirty="0">
                <a:latin typeface="Times New Roman" panose="02020603050405020304" pitchFamily="18" charset="0"/>
                <a:cs typeface="Times New Roman" panose="02020603050405020304" pitchFamily="18" charset="0"/>
              </a:rPr>
              <a:t>Bulk purchasing of inputs</a:t>
            </a:r>
          </a:p>
          <a:p>
            <a:pPr lvl="1"/>
            <a:r>
              <a:rPr lang="en-US" sz="3200" dirty="0">
                <a:latin typeface="Times New Roman" panose="02020603050405020304" pitchFamily="18" charset="0"/>
                <a:cs typeface="Times New Roman" panose="02020603050405020304" pitchFamily="18" charset="0"/>
              </a:rPr>
              <a:t>High volume of output</a:t>
            </a:r>
          </a:p>
          <a:p>
            <a:pPr lvl="1"/>
            <a:r>
              <a:rPr lang="en-US" sz="3200" dirty="0">
                <a:latin typeface="Times New Roman" panose="02020603050405020304" pitchFamily="18" charset="0"/>
                <a:cs typeface="Times New Roman" panose="02020603050405020304" pitchFamily="18" charset="0"/>
              </a:rPr>
              <a:t>Optimum capacity utilization</a:t>
            </a:r>
          </a:p>
          <a:p>
            <a:pPr lvl="1"/>
            <a:r>
              <a:rPr lang="en-US" sz="3200" dirty="0">
                <a:latin typeface="Times New Roman" panose="02020603050405020304" pitchFamily="18" charset="0"/>
                <a:cs typeface="Times New Roman" panose="02020603050405020304" pitchFamily="18" charset="0"/>
              </a:rPr>
              <a:t>Worldwide distribution network</a:t>
            </a:r>
          </a:p>
          <a:p>
            <a:pPr lvl="1"/>
            <a:r>
              <a:rPr lang="en-US" sz="3200" dirty="0">
                <a:latin typeface="Times New Roman" panose="02020603050405020304" pitchFamily="18" charset="0"/>
                <a:cs typeface="Times New Roman" panose="02020603050405020304" pitchFamily="18" charset="0"/>
              </a:rPr>
              <a:t>Better production or operation management.</a:t>
            </a:r>
          </a:p>
          <a:p>
            <a:pPr marL="0" indent="0">
              <a:buNone/>
            </a:pPr>
            <a:endParaRPr lang="en-US" dirty="0"/>
          </a:p>
        </p:txBody>
      </p:sp>
    </p:spTree>
    <p:extLst>
      <p:ext uri="{BB962C8B-B14F-4D97-AF65-F5344CB8AC3E}">
        <p14:creationId xmlns:p14="http://schemas.microsoft.com/office/powerpoint/2010/main" xmlns="" val="3792194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Supply costs: It consist of cost of inputs and inbound logistic. Lowering the supply cost is essential to get cost efficient result which can be achieved in following ways:</a:t>
            </a:r>
          </a:p>
          <a:p>
            <a:pPr lvl="1"/>
            <a:endParaRPr lang="en-US" sz="2800" dirty="0" smtClean="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lvl="1"/>
            <a:endParaRPr lang="en-US" sz="2800"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Vertical </a:t>
            </a:r>
            <a:r>
              <a:rPr lang="en-US" sz="2800" dirty="0">
                <a:latin typeface="Times New Roman" panose="02020603050405020304" pitchFamily="18" charset="0"/>
                <a:cs typeface="Times New Roman" panose="02020603050405020304" pitchFamily="18" charset="0"/>
              </a:rPr>
              <a:t>integration</a:t>
            </a:r>
          </a:p>
          <a:p>
            <a:pPr lvl="1"/>
            <a:r>
              <a:rPr lang="en-US" sz="2800" dirty="0">
                <a:latin typeface="Times New Roman" panose="02020603050405020304" pitchFamily="18" charset="0"/>
                <a:cs typeface="Times New Roman" panose="02020603050405020304" pitchFamily="18" charset="0"/>
              </a:rPr>
              <a:t>Just-in-time method</a:t>
            </a:r>
          </a:p>
          <a:p>
            <a:pPr lvl="1"/>
            <a:r>
              <a:rPr lang="en-US" sz="2800" dirty="0">
                <a:latin typeface="Times New Roman" panose="02020603050405020304" pitchFamily="18" charset="0"/>
                <a:cs typeface="Times New Roman" panose="02020603050405020304" pitchFamily="18" charset="0"/>
              </a:rPr>
              <a:t>Supply chain management</a:t>
            </a:r>
          </a:p>
          <a:p>
            <a:pPr lvl="1"/>
            <a:r>
              <a:rPr lang="en-US" sz="2800" dirty="0">
                <a:latin typeface="Times New Roman" panose="02020603050405020304" pitchFamily="18" charset="0"/>
                <a:cs typeface="Times New Roman" panose="02020603050405020304" pitchFamily="18" charset="0"/>
              </a:rPr>
              <a:t>Management information system</a:t>
            </a:r>
          </a:p>
          <a:p>
            <a:r>
              <a:rPr lang="en-US" sz="2800" dirty="0">
                <a:latin typeface="Times New Roman" panose="02020603050405020304" pitchFamily="18" charset="0"/>
                <a:cs typeface="Times New Roman" panose="02020603050405020304" pitchFamily="18" charset="0"/>
              </a:rPr>
              <a:t>Efficient production methods, such as mass production as in the motor industry.</a:t>
            </a:r>
          </a:p>
          <a:p>
            <a:r>
              <a:rPr lang="en-US" sz="2800" dirty="0">
                <a:latin typeface="Times New Roman" panose="02020603050405020304" pitchFamily="18" charset="0"/>
                <a:cs typeface="Times New Roman" panose="02020603050405020304" pitchFamily="18" charset="0"/>
              </a:rPr>
              <a:t>Experience curves, which illustrate the rule that over a period of time the costs of production will decrease in relation to the number of units produced, as experience is gained in processes, material purchasing, etc.</a:t>
            </a:r>
          </a:p>
          <a:p>
            <a:pPr marL="0" indent="0">
              <a:buNone/>
            </a:pPr>
            <a:endParaRPr lang="en-US" dirty="0"/>
          </a:p>
        </p:txBody>
      </p:sp>
    </p:spTree>
    <p:extLst>
      <p:ext uri="{BB962C8B-B14F-4D97-AF65-F5344CB8AC3E}">
        <p14:creationId xmlns:p14="http://schemas.microsoft.com/office/powerpoint/2010/main" xmlns="" val="1119148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0000" lnSpcReduction="20000"/>
          </a:bodyPr>
          <a:lstStyle/>
          <a:p>
            <a:pPr marL="0" indent="0">
              <a:buNone/>
            </a:pPr>
            <a:endParaRPr lang="en-US" dirty="0" smtClean="0"/>
          </a:p>
          <a:p>
            <a:pPr marL="0" indent="0">
              <a:buNone/>
            </a:pPr>
            <a:r>
              <a:rPr lang="en-US" b="1" dirty="0" smtClean="0"/>
              <a:t>	</a:t>
            </a:r>
            <a:r>
              <a:rPr lang="en-US" sz="3600" b="1" dirty="0" smtClean="0">
                <a:latin typeface="Times New Roman" panose="02020603050405020304" pitchFamily="18" charset="0"/>
                <a:cs typeface="Times New Roman" panose="02020603050405020304" pitchFamily="18" charset="0"/>
              </a:rPr>
              <a:t>3</a:t>
            </a:r>
            <a:r>
              <a:rPr lang="en-US" sz="3600" b="1" dirty="0">
                <a:latin typeface="Times New Roman" panose="02020603050405020304" pitchFamily="18" charset="0"/>
                <a:cs typeface="Times New Roman" panose="02020603050405020304" pitchFamily="18" charset="0"/>
              </a:rPr>
              <a:t>. Effectiveness Analysis </a:t>
            </a:r>
            <a:endParaRPr lang="en-US" sz="3600" i="1"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Effectiveness </a:t>
            </a:r>
            <a:r>
              <a:rPr lang="en-US" sz="3600" dirty="0">
                <a:latin typeface="Times New Roman" panose="02020603050405020304" pitchFamily="18" charset="0"/>
                <a:cs typeface="Times New Roman" panose="02020603050405020304" pitchFamily="18" charset="0"/>
              </a:rPr>
              <a:t>analysis is widely known as product feature analysis. Physical features of the product that creating the value to the customers is measured in effectiveness analysis. In general, aesthetic features of the product-looks, size, color, structure </a:t>
            </a:r>
            <a:r>
              <a:rPr lang="en-US" sz="3600" dirty="0" err="1">
                <a:latin typeface="Times New Roman" panose="02020603050405020304" pitchFamily="18" charset="0"/>
                <a:cs typeface="Times New Roman" panose="02020603050405020304" pitchFamily="18" charset="0"/>
              </a:rPr>
              <a:t>etc</a:t>
            </a:r>
            <a:r>
              <a:rPr lang="en-US" sz="3600" dirty="0">
                <a:latin typeface="Times New Roman" panose="02020603050405020304" pitchFamily="18" charset="0"/>
                <a:cs typeface="Times New Roman" panose="02020603050405020304" pitchFamily="18" charset="0"/>
              </a:rPr>
              <a:t> create value to the customers</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i="1" dirty="0">
                <a:latin typeface="Times New Roman" panose="02020603050405020304" pitchFamily="18" charset="0"/>
                <a:cs typeface="Times New Roman" panose="02020603050405020304" pitchFamily="18" charset="0"/>
              </a:rPr>
              <a:t>( don't judge the book looking its </a:t>
            </a:r>
            <a:r>
              <a:rPr lang="en-US" sz="3600" i="1" dirty="0" smtClean="0">
                <a:latin typeface="Times New Roman" panose="02020603050405020304" pitchFamily="18" charset="0"/>
                <a:cs typeface="Times New Roman" panose="02020603050405020304" pitchFamily="18" charset="0"/>
              </a:rPr>
              <a:t>cover)</a:t>
            </a:r>
          </a:p>
          <a:p>
            <a:pPr marL="0" indent="0">
              <a:buNone/>
            </a:pPr>
            <a:r>
              <a:rPr lang="en-US" sz="3600" dirty="0" smtClean="0">
                <a:latin typeface="Times New Roman" panose="02020603050405020304" pitchFamily="18" charset="0"/>
                <a:cs typeface="Times New Roman" panose="02020603050405020304" pitchFamily="18" charset="0"/>
              </a:rPr>
              <a:t>If </a:t>
            </a:r>
            <a:r>
              <a:rPr lang="en-US" sz="3600" dirty="0">
                <a:latin typeface="Times New Roman" panose="02020603050405020304" pitchFamily="18" charset="0"/>
                <a:cs typeface="Times New Roman" panose="02020603050405020304" pitchFamily="18" charset="0"/>
              </a:rPr>
              <a:t>a product meets customers requirement at expected cost by giving expected quality, it is said the product effectiveness. So, product analysis deals with following two dimensions;</a:t>
            </a:r>
          </a:p>
          <a:p>
            <a:pPr marL="0" indent="0">
              <a:buNone/>
            </a:pPr>
            <a:endParaRPr lang="en-US" dirty="0"/>
          </a:p>
        </p:txBody>
      </p:sp>
    </p:spTree>
    <p:extLst>
      <p:ext uri="{BB962C8B-B14F-4D97-AF65-F5344CB8AC3E}">
        <p14:creationId xmlns:p14="http://schemas.microsoft.com/office/powerpoint/2010/main" xmlns="" val="207079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Customer requirement</a:t>
            </a:r>
          </a:p>
          <a:p>
            <a:r>
              <a:rPr lang="en-US" sz="3200" dirty="0">
                <a:latin typeface="Times New Roman" panose="02020603050405020304" pitchFamily="18" charset="0"/>
                <a:cs typeface="Times New Roman" panose="02020603050405020304" pitchFamily="18" charset="0"/>
              </a:rPr>
              <a:t>Value added by company</a:t>
            </a:r>
          </a:p>
          <a:p>
            <a:r>
              <a:rPr lang="en-US" sz="3200" dirty="0">
                <a:latin typeface="Times New Roman" panose="02020603050405020304" pitchFamily="18" charset="0"/>
                <a:cs typeface="Times New Roman" panose="02020603050405020304" pitchFamily="18" charset="0"/>
              </a:rPr>
              <a:t>Customer requirement is satisfied, if the company offers them the product with aesthetic features, and their service expectations and price sensitivity</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Value addition to customers can be enhanced through extra quality and quantity of product, after sales service and communication the customers about the product features.</a:t>
            </a:r>
          </a:p>
          <a:p>
            <a:endParaRPr lang="en-US" dirty="0"/>
          </a:p>
        </p:txBody>
      </p:sp>
    </p:spTree>
    <p:extLst>
      <p:ext uri="{BB962C8B-B14F-4D97-AF65-F5344CB8AC3E}">
        <p14:creationId xmlns:p14="http://schemas.microsoft.com/office/powerpoint/2010/main" xmlns="" val="152703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70000" lnSpcReduction="20000"/>
          </a:bodyPr>
          <a:lstStyle/>
          <a:p>
            <a:pPr marL="0" indent="0">
              <a:buNone/>
            </a:pPr>
            <a:r>
              <a:rPr lang="en-US" b="1" dirty="0" smtClean="0"/>
              <a:t>4.</a:t>
            </a:r>
            <a:r>
              <a:rPr lang="en-US" sz="3200" b="1" dirty="0" smtClean="0">
                <a:latin typeface="Times New Roman" panose="02020603050405020304" pitchFamily="18" charset="0"/>
                <a:cs typeface="Times New Roman" panose="02020603050405020304" pitchFamily="18" charset="0"/>
              </a:rPr>
              <a:t>Comparative </a:t>
            </a:r>
            <a:r>
              <a:rPr lang="en-US" sz="3200" b="1" dirty="0">
                <a:latin typeface="Times New Roman" panose="02020603050405020304" pitchFamily="18" charset="0"/>
                <a:cs typeface="Times New Roman" panose="02020603050405020304" pitchFamily="18" charset="0"/>
              </a:rPr>
              <a:t>Analysis</a:t>
            </a:r>
          </a:p>
          <a:p>
            <a:r>
              <a:rPr lang="en-US" sz="3200" dirty="0">
                <a:latin typeface="Times New Roman" panose="02020603050405020304" pitchFamily="18" charset="0"/>
                <a:cs typeface="Times New Roman" panose="02020603050405020304" pitchFamily="18" charset="0"/>
              </a:rPr>
              <a:t>Comparative analysis is a tool to measure the company's performance by comparing company's position with industry's norms and standards. This is used to see how the value system of an organization has changed over a period of time. </a:t>
            </a:r>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is carried out mainly by considering the history of the company itself or by comparing its performance with the norms of the industry within which it operates.</a:t>
            </a:r>
          </a:p>
          <a:p>
            <a:r>
              <a:rPr lang="en-US" sz="3200" dirty="0">
                <a:latin typeface="Times New Roman" panose="02020603050405020304" pitchFamily="18" charset="0"/>
                <a:cs typeface="Times New Roman" panose="02020603050405020304" pitchFamily="18" charset="0"/>
              </a:rPr>
              <a:t>Comparative analysis is done to assess financial performance and sales effectiveness of the company. So, it is possible to identify by looking at financial ratios such as sales/capital and sales/employees and comparing current values with those of recent years. Comparing the company's position in terms of these factors with the norms for the industry helps to identify its relative position with respect to its competitors.</a:t>
            </a:r>
          </a:p>
          <a:p>
            <a:endParaRPr lang="en-US" dirty="0"/>
          </a:p>
        </p:txBody>
      </p:sp>
    </p:spTree>
    <p:extLst>
      <p:ext uri="{BB962C8B-B14F-4D97-AF65-F5344CB8AC3E}">
        <p14:creationId xmlns:p14="http://schemas.microsoft.com/office/powerpoint/2010/main" xmlns="" val="223465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Business Environment: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term “Business environment " is the sum of all conditions, events, and influences that surround and affect business activities and growth</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The forces which constitute the business environment are its suppliers, competitors, consumer groups, media, </a:t>
            </a:r>
            <a:r>
              <a:rPr lang="en-US" sz="2400" dirty="0" smtClean="0">
                <a:latin typeface="Times New Roman" panose="02020603050405020304" pitchFamily="18" charset="0"/>
                <a:cs typeface="Times New Roman" panose="02020603050405020304" pitchFamily="18" charset="0"/>
              </a:rPr>
              <a:t>government</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customers, economic conditions, market conditions, investors, technologies, trends, and multiple other institutions working externally of a business constitute its business environment. These forces influence the business even though they are outside the business boundaries</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6" name="Picture 2" descr="Importance of Business Environ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7600" y="0"/>
            <a:ext cx="5481181"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844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a:bodyPr>
          <a:lstStyle/>
          <a:p>
            <a:pPr marL="0" indent="0">
              <a:buNone/>
            </a:pPr>
            <a:endParaRPr lang="en-US" dirty="0" smtClean="0"/>
          </a:p>
          <a:p>
            <a:pPr marL="0" indent="0">
              <a:buNone/>
            </a:pPr>
            <a:r>
              <a:rPr lang="en-US" sz="3600" b="1" dirty="0">
                <a:latin typeface="Times New Roman" panose="02020603050405020304" pitchFamily="18" charset="0"/>
                <a:cs typeface="Times New Roman" panose="02020603050405020304" pitchFamily="18" charset="0"/>
              </a:rPr>
              <a:t>Three ways of approaching the analysis of a company's current and past performance are:</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Historical analysis of performance;</a:t>
            </a:r>
          </a:p>
          <a:p>
            <a:r>
              <a:rPr lang="en-US" sz="3600" dirty="0">
                <a:latin typeface="Times New Roman" panose="02020603050405020304" pitchFamily="18" charset="0"/>
                <a:cs typeface="Times New Roman" panose="02020603050405020304" pitchFamily="18" charset="0"/>
              </a:rPr>
              <a:t>Comparison with the relative performance of organizations in the same industry,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i.e. with industry norms; or</a:t>
            </a:r>
          </a:p>
          <a:p>
            <a:r>
              <a:rPr lang="en-US" sz="3600" dirty="0">
                <a:latin typeface="Times New Roman" panose="02020603050405020304" pitchFamily="18" charset="0"/>
                <a:cs typeface="Times New Roman" panose="02020603050405020304" pitchFamily="18" charset="0"/>
              </a:rPr>
              <a:t>Benchmarking, i.e. a comparison against the best performers.</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3933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85000" lnSpcReduction="20000"/>
          </a:bodyPr>
          <a:lstStyle/>
          <a:p>
            <a:pPr marL="0" indent="0">
              <a:buNone/>
            </a:pPr>
            <a:r>
              <a:rPr lang="en-US" dirty="0"/>
              <a:t>	</a:t>
            </a:r>
            <a:r>
              <a:rPr lang="en-US" dirty="0" smtClean="0"/>
              <a:t>		</a:t>
            </a:r>
            <a:r>
              <a:rPr lang="en-US" sz="3200" b="1" dirty="0" smtClean="0">
                <a:latin typeface="Times New Roman" panose="02020603050405020304" pitchFamily="18" charset="0"/>
                <a:cs typeface="Times New Roman" panose="02020603050405020304" pitchFamily="18" charset="0"/>
              </a:rPr>
              <a:t>SWOT </a:t>
            </a:r>
            <a:r>
              <a:rPr lang="en-US" sz="3200" b="1" dirty="0">
                <a:latin typeface="Times New Roman" panose="02020603050405020304" pitchFamily="18" charset="0"/>
                <a:cs typeface="Times New Roman" panose="02020603050405020304" pitchFamily="18" charset="0"/>
              </a:rPr>
              <a:t>Analysis</a:t>
            </a:r>
            <a:r>
              <a:rPr lang="en-US" sz="3200" b="1" dirty="0" smtClean="0">
                <a:latin typeface="Times New Roman" panose="02020603050405020304" pitchFamily="18" charset="0"/>
                <a:cs typeface="Times New Roman" panose="02020603050405020304" pitchFamily="18" charset="0"/>
              </a:rPr>
              <a:t>:</a:t>
            </a:r>
          </a:p>
          <a:p>
            <a:pPr marL="0" indent="0">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 SWOT analysis is a simple but widely used tool that helps in understanding </a:t>
            </a:r>
            <a:r>
              <a:rPr lang="en-US" sz="3200" dirty="0" smtClean="0">
                <a:latin typeface="Times New Roman" panose="02020603050405020304" pitchFamily="18" charset="0"/>
                <a:cs typeface="Times New Roman" panose="02020603050405020304" pitchFamily="18" charset="0"/>
              </a:rPr>
              <a:t>the strengths</a:t>
            </a:r>
            <a:r>
              <a:rPr lang="en-US" sz="3200" dirty="0">
                <a:latin typeface="Times New Roman" panose="02020603050405020304" pitchFamily="18" charset="0"/>
                <a:cs typeface="Times New Roman" panose="02020603050405020304" pitchFamily="18" charset="0"/>
              </a:rPr>
              <a:t>, weaknesses,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opportunities </a:t>
            </a:r>
            <a:r>
              <a:rPr lang="en-US" sz="3200" dirty="0">
                <a:latin typeface="Times New Roman" panose="02020603050405020304" pitchFamily="18" charset="0"/>
                <a:cs typeface="Times New Roman" panose="02020603050405020304" pitchFamily="18" charset="0"/>
              </a:rPr>
              <a:t>and threats involved in a project or business activity. </a:t>
            </a:r>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starts </a:t>
            </a:r>
            <a:r>
              <a:rPr lang="en-US" sz="3200" dirty="0" smtClean="0">
                <a:latin typeface="Times New Roman" panose="02020603050405020304" pitchFamily="18" charset="0"/>
                <a:cs typeface="Times New Roman" panose="02020603050405020304" pitchFamily="18" charset="0"/>
              </a:rPr>
              <a:t>by defining </a:t>
            </a:r>
            <a:r>
              <a:rPr lang="en-US" sz="3200" dirty="0">
                <a:latin typeface="Times New Roman" panose="02020603050405020304" pitchFamily="18" charset="0"/>
                <a:cs typeface="Times New Roman" panose="02020603050405020304" pitchFamily="18" charset="0"/>
              </a:rPr>
              <a:t>the objective of the project or business activity and identifies the internal and external factors </a:t>
            </a:r>
            <a:r>
              <a:rPr lang="en-US" sz="3200" dirty="0" smtClean="0">
                <a:latin typeface="Times New Roman" panose="02020603050405020304" pitchFamily="18" charset="0"/>
                <a:cs typeface="Times New Roman" panose="02020603050405020304" pitchFamily="18" charset="0"/>
              </a:rPr>
              <a:t>that are </a:t>
            </a:r>
            <a:r>
              <a:rPr lang="en-US" sz="3200" dirty="0">
                <a:latin typeface="Times New Roman" panose="02020603050405020304" pitchFamily="18" charset="0"/>
                <a:cs typeface="Times New Roman" panose="02020603050405020304" pitchFamily="18" charset="0"/>
              </a:rPr>
              <a:t>important to achieving that objective. </a:t>
            </a:r>
            <a:r>
              <a:rPr lang="en-US" sz="3200" smtClean="0">
                <a:latin typeface="Times New Roman" panose="02020603050405020304" pitchFamily="18" charset="0"/>
                <a:cs typeface="Times New Roman" panose="02020603050405020304" pitchFamily="18" charset="0"/>
              </a:rPr>
              <a:t>Strengths </a:t>
            </a:r>
            <a:r>
              <a:rPr lang="en-US" sz="3200" dirty="0">
                <a:latin typeface="Times New Roman" panose="02020603050405020304" pitchFamily="18" charset="0"/>
                <a:cs typeface="Times New Roman" panose="02020603050405020304" pitchFamily="18" charset="0"/>
              </a:rPr>
              <a:t>and weaknesses are usually internal to the </a:t>
            </a:r>
            <a:r>
              <a:rPr lang="en-US" sz="3200" dirty="0" smtClean="0">
                <a:latin typeface="Times New Roman" panose="02020603050405020304" pitchFamily="18" charset="0"/>
                <a:cs typeface="Times New Roman" panose="02020603050405020304" pitchFamily="18" charset="0"/>
              </a:rPr>
              <a:t>organization, while </a:t>
            </a:r>
            <a:r>
              <a:rPr lang="en-US" sz="3200" dirty="0">
                <a:latin typeface="Times New Roman" panose="02020603050405020304" pitchFamily="18" charset="0"/>
                <a:cs typeface="Times New Roman" panose="02020603050405020304" pitchFamily="18" charset="0"/>
              </a:rPr>
              <a:t>opportunities and threats are usually external. </a:t>
            </a:r>
          </a:p>
          <a:p>
            <a:endParaRPr lang="en-US" dirty="0"/>
          </a:p>
        </p:txBody>
      </p:sp>
    </p:spTree>
    <p:extLst>
      <p:ext uri="{BB962C8B-B14F-4D97-AF65-F5344CB8AC3E}">
        <p14:creationId xmlns:p14="http://schemas.microsoft.com/office/powerpoint/2010/main" xmlns="" val="797457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62500" lnSpcReduction="20000"/>
          </a:bodyPr>
          <a:lstStyle/>
          <a:p>
            <a:pPr marL="0" indent="0">
              <a:buNone/>
            </a:pPr>
            <a:r>
              <a:rPr lang="en-US" dirty="0" smtClean="0"/>
              <a:t>			</a:t>
            </a:r>
            <a:r>
              <a:rPr lang="en-US" sz="3000" b="1" dirty="0" smtClean="0">
                <a:latin typeface="Times New Roman" panose="02020603050405020304" pitchFamily="18" charset="0"/>
                <a:cs typeface="Times New Roman" panose="02020603050405020304" pitchFamily="18" charset="0"/>
              </a:rPr>
              <a:t>Strength</a:t>
            </a:r>
            <a:r>
              <a:rPr lang="en-US" sz="3000" dirty="0" smtClean="0">
                <a:latin typeface="Times New Roman" panose="02020603050405020304" pitchFamily="18" charset="0"/>
                <a:cs typeface="Times New Roman" panose="02020603050405020304" pitchFamily="18" charset="0"/>
              </a:rPr>
              <a:t>:</a:t>
            </a:r>
          </a:p>
          <a:p>
            <a:pPr marL="0" indent="0">
              <a:buNone/>
            </a:pPr>
            <a:r>
              <a:rPr lang="en-US" sz="3000" dirty="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Excellent </a:t>
            </a:r>
            <a:r>
              <a:rPr lang="en-US" sz="3000" dirty="0">
                <a:latin typeface="Times New Roman" panose="02020603050405020304" pitchFamily="18" charset="0"/>
                <a:cs typeface="Times New Roman" panose="02020603050405020304" pitchFamily="18" charset="0"/>
              </a:rPr>
              <a:t>sales staff with strong knowledge of existing products</a:t>
            </a:r>
          </a:p>
          <a:p>
            <a:pPr marL="0" indent="0">
              <a:buNone/>
            </a:pPr>
            <a:r>
              <a:rPr lang="en-US" sz="3000" dirty="0">
                <a:latin typeface="Times New Roman" panose="02020603050405020304" pitchFamily="18" charset="0"/>
                <a:cs typeface="Times New Roman" panose="02020603050405020304" pitchFamily="18" charset="0"/>
              </a:rPr>
              <a:t>- Good relationship with customers</a:t>
            </a:r>
          </a:p>
          <a:p>
            <a:pPr marL="0" indent="0">
              <a:buNone/>
            </a:pPr>
            <a:r>
              <a:rPr lang="en-US" sz="3000" dirty="0">
                <a:latin typeface="Times New Roman" panose="02020603050405020304" pitchFamily="18" charset="0"/>
                <a:cs typeface="Times New Roman" panose="02020603050405020304" pitchFamily="18" charset="0"/>
              </a:rPr>
              <a:t>- Good internal communications</a:t>
            </a:r>
          </a:p>
          <a:p>
            <a:pPr marL="0" indent="0">
              <a:buNone/>
            </a:pPr>
            <a:r>
              <a:rPr lang="en-US" sz="3000" dirty="0">
                <a:latin typeface="Times New Roman" panose="02020603050405020304" pitchFamily="18" charset="0"/>
                <a:cs typeface="Times New Roman" panose="02020603050405020304" pitchFamily="18" charset="0"/>
              </a:rPr>
              <a:t>- High traffic location</a:t>
            </a:r>
          </a:p>
          <a:p>
            <a:pPr marL="0" indent="0">
              <a:buNone/>
            </a:pPr>
            <a:r>
              <a:rPr lang="en-US" sz="3000" dirty="0">
                <a:latin typeface="Times New Roman" panose="02020603050405020304" pitchFamily="18" charset="0"/>
                <a:cs typeface="Times New Roman" panose="02020603050405020304" pitchFamily="18" charset="0"/>
              </a:rPr>
              <a:t>- Successful marketing strategies</a:t>
            </a:r>
          </a:p>
          <a:p>
            <a:pPr>
              <a:buFontTx/>
              <a:buChar char="-"/>
            </a:pPr>
            <a:r>
              <a:rPr lang="en-US" sz="3000" dirty="0" smtClean="0">
                <a:latin typeface="Times New Roman" panose="02020603050405020304" pitchFamily="18" charset="0"/>
                <a:cs typeface="Times New Roman" panose="02020603050405020304" pitchFamily="18" charset="0"/>
              </a:rPr>
              <a:t>Reputation </a:t>
            </a:r>
            <a:r>
              <a:rPr lang="en-US" sz="3000" dirty="0">
                <a:latin typeface="Times New Roman" panose="02020603050405020304" pitchFamily="18" charset="0"/>
                <a:cs typeface="Times New Roman" panose="02020603050405020304" pitchFamily="18" charset="0"/>
              </a:rPr>
              <a:t>for </a:t>
            </a:r>
            <a:r>
              <a:rPr lang="en-US" sz="3000" dirty="0" smtClean="0">
                <a:latin typeface="Times New Roman" panose="02020603050405020304" pitchFamily="18" charset="0"/>
                <a:cs typeface="Times New Roman" panose="02020603050405020304" pitchFamily="18" charset="0"/>
              </a:rPr>
              <a:t>innovation</a:t>
            </a:r>
          </a:p>
          <a:p>
            <a:pPr marL="0" indent="0">
              <a:buNone/>
            </a:pPr>
            <a:r>
              <a:rPr lang="en-US"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Weakness:</a:t>
            </a:r>
          </a:p>
          <a:p>
            <a:pPr marL="0" indent="0">
              <a:buNone/>
            </a:pPr>
            <a:r>
              <a:rPr lang="en-US" sz="3000" dirty="0" smtClean="0">
                <a:latin typeface="Times New Roman" panose="02020603050405020304" pitchFamily="18" charset="0"/>
                <a:cs typeface="Times New Roman" panose="02020603050405020304" pitchFamily="18" charset="0"/>
              </a:rPr>
              <a:t>-Currently </a:t>
            </a:r>
            <a:r>
              <a:rPr lang="en-US" sz="3000" dirty="0">
                <a:latin typeface="Times New Roman" panose="02020603050405020304" pitchFamily="18" charset="0"/>
                <a:cs typeface="Times New Roman" panose="02020603050405020304" pitchFamily="18" charset="0"/>
              </a:rPr>
              <a:t>struggling to meet deadlines - too much work?</a:t>
            </a:r>
          </a:p>
          <a:p>
            <a:pPr marL="0" indent="0">
              <a:buNone/>
            </a:pPr>
            <a:r>
              <a:rPr lang="en-US" sz="3000" dirty="0">
                <a:latin typeface="Times New Roman" panose="02020603050405020304" pitchFamily="18" charset="0"/>
                <a:cs typeface="Times New Roman" panose="02020603050405020304" pitchFamily="18" charset="0"/>
              </a:rPr>
              <a:t>- High rental costs</a:t>
            </a:r>
          </a:p>
          <a:p>
            <a:pPr marL="0" indent="0">
              <a:buNone/>
            </a:pPr>
            <a:r>
              <a:rPr lang="en-US" sz="3000" dirty="0">
                <a:latin typeface="Times New Roman" panose="02020603050405020304" pitchFamily="18" charset="0"/>
                <a:cs typeface="Times New Roman" panose="02020603050405020304" pitchFamily="18" charset="0"/>
              </a:rPr>
              <a:t>- Market research data may be out of date</a:t>
            </a:r>
          </a:p>
          <a:p>
            <a:pPr marL="0" indent="0">
              <a:buNone/>
            </a:pPr>
            <a:r>
              <a:rPr lang="en-US" sz="3000" dirty="0">
                <a:latin typeface="Times New Roman" panose="02020603050405020304" pitchFamily="18" charset="0"/>
                <a:cs typeface="Times New Roman" panose="02020603050405020304" pitchFamily="18" charset="0"/>
              </a:rPr>
              <a:t>- Cash flow problems</a:t>
            </a:r>
          </a:p>
          <a:p>
            <a:pPr marL="0" indent="0">
              <a:buNone/>
            </a:pPr>
            <a:r>
              <a:rPr lang="en-US" sz="3000" dirty="0">
                <a:latin typeface="Times New Roman" panose="02020603050405020304" pitchFamily="18" charset="0"/>
                <a:cs typeface="Times New Roman" panose="02020603050405020304" pitchFamily="18" charset="0"/>
              </a:rPr>
              <a:t>- Holding too much stock</a:t>
            </a:r>
          </a:p>
          <a:p>
            <a:pPr marL="0" indent="0">
              <a:buNone/>
            </a:pPr>
            <a:r>
              <a:rPr lang="en-US" sz="3000" dirty="0">
                <a:latin typeface="Times New Roman" panose="02020603050405020304" pitchFamily="18" charset="0"/>
                <a:cs typeface="Times New Roman" panose="02020603050405020304" pitchFamily="18" charset="0"/>
              </a:rPr>
              <a:t>- Poor record keeping</a:t>
            </a:r>
          </a:p>
        </p:txBody>
      </p:sp>
    </p:spTree>
    <p:extLst>
      <p:ext uri="{BB962C8B-B14F-4D97-AF65-F5344CB8AC3E}">
        <p14:creationId xmlns:p14="http://schemas.microsoft.com/office/powerpoint/2010/main" xmlns="" val="3315874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800" b="1" dirty="0" smtClean="0">
                <a:latin typeface="Times New Roman" panose="02020603050405020304" pitchFamily="18" charset="0"/>
                <a:cs typeface="Times New Roman" panose="02020603050405020304" pitchFamily="18" charset="0"/>
              </a:rPr>
              <a:t>Opportunities:</a:t>
            </a:r>
          </a:p>
          <a:p>
            <a:pPr marL="0" indent="0">
              <a:buNone/>
            </a:pPr>
            <a:r>
              <a:rPr lang="en-US" sz="2800" dirty="0" smtClean="0">
                <a:latin typeface="Times New Roman" panose="02020603050405020304" pitchFamily="18" charset="0"/>
                <a:cs typeface="Times New Roman" panose="02020603050405020304" pitchFamily="18" charset="0"/>
              </a:rPr>
              <a:t>-Similar </a:t>
            </a:r>
            <a:r>
              <a:rPr lang="en-US" sz="2800" dirty="0">
                <a:latin typeface="Times New Roman" panose="02020603050405020304" pitchFamily="18" charset="0"/>
                <a:cs typeface="Times New Roman" panose="02020603050405020304" pitchFamily="18" charset="0"/>
              </a:rPr>
              <a:t>products on the market are not as reliable or are more expensive</a:t>
            </a:r>
          </a:p>
          <a:p>
            <a:pPr marL="0" indent="0">
              <a:buNone/>
            </a:pPr>
            <a:r>
              <a:rPr lang="en-US" sz="2800" dirty="0">
                <a:latin typeface="Times New Roman" panose="02020603050405020304" pitchFamily="18" charset="0"/>
                <a:cs typeface="Times New Roman" panose="02020603050405020304" pitchFamily="18" charset="0"/>
              </a:rPr>
              <a:t>- Loyal customers</a:t>
            </a:r>
          </a:p>
          <a:p>
            <a:pPr marL="0" indent="0">
              <a:buNone/>
            </a:pPr>
            <a:r>
              <a:rPr lang="en-US" sz="2800" dirty="0">
                <a:latin typeface="Times New Roman" panose="02020603050405020304" pitchFamily="18" charset="0"/>
                <a:cs typeface="Times New Roman" panose="02020603050405020304" pitchFamily="18" charset="0"/>
              </a:rPr>
              <a:t>- Product could be on the market for Christmas</a:t>
            </a:r>
          </a:p>
          <a:p>
            <a:pPr>
              <a:buFontTx/>
              <a:buChar char="-"/>
            </a:pPr>
            <a:r>
              <a:rPr lang="en-US" sz="2800" dirty="0" smtClean="0">
                <a:latin typeface="Times New Roman" panose="02020603050405020304" pitchFamily="18" charset="0"/>
                <a:cs typeface="Times New Roman" panose="02020603050405020304" pitchFamily="18" charset="0"/>
              </a:rPr>
              <a:t>Customer </a:t>
            </a:r>
            <a:r>
              <a:rPr lang="en-US" sz="2800" dirty="0">
                <a:latin typeface="Times New Roman" panose="02020603050405020304" pitchFamily="18" charset="0"/>
                <a:cs typeface="Times New Roman" panose="02020603050405020304" pitchFamily="18" charset="0"/>
              </a:rPr>
              <a:t>demand - have asked sales staff for similar </a:t>
            </a:r>
            <a:r>
              <a:rPr lang="en-US" sz="2800" dirty="0" smtClean="0">
                <a:latin typeface="Times New Roman" panose="02020603050405020304" pitchFamily="18" charset="0"/>
                <a:cs typeface="Times New Roman" panose="02020603050405020304" pitchFamily="18" charset="0"/>
              </a:rPr>
              <a:t>product</a:t>
            </a:r>
          </a:p>
          <a:p>
            <a:pPr marL="0" indent="0">
              <a:buNone/>
            </a:pPr>
            <a:r>
              <a:rPr lang="en-US" sz="2400" b="1" dirty="0" smtClean="0">
                <a:latin typeface="Times New Roman" panose="02020603050405020304" pitchFamily="18" charset="0"/>
                <a:cs typeface="Times New Roman" panose="02020603050405020304" pitchFamily="18" charset="0"/>
              </a:rPr>
              <a:t>Threats:</a:t>
            </a:r>
          </a:p>
          <a:p>
            <a:pPr marL="0" indent="0">
              <a:buNone/>
            </a:pPr>
            <a:r>
              <a:rPr lang="en-US" sz="2400" dirty="0" smtClean="0">
                <a:latin typeface="Times New Roman" panose="02020603050405020304" pitchFamily="18" charset="0"/>
                <a:cs typeface="Times New Roman" panose="02020603050405020304" pitchFamily="18" charset="0"/>
              </a:rPr>
              <a:t>-Competitors </a:t>
            </a:r>
            <a:r>
              <a:rPr lang="en-US" sz="2400" dirty="0">
                <a:latin typeface="Times New Roman" panose="02020603050405020304" pitchFamily="18" charset="0"/>
                <a:cs typeface="Times New Roman" panose="02020603050405020304" pitchFamily="18" charset="0"/>
              </a:rPr>
              <a:t>have a similar product</a:t>
            </a:r>
          </a:p>
          <a:p>
            <a:pPr marL="0" indent="0">
              <a:buNone/>
            </a:pPr>
            <a:r>
              <a:rPr lang="en-US" sz="2400" dirty="0">
                <a:latin typeface="Times New Roman" panose="02020603050405020304" pitchFamily="18" charset="0"/>
                <a:cs typeface="Times New Roman" panose="02020603050405020304" pitchFamily="18" charset="0"/>
              </a:rPr>
              <a:t>- Competitors have launched a new advertising campaign</a:t>
            </a:r>
          </a:p>
          <a:p>
            <a:pPr marL="0" indent="0">
              <a:buNone/>
            </a:pPr>
            <a:r>
              <a:rPr lang="en-US" sz="2400" dirty="0">
                <a:latin typeface="Times New Roman" panose="02020603050405020304" pitchFamily="18" charset="0"/>
                <a:cs typeface="Times New Roman" panose="02020603050405020304" pitchFamily="18" charset="0"/>
              </a:rPr>
              <a:t>- Competitor opening shop nearby</a:t>
            </a:r>
          </a:p>
          <a:p>
            <a:pPr marL="0" indent="0">
              <a:buNone/>
            </a:pPr>
            <a:r>
              <a:rPr lang="en-US" sz="2400" dirty="0">
                <a:latin typeface="Times New Roman" panose="02020603050405020304" pitchFamily="18" charset="0"/>
                <a:cs typeface="Times New Roman" panose="02020603050405020304" pitchFamily="18" charset="0"/>
              </a:rPr>
              <a:t>- Downturn in economy may mean people are spending less</a:t>
            </a:r>
          </a:p>
        </p:txBody>
      </p:sp>
    </p:spTree>
    <p:extLst>
      <p:ext uri="{BB962C8B-B14F-4D97-AF65-F5344CB8AC3E}">
        <p14:creationId xmlns:p14="http://schemas.microsoft.com/office/powerpoint/2010/main" xmlns="" val="2004430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85000" lnSpcReduction="20000"/>
          </a:bodyPr>
          <a:lstStyle/>
          <a:p>
            <a:pPr marL="0" indent="0">
              <a:buNone/>
            </a:pPr>
            <a:r>
              <a:rPr lang="en-US" dirty="0" smtClean="0"/>
              <a:t>	</a:t>
            </a:r>
            <a:r>
              <a:rPr lang="en-US" sz="3500" dirty="0" smtClean="0">
                <a:latin typeface="Times New Roman" panose="02020603050405020304" pitchFamily="18" charset="0"/>
                <a:cs typeface="Times New Roman" panose="02020603050405020304" pitchFamily="18" charset="0"/>
              </a:rPr>
              <a:t>Resource Based View Strategy</a:t>
            </a:r>
            <a:r>
              <a:rPr lang="en-US" sz="3500" dirty="0">
                <a:latin typeface="Times New Roman" panose="02020603050405020304" pitchFamily="18" charset="0"/>
                <a:cs typeface="Times New Roman" panose="02020603050405020304" pitchFamily="18" charset="0"/>
              </a:rPr>
              <a:t> </a:t>
            </a:r>
            <a:r>
              <a:rPr lang="en-US" sz="3500" dirty="0" smtClean="0">
                <a:latin typeface="Times New Roman" panose="02020603050405020304" pitchFamily="18" charset="0"/>
                <a:cs typeface="Times New Roman" panose="02020603050405020304" pitchFamily="18" charset="0"/>
              </a:rPr>
              <a:t>( RBV):</a:t>
            </a:r>
            <a:endParaRPr lang="en-US" b="1" dirty="0">
              <a:latin typeface="Times New Roman" panose="02020603050405020304" pitchFamily="18" charset="0"/>
              <a:cs typeface="Times New Roman" panose="02020603050405020304" pitchFamily="18" charset="0"/>
            </a:endParaRPr>
          </a:p>
          <a:p>
            <a:pPr marL="0" indent="0" fontAlgn="base">
              <a:buNone/>
            </a:pPr>
            <a:r>
              <a:rPr lang="en-US" sz="2800" dirty="0">
                <a:latin typeface="Times New Roman" panose="02020603050405020304" pitchFamily="18" charset="0"/>
                <a:cs typeface="Times New Roman" panose="02020603050405020304" pitchFamily="18" charset="0"/>
              </a:rPr>
              <a:t>Resource-based view states that organizations’ internal resources are more critical to achieving competitive advantage. It states the </a:t>
            </a:r>
            <a:r>
              <a:rPr lang="en-US" sz="2800" dirty="0" smtClean="0">
                <a:latin typeface="Times New Roman" panose="02020603050405020304" pitchFamily="18" charset="0"/>
                <a:cs typeface="Times New Roman" panose="02020603050405020304" pitchFamily="18" charset="0"/>
              </a:rPr>
              <a:t>following  </a:t>
            </a:r>
            <a:r>
              <a:rPr lang="en-US" sz="2800" dirty="0">
                <a:latin typeface="Times New Roman" panose="02020603050405020304" pitchFamily="18" charset="0"/>
                <a:cs typeface="Times New Roman" panose="02020603050405020304" pitchFamily="18" charset="0"/>
              </a:rPr>
              <a:t>important resources</a:t>
            </a:r>
            <a:r>
              <a:rPr lang="en-US" sz="2800" dirty="0" smtClean="0">
                <a:latin typeface="Times New Roman" panose="02020603050405020304" pitchFamily="18" charset="0"/>
                <a:cs typeface="Times New Roman" panose="02020603050405020304" pitchFamily="18" charset="0"/>
              </a:rPr>
              <a:t>,</a:t>
            </a:r>
          </a:p>
          <a:p>
            <a:pPr marL="0" indent="0" fontAlgn="base">
              <a:buNone/>
            </a:pPr>
            <a:r>
              <a:rPr lang="en-US" sz="2800" b="1" dirty="0" smtClean="0">
                <a:latin typeface="Times New Roman" panose="02020603050405020304" pitchFamily="18" charset="0"/>
                <a:cs typeface="Times New Roman" panose="02020603050405020304" pitchFamily="18" charset="0"/>
              </a:rPr>
              <a:t>1. Available Resources:</a:t>
            </a:r>
            <a:r>
              <a:rPr lang="en-US" sz="2800" dirty="0" smtClean="0">
                <a:latin typeface="Times New Roman" panose="02020603050405020304" pitchFamily="18" charset="0"/>
                <a:cs typeface="Times New Roman" panose="02020603050405020304" pitchFamily="18" charset="0"/>
              </a:rPr>
              <a:t> Resources that are currently available in the organization. </a:t>
            </a:r>
            <a:endParaRPr lang="en-US" sz="2800" dirty="0">
              <a:latin typeface="Times New Roman" panose="02020603050405020304" pitchFamily="18" charset="0"/>
              <a:cs typeface="Times New Roman" panose="02020603050405020304" pitchFamily="18" charset="0"/>
            </a:endParaRPr>
          </a:p>
          <a:p>
            <a:pPr marL="0" indent="0" fontAlgn="base">
              <a:buNone/>
            </a:pPr>
            <a:r>
              <a:rPr lang="en-US" sz="2800" b="1" i="1" dirty="0">
                <a:latin typeface="Times New Roman" panose="02020603050405020304" pitchFamily="18" charset="0"/>
                <a:cs typeface="Times New Roman" panose="02020603050405020304" pitchFamily="18" charset="0"/>
              </a:rPr>
              <a:t>Physical Resources –</a:t>
            </a:r>
            <a:r>
              <a:rPr lang="en-US" sz="2800" dirty="0">
                <a:latin typeface="Times New Roman" panose="02020603050405020304" pitchFamily="18" charset="0"/>
                <a:cs typeface="Times New Roman" panose="02020603050405020304" pitchFamily="18" charset="0"/>
              </a:rPr>
              <a:t> Include all plant and equipment, location technology, raw materials, and machines.</a:t>
            </a:r>
          </a:p>
          <a:p>
            <a:pPr marL="0" indent="0" fontAlgn="base">
              <a:buNone/>
            </a:pPr>
            <a:r>
              <a:rPr lang="en-US" sz="2800" b="1" i="1" dirty="0">
                <a:latin typeface="Times New Roman" panose="02020603050405020304" pitchFamily="18" charset="0"/>
                <a:cs typeface="Times New Roman" panose="02020603050405020304" pitchFamily="18" charset="0"/>
              </a:rPr>
              <a:t>Human resources – </a:t>
            </a:r>
            <a:r>
              <a:rPr lang="en-US" sz="2800" dirty="0">
                <a:latin typeface="Times New Roman" panose="02020603050405020304" pitchFamily="18" charset="0"/>
                <a:cs typeface="Times New Roman" panose="02020603050405020304" pitchFamily="18" charset="0"/>
              </a:rPr>
              <a:t>include all employees, training, experience, knowledge, skills, and abilities.</a:t>
            </a:r>
          </a:p>
          <a:p>
            <a:pPr marL="0" indent="0">
              <a:buNone/>
            </a:pPr>
            <a:r>
              <a:rPr lang="en-US" sz="2800" b="1" i="1" dirty="0" smtClean="0">
                <a:latin typeface="Times New Roman" panose="02020603050405020304" pitchFamily="18" charset="0"/>
                <a:cs typeface="Times New Roman" panose="02020603050405020304" pitchFamily="18" charset="0"/>
              </a:rPr>
              <a:t>Financial resources- </a:t>
            </a:r>
            <a:r>
              <a:rPr lang="en-US" sz="2800" dirty="0" smtClean="0">
                <a:latin typeface="Times New Roman" panose="02020603050405020304" pitchFamily="18" charset="0"/>
                <a:cs typeface="Times New Roman" panose="02020603050405020304" pitchFamily="18" charset="0"/>
              </a:rPr>
              <a:t>sources of finance, capital structure, relationship with other financial institution.</a:t>
            </a:r>
            <a:endParaRPr lang="en-US" sz="2800" dirty="0">
              <a:latin typeface="Times New Roman" panose="02020603050405020304" pitchFamily="18" charset="0"/>
              <a:cs typeface="Times New Roman" panose="02020603050405020304" pitchFamily="18" charset="0"/>
            </a:endParaRPr>
          </a:p>
          <a:p>
            <a:pPr marL="0" indent="0">
              <a:buNone/>
            </a:pPr>
            <a:r>
              <a:rPr lang="en-US" sz="2800" b="1" i="1" dirty="0" smtClean="0">
                <a:latin typeface="Times New Roman" panose="02020603050405020304" pitchFamily="18" charset="0"/>
                <a:cs typeface="Times New Roman" panose="02020603050405020304" pitchFamily="18" charset="0"/>
              </a:rPr>
              <a:t>Intellectual resources-</a:t>
            </a:r>
            <a:r>
              <a:rPr lang="en-US" sz="2800" dirty="0" smtClean="0">
                <a:latin typeface="Times New Roman" panose="02020603050405020304" pitchFamily="18" charset="0"/>
                <a:cs typeface="Times New Roman" panose="02020603050405020304" pitchFamily="18" charset="0"/>
              </a:rPr>
              <a:t> patent right, brand loyalty, customer database, business system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95267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lnSpcReduction="10000"/>
          </a:bodyPr>
          <a:lstStyle/>
          <a:p>
            <a:pPr marL="0" indent="0">
              <a:buNone/>
            </a:pPr>
            <a:endParaRPr lang="en-US" dirty="0" smtClean="0"/>
          </a:p>
          <a:p>
            <a:pPr marL="0" indent="0">
              <a:buNone/>
            </a:pPr>
            <a:r>
              <a:rPr lang="en-US" sz="3200" b="1" dirty="0" smtClean="0">
                <a:latin typeface="Times New Roman" panose="02020603050405020304" pitchFamily="18" charset="0"/>
                <a:cs typeface="Times New Roman" panose="02020603050405020304" pitchFamily="18" charset="0"/>
              </a:rPr>
              <a:t>2. Threshold Resources:</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Those which are needed to meet customers' minimum requirements and therefore to continue to exist</a:t>
            </a:r>
            <a:r>
              <a:rPr lang="en-US" sz="3200" dirty="0" smtClean="0">
                <a:latin typeface="Times New Roman" panose="02020603050405020304" pitchFamily="18" charset="0"/>
                <a:cs typeface="Times New Roman" panose="02020603050405020304" pitchFamily="18" charset="0"/>
              </a:rPr>
              <a:t>. In the competitive business world; technology, IT infrastructure, AI, large scale operation are threshold resources..</a:t>
            </a: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3. </a:t>
            </a:r>
            <a:r>
              <a:rPr lang="en-US" sz="3200" b="1" dirty="0" smtClean="0">
                <a:latin typeface="Times New Roman" panose="02020603050405020304" pitchFamily="18" charset="0"/>
                <a:cs typeface="Times New Roman" panose="02020603050405020304" pitchFamily="18" charset="0"/>
              </a:rPr>
              <a:t>Unique Resources:</a:t>
            </a:r>
            <a:r>
              <a:rPr lang="en-US" sz="3200" dirty="0" smtClean="0">
                <a:latin typeface="Times New Roman" panose="02020603050405020304" pitchFamily="18" charset="0"/>
                <a:cs typeface="Times New Roman" panose="02020603050405020304" pitchFamily="18" charset="0"/>
              </a:rPr>
              <a:t> The resource that are critical for gaining competitive advantage are called unique resources. They are extraordinary, valuable, non-substitutable ,costly to imitate and rare.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4203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a:bodyPr>
          <a:lstStyle/>
          <a:p>
            <a:pPr marL="0" indent="0">
              <a:buNone/>
            </a:pPr>
            <a:r>
              <a:rPr lang="en-US" dirty="0" smtClean="0"/>
              <a:t>			</a:t>
            </a:r>
            <a:r>
              <a:rPr lang="en-US" sz="2400" b="1" dirty="0" smtClean="0">
                <a:latin typeface="Times New Roman" panose="02020603050405020304" pitchFamily="18" charset="0"/>
                <a:cs typeface="Times New Roman" panose="02020603050405020304" pitchFamily="18" charset="0"/>
              </a:rPr>
              <a:t>Competency:</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strategic management competency is the competency of a business organization to achieve and sustain a competitive </a:t>
            </a:r>
            <a:r>
              <a:rPr lang="en-US" sz="2400" dirty="0" smtClean="0">
                <a:latin typeface="Times New Roman" panose="02020603050405020304" pitchFamily="18" charset="0"/>
                <a:cs typeface="Times New Roman" panose="02020603050405020304" pitchFamily="18" charset="0"/>
              </a:rPr>
              <a:t>advantage.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 competency is something that an organization is good at doing. It is an activity that an organization has learned to perform well.</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Core competency:</a:t>
            </a:r>
          </a:p>
          <a:p>
            <a:pPr marL="0" indent="0">
              <a:buNone/>
            </a:pPr>
            <a:r>
              <a:rPr lang="en-US" sz="2400" dirty="0">
                <a:latin typeface="Times New Roman" panose="02020603050405020304" pitchFamily="18" charset="0"/>
                <a:cs typeface="Times New Roman" panose="02020603050405020304" pitchFamily="18" charset="0"/>
              </a:rPr>
              <a:t>Core competencies are the resources and capabilities that comprise the strategic advantages of a business.</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5013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endParaRPr lang="en-US" dirty="0" smtClean="0"/>
          </a:p>
          <a:p>
            <a:pPr marL="0" indent="0">
              <a:buNone/>
            </a:pPr>
            <a:r>
              <a:rPr lang="en-US" dirty="0" smtClean="0"/>
              <a:t>	</a:t>
            </a:r>
            <a:r>
              <a:rPr lang="en-US" sz="2800" b="1" dirty="0" smtClean="0">
                <a:latin typeface="Times New Roman" panose="02020603050405020304" pitchFamily="18" charset="0"/>
                <a:cs typeface="Times New Roman" panose="02020603050405020304" pitchFamily="18" charset="0"/>
              </a:rPr>
              <a:t>Distinctive competence:</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Distinctive </a:t>
            </a:r>
            <a:r>
              <a:rPr lang="en-US" sz="2800" dirty="0">
                <a:latin typeface="Times New Roman" panose="02020603050405020304" pitchFamily="18" charset="0"/>
                <a:cs typeface="Times New Roman" panose="02020603050405020304" pitchFamily="18" charset="0"/>
              </a:rPr>
              <a:t>competence refers to a superior characteristic, strength, or quality that distinguishes a company from its competitors</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When the core competency is superior to those of competitors it is called distinctive competence.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92321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dirty="0" smtClean="0"/>
              <a:t>	</a:t>
            </a:r>
            <a:r>
              <a:rPr lang="en-US" b="1" dirty="0" smtClean="0"/>
              <a:t>Sustainable Competitive Advantage:</a:t>
            </a:r>
          </a:p>
          <a:p>
            <a:pPr marL="0" indent="0">
              <a:buNone/>
            </a:pPr>
            <a:r>
              <a:rPr lang="en-US" b="1" dirty="0"/>
              <a:t>Competitive advantage</a:t>
            </a:r>
            <a:r>
              <a:rPr lang="en-US" dirty="0"/>
              <a:t> exists when a particular company consistently outperforms other companies in the same industry. A company is considered to be outperforming others if profits are higher than the competition's profits. </a:t>
            </a:r>
            <a:endParaRPr lang="en-US" dirty="0" smtClean="0"/>
          </a:p>
          <a:p>
            <a:pPr marL="0" indent="0">
              <a:buNone/>
            </a:pPr>
            <a:endParaRPr lang="en-US" dirty="0" smtClean="0"/>
          </a:p>
          <a:p>
            <a:pPr marL="0" indent="0">
              <a:buNone/>
            </a:pPr>
            <a:r>
              <a:rPr lang="en-US" dirty="0" smtClean="0"/>
              <a:t>The </a:t>
            </a:r>
            <a:r>
              <a:rPr lang="en-US" dirty="0"/>
              <a:t>competitive advantage is thought to be stronger when it lasts for a longer period of time. Those companies who are able to maintain a competitive advantage for many years are thought to have a </a:t>
            </a:r>
            <a:r>
              <a:rPr lang="en-US" b="1" dirty="0"/>
              <a:t>sustainable competitive advantage</a:t>
            </a:r>
            <a:r>
              <a:rPr lang="en-US" dirty="0"/>
              <a:t>.</a:t>
            </a:r>
          </a:p>
        </p:txBody>
      </p:sp>
    </p:spTree>
    <p:extLst>
      <p:ext uri="{BB962C8B-B14F-4D97-AF65-F5344CB8AC3E}">
        <p14:creationId xmlns:p14="http://schemas.microsoft.com/office/powerpoint/2010/main" xmlns="" val="1587512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normAutofit fontScale="92500" lnSpcReduction="10000"/>
          </a:bodyPr>
          <a:lstStyle/>
          <a:p>
            <a:endParaRPr lang="en-US" dirty="0" smtClean="0"/>
          </a:p>
          <a:p>
            <a:pPr marL="0" indent="0">
              <a:buNone/>
            </a:pPr>
            <a:r>
              <a:rPr lang="en-US" sz="2800" b="1" dirty="0" smtClean="0">
                <a:latin typeface="Times New Roman" panose="02020603050405020304" pitchFamily="18" charset="0"/>
                <a:cs typeface="Times New Roman" panose="02020603050405020304" pitchFamily="18" charset="0"/>
              </a:rPr>
              <a:t>Knowledge:</a:t>
            </a:r>
          </a:p>
          <a:p>
            <a:pPr marL="0" indent="0">
              <a:buNone/>
            </a:pPr>
            <a:r>
              <a:rPr lang="en-US" sz="2800" dirty="0" smtClean="0">
                <a:latin typeface="Times New Roman" panose="02020603050405020304" pitchFamily="18" charset="0"/>
                <a:cs typeface="Times New Roman" panose="02020603050405020304" pitchFamily="18" charset="0"/>
              </a:rPr>
              <a:t>-facts</a:t>
            </a:r>
            <a:r>
              <a:rPr lang="en-US" sz="2800" dirty="0">
                <a:latin typeface="Times New Roman" panose="02020603050405020304" pitchFamily="18" charset="0"/>
                <a:cs typeface="Times New Roman" panose="02020603050405020304" pitchFamily="18" charset="0"/>
              </a:rPr>
              <a:t>, information, and skills acquired through experience or education; the theoretical or practical understanding of a subject</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Knowledge Management:</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Knowledge management (KM) is the process of identifying, organizing, storing and disseminating information within an organization. When knowledge is not easily accessible within an organization, it can be incredibly costly to a business as valuable time is spent seeking out relevant information versus completing outcome-focused tasks.</a:t>
            </a:r>
          </a:p>
          <a:p>
            <a:endParaRPr lang="en-US" dirty="0"/>
          </a:p>
        </p:txBody>
      </p:sp>
    </p:spTree>
    <p:extLst>
      <p:ext uri="{BB962C8B-B14F-4D97-AF65-F5344CB8AC3E}">
        <p14:creationId xmlns:p14="http://schemas.microsoft.com/office/powerpoint/2010/main" xmlns="" val="223702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Organizational Environmen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708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451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6000"/>
          </a:xfrm>
        </p:spPr>
        <p:txBody>
          <a:bodyPr>
            <a:normAutofit lnSpcReduction="10000"/>
          </a:bodyPr>
          <a:lstStyle/>
          <a:p>
            <a:pPr fontAlgn="base"/>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knowledge management system (KMS) harnesses the collective knowledge of the organization, leading to better operational efficiencies. These systems are supported by the use of a knowledge base. </a:t>
            </a:r>
            <a:endParaRPr lang="en-US" sz="2800" dirty="0" smtClean="0">
              <a:latin typeface="Times New Roman" panose="02020603050405020304" pitchFamily="18" charset="0"/>
              <a:cs typeface="Times New Roman" panose="02020603050405020304" pitchFamily="18" charset="0"/>
            </a:endParaRPr>
          </a:p>
          <a:p>
            <a:pPr fontAlgn="base"/>
            <a:endParaRPr lang="en-US" sz="2800" dirty="0">
              <a:latin typeface="Times New Roman" panose="02020603050405020304" pitchFamily="18" charset="0"/>
              <a:cs typeface="Times New Roman" panose="02020603050405020304" pitchFamily="18" charset="0"/>
            </a:endParaRPr>
          </a:p>
          <a:p>
            <a:pPr fontAlgn="base"/>
            <a:r>
              <a:rPr lang="en-US" sz="2800" dirty="0" smtClean="0">
                <a:latin typeface="Times New Roman" panose="02020603050405020304" pitchFamily="18" charset="0"/>
                <a:cs typeface="Times New Roman" panose="02020603050405020304" pitchFamily="18" charset="0"/>
              </a:rPr>
              <a:t>Companies </a:t>
            </a:r>
            <a:r>
              <a:rPr lang="en-US" sz="2800" dirty="0">
                <a:latin typeface="Times New Roman" panose="02020603050405020304" pitchFamily="18" charset="0"/>
                <a:cs typeface="Times New Roman" panose="02020603050405020304" pitchFamily="18" charset="0"/>
              </a:rPr>
              <a:t>with a knowledge management strategy achieve business outcomes more quickly as increased organizational learning and collaboration among team members facilitates faster decision-making across the business. It also streamlines more organizational processes, such as training and on-boarding, leading to reports of higher employee satisfaction and retention.</a:t>
            </a:r>
          </a:p>
          <a:p>
            <a:pPr marL="0" indent="0">
              <a:buNone/>
            </a:pPr>
            <a:endParaRPr lang="en-US" dirty="0"/>
          </a:p>
        </p:txBody>
      </p:sp>
    </p:spTree>
    <p:extLst>
      <p:ext uri="{BB962C8B-B14F-4D97-AF65-F5344CB8AC3E}">
        <p14:creationId xmlns:p14="http://schemas.microsoft.com/office/powerpoint/2010/main" xmlns="" val="393344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dirty="0" smtClean="0"/>
              <a:t>	Classification / components of Business Environment:</a:t>
            </a:r>
          </a:p>
          <a:p>
            <a:pPr marL="0" indent="0">
              <a:buNone/>
            </a:pPr>
            <a:r>
              <a:rPr lang="en-US" dirty="0" smtClean="0"/>
              <a:t>INTERNAL ENVIRONMENT:</a:t>
            </a:r>
          </a:p>
          <a:p>
            <a:r>
              <a:rPr lang="en-US" dirty="0" smtClean="0"/>
              <a:t>The </a:t>
            </a:r>
            <a:r>
              <a:rPr lang="en-US" dirty="0"/>
              <a:t>internal environment refers to the conditions and resources within the organization. It is also called a firm or resource environment.</a:t>
            </a:r>
          </a:p>
          <a:p>
            <a:r>
              <a:rPr lang="en-US" dirty="0"/>
              <a:t>The internal environment is controllable by the manager in the long run. It determines the relative strengths and weaknesses of the firm. Strengths are the positive internal characteristics of the firm which are helpful for achieving desired goals.</a:t>
            </a:r>
          </a:p>
          <a:p>
            <a:r>
              <a:rPr lang="en-US" dirty="0"/>
              <a:t>And, weaknesses are the negative internal characteristics that might restrict the organization’s performance.</a:t>
            </a:r>
          </a:p>
          <a:p>
            <a:r>
              <a:rPr lang="en-US" dirty="0"/>
              <a:t>The primary responsibility of managers is to comprehend how to best utilize the important elements of the internal environment. A healthy internal environment aids in gaining a competitive advantage that directs a company in the direction of goal accomplishment.</a:t>
            </a:r>
          </a:p>
          <a:p>
            <a:pPr marL="0" indent="0">
              <a:buNone/>
            </a:pPr>
            <a:endParaRPr lang="en-US" dirty="0"/>
          </a:p>
        </p:txBody>
      </p:sp>
    </p:spTree>
    <p:extLst>
      <p:ext uri="{BB962C8B-B14F-4D97-AF65-F5344CB8AC3E}">
        <p14:creationId xmlns:p14="http://schemas.microsoft.com/office/powerpoint/2010/main" xmlns="" val="218660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dirty="0"/>
              <a:t>Internal strength and weakness together with potential opportunities and threats and a clear mission statement provide a base for a sound objective and </a:t>
            </a:r>
            <a:r>
              <a:rPr lang="en-US" u="sng" dirty="0">
                <a:hlinkClick r:id="rId2"/>
              </a:rPr>
              <a:t>strategy</a:t>
            </a:r>
            <a:r>
              <a:rPr lang="en-US" dirty="0"/>
              <a:t> formulation. The internal environment analysis seeks to give the answers to the following questions.</a:t>
            </a:r>
          </a:p>
          <a:p>
            <a:r>
              <a:rPr lang="en-US" dirty="0"/>
              <a:t>How well the current strategy is working?</a:t>
            </a:r>
          </a:p>
          <a:p>
            <a:r>
              <a:rPr lang="en-US" dirty="0"/>
              <a:t>What is our current situation?</a:t>
            </a:r>
          </a:p>
          <a:p>
            <a:r>
              <a:rPr lang="en-US" dirty="0"/>
              <a:t>What are our strengths and weaknesses?</a:t>
            </a:r>
          </a:p>
          <a:p>
            <a:r>
              <a:rPr lang="en-US" dirty="0"/>
              <a:t>How many resources are available?</a:t>
            </a:r>
          </a:p>
          <a:p>
            <a:endParaRPr lang="en-US" dirty="0"/>
          </a:p>
        </p:txBody>
      </p:sp>
    </p:spTree>
    <p:extLst>
      <p:ext uri="{BB962C8B-B14F-4D97-AF65-F5344CB8AC3E}">
        <p14:creationId xmlns:p14="http://schemas.microsoft.com/office/powerpoint/2010/main" xmlns="" val="273664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endParaRPr lang="en-US" dirty="0" smtClean="0"/>
          </a:p>
          <a:p>
            <a:pPr marL="0" indent="0">
              <a:buNone/>
            </a:pPr>
            <a:r>
              <a:rPr lang="en-US" dirty="0" smtClean="0"/>
              <a:t>	Elements of Internal Environment:</a:t>
            </a:r>
          </a:p>
          <a:p>
            <a:pPr marL="0" indent="0">
              <a:buNone/>
            </a:pPr>
            <a:r>
              <a:rPr lang="en-US" dirty="0" smtClean="0"/>
              <a:t>1</a:t>
            </a:r>
            <a:r>
              <a:rPr lang="en-US" b="1" dirty="0" smtClean="0"/>
              <a:t>.Organizational goals and policies:</a:t>
            </a:r>
            <a:r>
              <a:rPr lang="en-US" dirty="0" smtClean="0"/>
              <a:t>  profit growth, market growth, social responsibility, etc. are the goals of firm.</a:t>
            </a:r>
          </a:p>
          <a:p>
            <a:pPr marL="0" indent="0">
              <a:buNone/>
            </a:pPr>
            <a:r>
              <a:rPr lang="en-US" dirty="0" smtClean="0"/>
              <a:t>2.</a:t>
            </a:r>
            <a:r>
              <a:rPr lang="en-US" b="1" dirty="0" smtClean="0"/>
              <a:t> Organizational resource:</a:t>
            </a:r>
          </a:p>
          <a:p>
            <a:pPr marL="0" indent="0">
              <a:buNone/>
            </a:pPr>
            <a:r>
              <a:rPr lang="en-US" dirty="0" smtClean="0"/>
              <a:t> -Tangible resources: Financial, Organizational, Physical resources</a:t>
            </a:r>
          </a:p>
          <a:p>
            <a:pPr marL="0" indent="0">
              <a:buNone/>
            </a:pPr>
            <a:r>
              <a:rPr lang="en-US" dirty="0" smtClean="0"/>
              <a:t>- Intangible resources: Human resources( Knowledge, skill, ability, leadership) ,</a:t>
            </a:r>
          </a:p>
          <a:p>
            <a:pPr marL="0" indent="0">
              <a:buNone/>
            </a:pPr>
            <a:r>
              <a:rPr lang="en-US" dirty="0" smtClean="0"/>
              <a:t>Innovative resource ( Tactics, Innovation capacity),</a:t>
            </a:r>
            <a:r>
              <a:rPr lang="en-US" dirty="0"/>
              <a:t> </a:t>
            </a:r>
            <a:r>
              <a:rPr lang="en-US" dirty="0" smtClean="0"/>
              <a:t>Reputation resources( Brand loyalty, customer relationship, quality)</a:t>
            </a:r>
          </a:p>
          <a:p>
            <a:pPr marL="0" indent="0">
              <a:buNone/>
            </a:pPr>
            <a:r>
              <a:rPr lang="en-US" b="1" dirty="0" smtClean="0"/>
              <a:t>3. Organizational structure:</a:t>
            </a:r>
            <a:r>
              <a:rPr lang="en-US" dirty="0" smtClean="0"/>
              <a:t> ( Job allocation, responsibility, accountability)</a:t>
            </a:r>
          </a:p>
          <a:p>
            <a:pPr marL="0" indent="0">
              <a:buNone/>
            </a:pPr>
            <a:r>
              <a:rPr lang="en-US" dirty="0" smtClean="0"/>
              <a:t>4.</a:t>
            </a:r>
            <a:r>
              <a:rPr lang="en-US" b="1" dirty="0" smtClean="0"/>
              <a:t> Organizational culture</a:t>
            </a:r>
            <a:r>
              <a:rPr lang="en-US" dirty="0"/>
              <a:t>:</a:t>
            </a:r>
            <a:r>
              <a:rPr lang="en-US" dirty="0" smtClean="0"/>
              <a:t>( norms and value, behavior, belief)</a:t>
            </a:r>
            <a:endParaRPr lang="en-US" dirty="0"/>
          </a:p>
        </p:txBody>
      </p:sp>
    </p:spTree>
    <p:extLst>
      <p:ext uri="{BB962C8B-B14F-4D97-AF65-F5344CB8AC3E}">
        <p14:creationId xmlns:p14="http://schemas.microsoft.com/office/powerpoint/2010/main" xmlns="" val="179785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095999"/>
          </a:xfrm>
        </p:spPr>
        <p:txBody>
          <a:bodyPr/>
          <a:lstStyle/>
          <a:p>
            <a:pPr marL="0" indent="0">
              <a:buNone/>
            </a:pPr>
            <a:r>
              <a:rPr lang="en-US" dirty="0" smtClean="0"/>
              <a:t>External Environment:</a:t>
            </a:r>
          </a:p>
          <a:p>
            <a:pPr marL="0" indent="0">
              <a:buNone/>
            </a:pPr>
            <a:r>
              <a:rPr lang="en-US" dirty="0"/>
              <a:t>An </a:t>
            </a:r>
            <a:r>
              <a:rPr lang="en-US" b="1" dirty="0"/>
              <a:t>external environment</a:t>
            </a:r>
            <a:r>
              <a:rPr lang="en-US" dirty="0"/>
              <a:t> is composed of all the outside factors or influences that impact the operation of business. The business must act or react to keep up its flow of operations. The external environment can be broken down into two types</a:t>
            </a:r>
            <a:r>
              <a:rPr lang="en-US" dirty="0" smtClean="0"/>
              <a:t>:</a:t>
            </a:r>
          </a:p>
          <a:p>
            <a:pPr marL="0" indent="0">
              <a:buNone/>
            </a:pPr>
            <a:r>
              <a:rPr lang="en-US" dirty="0" smtClean="0"/>
              <a:t> </a:t>
            </a:r>
            <a:r>
              <a:rPr lang="en-US" dirty="0"/>
              <a:t>the micro environment and the macro environment</a:t>
            </a:r>
            <a:r>
              <a:rPr lang="en-US" dirty="0" smtClean="0"/>
              <a:t>.</a:t>
            </a:r>
          </a:p>
          <a:p>
            <a:pPr marL="0" indent="0">
              <a:buNone/>
            </a:pPr>
            <a:r>
              <a:rPr lang="en-US" b="1" dirty="0" smtClean="0"/>
              <a:t>Types </a:t>
            </a:r>
            <a:r>
              <a:rPr lang="en-US" b="1" dirty="0"/>
              <a:t>of External </a:t>
            </a:r>
            <a:r>
              <a:rPr lang="en-US" b="1" dirty="0" smtClean="0"/>
              <a:t>Environments</a:t>
            </a:r>
            <a:endParaRPr lang="en-US" dirty="0"/>
          </a:p>
          <a:p>
            <a:r>
              <a:rPr lang="en-US" dirty="0"/>
              <a:t>The </a:t>
            </a:r>
            <a:r>
              <a:rPr lang="en-US" b="1" dirty="0"/>
              <a:t>macro </a:t>
            </a:r>
            <a:r>
              <a:rPr lang="en-US" b="1" dirty="0" smtClean="0"/>
              <a:t>environment</a:t>
            </a:r>
            <a:r>
              <a:rPr lang="en-US" dirty="0" smtClean="0"/>
              <a:t>/General Environment consists </a:t>
            </a:r>
            <a:r>
              <a:rPr lang="en-US" dirty="0"/>
              <a:t>of general factors that a business typically has no control over. The success of the company depends on its ability to adapt</a:t>
            </a:r>
            <a:r>
              <a:rPr lang="en-US" dirty="0" smtClean="0"/>
              <a:t>.</a:t>
            </a:r>
          </a:p>
          <a:p>
            <a:r>
              <a:rPr lang="en-US" dirty="0" smtClean="0"/>
              <a:t>The operating/ Task environment </a:t>
            </a:r>
            <a:endParaRPr lang="en-US" dirty="0"/>
          </a:p>
          <a:p>
            <a:pPr marL="0" indent="0">
              <a:buNone/>
            </a:pPr>
            <a:endParaRPr lang="en-US" dirty="0" smtClean="0"/>
          </a:p>
        </p:txBody>
      </p:sp>
    </p:spTree>
    <p:extLst>
      <p:ext uri="{BB962C8B-B14F-4D97-AF65-F5344CB8AC3E}">
        <p14:creationId xmlns:p14="http://schemas.microsoft.com/office/powerpoint/2010/main" xmlns="" val="32823358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1374</TotalTime>
  <Words>1370</Words>
  <Application>Microsoft Office PowerPoint</Application>
  <PresentationFormat>On-screen Show (4:3)</PresentationFormat>
  <Paragraphs>302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Microsoft</cp:lastModifiedBy>
  <cp:revision>203</cp:revision>
  <dcterms:created xsi:type="dcterms:W3CDTF">2020-08-19T11:35:58Z</dcterms:created>
  <dcterms:modified xsi:type="dcterms:W3CDTF">2024-06-27T04:51:29Z</dcterms:modified>
</cp:coreProperties>
</file>