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8"/>
  </p:notesMasterIdLst>
  <p:sldIdLst>
    <p:sldId id="299" r:id="rId2"/>
    <p:sldId id="300" r:id="rId3"/>
    <p:sldId id="301" r:id="rId4"/>
    <p:sldId id="351" r:id="rId5"/>
    <p:sldId id="352" r:id="rId6"/>
    <p:sldId id="353" r:id="rId7"/>
    <p:sldId id="354" r:id="rId8"/>
    <p:sldId id="355" r:id="rId9"/>
    <p:sldId id="356" r:id="rId10"/>
    <p:sldId id="357" r:id="rId11"/>
    <p:sldId id="302" r:id="rId12"/>
    <p:sldId id="304" r:id="rId13"/>
    <p:sldId id="307" r:id="rId14"/>
    <p:sldId id="308" r:id="rId15"/>
    <p:sldId id="310" r:id="rId16"/>
    <p:sldId id="311" r:id="rId17"/>
    <p:sldId id="312" r:id="rId18"/>
    <p:sldId id="313" r:id="rId19"/>
    <p:sldId id="314" r:id="rId20"/>
    <p:sldId id="315" r:id="rId21"/>
    <p:sldId id="305" r:id="rId22"/>
    <p:sldId id="309" r:id="rId23"/>
    <p:sldId id="316" r:id="rId24"/>
    <p:sldId id="317" r:id="rId25"/>
    <p:sldId id="318" r:id="rId26"/>
    <p:sldId id="319" r:id="rId27"/>
    <p:sldId id="320" r:id="rId28"/>
    <p:sldId id="321" r:id="rId29"/>
    <p:sldId id="322" r:id="rId30"/>
    <p:sldId id="323" r:id="rId31"/>
    <p:sldId id="324" r:id="rId32"/>
    <p:sldId id="325" r:id="rId33"/>
    <p:sldId id="326" r:id="rId34"/>
    <p:sldId id="327" r:id="rId35"/>
    <p:sldId id="328" r:id="rId36"/>
    <p:sldId id="329" r:id="rId37"/>
    <p:sldId id="330" r:id="rId38"/>
    <p:sldId id="331" r:id="rId39"/>
    <p:sldId id="332" r:id="rId40"/>
    <p:sldId id="333" r:id="rId41"/>
    <p:sldId id="337" r:id="rId42"/>
    <p:sldId id="334" r:id="rId43"/>
    <p:sldId id="338" r:id="rId44"/>
    <p:sldId id="335" r:id="rId45"/>
    <p:sldId id="336" r:id="rId46"/>
    <p:sldId id="339" r:id="rId47"/>
    <p:sldId id="340" r:id="rId48"/>
    <p:sldId id="343" r:id="rId49"/>
    <p:sldId id="342" r:id="rId50"/>
    <p:sldId id="345" r:id="rId51"/>
    <p:sldId id="346" r:id="rId52"/>
    <p:sldId id="344" r:id="rId53"/>
    <p:sldId id="347" r:id="rId54"/>
    <p:sldId id="348" r:id="rId55"/>
    <p:sldId id="349" r:id="rId56"/>
    <p:sldId id="350"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536DCA-3780-49FC-A3EB-56714DFEAEAB}" type="datetimeFigureOut">
              <a:rPr lang="en-US" smtClean="0"/>
              <a:pPr/>
              <a:t>7/24/2024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B84CFD-87C4-4536-B5EE-2E969E8B854F}" type="slidenum">
              <a:rPr lang="en-US" smtClean="0"/>
              <a:pPr/>
              <a:t>‹#›</a:t>
            </a:fld>
            <a:endParaRPr lang="en-US"/>
          </a:p>
        </p:txBody>
      </p:sp>
    </p:spTree>
    <p:extLst>
      <p:ext uri="{BB962C8B-B14F-4D97-AF65-F5344CB8AC3E}">
        <p14:creationId xmlns="" xmlns:p14="http://schemas.microsoft.com/office/powerpoint/2010/main" val="880990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AFD1AE6-DB38-4823-85C2-22793C13F19D}" type="datetimeFigureOut">
              <a:rPr lang="en-US" smtClean="0"/>
              <a:pPr/>
              <a:t>7/24/2024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63FA38A0-4739-4005-BBFD-45FC59A2E6B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AFD1AE6-DB38-4823-85C2-22793C13F19D}" type="datetimeFigureOut">
              <a:rPr lang="en-US" smtClean="0"/>
              <a:pPr/>
              <a:t>7/24/2024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A38A0-4739-4005-BBFD-45FC59A2E6B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AFD1AE6-DB38-4823-85C2-22793C13F19D}" type="datetimeFigureOut">
              <a:rPr lang="en-US" smtClean="0"/>
              <a:pPr/>
              <a:t>7/24/2024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A38A0-4739-4005-BBFD-45FC59A2E6B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AFD1AE6-DB38-4823-85C2-22793C13F19D}" type="datetimeFigureOut">
              <a:rPr lang="en-US" smtClean="0"/>
              <a:pPr/>
              <a:t>7/24/2024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A38A0-4739-4005-BBFD-45FC59A2E6B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AFD1AE6-DB38-4823-85C2-22793C13F19D}" type="datetimeFigureOut">
              <a:rPr lang="en-US" smtClean="0"/>
              <a:pPr/>
              <a:t>7/24/2024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A38A0-4739-4005-BBFD-45FC59A2E6B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AFD1AE6-DB38-4823-85C2-22793C13F19D}" type="datetimeFigureOut">
              <a:rPr lang="en-US" smtClean="0"/>
              <a:pPr/>
              <a:t>7/24/2024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FA38A0-4739-4005-BBFD-45FC59A2E6B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AFD1AE6-DB38-4823-85C2-22793C13F19D}" type="datetimeFigureOut">
              <a:rPr lang="en-US" smtClean="0"/>
              <a:pPr/>
              <a:t>7/24/2024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FA38A0-4739-4005-BBFD-45FC59A2E6B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AFD1AE6-DB38-4823-85C2-22793C13F19D}" type="datetimeFigureOut">
              <a:rPr lang="en-US" smtClean="0"/>
              <a:pPr/>
              <a:t>7/24/2024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FA38A0-4739-4005-BBFD-45FC59A2E6B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FD1AE6-DB38-4823-85C2-22793C13F19D}" type="datetimeFigureOut">
              <a:rPr lang="en-US" smtClean="0"/>
              <a:pPr/>
              <a:t>7/24/2024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FA38A0-4739-4005-BBFD-45FC59A2E6B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AFD1AE6-DB38-4823-85C2-22793C13F19D}" type="datetimeFigureOut">
              <a:rPr lang="en-US" smtClean="0"/>
              <a:pPr/>
              <a:t>7/24/2024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FA38A0-4739-4005-BBFD-45FC59A2E6B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AFD1AE6-DB38-4823-85C2-22793C13F19D}" type="datetimeFigureOut">
              <a:rPr lang="en-US" smtClean="0"/>
              <a:pPr/>
              <a:t>7/24/2024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63FA38A0-4739-4005-BBFD-45FC59A2E6BA}"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AFD1AE6-DB38-4823-85C2-22793C13F19D}" type="datetimeFigureOut">
              <a:rPr lang="en-US" smtClean="0"/>
              <a:pPr/>
              <a:t>7/24/2024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3FA38A0-4739-4005-BBFD-45FC59A2E6BA}"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marL="0" indent="0">
              <a:buNone/>
            </a:pPr>
            <a:r>
              <a:rPr lang="en-US" b="1" dirty="0" smtClean="0"/>
              <a:t>		</a:t>
            </a:r>
            <a:r>
              <a:rPr lang="en-US" sz="2800" b="1" dirty="0" smtClean="0">
                <a:latin typeface="Times New Roman" panose="02020603050405020304" pitchFamily="18" charset="0"/>
                <a:cs typeface="Times New Roman" panose="02020603050405020304" pitchFamily="18" charset="0"/>
              </a:rPr>
              <a:t>STRATEGY FORMULATION</a:t>
            </a:r>
          </a:p>
          <a:p>
            <a:pPr marL="0" indent="0">
              <a:buNone/>
            </a:pPr>
            <a:endParaRPr lang="en-US" sz="2800" dirty="0" smtClean="0">
              <a:latin typeface="Times New Roman" panose="02020603050405020304" pitchFamily="18" charset="0"/>
              <a:cs typeface="Times New Roman" panose="02020603050405020304" pitchFamily="18" charset="0"/>
            </a:endParaRPr>
          </a:p>
          <a:p>
            <a:pPr marL="0" indent="0">
              <a:buNone/>
            </a:pPr>
            <a:r>
              <a:rPr lang="en-US" sz="2800" dirty="0" smtClean="0">
                <a:latin typeface="Times New Roman" panose="02020603050405020304" pitchFamily="18" charset="0"/>
                <a:cs typeface="Times New Roman" panose="02020603050405020304" pitchFamily="18" charset="0"/>
              </a:rPr>
              <a:t>Strategic </a:t>
            </a:r>
            <a:r>
              <a:rPr lang="en-US" sz="2800" dirty="0">
                <a:latin typeface="Times New Roman" panose="02020603050405020304" pitchFamily="18" charset="0"/>
                <a:cs typeface="Times New Roman" panose="02020603050405020304" pitchFamily="18" charset="0"/>
              </a:rPr>
              <a:t>formulation is the process to develop a strategy for a business or an organization. </a:t>
            </a:r>
            <a:endParaRPr lang="en-US" sz="2800" dirty="0" smtClean="0">
              <a:latin typeface="Times New Roman" panose="02020603050405020304" pitchFamily="18" charset="0"/>
              <a:cs typeface="Times New Roman" panose="02020603050405020304" pitchFamily="18" charset="0"/>
            </a:endParaRPr>
          </a:p>
          <a:p>
            <a:pPr marL="0" indent="0">
              <a:buNone/>
            </a:pPr>
            <a:endParaRPr lang="en-US" sz="2800" dirty="0" smtClean="0">
              <a:latin typeface="Times New Roman" panose="02020603050405020304" pitchFamily="18" charset="0"/>
              <a:cs typeface="Times New Roman" panose="02020603050405020304" pitchFamily="18" charset="0"/>
            </a:endParaRPr>
          </a:p>
          <a:p>
            <a:pPr marL="0" indent="0">
              <a:buNone/>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resulting strategy should be in line with the vision of the business and will be adopted for the long term</a:t>
            </a:r>
            <a:r>
              <a:rPr lang="en-US" sz="2800" dirty="0" smtClean="0">
                <a:latin typeface="Times New Roman" panose="02020603050405020304" pitchFamily="18" charset="0"/>
                <a:cs typeface="Times New Roman" panose="02020603050405020304" pitchFamily="18" charset="0"/>
              </a:rPr>
              <a:t>.</a:t>
            </a:r>
          </a:p>
          <a:p>
            <a:pPr marL="0" indent="0">
              <a:buNone/>
            </a:pPr>
            <a:endParaRPr lang="en-US" sz="2800" dirty="0" smtClean="0">
              <a:latin typeface="Times New Roman" panose="02020603050405020304" pitchFamily="18" charset="0"/>
              <a:cs typeface="Times New Roman" panose="02020603050405020304" pitchFamily="18" charset="0"/>
            </a:endParaRPr>
          </a:p>
          <a:p>
            <a:pPr marL="0" indent="0">
              <a:buNone/>
            </a:pPr>
            <a:r>
              <a:rPr lang="en-US" sz="2800" dirty="0" smtClean="0">
                <a:latin typeface="Times New Roman" panose="02020603050405020304" pitchFamily="18" charset="0"/>
                <a:cs typeface="Times New Roman" panose="02020603050405020304" pitchFamily="18" charset="0"/>
              </a:rPr>
              <a:t>Strategy formulation is   the development of long-range plans for the effective management of environment opportunities and threats in light of corporate strength and weakness. </a:t>
            </a:r>
          </a:p>
          <a:p>
            <a:pPr marL="0" indent="0">
              <a:buNone/>
            </a:pPr>
            <a:endParaRPr lang="en-US" dirty="0"/>
          </a:p>
        </p:txBody>
      </p:sp>
    </p:spTree>
    <p:extLst>
      <p:ext uri="{BB962C8B-B14F-4D97-AF65-F5344CB8AC3E}">
        <p14:creationId xmlns="" xmlns:p14="http://schemas.microsoft.com/office/powerpoint/2010/main" val="958289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marL="0" indent="0">
              <a:buNone/>
            </a:pPr>
            <a:r>
              <a:rPr lang="en-US" sz="2800" b="1" dirty="0" smtClean="0">
                <a:latin typeface="Times New Roman" panose="02020603050405020304" pitchFamily="18" charset="0"/>
                <a:cs typeface="Times New Roman" panose="02020603050405020304" pitchFamily="18" charset="0"/>
              </a:rPr>
              <a:t>e. Decline:</a:t>
            </a:r>
          </a:p>
          <a:p>
            <a:pPr marL="0" indent="0">
              <a:buNone/>
            </a:pPr>
            <a:r>
              <a:rPr lang="en-US" sz="2800" dirty="0" smtClean="0">
                <a:latin typeface="Times New Roman" panose="02020603050405020304" pitchFamily="18" charset="0"/>
                <a:cs typeface="Times New Roman" panose="02020603050405020304" pitchFamily="18" charset="0"/>
              </a:rPr>
              <a:t>At </a:t>
            </a:r>
            <a:r>
              <a:rPr lang="en-US" sz="2800" dirty="0">
                <a:latin typeface="Times New Roman" panose="02020603050405020304" pitchFamily="18" charset="0"/>
                <a:cs typeface="Times New Roman" panose="02020603050405020304" pitchFamily="18" charset="0"/>
              </a:rPr>
              <a:t>this stage, the sales number drops to very low. This drop-in sale could be because of the internal and </a:t>
            </a:r>
            <a:r>
              <a:rPr lang="en-US" sz="2800">
                <a:latin typeface="Times New Roman" panose="02020603050405020304" pitchFamily="18" charset="0"/>
                <a:cs typeface="Times New Roman" panose="02020603050405020304" pitchFamily="18" charset="0"/>
              </a:rPr>
              <a:t>external </a:t>
            </a:r>
            <a:r>
              <a:rPr lang="en-US" sz="2800" smtClean="0">
                <a:latin typeface="Times New Roman" panose="02020603050405020304" pitchFamily="18" charset="0"/>
                <a:cs typeface="Times New Roman" panose="02020603050405020304" pitchFamily="18" charset="0"/>
              </a:rPr>
              <a:t>environments </a:t>
            </a:r>
            <a:r>
              <a:rPr lang="en-US" sz="2800" dirty="0">
                <a:latin typeface="Times New Roman" panose="02020603050405020304" pitchFamily="18" charset="0"/>
                <a:cs typeface="Times New Roman" panose="02020603050405020304" pitchFamily="18" charset="0"/>
              </a:rPr>
              <a:t>such as</a:t>
            </a:r>
            <a:r>
              <a:rPr lang="en-US" sz="2800" dirty="0" smtClean="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A </a:t>
            </a:r>
            <a:r>
              <a:rPr lang="en-US" sz="2800" dirty="0">
                <a:latin typeface="Times New Roman" panose="02020603050405020304" pitchFamily="18" charset="0"/>
                <a:cs typeface="Times New Roman" panose="02020603050405020304" pitchFamily="18" charset="0"/>
              </a:rPr>
              <a:t>new alternative product has immersed</a:t>
            </a:r>
            <a:r>
              <a:rPr lang="en-US" sz="2800" dirty="0" smtClean="0">
                <a:latin typeface="Times New Roman" panose="02020603050405020304" pitchFamily="18" charset="0"/>
                <a:cs typeface="Times New Roman" panose="02020603050405020304" pitchFamily="18" charset="0"/>
              </a:rPr>
              <a:t>, Rules </a:t>
            </a:r>
            <a:r>
              <a:rPr lang="en-US" sz="2800" dirty="0">
                <a:latin typeface="Times New Roman" panose="02020603050405020304" pitchFamily="18" charset="0"/>
                <a:cs typeface="Times New Roman" panose="02020603050405020304" pitchFamily="18" charset="0"/>
              </a:rPr>
              <a:t>and regulations changes</a:t>
            </a:r>
            <a:r>
              <a:rPr lang="en-US" sz="2800" dirty="0" smtClean="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Issues </a:t>
            </a:r>
            <a:r>
              <a:rPr lang="en-US" sz="2800" dirty="0">
                <a:latin typeface="Times New Roman" panose="02020603050405020304" pitchFamily="18" charset="0"/>
                <a:cs typeface="Times New Roman" panose="02020603050405020304" pitchFamily="18" charset="0"/>
              </a:rPr>
              <a:t>with the supply of raw materials</a:t>
            </a:r>
            <a:r>
              <a:rPr lang="en-US" sz="2800" dirty="0" smtClean="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Increased </a:t>
            </a:r>
            <a:r>
              <a:rPr lang="en-US" sz="2800" dirty="0">
                <a:latin typeface="Times New Roman" panose="02020603050405020304" pitchFamily="18" charset="0"/>
                <a:cs typeface="Times New Roman" panose="02020603050405020304" pitchFamily="18" charset="0"/>
              </a:rPr>
              <a:t>level of competition from other firms and more</a:t>
            </a:r>
            <a:r>
              <a:rPr lang="en-US" sz="2800" dirty="0" smtClean="0">
                <a:latin typeface="Times New Roman" panose="02020603050405020304" pitchFamily="18" charset="0"/>
                <a:cs typeface="Times New Roman" panose="02020603050405020304" pitchFamily="18" charset="0"/>
              </a:rPr>
              <a:t>. </a:t>
            </a:r>
          </a:p>
          <a:p>
            <a:pPr marL="0" indent="0">
              <a:buNone/>
            </a:pPr>
            <a:r>
              <a:rPr lang="en-US" sz="2800" dirty="0" smtClean="0">
                <a:latin typeface="Times New Roman" panose="02020603050405020304" pitchFamily="18" charset="0"/>
                <a:cs typeface="Times New Roman" panose="02020603050405020304" pitchFamily="18" charset="0"/>
              </a:rPr>
              <a:t>In </a:t>
            </a:r>
            <a:r>
              <a:rPr lang="en-US" sz="2800" dirty="0">
                <a:latin typeface="Times New Roman" panose="02020603050405020304" pitchFamily="18" charset="0"/>
                <a:cs typeface="Times New Roman" panose="02020603050405020304" pitchFamily="18" charset="0"/>
              </a:rPr>
              <a:t>the decline stage; a firm has four strategic options; Exit, Harvest, Maintain, and </a:t>
            </a:r>
            <a:r>
              <a:rPr lang="en-US" sz="2800" dirty="0" smtClean="0">
                <a:latin typeface="Times New Roman" panose="02020603050405020304" pitchFamily="18" charset="0"/>
                <a:cs typeface="Times New Roman" panose="02020603050405020304" pitchFamily="18" charset="0"/>
              </a:rPr>
              <a:t>Consolidate.</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498566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r>
              <a:rPr lang="en-US" b="1" dirty="0" smtClean="0"/>
              <a:t>		</a:t>
            </a:r>
            <a:r>
              <a:rPr lang="en-US" sz="2800" b="1" dirty="0" smtClean="0">
                <a:latin typeface="Times New Roman" panose="02020603050405020304" pitchFamily="18" charset="0"/>
                <a:cs typeface="Times New Roman" panose="02020603050405020304" pitchFamily="18" charset="0"/>
              </a:rPr>
              <a:t>Business Strategy:</a:t>
            </a:r>
          </a:p>
          <a:p>
            <a:pPr marL="0" indent="0">
              <a:buNone/>
            </a:pPr>
            <a:endParaRPr lang="en-US" sz="2800" b="1" dirty="0" smtClean="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Corporate-level strategy: </a:t>
            </a:r>
            <a:r>
              <a:rPr lang="en-US" sz="2800" dirty="0">
                <a:latin typeface="Times New Roman" panose="02020603050405020304" pitchFamily="18" charset="0"/>
                <a:cs typeface="Times New Roman" panose="02020603050405020304" pitchFamily="18" charset="0"/>
              </a:rPr>
              <a:t>This strategy is implemented at the highest level of the company. Company executives look at ways to improve and expand the company. They might identify additional markets they can enter.</a:t>
            </a:r>
          </a:p>
          <a:p>
            <a:r>
              <a:rPr lang="en-US" sz="2800" b="1" dirty="0">
                <a:latin typeface="Times New Roman" panose="02020603050405020304" pitchFamily="18" charset="0"/>
                <a:cs typeface="Times New Roman" panose="02020603050405020304" pitchFamily="18" charset="0"/>
              </a:rPr>
              <a:t>Business-level strategy: </a:t>
            </a:r>
            <a:r>
              <a:rPr lang="en-US" sz="2800" dirty="0">
                <a:latin typeface="Times New Roman" panose="02020603050405020304" pitchFamily="18" charset="0"/>
                <a:cs typeface="Times New Roman" panose="02020603050405020304" pitchFamily="18" charset="0"/>
              </a:rPr>
              <a:t>This strategy focuses on how corporate aspirations will be implemented within individual company settings.</a:t>
            </a:r>
          </a:p>
          <a:p>
            <a:r>
              <a:rPr lang="en-US" sz="2800" b="1" dirty="0">
                <a:latin typeface="Times New Roman" panose="02020603050405020304" pitchFamily="18" charset="0"/>
                <a:cs typeface="Times New Roman" panose="02020603050405020304" pitchFamily="18" charset="0"/>
              </a:rPr>
              <a:t>Functional-level strategy: </a:t>
            </a:r>
            <a:r>
              <a:rPr lang="en-US" sz="2800" dirty="0">
                <a:latin typeface="Times New Roman" panose="02020603050405020304" pitchFamily="18" charset="0"/>
                <a:cs typeface="Times New Roman" panose="02020603050405020304" pitchFamily="18" charset="0"/>
              </a:rPr>
              <a:t>This strategy focuses on the individual tasks of departments and employees in working toward corporate </a:t>
            </a:r>
            <a:r>
              <a:rPr lang="en-US" sz="2800" dirty="0" smtClean="0">
                <a:latin typeface="Times New Roman" panose="02020603050405020304" pitchFamily="18" charset="0"/>
                <a:cs typeface="Times New Roman" panose="02020603050405020304" pitchFamily="18" charset="0"/>
              </a:rPr>
              <a:t>goals.</a:t>
            </a: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846169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pPr marL="0" indent="0">
              <a:buNone/>
            </a:pPr>
            <a:r>
              <a:rPr lang="en-US" dirty="0" smtClean="0"/>
              <a:t>		</a:t>
            </a:r>
            <a:r>
              <a:rPr lang="en-US" b="1" dirty="0" smtClean="0">
                <a:latin typeface="Times New Roman" panose="02020603050405020304" pitchFamily="18" charset="0"/>
                <a:cs typeface="Times New Roman" panose="02020603050405020304" pitchFamily="18" charset="0"/>
              </a:rPr>
              <a:t>Types of corporate level strategy:</a:t>
            </a:r>
          </a:p>
          <a:p>
            <a:pPr marL="385763" indent="-385763">
              <a:buAutoNum type="alphaUcPeriod"/>
            </a:pPr>
            <a:r>
              <a:rPr lang="en-US" b="1" dirty="0" smtClean="0">
                <a:latin typeface="Times New Roman" panose="02020603050405020304" pitchFamily="18" charset="0"/>
                <a:cs typeface="Times New Roman" panose="02020603050405020304" pitchFamily="18" charset="0"/>
              </a:rPr>
              <a:t>Stability strategy:</a:t>
            </a:r>
          </a:p>
          <a:p>
            <a:pPr>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stability strategy is a strategy that tries to keep an organization’s existing activities going without making any significant changes in direction. Maintaining existing products, markets, and operations is a priority. </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stability strategy can be beneficial in the short term, but it can be harmful if used for an extended period of time</a:t>
            </a:r>
            <a:r>
              <a:rPr lang="en-US" dirty="0" smtClean="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B. Expansion/Growth </a:t>
            </a:r>
            <a:r>
              <a:rPr lang="en-US" b="1" dirty="0">
                <a:latin typeface="Times New Roman" panose="02020603050405020304" pitchFamily="18" charset="0"/>
                <a:cs typeface="Times New Roman" panose="02020603050405020304" pitchFamily="18" charset="0"/>
              </a:rPr>
              <a:t>Strategy</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The growth </a:t>
            </a:r>
            <a:r>
              <a:rPr lang="en-US" dirty="0" smtClean="0">
                <a:latin typeface="Times New Roman" panose="02020603050405020304" pitchFamily="18" charset="0"/>
                <a:cs typeface="Times New Roman" panose="02020603050405020304" pitchFamily="18" charset="0"/>
              </a:rPr>
              <a:t>strategy</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aims </a:t>
            </a:r>
            <a:r>
              <a:rPr lang="en-US" dirty="0">
                <a:latin typeface="Times New Roman" panose="02020603050405020304" pitchFamily="18" charset="0"/>
                <a:cs typeface="Times New Roman" panose="02020603050405020304" pitchFamily="18" charset="0"/>
              </a:rPr>
              <a:t>to increase sales, assets, profits, or a combination of the three. It allows businesses to take advantage of the growth curve and lower the per-unit cost of products sold, resulting in higher profitability. </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Due </a:t>
            </a:r>
            <a:r>
              <a:rPr lang="en-US" dirty="0">
                <a:latin typeface="Times New Roman" panose="02020603050405020304" pitchFamily="18" charset="0"/>
                <a:cs typeface="Times New Roman" panose="02020603050405020304" pitchFamily="18" charset="0"/>
              </a:rPr>
              <a:t>to the increased availability of financial resources, organizational procedures, and external links, larger organizations tend to endure longer than smaller companies.</a:t>
            </a:r>
          </a:p>
          <a:p>
            <a:pPr marL="385763" indent="-385763">
              <a:buAutoNum type="alphaUcPeriod"/>
            </a:pPr>
            <a:endParaRPr lang="en-US" dirty="0"/>
          </a:p>
        </p:txBody>
      </p:sp>
    </p:spTree>
    <p:extLst>
      <p:ext uri="{BB962C8B-B14F-4D97-AF65-F5344CB8AC3E}">
        <p14:creationId xmlns="" xmlns:p14="http://schemas.microsoft.com/office/powerpoint/2010/main" val="270241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buNone/>
            </a:pPr>
            <a:r>
              <a:rPr lang="en-US" dirty="0" smtClean="0">
                <a:latin typeface="Times New Roman" panose="02020603050405020304" pitchFamily="18" charset="0"/>
                <a:cs typeface="Times New Roman" panose="02020603050405020304" pitchFamily="18" charset="0"/>
              </a:rPr>
              <a:t>Following are the strategic alternative under growth strategy;</a:t>
            </a:r>
          </a:p>
          <a:p>
            <a:pPr marL="0" indent="0">
              <a:buNone/>
            </a:pPr>
            <a:r>
              <a:rPr lang="en-US" b="1" dirty="0">
                <a:latin typeface="Times New Roman" panose="02020603050405020304" pitchFamily="18" charset="0"/>
                <a:cs typeface="Times New Roman" panose="02020603050405020304" pitchFamily="18" charset="0"/>
              </a:rPr>
              <a:t>1</a:t>
            </a:r>
            <a:r>
              <a:rPr lang="en-US" b="1" dirty="0" smtClean="0">
                <a:latin typeface="Times New Roman" panose="02020603050405020304" pitchFamily="18" charset="0"/>
                <a:cs typeface="Times New Roman" panose="02020603050405020304" pitchFamily="18" charset="0"/>
              </a:rPr>
              <a:t>.Concentration Strategy:</a:t>
            </a:r>
            <a:endParaRPr lang="en-US" b="1"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concentration strategy is when a business focuses on a specific group of clients, a specific product, or a specific geographic market. As the name implies, the primary purpose is to allow the business to concentrate (rather than diversify) their efforts. The idea is that this concentrated effort is more likely to yield expertise, innovation, and efficiencies within the area of concentration.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two basic concentration strategy are vertical and horizontal growth. </a:t>
            </a:r>
          </a:p>
          <a:p>
            <a:pPr marL="0" indent="0">
              <a:buNone/>
            </a:pPr>
            <a:r>
              <a:rPr lang="en-US" b="1" i="1" dirty="0" smtClean="0">
                <a:latin typeface="Times New Roman" panose="02020603050405020304" pitchFamily="18" charset="0"/>
                <a:cs typeface="Times New Roman" panose="02020603050405020304" pitchFamily="18" charset="0"/>
              </a:rPr>
              <a:t>Vertical growth</a:t>
            </a:r>
            <a:r>
              <a:rPr lang="en-US" dirty="0" smtClean="0">
                <a:latin typeface="Times New Roman" panose="02020603050405020304" pitchFamily="18" charset="0"/>
                <a:cs typeface="Times New Roman" panose="02020603050405020304" pitchFamily="18" charset="0"/>
              </a:rPr>
              <a:t>: It can be achieved by taking over a function previously provided by a supplier or by a distributors.</a:t>
            </a:r>
          </a:p>
          <a:p>
            <a:pPr marL="0" indent="0">
              <a:buNone/>
            </a:pPr>
            <a:r>
              <a:rPr lang="en-US" b="1" i="1" dirty="0" smtClean="0">
                <a:latin typeface="Times New Roman" panose="02020603050405020304" pitchFamily="18" charset="0"/>
                <a:cs typeface="Times New Roman" panose="02020603050405020304" pitchFamily="18" charset="0"/>
              </a:rPr>
              <a:t>Horizontal growth</a:t>
            </a:r>
            <a:r>
              <a:rPr lang="en-US" dirty="0" smtClean="0">
                <a:latin typeface="Times New Roman" panose="02020603050405020304" pitchFamily="18" charset="0"/>
                <a:cs typeface="Times New Roman" panose="02020603050405020304" pitchFamily="18" charset="0"/>
              </a:rPr>
              <a:t>: It can be achieved by expanding the organizational operation into geographic locations or by increasing the range of products.</a:t>
            </a:r>
          </a:p>
        </p:txBody>
      </p:sp>
    </p:spTree>
    <p:extLst>
      <p:ext uri="{BB962C8B-B14F-4D97-AF65-F5344CB8AC3E}">
        <p14:creationId xmlns="" xmlns:p14="http://schemas.microsoft.com/office/powerpoint/2010/main" val="3894710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pPr marL="0" indent="0">
              <a:buNone/>
            </a:pPr>
            <a:r>
              <a:rPr lang="en-US" dirty="0" smtClean="0"/>
              <a:t>2. </a:t>
            </a:r>
            <a:r>
              <a:rPr lang="en-US" b="1" dirty="0" smtClean="0"/>
              <a:t>Diversification:</a:t>
            </a:r>
            <a:r>
              <a:rPr lang="en-US" dirty="0" smtClean="0"/>
              <a:t> It is a decision to enter into new business. The basic two diversification strategy are;  concentric and conglomerate diversification.</a:t>
            </a:r>
          </a:p>
          <a:p>
            <a:pPr marL="0" indent="0">
              <a:buNone/>
            </a:pPr>
            <a:r>
              <a:rPr lang="en-US" b="1" i="1" dirty="0" smtClean="0"/>
              <a:t>Concentric diversification:</a:t>
            </a:r>
            <a:r>
              <a:rPr lang="en-US" dirty="0" smtClean="0"/>
              <a:t> </a:t>
            </a:r>
          </a:p>
          <a:p>
            <a:pPr marL="0" indent="0">
              <a:buNone/>
            </a:pPr>
            <a:r>
              <a:rPr lang="en-US" dirty="0" smtClean="0">
                <a:latin typeface="Times New Roman" panose="02020603050405020304" pitchFamily="18" charset="0"/>
                <a:cs typeface="Times New Roman" panose="02020603050405020304" pitchFamily="18" charset="0"/>
              </a:rPr>
              <a:t>Concentric </a:t>
            </a:r>
            <a:r>
              <a:rPr lang="en-US" dirty="0">
                <a:latin typeface="Times New Roman" panose="02020603050405020304" pitchFamily="18" charset="0"/>
                <a:cs typeface="Times New Roman" panose="02020603050405020304" pitchFamily="18" charset="0"/>
              </a:rPr>
              <a:t>diversification is when your business starts producing products that are similar in the type of technology or expertise it requires to produce them</a:t>
            </a:r>
            <a:r>
              <a:rPr lang="en-US" dirty="0" smtClean="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Coca-Cola company develops the soft drinks and the company produce the chocolate of same flavor</a:t>
            </a:r>
            <a:r>
              <a:rPr lang="en-US" dirty="0" smtClean="0">
                <a:latin typeface="Times New Roman" panose="02020603050405020304" pitchFamily="18" charset="0"/>
                <a:cs typeface="Times New Roman" panose="02020603050405020304" pitchFamily="18" charset="0"/>
              </a:rPr>
              <a:t>.</a:t>
            </a:r>
          </a:p>
          <a:p>
            <a:pPr marL="0" indent="0">
              <a:buNone/>
            </a:pPr>
            <a:r>
              <a:rPr lang="en-US" b="1" i="1" dirty="0">
                <a:latin typeface="Times New Roman" panose="02020603050405020304" pitchFamily="18" charset="0"/>
                <a:cs typeface="Times New Roman" panose="02020603050405020304" pitchFamily="18" charset="0"/>
              </a:rPr>
              <a:t>Conglomerate Diversification:</a:t>
            </a:r>
          </a:p>
          <a:p>
            <a:pPr marL="0" indent="0">
              <a:buNone/>
            </a:pPr>
            <a:r>
              <a:rPr lang="en-US" dirty="0">
                <a:latin typeface="Times New Roman" panose="02020603050405020304" pitchFamily="18" charset="0"/>
                <a:cs typeface="Times New Roman" panose="02020603050405020304" pitchFamily="18" charset="0"/>
              </a:rPr>
              <a:t>Conglomerate diversification is when your business develops products that are completely unrelated to its current product offering</a:t>
            </a:r>
            <a:r>
              <a:rPr lang="en-US" dirty="0" smtClean="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If pizza outlet owner decides to open a car showroom or decides to build residential houses than this is an example of conglomerate diversification as pizza outlet owner is moving to a completely different business from his or her current food business.</a:t>
            </a: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 xmlns:p14="http://schemas.microsoft.com/office/powerpoint/2010/main" val="4040343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buNone/>
            </a:pPr>
            <a:endParaRPr lang="en-US" dirty="0" smtClean="0"/>
          </a:p>
          <a:p>
            <a:pPr marL="0" indent="0">
              <a:buNone/>
            </a:pPr>
            <a:r>
              <a:rPr lang="en-US" dirty="0" smtClean="0"/>
              <a:t>	</a:t>
            </a:r>
            <a:r>
              <a:rPr lang="en-US" b="1" dirty="0" smtClean="0">
                <a:latin typeface="Times New Roman" panose="02020603050405020304" pitchFamily="18" charset="0"/>
                <a:cs typeface="Times New Roman" panose="02020603050405020304" pitchFamily="18" charset="0"/>
              </a:rPr>
              <a:t>Implementing Growth Strategies:</a:t>
            </a:r>
          </a:p>
          <a:p>
            <a:pPr marL="0" indent="0">
              <a:buNone/>
            </a:pPr>
            <a:r>
              <a:rPr lang="en-US" b="1" i="1" dirty="0" smtClean="0">
                <a:latin typeface="Times New Roman" panose="02020603050405020304" pitchFamily="18" charset="0"/>
                <a:cs typeface="Times New Roman" panose="02020603050405020304" pitchFamily="18" charset="0"/>
              </a:rPr>
              <a:t>1.Internal development:</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Internal </a:t>
            </a:r>
            <a:r>
              <a:rPr lang="en-US" dirty="0">
                <a:latin typeface="Times New Roman" panose="02020603050405020304" pitchFamily="18" charset="0"/>
                <a:cs typeface="Times New Roman" panose="02020603050405020304" pitchFamily="18" charset="0"/>
              </a:rPr>
              <a:t>growth strategy seeks to optimize internal business processes to increase revenue. Similar to organic growth, this strategy relies on companies using their own internal resources. </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Internal </a:t>
            </a:r>
            <a:r>
              <a:rPr lang="en-US" dirty="0">
                <a:latin typeface="Times New Roman" panose="02020603050405020304" pitchFamily="18" charset="0"/>
                <a:cs typeface="Times New Roman" panose="02020603050405020304" pitchFamily="18" charset="0"/>
              </a:rPr>
              <a:t>growth strategy is all about using existing resources in the most purposeful way possible</a:t>
            </a:r>
            <a:r>
              <a:rPr lang="en-US"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An example of internal growth could be cutting wasteful spending and running a leaner operation by automating some of its functions instead of hiring more employees. </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Internal </a:t>
            </a:r>
            <a:r>
              <a:rPr lang="en-US" dirty="0">
                <a:latin typeface="Times New Roman" panose="02020603050405020304" pitchFamily="18" charset="0"/>
                <a:cs typeface="Times New Roman" panose="02020603050405020304" pitchFamily="18" charset="0"/>
              </a:rPr>
              <a:t>growth can be more challenging because it forces companies to look at how their processes can be improved and made more efficient rather than focusing on external factors like entering new markets to facilitate growth.</a:t>
            </a:r>
          </a:p>
        </p:txBody>
      </p:sp>
    </p:spTree>
    <p:extLst>
      <p:ext uri="{BB962C8B-B14F-4D97-AF65-F5344CB8AC3E}">
        <p14:creationId xmlns="" xmlns:p14="http://schemas.microsoft.com/office/powerpoint/2010/main" val="981669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b="1" i="1" dirty="0" smtClean="0"/>
          </a:p>
          <a:p>
            <a:pPr marL="0" indent="0">
              <a:buNone/>
            </a:pPr>
            <a:r>
              <a:rPr lang="en-US" b="1" i="1" dirty="0" smtClean="0">
                <a:latin typeface="Times New Roman" panose="02020603050405020304" pitchFamily="18" charset="0"/>
                <a:cs typeface="Times New Roman" panose="02020603050405020304" pitchFamily="18" charset="0"/>
              </a:rPr>
              <a:t>2. </a:t>
            </a:r>
            <a:r>
              <a:rPr lang="en-US" b="1" dirty="0" smtClean="0">
                <a:latin typeface="Times New Roman" panose="02020603050405020304" pitchFamily="18" charset="0"/>
                <a:cs typeface="Times New Roman" panose="02020603050405020304" pitchFamily="18" charset="0"/>
              </a:rPr>
              <a:t>Acquisition</a:t>
            </a:r>
            <a:r>
              <a:rPr lang="en-US" b="1" i="1" dirty="0" smtClean="0">
                <a:latin typeface="Times New Roman" panose="02020603050405020304" pitchFamily="18" charset="0"/>
                <a:cs typeface="Times New Roman" panose="02020603050405020304" pitchFamily="18" charset="0"/>
              </a:rPr>
              <a:t> and Merger:</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Merger </a:t>
            </a:r>
            <a:r>
              <a:rPr lang="en-US" dirty="0">
                <a:latin typeface="Times New Roman" panose="02020603050405020304" pitchFamily="18" charset="0"/>
                <a:cs typeface="Times New Roman" panose="02020603050405020304" pitchFamily="18" charset="0"/>
              </a:rPr>
              <a:t>and Acquisition is a strategy that is applied by businesses when they see the benefits of merging or acquiring firms. In the process, the bigger companies in the market hunt for smaller companies for the acquisition process</a:t>
            </a:r>
            <a:r>
              <a:rPr lang="en-US" dirty="0" smtClean="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Companies have different policies for mergers &amp; </a:t>
            </a:r>
            <a:r>
              <a:rPr lang="en-US" dirty="0" smtClean="0">
                <a:latin typeface="Times New Roman" panose="02020603050405020304" pitchFamily="18" charset="0"/>
                <a:cs typeface="Times New Roman" panose="02020603050405020304" pitchFamily="18" charset="0"/>
              </a:rPr>
              <a:t>acquisitions like </a:t>
            </a:r>
            <a:r>
              <a:rPr lang="en-US" dirty="0">
                <a:latin typeface="Times New Roman" panose="02020603050405020304" pitchFamily="18" charset="0"/>
                <a:cs typeface="Times New Roman" panose="02020603050405020304" pitchFamily="18" charset="0"/>
              </a:rPr>
              <a:t>expanding an existing business, research, development, etc</a:t>
            </a:r>
            <a:r>
              <a:rPr lang="en-US" dirty="0" smtClean="0">
                <a:latin typeface="Times New Roman" panose="02020603050405020304" pitchFamily="18" charset="0"/>
                <a:cs typeface="Times New Roman" panose="02020603050405020304" pitchFamily="18" charset="0"/>
              </a:rPr>
              <a:t>. Failure </a:t>
            </a:r>
            <a:r>
              <a:rPr lang="en-US" dirty="0">
                <a:latin typeface="Times New Roman" panose="02020603050405020304" pitchFamily="18" charset="0"/>
                <a:cs typeface="Times New Roman" panose="02020603050405020304" pitchFamily="18" charset="0"/>
              </a:rPr>
              <a:t>to implement proper planning, study, and lack of strategies, also fails the merger &amp; acquisition strategy.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resulting company cannot survive in the long run. </a:t>
            </a:r>
            <a:endParaRPr lang="en-US" b="1" i="1" dirty="0" smtClean="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 xmlns:p14="http://schemas.microsoft.com/office/powerpoint/2010/main" val="3717952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endParaRPr lang="en-US" b="1" dirty="0" smtClean="0"/>
          </a:p>
          <a:p>
            <a:pPr marL="0" indent="0">
              <a:buNone/>
            </a:pPr>
            <a:r>
              <a:rPr lang="en-US" b="1" dirty="0" smtClean="0">
                <a:latin typeface="Times New Roman" panose="02020603050405020304" pitchFamily="18" charset="0"/>
                <a:cs typeface="Times New Roman" panose="02020603050405020304" pitchFamily="18" charset="0"/>
              </a:rPr>
              <a:t>Merger can be horizontal, vertical </a:t>
            </a:r>
            <a:r>
              <a:rPr lang="en-US" b="1" smtClean="0">
                <a:latin typeface="Times New Roman" panose="02020603050405020304" pitchFamily="18" charset="0"/>
                <a:cs typeface="Times New Roman" panose="02020603050405020304" pitchFamily="18" charset="0"/>
              </a:rPr>
              <a:t>or </a:t>
            </a:r>
            <a:r>
              <a:rPr lang="en-US" b="1" smtClean="0">
                <a:latin typeface="Times New Roman" panose="02020603050405020304" pitchFamily="18" charset="0"/>
                <a:cs typeface="Times New Roman" panose="02020603050405020304" pitchFamily="18" charset="0"/>
              </a:rPr>
              <a:t>conglomerate</a:t>
            </a:r>
            <a:endParaRPr lang="en-US" b="1" dirty="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a. Vertical </a:t>
            </a:r>
            <a:r>
              <a:rPr lang="en-US" b="1" dirty="0">
                <a:latin typeface="Times New Roman" panose="02020603050405020304" pitchFamily="18" charset="0"/>
                <a:cs typeface="Times New Roman" panose="02020603050405020304" pitchFamily="18" charset="0"/>
              </a:rPr>
              <a:t>Strategy</a:t>
            </a:r>
          </a:p>
          <a:p>
            <a:r>
              <a:rPr lang="en-US" dirty="0">
                <a:latin typeface="Times New Roman" panose="02020603050405020304" pitchFamily="18" charset="0"/>
                <a:cs typeface="Times New Roman" panose="02020603050405020304" pitchFamily="18" charset="0"/>
              </a:rPr>
              <a:t>This is the strategy where one company chooses to merge with or acquire another firm that is part of the same supply chain but operates at a different stage. These two entities merge and integrate the items they offer to consumers. For example, a car manufacturing company A merges with the same car distributor company B which becomes operational at a later stage.</a:t>
            </a:r>
          </a:p>
          <a:p>
            <a:pPr marL="0" indent="0">
              <a:buNone/>
            </a:pPr>
            <a:r>
              <a:rPr lang="en-US" b="1" dirty="0" smtClean="0">
                <a:latin typeface="Times New Roman" panose="02020603050405020304" pitchFamily="18" charset="0"/>
                <a:cs typeface="Times New Roman" panose="02020603050405020304" pitchFamily="18" charset="0"/>
              </a:rPr>
              <a:t>b. Horizontal </a:t>
            </a:r>
            <a:r>
              <a:rPr lang="en-US" b="1" dirty="0">
                <a:latin typeface="Times New Roman" panose="02020603050405020304" pitchFamily="18" charset="0"/>
                <a:cs typeface="Times New Roman" panose="02020603050405020304" pitchFamily="18" charset="0"/>
              </a:rPr>
              <a:t>Strategy</a:t>
            </a:r>
          </a:p>
          <a:p>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strategy is evident when one company merges with or acquires another firm that operates in the same domain. It is normally a measure adopted to reduce competition in the market.</a:t>
            </a:r>
          </a:p>
          <a:p>
            <a:endParaRPr lang="en-US" dirty="0"/>
          </a:p>
        </p:txBody>
      </p:sp>
    </p:spTree>
    <p:extLst>
      <p:ext uri="{BB962C8B-B14F-4D97-AF65-F5344CB8AC3E}">
        <p14:creationId xmlns="" xmlns:p14="http://schemas.microsoft.com/office/powerpoint/2010/main" val="306101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r>
              <a:rPr lang="en-US" b="1" dirty="0" smtClean="0">
                <a:latin typeface="Times New Roman" panose="02020603050405020304" pitchFamily="18" charset="0"/>
                <a:cs typeface="Times New Roman" panose="02020603050405020304" pitchFamily="18" charset="0"/>
              </a:rPr>
              <a:t>c. Conglomerate </a:t>
            </a:r>
            <a:r>
              <a:rPr lang="en-US" b="1" dirty="0">
                <a:latin typeface="Times New Roman" panose="02020603050405020304" pitchFamily="18" charset="0"/>
                <a:cs typeface="Times New Roman" panose="02020603050405020304" pitchFamily="18" charset="0"/>
              </a:rPr>
              <a:t>Strategy</a:t>
            </a:r>
          </a:p>
          <a:p>
            <a:r>
              <a:rPr lang="en-US" dirty="0">
                <a:latin typeface="Times New Roman" panose="02020603050405020304" pitchFamily="18" charset="0"/>
                <a:cs typeface="Times New Roman" panose="02020603050405020304" pitchFamily="18" charset="0"/>
              </a:rPr>
              <a:t>This strategy is observed to be adopted when two companies operating in two completely different niches collaborate. </a:t>
            </a:r>
            <a:br>
              <a:rPr lang="en-US" dirty="0">
                <a:latin typeface="Times New Roman" panose="02020603050405020304" pitchFamily="18" charset="0"/>
                <a:cs typeface="Times New Roman" panose="02020603050405020304" pitchFamily="18" charset="0"/>
              </a:rPr>
            </a:br>
            <a:endParaRPr lang="en-US" dirty="0" smtClean="0">
              <a:latin typeface="Times New Roman" panose="02020603050405020304" pitchFamily="18" charset="0"/>
              <a:cs typeface="Times New Roman" panose="02020603050405020304" pitchFamily="18" charset="0"/>
            </a:endParaRPr>
          </a:p>
          <a:p>
            <a:pPr marL="0" indent="0">
              <a:buNone/>
            </a:pPr>
            <a:r>
              <a:rPr lang="en-US" b="1" dirty="0" smtClean="0">
                <a:solidFill>
                  <a:srgbClr val="FF0000"/>
                </a:solidFill>
                <a:latin typeface="Times New Roman" panose="02020603050405020304" pitchFamily="18" charset="0"/>
                <a:cs typeface="Times New Roman" panose="02020603050405020304" pitchFamily="18" charset="0"/>
              </a:rPr>
              <a:t>		Reasons for acquisition and Merger:</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Increased market power</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Overcoming entry business</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Increased speed to market</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Low risk</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Increased diversification</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Reshaping the firms competitive scope</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Learning and developing new capabilities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506009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r>
              <a:rPr lang="en-US" dirty="0"/>
              <a:t>	</a:t>
            </a:r>
            <a:r>
              <a:rPr lang="en-US" dirty="0" smtClean="0"/>
              <a:t>	</a:t>
            </a:r>
            <a:r>
              <a:rPr lang="en-US" b="1" dirty="0" smtClean="0"/>
              <a:t>Strategic Alliance:</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Strategic alliances refer to cooperative agreements between two or more organizations to pursue common goals while maintaining their individual identities.</a:t>
            </a: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 strategic alliance is a partnership between two businesses to achieve mutual goals and growth, while still retaining independence. </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 success from strategic alliance is more likely when partners behave cooperatively to solve mutual problems.</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Strategic alliance may be Joint venture, Equity alliance, Non-equity alliance.</a:t>
            </a: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 xmlns:p14="http://schemas.microsoft.com/office/powerpoint/2010/main" val="3046177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buNone/>
            </a:pPr>
            <a:r>
              <a:rPr lang="en-US" dirty="0" smtClean="0"/>
              <a:t>		</a:t>
            </a:r>
            <a:r>
              <a:rPr lang="en-US" b="1" dirty="0" smtClean="0">
                <a:latin typeface="Times New Roman" panose="02020603050405020304" pitchFamily="18" charset="0"/>
                <a:cs typeface="Times New Roman" panose="02020603050405020304" pitchFamily="18" charset="0"/>
              </a:rPr>
              <a:t>Process of strategy formulation:</a:t>
            </a:r>
          </a:p>
          <a:p>
            <a:pPr marL="514350" indent="-514350" algn="just">
              <a:buAutoNum type="arabicPeriod"/>
            </a:pPr>
            <a:r>
              <a:rPr lang="en-US" b="1" dirty="0" smtClean="0">
                <a:latin typeface="Times New Roman" panose="02020603050405020304" pitchFamily="18" charset="0"/>
                <a:cs typeface="Times New Roman" panose="02020603050405020304" pitchFamily="18" charset="0"/>
              </a:rPr>
              <a:t>Review of strategic elements:</a:t>
            </a:r>
            <a:r>
              <a:rPr lang="en-US" dirty="0" smtClean="0">
                <a:latin typeface="Times New Roman" panose="02020603050405020304" pitchFamily="18" charset="0"/>
                <a:cs typeface="Times New Roman" panose="02020603050405020304" pitchFamily="18" charset="0"/>
              </a:rPr>
              <a:t> Review of strategic elements such as mission, objectives, strategies and policies is the starting point of strategy formulation.</a:t>
            </a:r>
          </a:p>
          <a:p>
            <a:pPr marL="0" indent="0" algn="just">
              <a:buNone/>
            </a:pPr>
            <a:r>
              <a:rPr lang="en-US" dirty="0" smtClean="0">
                <a:latin typeface="Times New Roman" panose="02020603050405020304" pitchFamily="18" charset="0"/>
                <a:cs typeface="Times New Roman" panose="02020603050405020304" pitchFamily="18" charset="0"/>
              </a:rPr>
              <a:t>-Mission is the basic reasons for the organization's existence. It provides the basic philosophy of what the organization is all about.</a:t>
            </a:r>
          </a:p>
          <a:p>
            <a:pPr algn="just">
              <a:buFontTx/>
              <a:buChar char="-"/>
            </a:pPr>
            <a:r>
              <a:rPr lang="en-US" dirty="0" smtClean="0">
                <a:latin typeface="Times New Roman" panose="02020603050405020304" pitchFamily="18" charset="0"/>
                <a:cs typeface="Times New Roman" panose="02020603050405020304" pitchFamily="18" charset="0"/>
              </a:rPr>
              <a:t>Objectives are the end results of planned activities. They state what is to be accomplished by the organization.</a:t>
            </a:r>
          </a:p>
          <a:p>
            <a:pPr algn="just">
              <a:buFontTx/>
              <a:buChar char="-"/>
            </a:pPr>
            <a:r>
              <a:rPr lang="en-US" dirty="0" smtClean="0">
                <a:latin typeface="Times New Roman" panose="02020603050405020304" pitchFamily="18" charset="0"/>
                <a:cs typeface="Times New Roman" panose="02020603050405020304" pitchFamily="18" charset="0"/>
              </a:rPr>
              <a:t>Strategies are the comprehensive master plan stating how the organization will achieve its mission and objectives.</a:t>
            </a:r>
          </a:p>
          <a:p>
            <a:pPr algn="just">
              <a:buFontTx/>
              <a:buChar char="-"/>
            </a:pPr>
            <a:r>
              <a:rPr lang="en-US" dirty="0" smtClean="0">
                <a:latin typeface="Times New Roman" panose="02020603050405020304" pitchFamily="18" charset="0"/>
                <a:cs typeface="Times New Roman" panose="02020603050405020304" pitchFamily="18" charset="0"/>
              </a:rPr>
              <a:t>Policies are the broad guidelines for actions and decisions that links formulation of strategies with their implementation.</a:t>
            </a:r>
          </a:p>
          <a:p>
            <a:pPr algn="just">
              <a:buFontTx/>
              <a:buChar char="-"/>
            </a:pPr>
            <a:r>
              <a:rPr lang="en-US" dirty="0" smtClean="0">
                <a:latin typeface="Times New Roman" panose="02020603050405020304" pitchFamily="18" charset="0"/>
                <a:cs typeface="Times New Roman" panose="02020603050405020304" pitchFamily="18" charset="0"/>
              </a:rPr>
              <a:t>Before formulating strategies, above stated strategic elements should be reviewed. They should be restated or redefined, if necessary.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9115952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marL="0" indent="0">
              <a:buNone/>
            </a:pPr>
            <a:r>
              <a:rPr lang="en-US" dirty="0" smtClean="0"/>
              <a:t>		</a:t>
            </a:r>
            <a:r>
              <a:rPr lang="en-US" b="1" dirty="0" smtClean="0">
                <a:solidFill>
                  <a:srgbClr val="FF0000"/>
                </a:solidFill>
                <a:latin typeface="Times New Roman" panose="02020603050405020304" pitchFamily="18" charset="0"/>
                <a:cs typeface="Times New Roman" panose="02020603050405020304" pitchFamily="18" charset="0"/>
              </a:rPr>
              <a:t>Reasons for strategic alliance:</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To obtain or learn new capabilities</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To obtain access to specific markets</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To reduce financial risk</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To reduce political risk</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Co-specialization</a:t>
            </a:r>
          </a:p>
          <a:p>
            <a:pPr marL="0" indent="0">
              <a:buNone/>
            </a:pPr>
            <a:r>
              <a:rPr lang="en-US" b="1" dirty="0" smtClean="0">
                <a:solidFill>
                  <a:srgbClr val="FF0000"/>
                </a:solidFill>
                <a:latin typeface="Times New Roman" panose="02020603050405020304" pitchFamily="18" charset="0"/>
                <a:cs typeface="Times New Roman" panose="02020603050405020304" pitchFamily="18" charset="0"/>
              </a:rPr>
              <a:t>Components for the success of strategic alliance</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Trust</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Top management support</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Performance expectation</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Clear goal and organizational arrangement</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Compatibility</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Evolve and change</a:t>
            </a:r>
          </a:p>
          <a:p>
            <a:pPr>
              <a:buFont typeface="Wingdings" panose="05000000000000000000" pitchFamily="2" charset="2"/>
              <a:buChar char="Ø"/>
            </a:pPr>
            <a:endParaRPr lang="en-US" dirty="0"/>
          </a:p>
        </p:txBody>
      </p:sp>
    </p:spTree>
    <p:extLst>
      <p:ext uri="{BB962C8B-B14F-4D97-AF65-F5344CB8AC3E}">
        <p14:creationId xmlns="" xmlns:p14="http://schemas.microsoft.com/office/powerpoint/2010/main" val="2931442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pPr marL="0" indent="0">
              <a:buNone/>
            </a:pPr>
            <a:endParaRPr lang="en-US" dirty="0" smtClean="0"/>
          </a:p>
          <a:p>
            <a:pPr marL="0" indent="0">
              <a:buNone/>
            </a:pPr>
            <a:r>
              <a:rPr lang="en-US" b="1" dirty="0" smtClean="0">
                <a:latin typeface="Times New Roman" panose="02020603050405020304" pitchFamily="18" charset="0"/>
                <a:cs typeface="Times New Roman" panose="02020603050405020304" pitchFamily="18" charset="0"/>
              </a:rPr>
              <a:t>C. Retrenchment </a:t>
            </a:r>
            <a:r>
              <a:rPr lang="en-US" b="1" dirty="0">
                <a:latin typeface="Times New Roman" panose="02020603050405020304" pitchFamily="18" charset="0"/>
                <a:cs typeface="Times New Roman" panose="02020603050405020304" pitchFamily="18" charset="0"/>
              </a:rPr>
              <a:t>Strategy</a:t>
            </a:r>
          </a:p>
          <a:p>
            <a:pPr>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retrenchment strategy is a business approach that tries to diminish a company’s size or diversity.</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Retrench strategy is adopted when the company not doing well, when an organization’s survival is threatened and it is not competing well. It involves contraction of the scope or level of business or function</a:t>
            </a:r>
            <a:r>
              <a:rPr lang="en-US"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It is also called defensive strategy. </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At </a:t>
            </a:r>
            <a:r>
              <a:rPr lang="en-US" dirty="0">
                <a:latin typeface="Times New Roman" panose="02020603050405020304" pitchFamily="18" charset="0"/>
                <a:cs typeface="Times New Roman" panose="02020603050405020304" pitchFamily="18" charset="0"/>
              </a:rPr>
              <a:t>very first, retrenchment entails selling of fixed properties to raise needed fund, cutting weaker product line or marginal business, reduce the number of employees and adaptation of expense control systems</a:t>
            </a:r>
            <a:r>
              <a:rPr lang="en-US" dirty="0" smtClean="0">
                <a:latin typeface="Times New Roman" panose="02020603050405020304" pitchFamily="18" charset="0"/>
                <a:cs typeface="Times New Roman" panose="02020603050405020304" pitchFamily="18" charset="0"/>
              </a:rPr>
              <a:t>.</a:t>
            </a:r>
          </a:p>
          <a:p>
            <a:pPr marL="0" indent="0">
              <a:buNone/>
            </a:pPr>
            <a:r>
              <a:rPr lang="en-US" b="1" i="1" dirty="0">
                <a:latin typeface="Times New Roman" panose="02020603050405020304" pitchFamily="18" charset="0"/>
                <a:cs typeface="Times New Roman" panose="02020603050405020304" pitchFamily="18" charset="0"/>
              </a:rPr>
              <a:t>Turnaround Strategy:</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Turnaround strategy can be referred as converting a loss making unit into a profitability one.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 xmlns:p14="http://schemas.microsoft.com/office/powerpoint/2010/main" val="23725100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57250"/>
            <a:ext cx="9144000" cy="5143500"/>
          </a:xfrm>
        </p:spPr>
        <p:txBody>
          <a:bodyPr/>
          <a:lstStyle/>
          <a:p>
            <a:pPr marL="0" indent="0">
              <a:buNone/>
            </a:pPr>
            <a:endParaRPr lang="en-US" dirty="0" smtClean="0"/>
          </a:p>
          <a:p>
            <a:pPr marL="0" indent="0">
              <a:buNone/>
            </a:pPr>
            <a:endParaRPr lang="en-US" dirty="0"/>
          </a:p>
          <a:p>
            <a:pPr marL="0" indent="0">
              <a:buNone/>
            </a:pPr>
            <a:r>
              <a:rPr lang="en-US" b="1" dirty="0" smtClean="0">
                <a:latin typeface="Times New Roman" panose="02020603050405020304" pitchFamily="18" charset="0"/>
                <a:cs typeface="Times New Roman" panose="02020603050405020304" pitchFamily="18" charset="0"/>
              </a:rPr>
              <a:t>D</a:t>
            </a:r>
            <a:r>
              <a:rPr lang="en-US" b="1" dirty="0">
                <a:latin typeface="Times New Roman" panose="02020603050405020304" pitchFamily="18" charset="0"/>
                <a:cs typeface="Times New Roman" panose="02020603050405020304" pitchFamily="18" charset="0"/>
              </a:rPr>
              <a:t>. Combination/Mixed strategy</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When an organization operates in a variety of environments, separate strategic business units and products follow a combination strategy. </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other words, a firm is said to be implementing a combination strategy if it uses stability, expansion, and retrenchment strategies in its many strategic business units at the same time. </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is primarily used to solve a variety of environmental issues.</a:t>
            </a:r>
          </a:p>
          <a:p>
            <a:endParaRPr lang="en-US" dirty="0"/>
          </a:p>
        </p:txBody>
      </p:sp>
    </p:spTree>
    <p:extLst>
      <p:ext uri="{BB962C8B-B14F-4D97-AF65-F5344CB8AC3E}">
        <p14:creationId xmlns="" xmlns:p14="http://schemas.microsoft.com/office/powerpoint/2010/main" val="982254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r>
              <a:rPr lang="en-US" b="1" dirty="0" smtClean="0">
                <a:latin typeface="Times New Roman" panose="02020603050405020304" pitchFamily="18" charset="0"/>
                <a:cs typeface="Times New Roman" panose="02020603050405020304" pitchFamily="18" charset="0"/>
              </a:rPr>
              <a:t>Business level strategies/Generic competitive strategies:</a:t>
            </a:r>
          </a:p>
          <a:p>
            <a:pPr marL="0" indent="0">
              <a:buNone/>
            </a:pPr>
            <a:r>
              <a:rPr lang="en-US" dirty="0" smtClean="0">
                <a:latin typeface="Times New Roman" panose="02020603050405020304" pitchFamily="18" charset="0"/>
                <a:cs typeface="Times New Roman" panose="02020603050405020304" pitchFamily="18" charset="0"/>
              </a:rPr>
              <a:t>1.</a:t>
            </a:r>
            <a:r>
              <a:rPr lang="en-US" b="1" dirty="0" smtClean="0">
                <a:latin typeface="Times New Roman" panose="02020603050405020304" pitchFamily="18" charset="0"/>
                <a:cs typeface="Times New Roman" panose="02020603050405020304" pitchFamily="18" charset="0"/>
              </a:rPr>
              <a:t> Porters Competitive Strategy:</a:t>
            </a:r>
          </a:p>
          <a:p>
            <a:pPr marL="0" indent="0">
              <a:buNone/>
            </a:pPr>
            <a:r>
              <a:rPr lang="en-US" dirty="0">
                <a:latin typeface="Times New Roman" panose="02020603050405020304" pitchFamily="18" charset="0"/>
                <a:cs typeface="Times New Roman" panose="02020603050405020304" pitchFamily="18" charset="0"/>
              </a:rPr>
              <a:t>Michael Porter defines three strategy types that can attain a competitive advantage. These strategies are cost leadership, differentiation, and market segmentation (or focus</a:t>
            </a:r>
            <a:r>
              <a:rPr lang="en-US" dirty="0" smtClean="0">
                <a:latin typeface="Times New Roman" panose="02020603050405020304" pitchFamily="18" charset="0"/>
                <a:cs typeface="Times New Roman" panose="02020603050405020304" pitchFamily="18" charset="0"/>
              </a:rPr>
              <a:t>).</a:t>
            </a:r>
          </a:p>
          <a:p>
            <a:pPr marL="514350" indent="-514350">
              <a:buAutoNum type="alphaLcPeriod"/>
            </a:pPr>
            <a:r>
              <a:rPr lang="en-US" dirty="0" smtClean="0">
                <a:latin typeface="Times New Roman" panose="02020603050405020304" pitchFamily="18" charset="0"/>
                <a:cs typeface="Times New Roman" panose="02020603050405020304" pitchFamily="18" charset="0"/>
              </a:rPr>
              <a:t>Cost leadership strategy: </a:t>
            </a:r>
          </a:p>
          <a:p>
            <a:pPr marL="0" indent="0">
              <a:buNone/>
            </a:pPr>
            <a:r>
              <a:rPr lang="en-US" dirty="0">
                <a:latin typeface="Times New Roman" panose="02020603050405020304" pitchFamily="18" charset="0"/>
                <a:cs typeface="Times New Roman" panose="02020603050405020304" pitchFamily="18" charset="0"/>
              </a:rPr>
              <a:t>The</a:t>
            </a:r>
            <a:r>
              <a:rPr lang="en-US" b="1" dirty="0">
                <a:latin typeface="Times New Roman" panose="02020603050405020304" pitchFamily="18" charset="0"/>
                <a:cs typeface="Times New Roman" panose="02020603050405020304" pitchFamily="18" charset="0"/>
              </a:rPr>
              <a:t> Cost Leadership Strategy</a:t>
            </a:r>
            <a:r>
              <a:rPr lang="en-US" dirty="0">
                <a:latin typeface="Times New Roman" panose="02020603050405020304" pitchFamily="18" charset="0"/>
                <a:cs typeface="Times New Roman" panose="02020603050405020304" pitchFamily="18" charset="0"/>
              </a:rPr>
              <a:t> is a key concept in business strategy, focusing on achieving a competitive advantage by becoming the low-cost producer in a particular industry or market. This approach involves producing goods or delivering services at a lower cost compared to competitors while maintaining acceptable quality levels.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marL="0" indent="0">
              <a:buNone/>
            </a:pPr>
            <a:endParaRPr lang="en-US" dirty="0" smtClean="0"/>
          </a:p>
          <a:p>
            <a:pPr marL="0" indent="0">
              <a:buNone/>
            </a:pPr>
            <a:endParaRPr lang="en-US" dirty="0"/>
          </a:p>
        </p:txBody>
      </p:sp>
    </p:spTree>
    <p:extLst>
      <p:ext uri="{BB962C8B-B14F-4D97-AF65-F5344CB8AC3E}">
        <p14:creationId xmlns="" xmlns:p14="http://schemas.microsoft.com/office/powerpoint/2010/main" val="8926798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endParaRPr lang="en-US" b="1" dirty="0" smtClean="0"/>
          </a:p>
          <a:p>
            <a:endParaRPr lang="en-US" b="1" dirty="0"/>
          </a:p>
          <a:p>
            <a:r>
              <a:rPr lang="en-US" b="1" dirty="0" smtClean="0">
                <a:latin typeface="Times New Roman" panose="02020603050405020304" pitchFamily="18" charset="0"/>
                <a:cs typeface="Times New Roman" panose="02020603050405020304" pitchFamily="18" charset="0"/>
              </a:rPr>
              <a:t>Porter’s </a:t>
            </a:r>
            <a:r>
              <a:rPr lang="en-US" b="1" dirty="0">
                <a:latin typeface="Times New Roman" panose="02020603050405020304" pitchFamily="18" charset="0"/>
                <a:cs typeface="Times New Roman" panose="02020603050405020304" pitchFamily="18" charset="0"/>
              </a:rPr>
              <a:t>Cost Leadership Strategy</a:t>
            </a:r>
            <a:r>
              <a:rPr lang="en-US" dirty="0">
                <a:latin typeface="Times New Roman" panose="02020603050405020304" pitchFamily="18" charset="0"/>
                <a:cs typeface="Times New Roman" panose="02020603050405020304" pitchFamily="18" charset="0"/>
              </a:rPr>
              <a:t> aims to achieve a competitive advantage by offering products or services at a lower cost than competitors while maintaining a reasonable level of quality to offer products at a price that is attractive to customers and allows the business to capture a significant market share.</a:t>
            </a:r>
          </a:p>
        </p:txBody>
      </p:sp>
    </p:spTree>
    <p:extLst>
      <p:ext uri="{BB962C8B-B14F-4D97-AF65-F5344CB8AC3E}">
        <p14:creationId xmlns="" xmlns:p14="http://schemas.microsoft.com/office/powerpoint/2010/main" val="8259449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 xmlns:p14="http://schemas.microsoft.com/office/powerpoint/2010/main" val="2795849081"/>
              </p:ext>
            </p:extLst>
          </p:nvPr>
        </p:nvGraphicFramePr>
        <p:xfrm>
          <a:off x="0" y="0"/>
          <a:ext cx="9144000" cy="6858000"/>
        </p:xfrm>
        <a:graphic>
          <a:graphicData uri="http://schemas.openxmlformats.org/drawingml/2006/table">
            <a:tbl>
              <a:tblPr/>
              <a:tblGrid>
                <a:gridCol w="4572000">
                  <a:extLst>
                    <a:ext uri="{9D8B030D-6E8A-4147-A177-3AD203B41FA5}">
                      <a16:colId xmlns="" xmlns:a16="http://schemas.microsoft.com/office/drawing/2014/main" val="895372726"/>
                    </a:ext>
                  </a:extLst>
                </a:gridCol>
                <a:gridCol w="4572000">
                  <a:extLst>
                    <a:ext uri="{9D8B030D-6E8A-4147-A177-3AD203B41FA5}">
                      <a16:colId xmlns="" xmlns:a16="http://schemas.microsoft.com/office/drawing/2014/main" val="785441848"/>
                    </a:ext>
                  </a:extLst>
                </a:gridCol>
              </a:tblGrid>
              <a:tr h="889000">
                <a:tc>
                  <a:txBody>
                    <a:bodyPr/>
                    <a:lstStyle/>
                    <a:p>
                      <a:pPr algn="l" fontAlgn="t" latinLnBrk="0"/>
                      <a:r>
                        <a:rPr lang="en-US" sz="2000" b="1" dirty="0">
                          <a:effectLst/>
                          <a:latin typeface="Times New Roman" panose="02020603050405020304" pitchFamily="18" charset="0"/>
                          <a:cs typeface="Times New Roman" panose="02020603050405020304" pitchFamily="18" charset="0"/>
                        </a:rPr>
                        <a:t>Advantages of Cost Leadership Strategy</a:t>
                      </a:r>
                    </a:p>
                  </a:txBody>
                  <a:tcPr>
                    <a:lnL>
                      <a:noFill/>
                    </a:lnL>
                    <a:lnR>
                      <a:noFill/>
                    </a:lnR>
                    <a:lnT>
                      <a:noFill/>
                    </a:lnT>
                    <a:lnB>
                      <a:noFill/>
                    </a:lnB>
                    <a:solidFill>
                      <a:srgbClr val="FFFFFF"/>
                    </a:solidFill>
                  </a:tcPr>
                </a:tc>
                <a:tc>
                  <a:txBody>
                    <a:bodyPr/>
                    <a:lstStyle/>
                    <a:p>
                      <a:pPr algn="l" fontAlgn="t" latinLnBrk="0"/>
                      <a:r>
                        <a:rPr lang="en-US" sz="2000" b="1">
                          <a:effectLst/>
                          <a:latin typeface="Times New Roman" panose="02020603050405020304" pitchFamily="18" charset="0"/>
                          <a:cs typeface="Times New Roman" panose="02020603050405020304" pitchFamily="18" charset="0"/>
                        </a:rPr>
                        <a:t>Disadvantages of Cost Leadership Strategy</a:t>
                      </a:r>
                    </a:p>
                  </a:txBody>
                  <a:tcPr>
                    <a:lnL>
                      <a:noFill/>
                    </a:lnL>
                    <a:lnR>
                      <a:noFill/>
                    </a:lnR>
                    <a:lnT>
                      <a:noFill/>
                    </a:lnT>
                    <a:lnB>
                      <a:noFill/>
                    </a:lnB>
                    <a:solidFill>
                      <a:srgbClr val="FFFFFF"/>
                    </a:solidFill>
                  </a:tcPr>
                </a:tc>
                <a:extLst>
                  <a:ext uri="{0D108BD9-81ED-4DB2-BD59-A6C34878D82A}">
                    <a16:rowId xmlns="" xmlns:a16="http://schemas.microsoft.com/office/drawing/2014/main" val="712283571"/>
                  </a:ext>
                </a:extLst>
              </a:tr>
              <a:tr h="1270000">
                <a:tc>
                  <a:txBody>
                    <a:bodyPr/>
                    <a:lstStyle/>
                    <a:p>
                      <a:pPr algn="l" fontAlgn="t" latinLnBrk="0"/>
                      <a:r>
                        <a:rPr lang="en-US" sz="2000" b="1" dirty="0">
                          <a:effectLst/>
                          <a:latin typeface="Times New Roman" panose="02020603050405020304" pitchFamily="18" charset="0"/>
                          <a:cs typeface="Times New Roman" panose="02020603050405020304" pitchFamily="18" charset="0"/>
                        </a:rPr>
                        <a:t>Competitive Pricing:</a:t>
                      </a:r>
                      <a:r>
                        <a:rPr lang="en-US" sz="2000" dirty="0">
                          <a:effectLst/>
                          <a:latin typeface="Times New Roman" panose="02020603050405020304" pitchFamily="18" charset="0"/>
                          <a:cs typeface="Times New Roman" panose="02020603050405020304" pitchFamily="18" charset="0"/>
                        </a:rPr>
                        <a:t> Attract price-sensitive customers.</a:t>
                      </a:r>
                    </a:p>
                  </a:txBody>
                  <a:tcPr>
                    <a:lnL>
                      <a:noFill/>
                    </a:lnL>
                    <a:lnR>
                      <a:noFill/>
                    </a:lnR>
                    <a:lnT>
                      <a:noFill/>
                    </a:lnT>
                    <a:lnB>
                      <a:noFill/>
                    </a:lnB>
                    <a:solidFill>
                      <a:srgbClr val="FFFFFF"/>
                    </a:solidFill>
                  </a:tcPr>
                </a:tc>
                <a:tc>
                  <a:txBody>
                    <a:bodyPr/>
                    <a:lstStyle/>
                    <a:p>
                      <a:pPr algn="l" fontAlgn="t" latinLnBrk="0"/>
                      <a:r>
                        <a:rPr lang="en-US" sz="2000" b="1">
                          <a:effectLst/>
                          <a:latin typeface="Times New Roman" panose="02020603050405020304" pitchFamily="18" charset="0"/>
                          <a:cs typeface="Times New Roman" panose="02020603050405020304" pitchFamily="18" charset="0"/>
                        </a:rPr>
                        <a:t>Quality Trade-offs:</a:t>
                      </a:r>
                      <a:r>
                        <a:rPr lang="en-US" sz="2000">
                          <a:effectLst/>
                          <a:latin typeface="Times New Roman" panose="02020603050405020304" pitchFamily="18" charset="0"/>
                          <a:cs typeface="Times New Roman" panose="02020603050405020304" pitchFamily="18" charset="0"/>
                        </a:rPr>
                        <a:t> Possible compromises in product quality or customer service.</a:t>
                      </a:r>
                    </a:p>
                  </a:txBody>
                  <a:tcPr>
                    <a:lnL>
                      <a:noFill/>
                    </a:lnL>
                    <a:lnR>
                      <a:noFill/>
                    </a:lnR>
                    <a:lnT>
                      <a:noFill/>
                    </a:lnT>
                    <a:lnB>
                      <a:noFill/>
                    </a:lnB>
                    <a:solidFill>
                      <a:srgbClr val="FFFFFF"/>
                    </a:solidFill>
                  </a:tcPr>
                </a:tc>
                <a:extLst>
                  <a:ext uri="{0D108BD9-81ED-4DB2-BD59-A6C34878D82A}">
                    <a16:rowId xmlns="" xmlns:a16="http://schemas.microsoft.com/office/drawing/2014/main" val="3398654119"/>
                  </a:ext>
                </a:extLst>
              </a:tr>
              <a:tr h="1270000">
                <a:tc>
                  <a:txBody>
                    <a:bodyPr/>
                    <a:lstStyle/>
                    <a:p>
                      <a:pPr algn="l" fontAlgn="t" latinLnBrk="0"/>
                      <a:r>
                        <a:rPr lang="en-US" sz="2000" b="1" dirty="0">
                          <a:effectLst/>
                          <a:latin typeface="Times New Roman" panose="02020603050405020304" pitchFamily="18" charset="0"/>
                          <a:cs typeface="Times New Roman" panose="02020603050405020304" pitchFamily="18" charset="0"/>
                        </a:rPr>
                        <a:t>Higher Market Share:</a:t>
                      </a:r>
                      <a:r>
                        <a:rPr lang="en-US" sz="2000" dirty="0">
                          <a:effectLst/>
                          <a:latin typeface="Times New Roman" panose="02020603050405020304" pitchFamily="18" charset="0"/>
                          <a:cs typeface="Times New Roman" panose="02020603050405020304" pitchFamily="18" charset="0"/>
                        </a:rPr>
                        <a:t> Capture a larger portion of the market.</a:t>
                      </a:r>
                    </a:p>
                  </a:txBody>
                  <a:tcPr>
                    <a:lnL>
                      <a:noFill/>
                    </a:lnL>
                    <a:lnR>
                      <a:noFill/>
                    </a:lnR>
                    <a:lnT>
                      <a:noFill/>
                    </a:lnT>
                    <a:lnB>
                      <a:noFill/>
                    </a:lnB>
                    <a:solidFill>
                      <a:srgbClr val="FFFFFF"/>
                    </a:solidFill>
                  </a:tcPr>
                </a:tc>
                <a:tc>
                  <a:txBody>
                    <a:bodyPr/>
                    <a:lstStyle/>
                    <a:p>
                      <a:pPr algn="l" fontAlgn="t" latinLnBrk="0"/>
                      <a:r>
                        <a:rPr lang="en-US" sz="2000" b="1">
                          <a:effectLst/>
                          <a:latin typeface="Times New Roman" panose="02020603050405020304" pitchFamily="18" charset="0"/>
                          <a:cs typeface="Times New Roman" panose="02020603050405020304" pitchFamily="18" charset="0"/>
                        </a:rPr>
                        <a:t>Dependence on Scale:</a:t>
                      </a:r>
                      <a:r>
                        <a:rPr lang="en-US" sz="2000">
                          <a:effectLst/>
                          <a:latin typeface="Times New Roman" panose="02020603050405020304" pitchFamily="18" charset="0"/>
                          <a:cs typeface="Times New Roman" panose="02020603050405020304" pitchFamily="18" charset="0"/>
                        </a:rPr>
                        <a:t> Requires high production volume, disadvantaging smaller businesses.</a:t>
                      </a:r>
                    </a:p>
                  </a:txBody>
                  <a:tcPr>
                    <a:lnL>
                      <a:noFill/>
                    </a:lnL>
                    <a:lnR>
                      <a:noFill/>
                    </a:lnR>
                    <a:lnT>
                      <a:noFill/>
                    </a:lnT>
                    <a:lnB>
                      <a:noFill/>
                    </a:lnB>
                    <a:solidFill>
                      <a:srgbClr val="FFFFFF"/>
                    </a:solidFill>
                  </a:tcPr>
                </a:tc>
                <a:extLst>
                  <a:ext uri="{0D108BD9-81ED-4DB2-BD59-A6C34878D82A}">
                    <a16:rowId xmlns="" xmlns:a16="http://schemas.microsoft.com/office/drawing/2014/main" val="3218529325"/>
                  </a:ext>
                </a:extLst>
              </a:tr>
              <a:tr h="889000">
                <a:tc>
                  <a:txBody>
                    <a:bodyPr/>
                    <a:lstStyle/>
                    <a:p>
                      <a:pPr algn="l" fontAlgn="t" latinLnBrk="0"/>
                      <a:r>
                        <a:rPr lang="en-US" sz="2000" b="1" dirty="0">
                          <a:effectLst/>
                          <a:latin typeface="Times New Roman" panose="02020603050405020304" pitchFamily="18" charset="0"/>
                          <a:cs typeface="Times New Roman" panose="02020603050405020304" pitchFamily="18" charset="0"/>
                        </a:rPr>
                        <a:t>Barriers to New Entrants</a:t>
                      </a:r>
                      <a:r>
                        <a:rPr lang="en-US" sz="2000" dirty="0">
                          <a:effectLst/>
                          <a:latin typeface="Times New Roman" panose="02020603050405020304" pitchFamily="18" charset="0"/>
                          <a:cs typeface="Times New Roman" panose="02020603050405020304" pitchFamily="18" charset="0"/>
                        </a:rPr>
                        <a:t>: Deter competitors from matching low prices.</a:t>
                      </a:r>
                    </a:p>
                  </a:txBody>
                  <a:tcPr>
                    <a:lnL>
                      <a:noFill/>
                    </a:lnL>
                    <a:lnR>
                      <a:noFill/>
                    </a:lnR>
                    <a:lnT>
                      <a:noFill/>
                    </a:lnT>
                    <a:lnB>
                      <a:noFill/>
                    </a:lnB>
                    <a:solidFill>
                      <a:srgbClr val="FFFFFF"/>
                    </a:solidFill>
                  </a:tcPr>
                </a:tc>
                <a:tc>
                  <a:txBody>
                    <a:bodyPr/>
                    <a:lstStyle/>
                    <a:p>
                      <a:pPr algn="l" fontAlgn="t" latinLnBrk="0"/>
                      <a:r>
                        <a:rPr lang="en-US" sz="2000" b="1">
                          <a:effectLst/>
                          <a:latin typeface="Times New Roman" panose="02020603050405020304" pitchFamily="18" charset="0"/>
                          <a:cs typeface="Times New Roman" panose="02020603050405020304" pitchFamily="18" charset="0"/>
                        </a:rPr>
                        <a:t>Imitation by Competitors:</a:t>
                      </a:r>
                      <a:r>
                        <a:rPr lang="en-US" sz="2000">
                          <a:effectLst/>
                          <a:latin typeface="Times New Roman" panose="02020603050405020304" pitchFamily="18" charset="0"/>
                          <a:cs typeface="Times New Roman" panose="02020603050405020304" pitchFamily="18" charset="0"/>
                        </a:rPr>
                        <a:t> Successful strategies can be replicated by rivals.</a:t>
                      </a:r>
                    </a:p>
                  </a:txBody>
                  <a:tcPr>
                    <a:lnL>
                      <a:noFill/>
                    </a:lnL>
                    <a:lnR>
                      <a:noFill/>
                    </a:lnR>
                    <a:lnT>
                      <a:noFill/>
                    </a:lnT>
                    <a:lnB>
                      <a:noFill/>
                    </a:lnB>
                    <a:solidFill>
                      <a:srgbClr val="FFFFFF"/>
                    </a:solidFill>
                  </a:tcPr>
                </a:tc>
                <a:extLst>
                  <a:ext uri="{0D108BD9-81ED-4DB2-BD59-A6C34878D82A}">
                    <a16:rowId xmlns="" xmlns:a16="http://schemas.microsoft.com/office/drawing/2014/main" val="654648826"/>
                  </a:ext>
                </a:extLst>
              </a:tr>
              <a:tr h="1270000">
                <a:tc>
                  <a:txBody>
                    <a:bodyPr/>
                    <a:lstStyle/>
                    <a:p>
                      <a:pPr algn="l" fontAlgn="t" latinLnBrk="0"/>
                      <a:r>
                        <a:rPr lang="en-US" sz="2000" b="1" dirty="0">
                          <a:effectLst/>
                          <a:latin typeface="Times New Roman" panose="02020603050405020304" pitchFamily="18" charset="0"/>
                          <a:cs typeface="Times New Roman" panose="02020603050405020304" pitchFamily="18" charset="0"/>
                        </a:rPr>
                        <a:t>Economies of Scale:</a:t>
                      </a:r>
                      <a:r>
                        <a:rPr lang="en-US" sz="2000" dirty="0">
                          <a:effectLst/>
                          <a:latin typeface="Times New Roman" panose="02020603050405020304" pitchFamily="18" charset="0"/>
                          <a:cs typeface="Times New Roman" panose="02020603050405020304" pitchFamily="18" charset="0"/>
                        </a:rPr>
                        <a:t> Benefit from lower per-unit costs as production scales up.</a:t>
                      </a:r>
                    </a:p>
                  </a:txBody>
                  <a:tcPr>
                    <a:lnL>
                      <a:noFill/>
                    </a:lnL>
                    <a:lnR>
                      <a:noFill/>
                    </a:lnR>
                    <a:lnT>
                      <a:noFill/>
                    </a:lnT>
                    <a:lnB>
                      <a:noFill/>
                    </a:lnB>
                    <a:solidFill>
                      <a:srgbClr val="FFFFFF"/>
                    </a:solidFill>
                  </a:tcPr>
                </a:tc>
                <a:tc>
                  <a:txBody>
                    <a:bodyPr/>
                    <a:lstStyle/>
                    <a:p>
                      <a:pPr algn="l" fontAlgn="t" latinLnBrk="0"/>
                      <a:r>
                        <a:rPr lang="en-US" sz="2000" b="1">
                          <a:effectLst/>
                          <a:latin typeface="Times New Roman" panose="02020603050405020304" pitchFamily="18" charset="0"/>
                          <a:cs typeface="Times New Roman" panose="02020603050405020304" pitchFamily="18" charset="0"/>
                        </a:rPr>
                        <a:t>Limited Price Flexibility</a:t>
                      </a:r>
                      <a:r>
                        <a:rPr lang="en-US" sz="2000">
                          <a:effectLst/>
                          <a:latin typeface="Times New Roman" panose="02020603050405020304" pitchFamily="18" charset="0"/>
                          <a:cs typeface="Times New Roman" panose="02020603050405020304" pitchFamily="18" charset="0"/>
                        </a:rPr>
                        <a:t>: Difficulty in raising prices when necessary.</a:t>
                      </a:r>
                    </a:p>
                  </a:txBody>
                  <a:tcPr>
                    <a:lnL>
                      <a:noFill/>
                    </a:lnL>
                    <a:lnR>
                      <a:noFill/>
                    </a:lnR>
                    <a:lnT>
                      <a:noFill/>
                    </a:lnT>
                    <a:lnB>
                      <a:noFill/>
                    </a:lnB>
                    <a:solidFill>
                      <a:srgbClr val="FFFFFF"/>
                    </a:solidFill>
                  </a:tcPr>
                </a:tc>
                <a:extLst>
                  <a:ext uri="{0D108BD9-81ED-4DB2-BD59-A6C34878D82A}">
                    <a16:rowId xmlns="" xmlns:a16="http://schemas.microsoft.com/office/drawing/2014/main" val="1803299623"/>
                  </a:ext>
                </a:extLst>
              </a:tr>
              <a:tr h="1270000">
                <a:tc>
                  <a:txBody>
                    <a:bodyPr/>
                    <a:lstStyle/>
                    <a:p>
                      <a:pPr algn="l" fontAlgn="t" latinLnBrk="0"/>
                      <a:r>
                        <a:rPr lang="en-US" sz="2000" b="1" dirty="0">
                          <a:effectLst/>
                          <a:latin typeface="Times New Roman" panose="02020603050405020304" pitchFamily="18" charset="0"/>
                          <a:cs typeface="Times New Roman" panose="02020603050405020304" pitchFamily="18" charset="0"/>
                        </a:rPr>
                        <a:t>Operational Efficiency:</a:t>
                      </a:r>
                      <a:r>
                        <a:rPr lang="en-US" sz="2000" dirty="0">
                          <a:effectLst/>
                          <a:latin typeface="Times New Roman" panose="02020603050405020304" pitchFamily="18" charset="0"/>
                          <a:cs typeface="Times New Roman" panose="02020603050405020304" pitchFamily="18" charset="0"/>
                        </a:rPr>
                        <a:t> Streamline processes and enhance overall efficiency.</a:t>
                      </a:r>
                    </a:p>
                  </a:txBody>
                  <a:tcPr>
                    <a:lnL>
                      <a:noFill/>
                    </a:lnL>
                    <a:lnR>
                      <a:noFill/>
                    </a:lnR>
                    <a:lnT>
                      <a:noFill/>
                    </a:lnT>
                    <a:lnB>
                      <a:noFill/>
                    </a:lnB>
                    <a:solidFill>
                      <a:srgbClr val="FFFFFF"/>
                    </a:solidFill>
                  </a:tcPr>
                </a:tc>
                <a:tc>
                  <a:txBody>
                    <a:bodyPr/>
                    <a:lstStyle/>
                    <a:p>
                      <a:pPr algn="l" fontAlgn="t" latinLnBrk="0"/>
                      <a:r>
                        <a:rPr lang="en-US" sz="2000" b="1" dirty="0">
                          <a:effectLst/>
                          <a:latin typeface="Times New Roman" panose="02020603050405020304" pitchFamily="18" charset="0"/>
                          <a:cs typeface="Times New Roman" panose="02020603050405020304" pitchFamily="18" charset="0"/>
                        </a:rPr>
                        <a:t>Risk of Stagnation:</a:t>
                      </a:r>
                      <a:r>
                        <a:rPr lang="en-US" sz="2000" dirty="0">
                          <a:effectLst/>
                          <a:latin typeface="Times New Roman" panose="02020603050405020304" pitchFamily="18" charset="0"/>
                          <a:cs typeface="Times New Roman" panose="02020603050405020304" pitchFamily="18" charset="0"/>
                        </a:rPr>
                        <a:t> Focus on cost-cutting may hinder innovation and adaptation.</a:t>
                      </a:r>
                    </a:p>
                  </a:txBody>
                  <a:tcPr>
                    <a:lnL>
                      <a:noFill/>
                    </a:lnL>
                    <a:lnR>
                      <a:noFill/>
                    </a:lnR>
                    <a:lnT>
                      <a:noFill/>
                    </a:lnT>
                    <a:lnB>
                      <a:noFill/>
                    </a:lnB>
                    <a:solidFill>
                      <a:srgbClr val="FFFFFF"/>
                    </a:solidFill>
                  </a:tcPr>
                </a:tc>
                <a:extLst>
                  <a:ext uri="{0D108BD9-81ED-4DB2-BD59-A6C34878D82A}">
                    <a16:rowId xmlns="" xmlns:a16="http://schemas.microsoft.com/office/drawing/2014/main" val="1114666926"/>
                  </a:ext>
                </a:extLst>
              </a:tr>
            </a:tbl>
          </a:graphicData>
        </a:graphic>
      </p:graphicFrame>
    </p:spTree>
    <p:extLst>
      <p:ext uri="{BB962C8B-B14F-4D97-AF65-F5344CB8AC3E}">
        <p14:creationId xmlns="" xmlns:p14="http://schemas.microsoft.com/office/powerpoint/2010/main" val="14693489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pPr marL="0" indent="0">
              <a:buNone/>
            </a:pPr>
            <a:r>
              <a:rPr lang="en-US" dirty="0"/>
              <a:t>	</a:t>
            </a:r>
            <a:r>
              <a:rPr lang="en-US" b="1" dirty="0" smtClean="0">
                <a:latin typeface="Times New Roman" panose="02020603050405020304" pitchFamily="18" charset="0"/>
                <a:cs typeface="Times New Roman" panose="02020603050405020304" pitchFamily="18" charset="0"/>
              </a:rPr>
              <a:t>Ways of cost reduction:</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Economies of scale</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Capacity utilization</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Experience</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Resource sharing</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Low cost materials</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Direct marketing</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Simple product design and process</a:t>
            </a:r>
          </a:p>
          <a:p>
            <a:pPr marL="0" indent="0">
              <a:buNone/>
            </a:pPr>
            <a:r>
              <a:rPr lang="en-US" b="1" dirty="0" smtClean="0">
                <a:latin typeface="Times New Roman" panose="02020603050405020304" pitchFamily="18" charset="0"/>
                <a:cs typeface="Times New Roman" panose="02020603050405020304" pitchFamily="18" charset="0"/>
              </a:rPr>
              <a:t>Condition of success of cost leadership strategy</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High price competition</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Standardized products</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Price sensitive customer</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Similar products</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Low switching cost</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High buyer power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2998864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r>
              <a:rPr lang="en-US" b="1" dirty="0">
                <a:latin typeface="Times New Roman" panose="02020603050405020304" pitchFamily="18" charset="0"/>
                <a:cs typeface="Times New Roman" panose="02020603050405020304" pitchFamily="18" charset="0"/>
              </a:rPr>
              <a:t>2- Differentiation Strategy</a:t>
            </a:r>
          </a:p>
          <a:p>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Differentiation Strategy </a:t>
            </a:r>
            <a:r>
              <a:rPr lang="en-US" dirty="0">
                <a:latin typeface="Times New Roman" panose="02020603050405020304" pitchFamily="18" charset="0"/>
                <a:cs typeface="Times New Roman" panose="02020603050405020304" pitchFamily="18" charset="0"/>
              </a:rPr>
              <a:t>is a fundamental concept within business strategy, focusing on gaining a competitive edge by offering unparalleled and distinct products or services that capture attention in the market</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Porter’s Differentiation Strategy</a:t>
            </a:r>
            <a:r>
              <a:rPr lang="en-US" dirty="0">
                <a:latin typeface="Times New Roman" panose="02020603050405020304" pitchFamily="18" charset="0"/>
                <a:cs typeface="Times New Roman" panose="02020603050405020304" pitchFamily="18" charset="0"/>
              </a:rPr>
              <a:t> seeks to create a competitive advantage by offering unique and distinct products or services customers view as superior in quality or features compared to competitors.</a:t>
            </a:r>
          </a:p>
          <a:p>
            <a:r>
              <a:rPr lang="en-US" dirty="0">
                <a:latin typeface="Times New Roman" panose="02020603050405020304" pitchFamily="18" charset="0"/>
                <a:cs typeface="Times New Roman" panose="02020603050405020304" pitchFamily="18" charset="0"/>
              </a:rPr>
              <a:t>This strategy revolves around presenting customers with something extraordinary or appealing that distinguishes a business from its competitors. Through innovation, quality, branding, or enhancing the customer experience, companies can establish premium value and cultivate enduring customer loyalty.</a:t>
            </a:r>
          </a:p>
          <a:p>
            <a:pPr marL="0" indent="0">
              <a:buNone/>
            </a:pPr>
            <a:endParaRPr lang="en-US" dirty="0" smtClean="0"/>
          </a:p>
          <a:p>
            <a:pPr marL="0" indent="0">
              <a:buNone/>
            </a:pPr>
            <a:endParaRPr lang="en-US" dirty="0"/>
          </a:p>
        </p:txBody>
      </p:sp>
    </p:spTree>
    <p:extLst>
      <p:ext uri="{BB962C8B-B14F-4D97-AF65-F5344CB8AC3E}">
        <p14:creationId xmlns="" xmlns:p14="http://schemas.microsoft.com/office/powerpoint/2010/main" val="11276220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r>
              <a:rPr lang="en-US" dirty="0" smtClean="0"/>
              <a:t>		</a:t>
            </a:r>
            <a:r>
              <a:rPr lang="en-US" b="1" dirty="0" smtClean="0">
                <a:latin typeface="Times New Roman" panose="02020603050405020304" pitchFamily="18" charset="0"/>
                <a:cs typeface="Times New Roman" panose="02020603050405020304" pitchFamily="18" charset="0"/>
              </a:rPr>
              <a:t>Bases for Differentiation</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Unique product performance</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Unique product features</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Unique services</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Detailed information</a:t>
            </a:r>
          </a:p>
          <a:p>
            <a:pPr marL="0" indent="0">
              <a:buNone/>
            </a:pPr>
            <a:r>
              <a:rPr lang="en-US" b="1" dirty="0" smtClean="0">
                <a:latin typeface="Times New Roman" panose="02020603050405020304" pitchFamily="18" charset="0"/>
                <a:cs typeface="Times New Roman" panose="02020603050405020304" pitchFamily="18" charset="0"/>
              </a:rPr>
              <a:t>Conditions for success of Differentiation strategy</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Diversification of product use</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Few rivals</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Dynamic technological environment</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Quality sensitive buyer</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Extensive research</a:t>
            </a:r>
          </a:p>
          <a:p>
            <a:pPr>
              <a:buFont typeface="Wingdings" panose="05000000000000000000" pitchFamily="2" charset="2"/>
              <a:buChar char="Ø"/>
            </a:pPr>
            <a:endParaRPr lang="en-US" dirty="0"/>
          </a:p>
        </p:txBody>
      </p:sp>
    </p:spTree>
    <p:extLst>
      <p:ext uri="{BB962C8B-B14F-4D97-AF65-F5344CB8AC3E}">
        <p14:creationId xmlns="" xmlns:p14="http://schemas.microsoft.com/office/powerpoint/2010/main" val="17241609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 xmlns:p14="http://schemas.microsoft.com/office/powerpoint/2010/main" val="3614644039"/>
              </p:ext>
            </p:extLst>
          </p:nvPr>
        </p:nvGraphicFramePr>
        <p:xfrm>
          <a:off x="-3" y="0"/>
          <a:ext cx="9144002" cy="7386875"/>
        </p:xfrm>
        <a:graphic>
          <a:graphicData uri="http://schemas.openxmlformats.org/drawingml/2006/table">
            <a:tbl>
              <a:tblPr/>
              <a:tblGrid>
                <a:gridCol w="4572001">
                  <a:extLst>
                    <a:ext uri="{9D8B030D-6E8A-4147-A177-3AD203B41FA5}">
                      <a16:colId xmlns="" xmlns:a16="http://schemas.microsoft.com/office/drawing/2014/main" val="270215317"/>
                    </a:ext>
                  </a:extLst>
                </a:gridCol>
                <a:gridCol w="4572001">
                  <a:extLst>
                    <a:ext uri="{9D8B030D-6E8A-4147-A177-3AD203B41FA5}">
                      <a16:colId xmlns="" xmlns:a16="http://schemas.microsoft.com/office/drawing/2014/main" val="887385581"/>
                    </a:ext>
                  </a:extLst>
                </a:gridCol>
              </a:tblGrid>
              <a:tr h="457581">
                <a:tc>
                  <a:txBody>
                    <a:bodyPr/>
                    <a:lstStyle/>
                    <a:p>
                      <a:pPr algn="l" fontAlgn="t" latinLnBrk="0"/>
                      <a:r>
                        <a:rPr lang="en-US" sz="2000" b="1" dirty="0">
                          <a:effectLst/>
                          <a:latin typeface="Times New Roman" panose="02020603050405020304" pitchFamily="18" charset="0"/>
                          <a:cs typeface="Times New Roman" panose="02020603050405020304" pitchFamily="18" charset="0"/>
                        </a:rPr>
                        <a:t>Advantages of Differentiation Strategy</a:t>
                      </a:r>
                    </a:p>
                  </a:txBody>
                  <a:tcPr marL="86810" marR="86810" marT="43405" marB="43405">
                    <a:lnL>
                      <a:noFill/>
                    </a:lnL>
                    <a:lnR>
                      <a:noFill/>
                    </a:lnR>
                    <a:lnT>
                      <a:noFill/>
                    </a:lnT>
                    <a:lnB>
                      <a:noFill/>
                    </a:lnB>
                    <a:solidFill>
                      <a:srgbClr val="FFFFFF"/>
                    </a:solidFill>
                  </a:tcPr>
                </a:tc>
                <a:tc>
                  <a:txBody>
                    <a:bodyPr/>
                    <a:lstStyle/>
                    <a:p>
                      <a:pPr algn="l" fontAlgn="t" latinLnBrk="0"/>
                      <a:r>
                        <a:rPr lang="en-US" sz="2000" b="1">
                          <a:effectLst/>
                          <a:latin typeface="Times New Roman" panose="02020603050405020304" pitchFamily="18" charset="0"/>
                          <a:cs typeface="Times New Roman" panose="02020603050405020304" pitchFamily="18" charset="0"/>
                        </a:rPr>
                        <a:t>Disadvantages of Differentiation Strategy</a:t>
                      </a:r>
                    </a:p>
                  </a:txBody>
                  <a:tcPr marL="86810" marR="86810" marT="43405" marB="43405">
                    <a:lnL>
                      <a:noFill/>
                    </a:lnL>
                    <a:lnR>
                      <a:noFill/>
                    </a:lnR>
                    <a:lnT>
                      <a:noFill/>
                    </a:lnT>
                    <a:lnB>
                      <a:noFill/>
                    </a:lnB>
                    <a:solidFill>
                      <a:srgbClr val="FFFFFF"/>
                    </a:solidFill>
                  </a:tcPr>
                </a:tc>
                <a:extLst>
                  <a:ext uri="{0D108BD9-81ED-4DB2-BD59-A6C34878D82A}">
                    <a16:rowId xmlns="" xmlns:a16="http://schemas.microsoft.com/office/drawing/2014/main" val="1471482150"/>
                  </a:ext>
                </a:extLst>
              </a:tr>
              <a:tr h="1015965">
                <a:tc>
                  <a:txBody>
                    <a:bodyPr/>
                    <a:lstStyle/>
                    <a:p>
                      <a:pPr algn="l" fontAlgn="t" latinLnBrk="0"/>
                      <a:r>
                        <a:rPr lang="en-US" sz="2000" b="1" dirty="0">
                          <a:effectLst/>
                          <a:latin typeface="Times New Roman" panose="02020603050405020304" pitchFamily="18" charset="0"/>
                          <a:cs typeface="Times New Roman" panose="02020603050405020304" pitchFamily="18" charset="0"/>
                        </a:rPr>
                        <a:t>Brand Loyalty:</a:t>
                      </a:r>
                      <a:r>
                        <a:rPr lang="en-US" sz="2000" dirty="0">
                          <a:effectLst/>
                          <a:latin typeface="Times New Roman" panose="02020603050405020304" pitchFamily="18" charset="0"/>
                          <a:cs typeface="Times New Roman" panose="02020603050405020304" pitchFamily="18" charset="0"/>
                        </a:rPr>
                        <a:t> Unique features and experiences foster strong customer loyalty.</a:t>
                      </a:r>
                    </a:p>
                  </a:txBody>
                  <a:tcPr marL="86810" marR="86810" marT="43405" marB="43405">
                    <a:lnL>
                      <a:noFill/>
                    </a:lnL>
                    <a:lnR>
                      <a:noFill/>
                    </a:lnR>
                    <a:lnT>
                      <a:noFill/>
                    </a:lnT>
                    <a:lnB>
                      <a:noFill/>
                    </a:lnB>
                    <a:solidFill>
                      <a:srgbClr val="FFFFFF"/>
                    </a:solidFill>
                  </a:tcPr>
                </a:tc>
                <a:tc>
                  <a:txBody>
                    <a:bodyPr/>
                    <a:lstStyle/>
                    <a:p>
                      <a:pPr algn="l" fontAlgn="t" latinLnBrk="0"/>
                      <a:r>
                        <a:rPr lang="en-US" sz="2000" b="1">
                          <a:effectLst/>
                          <a:latin typeface="Times New Roman" panose="02020603050405020304" pitchFamily="18" charset="0"/>
                          <a:cs typeface="Times New Roman" panose="02020603050405020304" pitchFamily="18" charset="0"/>
                        </a:rPr>
                        <a:t>High Costs:</a:t>
                      </a:r>
                      <a:r>
                        <a:rPr lang="en-US" sz="2000">
                          <a:effectLst/>
                          <a:latin typeface="Times New Roman" panose="02020603050405020304" pitchFamily="18" charset="0"/>
                          <a:cs typeface="Times New Roman" panose="02020603050405020304" pitchFamily="18" charset="0"/>
                        </a:rPr>
                        <a:t> Investments in innovation, quality, and branding can lead to elevated production and operational costs.</a:t>
                      </a:r>
                    </a:p>
                  </a:txBody>
                  <a:tcPr marL="86810" marR="86810" marT="43405" marB="43405">
                    <a:lnL>
                      <a:noFill/>
                    </a:lnL>
                    <a:lnR>
                      <a:noFill/>
                    </a:lnR>
                    <a:lnT>
                      <a:noFill/>
                    </a:lnT>
                    <a:lnB>
                      <a:noFill/>
                    </a:lnB>
                    <a:solidFill>
                      <a:srgbClr val="FFFFFF"/>
                    </a:solidFill>
                  </a:tcPr>
                </a:tc>
                <a:extLst>
                  <a:ext uri="{0D108BD9-81ED-4DB2-BD59-A6C34878D82A}">
                    <a16:rowId xmlns="" xmlns:a16="http://schemas.microsoft.com/office/drawing/2014/main" val="4153981066"/>
                  </a:ext>
                </a:extLst>
              </a:tr>
              <a:tr h="1015965">
                <a:tc>
                  <a:txBody>
                    <a:bodyPr/>
                    <a:lstStyle/>
                    <a:p>
                      <a:pPr algn="l" fontAlgn="t" latinLnBrk="0"/>
                      <a:r>
                        <a:rPr lang="en-US" sz="2000" b="1" dirty="0">
                          <a:effectLst/>
                          <a:latin typeface="Times New Roman" panose="02020603050405020304" pitchFamily="18" charset="0"/>
                          <a:cs typeface="Times New Roman" panose="02020603050405020304" pitchFamily="18" charset="0"/>
                        </a:rPr>
                        <a:t>Premium Pricing</a:t>
                      </a:r>
                      <a:r>
                        <a:rPr lang="en-US" sz="2000" dirty="0">
                          <a:effectLst/>
                          <a:latin typeface="Times New Roman" panose="02020603050405020304" pitchFamily="18" charset="0"/>
                          <a:cs typeface="Times New Roman" panose="02020603050405020304" pitchFamily="18" charset="0"/>
                        </a:rPr>
                        <a:t>: Differentiation allows companies to charge premium prices.</a:t>
                      </a:r>
                    </a:p>
                  </a:txBody>
                  <a:tcPr marL="86810" marR="86810" marT="43405" marB="43405">
                    <a:lnL>
                      <a:noFill/>
                    </a:lnL>
                    <a:lnR>
                      <a:noFill/>
                    </a:lnR>
                    <a:lnT>
                      <a:noFill/>
                    </a:lnT>
                    <a:lnB>
                      <a:noFill/>
                    </a:lnB>
                    <a:solidFill>
                      <a:srgbClr val="FFFFFF"/>
                    </a:solidFill>
                  </a:tcPr>
                </a:tc>
                <a:tc>
                  <a:txBody>
                    <a:bodyPr/>
                    <a:lstStyle/>
                    <a:p>
                      <a:pPr algn="l" fontAlgn="t" latinLnBrk="0"/>
                      <a:r>
                        <a:rPr lang="en-US" sz="2000" b="1">
                          <a:effectLst/>
                          <a:latin typeface="Times New Roman" panose="02020603050405020304" pitchFamily="18" charset="0"/>
                          <a:cs typeface="Times New Roman" panose="02020603050405020304" pitchFamily="18" charset="0"/>
                        </a:rPr>
                        <a:t>Imitation Risk:</a:t>
                      </a:r>
                      <a:r>
                        <a:rPr lang="en-US" sz="2000">
                          <a:effectLst/>
                          <a:latin typeface="Times New Roman" panose="02020603050405020304" pitchFamily="18" charset="0"/>
                          <a:cs typeface="Times New Roman" panose="02020603050405020304" pitchFamily="18" charset="0"/>
                        </a:rPr>
                        <a:t> Competitors may try to replicate successful differentiating features, potentially diluting uniqueness over time.</a:t>
                      </a:r>
                    </a:p>
                  </a:txBody>
                  <a:tcPr marL="86810" marR="86810" marT="43405" marB="43405">
                    <a:lnL>
                      <a:noFill/>
                    </a:lnL>
                    <a:lnR>
                      <a:noFill/>
                    </a:lnR>
                    <a:lnT>
                      <a:noFill/>
                    </a:lnT>
                    <a:lnB>
                      <a:noFill/>
                    </a:lnB>
                    <a:solidFill>
                      <a:srgbClr val="FFFFFF"/>
                    </a:solidFill>
                  </a:tcPr>
                </a:tc>
                <a:extLst>
                  <a:ext uri="{0D108BD9-81ED-4DB2-BD59-A6C34878D82A}">
                    <a16:rowId xmlns="" xmlns:a16="http://schemas.microsoft.com/office/drawing/2014/main" val="2958076588"/>
                  </a:ext>
                </a:extLst>
              </a:tr>
              <a:tr h="1015965">
                <a:tc>
                  <a:txBody>
                    <a:bodyPr/>
                    <a:lstStyle/>
                    <a:p>
                      <a:pPr algn="l" fontAlgn="t" latinLnBrk="0"/>
                      <a:r>
                        <a:rPr lang="en-US" sz="2000" b="1" dirty="0">
                          <a:effectLst/>
                          <a:latin typeface="Times New Roman" panose="02020603050405020304" pitchFamily="18" charset="0"/>
                          <a:cs typeface="Times New Roman" panose="02020603050405020304" pitchFamily="18" charset="0"/>
                        </a:rPr>
                        <a:t>Reduced Price Sensitivity</a:t>
                      </a:r>
                      <a:r>
                        <a:rPr lang="en-US" sz="2000" dirty="0">
                          <a:effectLst/>
                          <a:latin typeface="Times New Roman" panose="02020603050405020304" pitchFamily="18" charset="0"/>
                          <a:cs typeface="Times New Roman" panose="02020603050405020304" pitchFamily="18" charset="0"/>
                        </a:rPr>
                        <a:t>: Customers valuing distinct attributes are less price-sensitive.</a:t>
                      </a:r>
                    </a:p>
                  </a:txBody>
                  <a:tcPr marL="86810" marR="86810" marT="43405" marB="43405">
                    <a:lnL>
                      <a:noFill/>
                    </a:lnL>
                    <a:lnR>
                      <a:noFill/>
                    </a:lnR>
                    <a:lnT>
                      <a:noFill/>
                    </a:lnT>
                    <a:lnB>
                      <a:noFill/>
                    </a:lnB>
                    <a:solidFill>
                      <a:srgbClr val="FFFFFF"/>
                    </a:solidFill>
                  </a:tcPr>
                </a:tc>
                <a:tc>
                  <a:txBody>
                    <a:bodyPr/>
                    <a:lstStyle/>
                    <a:p>
                      <a:pPr algn="l" fontAlgn="t" latinLnBrk="0"/>
                      <a:r>
                        <a:rPr lang="en-US" sz="2000" b="1">
                          <a:effectLst/>
                          <a:latin typeface="Times New Roman" panose="02020603050405020304" pitchFamily="18" charset="0"/>
                          <a:cs typeface="Times New Roman" panose="02020603050405020304" pitchFamily="18" charset="0"/>
                        </a:rPr>
                        <a:t>Niche Market Focus:</a:t>
                      </a:r>
                      <a:r>
                        <a:rPr lang="en-US" sz="2000">
                          <a:effectLst/>
                          <a:latin typeface="Times New Roman" panose="02020603050405020304" pitchFamily="18" charset="0"/>
                          <a:cs typeface="Times New Roman" panose="02020603050405020304" pitchFamily="18" charset="0"/>
                        </a:rPr>
                        <a:t> Targeting a specialized market may limit the potential customer base.</a:t>
                      </a:r>
                    </a:p>
                  </a:txBody>
                  <a:tcPr marL="86810" marR="86810" marT="43405" marB="43405">
                    <a:lnL>
                      <a:noFill/>
                    </a:lnL>
                    <a:lnR>
                      <a:noFill/>
                    </a:lnR>
                    <a:lnT>
                      <a:noFill/>
                    </a:lnT>
                    <a:lnB>
                      <a:noFill/>
                    </a:lnB>
                    <a:solidFill>
                      <a:srgbClr val="FFFFFF"/>
                    </a:solidFill>
                  </a:tcPr>
                </a:tc>
                <a:extLst>
                  <a:ext uri="{0D108BD9-81ED-4DB2-BD59-A6C34878D82A}">
                    <a16:rowId xmlns="" xmlns:a16="http://schemas.microsoft.com/office/drawing/2014/main" val="1963092645"/>
                  </a:ext>
                </a:extLst>
              </a:tr>
              <a:tr h="1320595">
                <a:tc>
                  <a:txBody>
                    <a:bodyPr/>
                    <a:lstStyle/>
                    <a:p>
                      <a:pPr algn="l" fontAlgn="t" latinLnBrk="0"/>
                      <a:r>
                        <a:rPr lang="en-US" sz="2000" b="1" dirty="0">
                          <a:effectLst/>
                          <a:latin typeface="Times New Roman" panose="02020603050405020304" pitchFamily="18" charset="0"/>
                          <a:cs typeface="Times New Roman" panose="02020603050405020304" pitchFamily="18" charset="0"/>
                        </a:rPr>
                        <a:t>Market Resilience:</a:t>
                      </a:r>
                      <a:r>
                        <a:rPr lang="en-US" sz="2000" dirty="0">
                          <a:effectLst/>
                          <a:latin typeface="Times New Roman" panose="02020603050405020304" pitchFamily="18" charset="0"/>
                          <a:cs typeface="Times New Roman" panose="02020603050405020304" pitchFamily="18" charset="0"/>
                        </a:rPr>
                        <a:t> Unique offerings provide stability during economic downturns.</a:t>
                      </a:r>
                    </a:p>
                  </a:txBody>
                  <a:tcPr marL="86810" marR="86810" marT="43405" marB="43405">
                    <a:lnL>
                      <a:noFill/>
                    </a:lnL>
                    <a:lnR>
                      <a:noFill/>
                    </a:lnR>
                    <a:lnT>
                      <a:noFill/>
                    </a:lnT>
                    <a:lnB>
                      <a:noFill/>
                    </a:lnB>
                    <a:solidFill>
                      <a:srgbClr val="FFFFFF"/>
                    </a:solidFill>
                  </a:tcPr>
                </a:tc>
                <a:tc>
                  <a:txBody>
                    <a:bodyPr/>
                    <a:lstStyle/>
                    <a:p>
                      <a:pPr algn="l" fontAlgn="t" latinLnBrk="0"/>
                      <a:r>
                        <a:rPr lang="en-US" sz="2000" b="1">
                          <a:effectLst/>
                          <a:latin typeface="Times New Roman" panose="02020603050405020304" pitchFamily="18" charset="0"/>
                          <a:cs typeface="Times New Roman" panose="02020603050405020304" pitchFamily="18" charset="0"/>
                        </a:rPr>
                        <a:t>Continuous Innovation Pressure:</a:t>
                      </a:r>
                      <a:r>
                        <a:rPr lang="en-US" sz="2000">
                          <a:effectLst/>
                          <a:latin typeface="Times New Roman" panose="02020603050405020304" pitchFamily="18" charset="0"/>
                          <a:cs typeface="Times New Roman" panose="02020603050405020304" pitchFamily="18" charset="0"/>
                        </a:rPr>
                        <a:t> Sustaining differentiation demands ongoing innovation efforts and resource allocation.</a:t>
                      </a:r>
                    </a:p>
                  </a:txBody>
                  <a:tcPr marL="86810" marR="86810" marT="43405" marB="43405">
                    <a:lnL>
                      <a:noFill/>
                    </a:lnL>
                    <a:lnR>
                      <a:noFill/>
                    </a:lnR>
                    <a:lnT>
                      <a:noFill/>
                    </a:lnT>
                    <a:lnB>
                      <a:noFill/>
                    </a:lnB>
                    <a:solidFill>
                      <a:srgbClr val="FFFFFF"/>
                    </a:solidFill>
                  </a:tcPr>
                </a:tc>
                <a:extLst>
                  <a:ext uri="{0D108BD9-81ED-4DB2-BD59-A6C34878D82A}">
                    <a16:rowId xmlns="" xmlns:a16="http://schemas.microsoft.com/office/drawing/2014/main" val="2928581738"/>
                  </a:ext>
                </a:extLst>
              </a:tr>
              <a:tr h="1015965">
                <a:tc>
                  <a:txBody>
                    <a:bodyPr/>
                    <a:lstStyle/>
                    <a:p>
                      <a:pPr algn="l" fontAlgn="t" latinLnBrk="0"/>
                      <a:r>
                        <a:rPr lang="en-US" sz="2000" b="1" dirty="0">
                          <a:effectLst/>
                          <a:latin typeface="Times New Roman" panose="02020603050405020304" pitchFamily="18" charset="0"/>
                          <a:cs typeface="Times New Roman" panose="02020603050405020304" pitchFamily="18" charset="0"/>
                        </a:rPr>
                        <a:t>Barriers to Entry:</a:t>
                      </a:r>
                      <a:r>
                        <a:rPr lang="en-US" sz="2000" dirty="0">
                          <a:effectLst/>
                          <a:latin typeface="Times New Roman" panose="02020603050405020304" pitchFamily="18" charset="0"/>
                          <a:cs typeface="Times New Roman" panose="02020603050405020304" pitchFamily="18" charset="0"/>
                        </a:rPr>
                        <a:t> Substantial investment deters new entrants from replicating the differentiation.</a:t>
                      </a:r>
                    </a:p>
                  </a:txBody>
                  <a:tcPr marL="86810" marR="86810" marT="43405" marB="43405">
                    <a:lnL>
                      <a:noFill/>
                    </a:lnL>
                    <a:lnR>
                      <a:noFill/>
                    </a:lnR>
                    <a:lnT>
                      <a:noFill/>
                    </a:lnT>
                    <a:lnB>
                      <a:noFill/>
                    </a:lnB>
                    <a:solidFill>
                      <a:srgbClr val="FFFFFF"/>
                    </a:solidFill>
                  </a:tcPr>
                </a:tc>
                <a:tc>
                  <a:txBody>
                    <a:bodyPr/>
                    <a:lstStyle/>
                    <a:p>
                      <a:pPr algn="l" fontAlgn="t" latinLnBrk="0"/>
                      <a:r>
                        <a:rPr lang="en-US" sz="2000" b="1" dirty="0">
                          <a:effectLst/>
                          <a:latin typeface="Times New Roman" panose="02020603050405020304" pitchFamily="18" charset="0"/>
                          <a:cs typeface="Times New Roman" panose="02020603050405020304" pitchFamily="18" charset="0"/>
                        </a:rPr>
                        <a:t>Educating Customers:</a:t>
                      </a:r>
                      <a:r>
                        <a:rPr lang="en-US" sz="2000" dirty="0">
                          <a:effectLst/>
                          <a:latin typeface="Times New Roman" panose="02020603050405020304" pitchFamily="18" charset="0"/>
                          <a:cs typeface="Times New Roman" panose="02020603050405020304" pitchFamily="18" charset="0"/>
                        </a:rPr>
                        <a:t> Unconventional offerings may require customer education about their unique value proposition.</a:t>
                      </a:r>
                    </a:p>
                  </a:txBody>
                  <a:tcPr marL="86810" marR="86810" marT="43405" marB="43405">
                    <a:lnL>
                      <a:noFill/>
                    </a:lnL>
                    <a:lnR>
                      <a:noFill/>
                    </a:lnR>
                    <a:lnT>
                      <a:noFill/>
                    </a:lnT>
                    <a:lnB>
                      <a:noFill/>
                    </a:lnB>
                    <a:solidFill>
                      <a:srgbClr val="FFFFFF"/>
                    </a:solidFill>
                  </a:tcPr>
                </a:tc>
                <a:extLst>
                  <a:ext uri="{0D108BD9-81ED-4DB2-BD59-A6C34878D82A}">
                    <a16:rowId xmlns="" xmlns:a16="http://schemas.microsoft.com/office/drawing/2014/main" val="3714320759"/>
                  </a:ext>
                </a:extLst>
              </a:tr>
              <a:tr h="1015965">
                <a:tc>
                  <a:txBody>
                    <a:bodyPr/>
                    <a:lstStyle/>
                    <a:p>
                      <a:pPr algn="l" fontAlgn="t" latinLnBrk="0"/>
                      <a:r>
                        <a:rPr lang="en-US" sz="2000" b="1" dirty="0">
                          <a:effectLst/>
                          <a:latin typeface="Times New Roman" panose="02020603050405020304" pitchFamily="18" charset="0"/>
                          <a:cs typeface="Times New Roman" panose="02020603050405020304" pitchFamily="18" charset="0"/>
                        </a:rPr>
                        <a:t>Enhanced Brand Image:</a:t>
                      </a:r>
                      <a:r>
                        <a:rPr lang="en-US" sz="2000" dirty="0">
                          <a:effectLst/>
                          <a:latin typeface="Times New Roman" panose="02020603050405020304" pitchFamily="18" charset="0"/>
                          <a:cs typeface="Times New Roman" panose="02020603050405020304" pitchFamily="18" charset="0"/>
                        </a:rPr>
                        <a:t> Differentiation often leads to an elevated brand reputation.</a:t>
                      </a:r>
                    </a:p>
                  </a:txBody>
                  <a:tcPr marL="86810" marR="86810" marT="43405" marB="43405">
                    <a:lnL>
                      <a:noFill/>
                    </a:lnL>
                    <a:lnR>
                      <a:noFill/>
                    </a:lnR>
                    <a:lnT>
                      <a:noFill/>
                    </a:lnT>
                    <a:lnB>
                      <a:noFill/>
                    </a:lnB>
                    <a:solidFill>
                      <a:srgbClr val="FFFFFF"/>
                    </a:solidFill>
                  </a:tcPr>
                </a:tc>
                <a:tc>
                  <a:txBody>
                    <a:bodyPr/>
                    <a:lstStyle/>
                    <a:p>
                      <a:pPr algn="l" fontAlgn="t" latinLnBrk="0"/>
                      <a:r>
                        <a:rPr lang="en-US" sz="2000" b="1" dirty="0">
                          <a:effectLst/>
                          <a:latin typeface="Times New Roman" panose="02020603050405020304" pitchFamily="18" charset="0"/>
                          <a:cs typeface="Times New Roman" panose="02020603050405020304" pitchFamily="18" charset="0"/>
                        </a:rPr>
                        <a:t>Price Pressure:</a:t>
                      </a:r>
                      <a:r>
                        <a:rPr lang="en-US" sz="2000" dirty="0">
                          <a:effectLst/>
                          <a:latin typeface="Times New Roman" panose="02020603050405020304" pitchFamily="18" charset="0"/>
                          <a:cs typeface="Times New Roman" panose="02020603050405020304" pitchFamily="18" charset="0"/>
                        </a:rPr>
                        <a:t> Intense competition may compel companies to reduce prices, challenging premium positioning.</a:t>
                      </a:r>
                    </a:p>
                  </a:txBody>
                  <a:tcPr marL="86810" marR="86810" marT="43405" marB="43405">
                    <a:lnL>
                      <a:noFill/>
                    </a:lnL>
                    <a:lnR>
                      <a:noFill/>
                    </a:lnR>
                    <a:lnT>
                      <a:noFill/>
                    </a:lnT>
                    <a:lnB>
                      <a:noFill/>
                    </a:lnB>
                    <a:solidFill>
                      <a:srgbClr val="FFFFFF"/>
                    </a:solidFill>
                  </a:tcPr>
                </a:tc>
                <a:extLst>
                  <a:ext uri="{0D108BD9-81ED-4DB2-BD59-A6C34878D82A}">
                    <a16:rowId xmlns="" xmlns:a16="http://schemas.microsoft.com/office/drawing/2014/main" val="627774799"/>
                  </a:ext>
                </a:extLst>
              </a:tr>
            </a:tbl>
          </a:graphicData>
        </a:graphic>
      </p:graphicFrame>
      <p:sp>
        <p:nvSpPr>
          <p:cNvPr id="5" name="Rectangle 1"/>
          <p:cNvSpPr>
            <a:spLocks noChangeArrowheads="1"/>
          </p:cNvSpPr>
          <p:nvPr/>
        </p:nvSpPr>
        <p:spPr bwMode="auto">
          <a:xfrm>
            <a:off x="-732312" y="-323165"/>
            <a:ext cx="10608624"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3689436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2. </a:t>
            </a:r>
            <a:r>
              <a:rPr lang="en-US" dirty="0" smtClean="0">
                <a:latin typeface="Times New Roman" panose="02020603050405020304" pitchFamily="18" charset="0"/>
                <a:cs typeface="Times New Roman" panose="02020603050405020304" pitchFamily="18" charset="0"/>
              </a:rPr>
              <a:t>SWOT Analysis </a:t>
            </a:r>
          </a:p>
          <a:p>
            <a:pPr marL="0" indent="0">
              <a:buNone/>
            </a:pPr>
            <a:r>
              <a:rPr lang="en-US" dirty="0" smtClean="0">
                <a:latin typeface="Times New Roman" panose="02020603050405020304" pitchFamily="18" charset="0"/>
                <a:cs typeface="Times New Roman" panose="02020603050405020304" pitchFamily="18" charset="0"/>
              </a:rPr>
              <a:t>3. Identification of strategic options</a:t>
            </a:r>
          </a:p>
          <a:p>
            <a:pPr marL="0" indent="0">
              <a:buNone/>
            </a:pPr>
            <a:r>
              <a:rPr lang="en-US" dirty="0" smtClean="0">
                <a:latin typeface="Times New Roman" panose="02020603050405020304" pitchFamily="18" charset="0"/>
                <a:cs typeface="Times New Roman" panose="02020603050405020304" pitchFamily="18" charset="0"/>
              </a:rPr>
              <a:t>4. Evaluation of strategic options</a:t>
            </a:r>
          </a:p>
          <a:p>
            <a:pPr marL="0" indent="0">
              <a:buNone/>
            </a:pPr>
            <a:r>
              <a:rPr lang="en-US" dirty="0" smtClean="0">
                <a:latin typeface="Times New Roman" panose="02020603050405020304" pitchFamily="18" charset="0"/>
                <a:cs typeface="Times New Roman" panose="02020603050405020304" pitchFamily="18" charset="0"/>
              </a:rPr>
              <a:t>5. Selection of Strategy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8754626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r>
              <a:rPr lang="en-US" b="1" dirty="0">
                <a:latin typeface="Times New Roman" panose="02020603050405020304" pitchFamily="18" charset="0"/>
                <a:cs typeface="Times New Roman" panose="02020603050405020304" pitchFamily="18" charset="0"/>
              </a:rPr>
              <a:t>3- Focus Strategy</a:t>
            </a:r>
          </a:p>
          <a:p>
            <a:r>
              <a:rPr lang="en-US" dirty="0">
                <a:latin typeface="Times New Roman" panose="02020603050405020304" pitchFamily="18" charset="0"/>
                <a:cs typeface="Times New Roman" panose="02020603050405020304" pitchFamily="18" charset="0"/>
              </a:rPr>
              <a:t>The</a:t>
            </a:r>
            <a:r>
              <a:rPr lang="en-US" b="1" dirty="0">
                <a:latin typeface="Times New Roman" panose="02020603050405020304" pitchFamily="18" charset="0"/>
                <a:cs typeface="Times New Roman" panose="02020603050405020304" pitchFamily="18" charset="0"/>
              </a:rPr>
              <a:t> Focus Strategy</a:t>
            </a:r>
            <a:r>
              <a:rPr lang="en-US" dirty="0">
                <a:latin typeface="Times New Roman" panose="02020603050405020304" pitchFamily="18" charset="0"/>
                <a:cs typeface="Times New Roman" panose="02020603050405020304" pitchFamily="18" charset="0"/>
              </a:rPr>
              <a:t>, a pivotal concept in business strategy, encompasses two distinct sub-strategies: Cost Focus and Differentiation Focus.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strategy involves concentrating efforts on a specific market segment or niche to gain a competitive advantage. By tailoring products or services to serve the unique needs of this targeted group exceptionally well, companies can achieve heightened success within their chosen market</a:t>
            </a:r>
            <a:r>
              <a:rPr lang="en-US" dirty="0" smtClean="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Cost Focus:</a:t>
            </a:r>
            <a:r>
              <a:rPr lang="en-US" dirty="0">
                <a:latin typeface="Times New Roman" panose="02020603050405020304" pitchFamily="18" charset="0"/>
                <a:cs typeface="Times New Roman" panose="02020603050405020304" pitchFamily="18" charset="0"/>
              </a:rPr>
              <a:t> The Cost Focus sub-strategy within the </a:t>
            </a:r>
            <a:r>
              <a:rPr lang="en-US" b="1" dirty="0">
                <a:latin typeface="Times New Roman" panose="02020603050405020304" pitchFamily="18" charset="0"/>
                <a:cs typeface="Times New Roman" panose="02020603050405020304" pitchFamily="18" charset="0"/>
              </a:rPr>
              <a:t>Focus Strategy</a:t>
            </a:r>
            <a:r>
              <a:rPr lang="en-US" dirty="0">
                <a:latin typeface="Times New Roman" panose="02020603050405020304" pitchFamily="18" charset="0"/>
                <a:cs typeface="Times New Roman" panose="02020603050405020304" pitchFamily="18" charset="0"/>
              </a:rPr>
              <a:t> centers on serving a particular market niche with a primary focus on cost efficiency. Companies adopting this approach seek to offer products or services at lower costs than competitors, catering to the specific cost-conscious preferences of the targeted customer segment.</a:t>
            </a:r>
          </a:p>
          <a:p>
            <a:pPr marL="0" indent="0">
              <a:buNone/>
            </a:pPr>
            <a:endParaRPr lang="en-US" dirty="0"/>
          </a:p>
        </p:txBody>
      </p:sp>
    </p:spTree>
    <p:extLst>
      <p:ext uri="{BB962C8B-B14F-4D97-AF65-F5344CB8AC3E}">
        <p14:creationId xmlns="" xmlns:p14="http://schemas.microsoft.com/office/powerpoint/2010/main" val="39800063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b="1" dirty="0" smtClean="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b="1" dirty="0" smtClean="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Differentiation </a:t>
            </a:r>
            <a:r>
              <a:rPr lang="en-US" b="1" dirty="0">
                <a:latin typeface="Times New Roman" panose="02020603050405020304" pitchFamily="18" charset="0"/>
                <a:cs typeface="Times New Roman" panose="02020603050405020304" pitchFamily="18" charset="0"/>
              </a:rPr>
              <a:t>Focus:</a:t>
            </a:r>
            <a:r>
              <a:rPr lang="en-US" dirty="0">
                <a:latin typeface="Times New Roman" panose="02020603050405020304" pitchFamily="18" charset="0"/>
                <a:cs typeface="Times New Roman" panose="02020603050405020304" pitchFamily="18" charset="0"/>
              </a:rPr>
              <a:t> The</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Differentiation Focus sub-strategy revolves around standing out within a specific market niche by offering distinctive and unique products or services. Companies following this approach invest in research, development, branding, and customer experience to create offerings that resonate exclusively with their target audience</a:t>
            </a:r>
            <a:r>
              <a:rPr lang="en-US"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 xmlns:p14="http://schemas.microsoft.com/office/powerpoint/2010/main" val="16279756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b="1" dirty="0" smtClean="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b="1" dirty="0" smtClean="0">
              <a:latin typeface="Times New Roman" panose="02020603050405020304" pitchFamily="18" charset="0"/>
              <a:cs typeface="Times New Roman" panose="02020603050405020304" pitchFamily="18" charset="0"/>
            </a:endParaRPr>
          </a:p>
          <a:p>
            <a:pPr marL="0" indent="0">
              <a:buNone/>
            </a:pPr>
            <a:r>
              <a:rPr lang="en-US" sz="2800" b="1" dirty="0" smtClean="0">
                <a:latin typeface="Times New Roman" panose="02020603050405020304" pitchFamily="18" charset="0"/>
                <a:cs typeface="Times New Roman" panose="02020603050405020304" pitchFamily="18" charset="0"/>
              </a:rPr>
              <a:t>2</a:t>
            </a:r>
            <a:r>
              <a:rPr lang="en-US" sz="2800" b="1" dirty="0">
                <a:latin typeface="Times New Roman" panose="02020603050405020304" pitchFamily="18" charset="0"/>
                <a:cs typeface="Times New Roman" panose="02020603050405020304" pitchFamily="18" charset="0"/>
              </a:rPr>
              <a:t>. Strategic Clock Oriented Market based Strategies:</a:t>
            </a:r>
          </a:p>
          <a:p>
            <a:pPr marL="0" indent="0">
              <a:buNone/>
            </a:pPr>
            <a:endParaRPr lang="en-US" sz="2800" dirty="0" smtClean="0">
              <a:latin typeface="Times New Roman" panose="02020603050405020304" pitchFamily="18" charset="0"/>
              <a:cs typeface="Times New Roman" panose="02020603050405020304" pitchFamily="18" charset="0"/>
            </a:endParaRPr>
          </a:p>
          <a:p>
            <a:pPr marL="0" indent="0">
              <a:buNone/>
            </a:pPr>
            <a:r>
              <a:rPr lang="en-US" sz="2800" dirty="0" smtClean="0">
                <a:latin typeface="Times New Roman" panose="02020603050405020304" pitchFamily="18" charset="0"/>
                <a:cs typeface="Times New Roman" panose="02020603050405020304" pitchFamily="18" charset="0"/>
              </a:rPr>
              <a:t>Bowman's </a:t>
            </a:r>
            <a:r>
              <a:rPr lang="en-US" sz="2800" dirty="0">
                <a:latin typeface="Times New Roman" panose="02020603050405020304" pitchFamily="18" charset="0"/>
                <a:cs typeface="Times New Roman" panose="02020603050405020304" pitchFamily="18" charset="0"/>
              </a:rPr>
              <a:t>Strategy Clock analyzes the competitive position of a company in comparison to the offerings of competitors. It was developed by Cliff Bowman and David Faulkner as an elaboration of the three Porter generic strategies.</a:t>
            </a:r>
          </a:p>
          <a:p>
            <a:pPr marL="0" indent="0">
              <a:buNone/>
            </a:pPr>
            <a:endParaRPr lang="en-US" sz="2800" dirty="0" smtClean="0">
              <a:latin typeface="Times New Roman" panose="02020603050405020304" pitchFamily="18" charset="0"/>
              <a:cs typeface="Times New Roman" panose="02020603050405020304" pitchFamily="18" charset="0"/>
            </a:endParaRPr>
          </a:p>
          <a:p>
            <a:pPr marL="0" indent="0">
              <a:buNone/>
            </a:pPr>
            <a:r>
              <a:rPr lang="en-US" sz="2800" dirty="0" smtClean="0">
                <a:latin typeface="Times New Roman" panose="02020603050405020304" pitchFamily="18" charset="0"/>
                <a:cs typeface="Times New Roman" panose="02020603050405020304" pitchFamily="18" charset="0"/>
              </a:rPr>
              <a:t>It </a:t>
            </a:r>
            <a:r>
              <a:rPr lang="en-US" sz="2800" dirty="0">
                <a:latin typeface="Times New Roman" panose="02020603050405020304" pitchFamily="18" charset="0"/>
                <a:cs typeface="Times New Roman" panose="02020603050405020304" pitchFamily="18" charset="0"/>
              </a:rPr>
              <a:t>is important to understand how companies compete in the market place. It is a diagrammatic representation which shows the relationship between customer value and prices.</a:t>
            </a:r>
          </a:p>
          <a:p>
            <a:pPr marL="0" indent="0">
              <a:buNone/>
            </a:pPr>
            <a:endParaRPr lang="en-US" dirty="0"/>
          </a:p>
        </p:txBody>
      </p:sp>
    </p:spTree>
    <p:extLst>
      <p:ext uri="{BB962C8B-B14F-4D97-AF65-F5344CB8AC3E}">
        <p14:creationId xmlns="" xmlns:p14="http://schemas.microsoft.com/office/powerpoint/2010/main" val="17423385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bwMode="auto">
          <a:xfrm>
            <a:off x="0" y="-76200"/>
            <a:ext cx="9144000" cy="69342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9152838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r>
              <a:rPr lang="en-US" b="1" dirty="0" smtClean="0">
                <a:latin typeface="Times New Roman" panose="02020603050405020304" pitchFamily="18" charset="0"/>
                <a:cs typeface="Times New Roman" panose="02020603050405020304" pitchFamily="18" charset="0"/>
              </a:rPr>
              <a:t>		</a:t>
            </a:r>
          </a:p>
          <a:p>
            <a:pPr marL="0" indent="0">
              <a:buNone/>
            </a:pP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Position </a:t>
            </a:r>
            <a:r>
              <a:rPr lang="en-US" b="1" dirty="0">
                <a:latin typeface="Times New Roman" panose="02020603050405020304" pitchFamily="18" charset="0"/>
                <a:cs typeface="Times New Roman" panose="02020603050405020304" pitchFamily="18" charset="0"/>
              </a:rPr>
              <a:t>1: Low Price &amp; Low Value Added</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strategy is about quantity selling. The products or services are low in value and the price point is the lowest possible. The combination makes it the least competitive area on the Strategy Clock.</a:t>
            </a:r>
          </a:p>
          <a:p>
            <a:pPr marL="0" indent="0">
              <a:buNone/>
            </a:pPr>
            <a:r>
              <a:rPr lang="en-US" b="1" dirty="0" smtClean="0">
                <a:latin typeface="Times New Roman" panose="02020603050405020304" pitchFamily="18" charset="0"/>
                <a:cs typeface="Times New Roman" panose="02020603050405020304" pitchFamily="18" charset="0"/>
              </a:rPr>
              <a:t>		Position </a:t>
            </a:r>
            <a:r>
              <a:rPr lang="en-US" b="1" dirty="0">
                <a:latin typeface="Times New Roman" panose="02020603050405020304" pitchFamily="18" charset="0"/>
                <a:cs typeface="Times New Roman" panose="02020603050405020304" pitchFamily="18" charset="0"/>
              </a:rPr>
              <a:t>2: Low Price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Low Price, as the name suggests, is a strategy about becoming the lowest cost option for buyers in the marketplace. It’s a strategy that can have low margins, so process efficiency and cost reduction is key for it to be successful. With this strategy, you’re aiming for high quantity levels, otherwise you can end up with low sales, low price – a fatal combination.</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7939545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705600"/>
          </a:xfrm>
        </p:spPr>
        <p:txBody>
          <a:bodyPr/>
          <a:lstStyle/>
          <a:p>
            <a:pPr marL="0" indent="0">
              <a:buNone/>
            </a:pPr>
            <a:r>
              <a:rPr lang="en-US" b="1" dirty="0" smtClean="0">
                <a:latin typeface="Times New Roman" panose="02020603050405020304" pitchFamily="18" charset="0"/>
                <a:cs typeface="Times New Roman" panose="02020603050405020304" pitchFamily="18" charset="0"/>
              </a:rPr>
              <a:t>		Position </a:t>
            </a:r>
            <a:r>
              <a:rPr lang="en-US" b="1" dirty="0">
                <a:latin typeface="Times New Roman" panose="02020603050405020304" pitchFamily="18" charset="0"/>
                <a:cs typeface="Times New Roman" panose="02020603050405020304" pitchFamily="18" charset="0"/>
              </a:rPr>
              <a:t>3: Hybrid</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Hybrid position sits between low price and differentiation. It’s around ensuring the price is competitive, ideally with a low perceived price from buyers, while promoting the added value aspects of the product.</a:t>
            </a:r>
          </a:p>
          <a:p>
            <a:r>
              <a:rPr lang="en-US" dirty="0">
                <a:latin typeface="Times New Roman" panose="02020603050405020304" pitchFamily="18" charset="0"/>
                <a:cs typeface="Times New Roman" panose="02020603050405020304" pitchFamily="18" charset="0"/>
              </a:rPr>
              <a:t>The success of the hybrid strategy comes down to the balance between cost and differentiation, attempting to </a:t>
            </a:r>
            <a:r>
              <a:rPr lang="en-US" dirty="0" err="1">
                <a:latin typeface="Times New Roman" panose="02020603050405020304" pitchFamily="18" charset="0"/>
                <a:cs typeface="Times New Roman" panose="02020603050405020304" pitchFamily="18" charset="0"/>
              </a:rPr>
              <a:t>maximise</a:t>
            </a:r>
            <a:r>
              <a:rPr lang="en-US" dirty="0">
                <a:latin typeface="Times New Roman" panose="02020603050405020304" pitchFamily="18" charset="0"/>
                <a:cs typeface="Times New Roman" panose="02020603050405020304" pitchFamily="18" charset="0"/>
              </a:rPr>
              <a:t> each while maintaining good margins</a:t>
            </a:r>
            <a:r>
              <a:rPr lang="en-US" dirty="0" smtClean="0">
                <a:latin typeface="Times New Roman" panose="02020603050405020304" pitchFamily="18" charset="0"/>
                <a:cs typeface="Times New Roman" panose="02020603050405020304" pitchFamily="18" charset="0"/>
              </a:rPr>
              <a:t>.</a:t>
            </a:r>
          </a:p>
          <a:p>
            <a:pPr marL="0" indent="0">
              <a:buNone/>
            </a:pPr>
            <a:r>
              <a:rPr lang="en-US" b="1" dirty="0" smtClean="0">
                <a:latin typeface="Times New Roman" panose="02020603050405020304" pitchFamily="18" charset="0"/>
                <a:cs typeface="Times New Roman" panose="02020603050405020304" pitchFamily="18" charset="0"/>
              </a:rPr>
              <a:t>		Position </a:t>
            </a:r>
            <a:r>
              <a:rPr lang="en-US" b="1" dirty="0">
                <a:latin typeface="Times New Roman" panose="02020603050405020304" pitchFamily="18" charset="0"/>
                <a:cs typeface="Times New Roman" panose="02020603050405020304" pitchFamily="18" charset="0"/>
              </a:rPr>
              <a:t>4: Differentiation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Differentiation strategy is where a business focuses on differentiating their products or services from competitors by adding high perceived value. This strategy has a wide spectrum from full product diversity through to unique features within a core product.</a:t>
            </a:r>
          </a:p>
          <a:p>
            <a:pPr marL="0" indent="0">
              <a:buNone/>
            </a:pPr>
            <a:endParaRPr lang="en-US" dirty="0"/>
          </a:p>
          <a:p>
            <a:endParaRPr lang="en-US" dirty="0"/>
          </a:p>
        </p:txBody>
      </p:sp>
    </p:spTree>
    <p:extLst>
      <p:ext uri="{BB962C8B-B14F-4D97-AF65-F5344CB8AC3E}">
        <p14:creationId xmlns="" xmlns:p14="http://schemas.microsoft.com/office/powerpoint/2010/main" val="2089387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b="1" dirty="0" smtClean="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	Position </a:t>
            </a:r>
            <a:r>
              <a:rPr lang="en-US" b="1" dirty="0">
                <a:latin typeface="Times New Roman" panose="02020603050405020304" pitchFamily="18" charset="0"/>
                <a:cs typeface="Times New Roman" panose="02020603050405020304" pitchFamily="18" charset="0"/>
              </a:rPr>
              <a:t>5: Focused Differentiation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Focused Differentiation is about providing high value at a high price (not to be confused with Porter’s Generic Strategy of the same name, which talks about going to a niche market). When successfully done, this strategy provides high profits but can be difficult to maintain – the iPhone launch and subsequent early growth is an example of this strategy.</a:t>
            </a:r>
          </a:p>
          <a:p>
            <a:pPr marL="0" indent="0">
              <a:buNone/>
            </a:pPr>
            <a:r>
              <a:rPr lang="en-US" b="1" dirty="0" smtClean="0">
                <a:latin typeface="Times New Roman" panose="02020603050405020304" pitchFamily="18" charset="0"/>
                <a:cs typeface="Times New Roman" panose="02020603050405020304" pitchFamily="18" charset="0"/>
              </a:rPr>
              <a:t>	Position </a:t>
            </a:r>
            <a:r>
              <a:rPr lang="en-US" b="1" dirty="0">
                <a:latin typeface="Times New Roman" panose="02020603050405020304" pitchFamily="18" charset="0"/>
                <a:cs typeface="Times New Roman" panose="02020603050405020304" pitchFamily="18" charset="0"/>
              </a:rPr>
              <a:t>6: Risky High Margins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Any strategy that has the name Risky in it should mean you completely understand your options before you embark on it, of course! The main thrust of this strategy is to go in with a high price point without any perceived added value.</a:t>
            </a:r>
          </a:p>
          <a:p>
            <a:pPr marL="0" indent="0">
              <a:buNone/>
            </a:pPr>
            <a:endParaRPr lang="en-US" dirty="0"/>
          </a:p>
        </p:txBody>
      </p:sp>
    </p:spTree>
    <p:extLst>
      <p:ext uri="{BB962C8B-B14F-4D97-AF65-F5344CB8AC3E}">
        <p14:creationId xmlns="" xmlns:p14="http://schemas.microsoft.com/office/powerpoint/2010/main" val="13142110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b="1" dirty="0" smtClean="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	Position </a:t>
            </a:r>
            <a:r>
              <a:rPr lang="en-US" b="1" dirty="0">
                <a:latin typeface="Times New Roman" panose="02020603050405020304" pitchFamily="18" charset="0"/>
                <a:cs typeface="Times New Roman" panose="02020603050405020304" pitchFamily="18" charset="0"/>
              </a:rPr>
              <a:t>7: Monopoly Pricing</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 monopoly markets a single company controls the product and pricing, so other factors such as price points, value or competitors play less of a factor. Of course, all monopolies can come to an end – so these companies still need to keep an eye on their external factors.</a:t>
            </a:r>
          </a:p>
          <a:p>
            <a:pPr marL="0" indent="0">
              <a:buNone/>
            </a:pPr>
            <a:r>
              <a:rPr lang="en-US" b="1" dirty="0" smtClean="0">
                <a:latin typeface="Times New Roman" panose="02020603050405020304" pitchFamily="18" charset="0"/>
                <a:cs typeface="Times New Roman" panose="02020603050405020304" pitchFamily="18" charset="0"/>
              </a:rPr>
              <a:t>	Position </a:t>
            </a:r>
            <a:r>
              <a:rPr lang="en-US" b="1" dirty="0">
                <a:latin typeface="Times New Roman" panose="02020603050405020304" pitchFamily="18" charset="0"/>
                <a:cs typeface="Times New Roman" panose="02020603050405020304" pitchFamily="18" charset="0"/>
              </a:rPr>
              <a:t>8: Loss of Market Share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is generally the worst position to be in and suggests that the company is exiting the market or is in decline. It may be that they have chosen this strategy as part of a move to newer markets, or it may be forced upon them due to getting their price or market fit incorrect.</a:t>
            </a:r>
          </a:p>
          <a:p>
            <a:pPr marL="0" indent="0">
              <a:buNone/>
            </a:pPr>
            <a:endParaRPr lang="en-US" dirty="0"/>
          </a:p>
        </p:txBody>
      </p:sp>
    </p:spTree>
    <p:extLst>
      <p:ext uri="{BB962C8B-B14F-4D97-AF65-F5344CB8AC3E}">
        <p14:creationId xmlns="" xmlns:p14="http://schemas.microsoft.com/office/powerpoint/2010/main" val="7521419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marL="0" indent="0">
              <a:buNone/>
            </a:pPr>
            <a:r>
              <a:rPr lang="en-US" b="1" dirty="0" smtClean="0">
                <a:latin typeface="Times New Roman" panose="02020603050405020304" pitchFamily="18" charset="0"/>
                <a:cs typeface="Times New Roman" panose="02020603050405020304" pitchFamily="18" charset="0"/>
              </a:rPr>
              <a:t>Portfolio Analysis for Strategic Choice:</a:t>
            </a:r>
          </a:p>
          <a:p>
            <a:pPr marL="0" indent="0">
              <a:buNone/>
            </a:pPr>
            <a:r>
              <a:rPr lang="en-US" dirty="0">
                <a:latin typeface="Times New Roman" panose="02020603050405020304" pitchFamily="18" charset="0"/>
                <a:cs typeface="Times New Roman" panose="02020603050405020304" pitchFamily="18" charset="0"/>
              </a:rPr>
              <a:t>Portfolio analysis is a set of techniques that helps the managers in taking strategic decisions with regard to individual products or businesses in a firm's portfolio.</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Portfolio analysis examines the balance of an organization's SBUs. It is a key aspect of strategic capability to ensure that the portfolio is strong. Portfolio analysis can be used to describe the current range of SBUs and to assess the ‘strength’ of the mix both historically and against future scenarios.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Since mid 1960s, various tools have been developed for portfolio analysis. Out of them, following are the important and most used tools for portfolio analysis;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BCG Matrix</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GE Nine-cell Matrix</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Hofer's </a:t>
            </a:r>
            <a:r>
              <a:rPr lang="en-US" dirty="0" smtClean="0">
                <a:latin typeface="Times New Roman" panose="02020603050405020304" pitchFamily="18" charset="0"/>
                <a:cs typeface="Times New Roman" panose="02020603050405020304" pitchFamily="18" charset="0"/>
              </a:rPr>
              <a:t>Matrix</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1418446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marL="0" indent="0">
              <a:buNone/>
            </a:pPr>
            <a:r>
              <a:rPr lang="en-US" sz="2800" b="1" dirty="0" smtClean="0">
                <a:latin typeface="Times New Roman" panose="02020603050405020304" pitchFamily="18" charset="0"/>
                <a:cs typeface="Times New Roman" panose="02020603050405020304" pitchFamily="18" charset="0"/>
              </a:rPr>
              <a:t>BCG Matrix:</a:t>
            </a:r>
            <a:endParaRPr lang="en-US" sz="2800" b="1" dirty="0">
              <a:latin typeface="Times New Roman" panose="02020603050405020304" pitchFamily="18" charset="0"/>
              <a:cs typeface="Times New Roman" panose="02020603050405020304" pitchFamily="18" charset="0"/>
            </a:endParaRPr>
          </a:p>
          <a:p>
            <a:pPr marL="0" indent="0">
              <a:buNone/>
            </a:pPr>
            <a:r>
              <a:rPr lang="en-US" sz="2800" dirty="0" smtClean="0">
                <a:latin typeface="Times New Roman" panose="02020603050405020304" pitchFamily="18" charset="0"/>
                <a:cs typeface="Times New Roman" panose="02020603050405020304" pitchFamily="18" charset="0"/>
              </a:rPr>
              <a:t>Boston </a:t>
            </a:r>
            <a:r>
              <a:rPr lang="en-US" sz="2800" dirty="0">
                <a:latin typeface="Times New Roman" panose="02020603050405020304" pitchFamily="18" charset="0"/>
                <a:cs typeface="Times New Roman" panose="02020603050405020304" pitchFamily="18" charset="0"/>
              </a:rPr>
              <a:t>Consulting Group (BCG) Matrix is a four celled matrix (a 2 * 2 matrix) developed by BCG, USA. It is the most renowned corporate portfolio analysis tool. </a:t>
            </a:r>
            <a:endParaRPr lang="en-US" sz="2800" dirty="0" smtClean="0">
              <a:latin typeface="Times New Roman" panose="02020603050405020304" pitchFamily="18" charset="0"/>
              <a:cs typeface="Times New Roman" panose="02020603050405020304" pitchFamily="18" charset="0"/>
            </a:endParaRPr>
          </a:p>
          <a:p>
            <a:pPr marL="0" indent="0">
              <a:buNone/>
            </a:pPr>
            <a:r>
              <a:rPr lang="en-US" sz="2800" dirty="0" smtClean="0">
                <a:latin typeface="Times New Roman" panose="02020603050405020304" pitchFamily="18" charset="0"/>
                <a:cs typeface="Times New Roman" panose="02020603050405020304" pitchFamily="18" charset="0"/>
              </a:rPr>
              <a:t>It </a:t>
            </a:r>
            <a:r>
              <a:rPr lang="en-US" sz="2800" dirty="0">
                <a:latin typeface="Times New Roman" panose="02020603050405020304" pitchFamily="18" charset="0"/>
                <a:cs typeface="Times New Roman" panose="02020603050405020304" pitchFamily="18" charset="0"/>
              </a:rPr>
              <a:t>provides a graphic representation for an organization to examine different businesses in it's portfolio on the basis of their related market share and industry growth rates. It is a two dimensional analysis on management of SBU's (Strategic Business Units</a:t>
            </a:r>
            <a:r>
              <a:rPr lang="en-US" sz="2800" dirty="0" smtClean="0">
                <a:latin typeface="Times New Roman" panose="02020603050405020304" pitchFamily="18" charset="0"/>
                <a:cs typeface="Times New Roman" panose="02020603050405020304" pitchFamily="18" charset="0"/>
              </a:rPr>
              <a:t>).</a:t>
            </a:r>
          </a:p>
          <a:p>
            <a:pPr marL="0" indent="0">
              <a:buNone/>
            </a:pP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In other words, it is a comparative analysis of business potential and the evaluation of environment. According to this matrix, business could be classified as high or low according to their industry growth rate and relative market share</a:t>
            </a:r>
          </a:p>
          <a:p>
            <a:pPr marL="0" indent="0">
              <a:buNone/>
            </a:pPr>
            <a:endParaRPr lang="en-US" dirty="0"/>
          </a:p>
        </p:txBody>
      </p:sp>
    </p:spTree>
    <p:extLst>
      <p:ext uri="{BB962C8B-B14F-4D97-AF65-F5344CB8AC3E}">
        <p14:creationId xmlns="" xmlns:p14="http://schemas.microsoft.com/office/powerpoint/2010/main" val="229278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marL="0" indent="0">
              <a:buNone/>
            </a:pPr>
            <a:r>
              <a:rPr lang="en-US" b="1" dirty="0" smtClean="0"/>
              <a:t>		</a:t>
            </a:r>
            <a:r>
              <a:rPr lang="en-US" sz="3200" b="1" dirty="0" smtClean="0">
                <a:latin typeface="Times New Roman" panose="02020603050405020304" pitchFamily="18" charset="0"/>
                <a:cs typeface="Times New Roman" panose="02020603050405020304" pitchFamily="18" charset="0"/>
              </a:rPr>
              <a:t>The Industry life cycle:</a:t>
            </a:r>
          </a:p>
          <a:p>
            <a:pPr marL="0" indent="0">
              <a:buNone/>
            </a:pPr>
            <a:r>
              <a:rPr lang="en-US" sz="3200" dirty="0">
                <a:latin typeface="Times New Roman" panose="02020603050405020304" pitchFamily="18" charset="0"/>
                <a:cs typeface="Times New Roman" panose="02020603050405020304" pitchFamily="18" charset="0"/>
              </a:rPr>
              <a:t>As organizations compete with one another, the competitive dynamics change. There is a change in the number of competitors, the competitive thrust, profitability, intensity of rivalry, and the emphasis on innovation</a:t>
            </a:r>
            <a:r>
              <a:rPr lang="en-US" sz="3200" dirty="0" smtClean="0">
                <a:latin typeface="Times New Roman" panose="02020603050405020304" pitchFamily="18" charset="0"/>
                <a:cs typeface="Times New Roman" panose="02020603050405020304" pitchFamily="18" charset="0"/>
              </a:rPr>
              <a:t>. </a:t>
            </a:r>
          </a:p>
          <a:p>
            <a:pPr marL="0" indent="0">
              <a:buNone/>
            </a:pPr>
            <a:r>
              <a:rPr lang="en-US" sz="3200" dirty="0" smtClean="0">
                <a:latin typeface="Times New Roman" panose="02020603050405020304" pitchFamily="18" charset="0"/>
                <a:cs typeface="Times New Roman" panose="02020603050405020304" pitchFamily="18" charset="0"/>
              </a:rPr>
              <a:t>These </a:t>
            </a:r>
            <a:r>
              <a:rPr lang="en-US" sz="3200" dirty="0">
                <a:latin typeface="Times New Roman" panose="02020603050405020304" pitchFamily="18" charset="0"/>
                <a:cs typeface="Times New Roman" panose="02020603050405020304" pitchFamily="18" charset="0"/>
              </a:rPr>
              <a:t>changes have been shown in the industry life cycle, which is an S-shaped curve similar to the product life cycle curve. The main life stages are – </a:t>
            </a:r>
            <a:r>
              <a:rPr lang="en-US" sz="3200" dirty="0" smtClean="0">
                <a:latin typeface="Times New Roman" panose="02020603050405020304" pitchFamily="18" charset="0"/>
                <a:cs typeface="Times New Roman" panose="02020603050405020304" pitchFamily="18" charset="0"/>
              </a:rPr>
              <a:t>embryonic (Introduction), </a:t>
            </a:r>
            <a:r>
              <a:rPr lang="en-US" sz="3200" dirty="0">
                <a:latin typeface="Times New Roman" panose="02020603050405020304" pitchFamily="18" charset="0"/>
                <a:cs typeface="Times New Roman" panose="02020603050405020304" pitchFamily="18" charset="0"/>
              </a:rPr>
              <a:t>growth, shakeout, maturity, and </a:t>
            </a:r>
            <a:r>
              <a:rPr lang="en-US" sz="3200" dirty="0" smtClean="0">
                <a:latin typeface="Times New Roman" panose="02020603050405020304" pitchFamily="18" charset="0"/>
                <a:cs typeface="Times New Roman" panose="02020603050405020304" pitchFamily="18" charset="0"/>
              </a:rPr>
              <a:t>decline.</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0265948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endParaRPr lang="en-US" dirty="0" smtClean="0"/>
          </a:p>
          <a:p>
            <a:endParaRPr lang="en-US" dirty="0"/>
          </a:p>
          <a:p>
            <a:r>
              <a:rPr lang="en-US" sz="2800" dirty="0" smtClean="0">
                <a:latin typeface="Times New Roman" panose="02020603050405020304" pitchFamily="18" charset="0"/>
                <a:cs typeface="Times New Roman" panose="02020603050405020304" pitchFamily="18" charset="0"/>
              </a:rPr>
              <a:t>Relative </a:t>
            </a:r>
            <a:r>
              <a:rPr lang="en-US" sz="2800" dirty="0">
                <a:latin typeface="Times New Roman" panose="02020603050405020304" pitchFamily="18" charset="0"/>
                <a:cs typeface="Times New Roman" panose="02020603050405020304" pitchFamily="18" charset="0"/>
              </a:rPr>
              <a:t>Market Share = SBU Sales this year leading competitors sales this year.</a:t>
            </a:r>
          </a:p>
          <a:p>
            <a:r>
              <a:rPr lang="en-US" sz="2800" dirty="0">
                <a:latin typeface="Times New Roman" panose="02020603050405020304" pitchFamily="18" charset="0"/>
                <a:cs typeface="Times New Roman" panose="02020603050405020304" pitchFamily="18" charset="0"/>
              </a:rPr>
              <a:t>Market Growth Rate = Industry sales this year - Industry Sales last year.</a:t>
            </a:r>
          </a:p>
          <a:p>
            <a:r>
              <a:rPr lang="en-US" sz="2800" dirty="0">
                <a:latin typeface="Times New Roman" panose="02020603050405020304" pitchFamily="18" charset="0"/>
                <a:cs typeface="Times New Roman" panose="02020603050405020304" pitchFamily="18" charset="0"/>
              </a:rPr>
              <a:t>BCG matrix has four cells, with the horizontal axis representing relative market share and the vertical axis denoting market growth rate. Resources are allocated to the business units according to their situation on the grid. </a:t>
            </a:r>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four cells of this matrix have been called as stars, cash cows, question marks and dogs. Each of these cells represents a particular type of business.</a:t>
            </a:r>
          </a:p>
          <a:p>
            <a:endParaRPr lang="en-US" dirty="0"/>
          </a:p>
        </p:txBody>
      </p:sp>
    </p:spTree>
    <p:extLst>
      <p:ext uri="{BB962C8B-B14F-4D97-AF65-F5344CB8AC3E}">
        <p14:creationId xmlns="" xmlns:p14="http://schemas.microsoft.com/office/powerpoint/2010/main" val="14809941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PDF] An Analysis on BCG Growth Sharing Matrix | Semantic Scholar"/>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0" y="0"/>
            <a:ext cx="9143999" cy="6857999"/>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0309002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endParaRPr lang="en-US" dirty="0" smtClean="0"/>
          </a:p>
          <a:p>
            <a:endParaRPr lang="en-US" dirty="0"/>
          </a:p>
          <a:p>
            <a:endParaRPr lang="en-US" dirty="0" smtClean="0"/>
          </a:p>
          <a:p>
            <a:r>
              <a:rPr lang="en-US" b="1" dirty="0" smtClean="0">
                <a:latin typeface="Times New Roman" panose="02020603050405020304" pitchFamily="18" charset="0"/>
                <a:cs typeface="Times New Roman" panose="02020603050405020304" pitchFamily="18" charset="0"/>
              </a:rPr>
              <a:t>Stars</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Stars represent business units </a:t>
            </a:r>
            <a:r>
              <a:rPr lang="en-US" dirty="0" smtClean="0">
                <a:latin typeface="Times New Roman" panose="02020603050405020304" pitchFamily="18" charset="0"/>
                <a:cs typeface="Times New Roman" panose="02020603050405020304" pitchFamily="18" charset="0"/>
              </a:rPr>
              <a:t>having </a:t>
            </a:r>
            <a:r>
              <a:rPr lang="en-US" dirty="0">
                <a:latin typeface="Times New Roman" panose="02020603050405020304" pitchFamily="18" charset="0"/>
                <a:cs typeface="Times New Roman" panose="02020603050405020304" pitchFamily="18" charset="0"/>
              </a:rPr>
              <a:t>large market share in a fast growing industry. </a:t>
            </a:r>
            <a:r>
              <a:rPr lang="en-US" dirty="0" smtClean="0">
                <a:latin typeface="Times New Roman" panose="02020603050405020304" pitchFamily="18" charset="0"/>
                <a:cs typeface="Times New Roman" panose="02020603050405020304" pitchFamily="18" charset="0"/>
              </a:rPr>
              <a:t>They may </a:t>
            </a:r>
            <a:r>
              <a:rPr lang="en-US" dirty="0">
                <a:latin typeface="Times New Roman" panose="02020603050405020304" pitchFamily="18" charset="0"/>
                <a:cs typeface="Times New Roman" panose="02020603050405020304" pitchFamily="18" charset="0"/>
              </a:rPr>
              <a:t>generate cash but because of fast growing market, stars require huge investments to </a:t>
            </a:r>
            <a:r>
              <a:rPr lang="en-US" dirty="0" smtClean="0">
                <a:latin typeface="Times New Roman" panose="02020603050405020304" pitchFamily="18" charset="0"/>
                <a:cs typeface="Times New Roman" panose="02020603050405020304" pitchFamily="18" charset="0"/>
              </a:rPr>
              <a:t>maintain their </a:t>
            </a:r>
            <a:r>
              <a:rPr lang="en-US" dirty="0">
                <a:latin typeface="Times New Roman" panose="02020603050405020304" pitchFamily="18" charset="0"/>
                <a:cs typeface="Times New Roman" panose="02020603050405020304" pitchFamily="18" charset="0"/>
              </a:rPr>
              <a:t>lead. Net cash flow is usually modest. SBU's located in this cell are attractive as they </a:t>
            </a:r>
            <a:r>
              <a:rPr lang="en-US" dirty="0" smtClean="0">
                <a:latin typeface="Times New Roman" panose="02020603050405020304" pitchFamily="18" charset="0"/>
                <a:cs typeface="Times New Roman" panose="02020603050405020304" pitchFamily="18" charset="0"/>
              </a:rPr>
              <a:t>are located </a:t>
            </a:r>
            <a:r>
              <a:rPr lang="en-US" dirty="0">
                <a:latin typeface="Times New Roman" panose="02020603050405020304" pitchFamily="18" charset="0"/>
                <a:cs typeface="Times New Roman" panose="02020603050405020304" pitchFamily="18" charset="0"/>
              </a:rPr>
              <a:t>in a robust industry and these business units are highly competitive in the industry. If </a:t>
            </a:r>
            <a:r>
              <a:rPr lang="en-US" dirty="0" smtClean="0">
                <a:latin typeface="Times New Roman" panose="02020603050405020304" pitchFamily="18" charset="0"/>
                <a:cs typeface="Times New Roman" panose="02020603050405020304" pitchFamily="18" charset="0"/>
              </a:rPr>
              <a:t>successful</a:t>
            </a:r>
            <a:r>
              <a:rPr lang="en-US" dirty="0">
                <a:latin typeface="Times New Roman" panose="02020603050405020304" pitchFamily="18" charset="0"/>
                <a:cs typeface="Times New Roman" panose="02020603050405020304" pitchFamily="18" charset="0"/>
              </a:rPr>
              <a:t>, a star will become a cash cow when the industry matures</a:t>
            </a:r>
            <a:r>
              <a:rPr lang="en-US" dirty="0" smtClean="0">
                <a:latin typeface="Times New Roman" panose="02020603050405020304" pitchFamily="18" charset="0"/>
                <a:cs typeface="Times New Roman" panose="02020603050405020304" pitchFamily="18" charset="0"/>
              </a:rPr>
              <a:t>.</a:t>
            </a:r>
          </a:p>
          <a:p>
            <a:endParaRPr lang="en-US" dirty="0"/>
          </a:p>
          <a:p>
            <a:endParaRPr lang="en-US" dirty="0"/>
          </a:p>
        </p:txBody>
      </p:sp>
    </p:spTree>
    <p:extLst>
      <p:ext uri="{BB962C8B-B14F-4D97-AF65-F5344CB8AC3E}">
        <p14:creationId xmlns="" xmlns:p14="http://schemas.microsoft.com/office/powerpoint/2010/main" val="9884300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781800"/>
          </a:xfrm>
        </p:spPr>
        <p:txBody>
          <a:bodyPr>
            <a:normAutofit/>
          </a:bodyPr>
          <a:lstStyle/>
          <a:p>
            <a:endParaRPr lang="en-US" dirty="0" smtClean="0"/>
          </a:p>
          <a:p>
            <a:endParaRPr lang="en-US" dirty="0"/>
          </a:p>
          <a:p>
            <a:r>
              <a:rPr lang="en-US" b="1" dirty="0" smtClean="0">
                <a:latin typeface="Times New Roman" panose="02020603050405020304" pitchFamily="18" charset="0"/>
                <a:cs typeface="Times New Roman" panose="02020603050405020304" pitchFamily="18" charset="0"/>
              </a:rPr>
              <a:t>Cash </a:t>
            </a:r>
            <a:r>
              <a:rPr lang="en-US" b="1" dirty="0">
                <a:latin typeface="Times New Roman" panose="02020603050405020304" pitchFamily="18" charset="0"/>
                <a:cs typeface="Times New Roman" panose="02020603050405020304" pitchFamily="18" charset="0"/>
              </a:rPr>
              <a:t>Cows:</a:t>
            </a:r>
            <a:r>
              <a:rPr lang="en-US" dirty="0">
                <a:latin typeface="Times New Roman" panose="02020603050405020304" pitchFamily="18" charset="0"/>
                <a:cs typeface="Times New Roman" panose="02020603050405020304" pitchFamily="18" charset="0"/>
              </a:rPr>
              <a:t> Cash Cows represents business units having a large market share in a mature, slow growing industry. Cash cows require little investment and generate cash that can be utilized for investment in other business units. These SBU's are the corporation's key source of cash, and are specifically the core business. They are the base of an organization. These businesses usually follow stability strategies. When cash cows loose their appeal and move towards deterioration, then a retrenchment policy may be pursued</a:t>
            </a:r>
          </a:p>
          <a:p>
            <a:endParaRPr lang="en-US" dirty="0"/>
          </a:p>
        </p:txBody>
      </p:sp>
    </p:spTree>
    <p:extLst>
      <p:ext uri="{BB962C8B-B14F-4D97-AF65-F5344CB8AC3E}">
        <p14:creationId xmlns="" xmlns:p14="http://schemas.microsoft.com/office/powerpoint/2010/main" val="40474129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buNone/>
            </a:pPr>
            <a:endParaRPr lang="en-US" dirty="0" smtClean="0"/>
          </a:p>
          <a:p>
            <a:pPr marL="0" indent="0">
              <a:buNone/>
            </a:pPr>
            <a:r>
              <a:rPr lang="en-US" b="1" dirty="0" smtClean="0">
                <a:latin typeface="Times New Roman" panose="02020603050405020304" pitchFamily="18" charset="0"/>
                <a:cs typeface="Times New Roman" panose="02020603050405020304" pitchFamily="18" charset="0"/>
              </a:rPr>
              <a:t>Question </a:t>
            </a:r>
            <a:r>
              <a:rPr lang="en-US" b="1" dirty="0">
                <a:latin typeface="Times New Roman" panose="02020603050405020304" pitchFamily="18" charset="0"/>
                <a:cs typeface="Times New Roman" panose="02020603050405020304" pitchFamily="18" charset="0"/>
              </a:rPr>
              <a:t>Marks:</a:t>
            </a:r>
            <a:r>
              <a:rPr lang="en-US" dirty="0">
                <a:latin typeface="Times New Roman" panose="02020603050405020304" pitchFamily="18" charset="0"/>
                <a:cs typeface="Times New Roman" panose="02020603050405020304" pitchFamily="18" charset="0"/>
              </a:rPr>
              <a:t> Question marks represent business units having low relative market </a:t>
            </a:r>
            <a:r>
              <a:rPr lang="en-US" dirty="0" smtClean="0">
                <a:latin typeface="Times New Roman" panose="02020603050405020304" pitchFamily="18" charset="0"/>
                <a:cs typeface="Times New Roman" panose="02020603050405020304" pitchFamily="18" charset="0"/>
              </a:rPr>
              <a:t>share and </a:t>
            </a:r>
            <a:r>
              <a:rPr lang="en-US" dirty="0">
                <a:latin typeface="Times New Roman" panose="02020603050405020304" pitchFamily="18" charset="0"/>
                <a:cs typeface="Times New Roman" panose="02020603050405020304" pitchFamily="18" charset="0"/>
              </a:rPr>
              <a:t>located in a high growth </a:t>
            </a:r>
            <a:r>
              <a:rPr lang="en-US" dirty="0" smtClean="0">
                <a:latin typeface="Times New Roman" panose="02020603050405020304" pitchFamily="18" charset="0"/>
                <a:cs typeface="Times New Roman" panose="02020603050405020304" pitchFamily="18" charset="0"/>
              </a:rPr>
              <a:t>industry</a:t>
            </a:r>
            <a:r>
              <a:rPr lang="en-US" dirty="0">
                <a:latin typeface="Times New Roman" panose="02020603050405020304" pitchFamily="18" charset="0"/>
                <a:cs typeface="Times New Roman" panose="02020603050405020304" pitchFamily="18" charset="0"/>
              </a:rPr>
              <a:t>. They require huge amount of cash to maintain or gain </a:t>
            </a:r>
            <a:r>
              <a:rPr lang="en-US" dirty="0" smtClean="0">
                <a:latin typeface="Times New Roman" panose="02020603050405020304" pitchFamily="18" charset="0"/>
                <a:cs typeface="Times New Roman" panose="02020603050405020304" pitchFamily="18" charset="0"/>
              </a:rPr>
              <a:t>market share</a:t>
            </a:r>
            <a:r>
              <a:rPr lang="en-US" dirty="0">
                <a:latin typeface="Times New Roman" panose="02020603050405020304" pitchFamily="18" charset="0"/>
                <a:cs typeface="Times New Roman" panose="02020603050405020304" pitchFamily="18" charset="0"/>
              </a:rPr>
              <a:t>. They require attention to determine if the venture can be viable</a:t>
            </a:r>
            <a:r>
              <a:rPr lang="en-US" dirty="0" smtClean="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Question marks are </a:t>
            </a:r>
            <a:r>
              <a:rPr lang="en-US" dirty="0" smtClean="0">
                <a:latin typeface="Times New Roman" panose="02020603050405020304" pitchFamily="18" charset="0"/>
                <a:cs typeface="Times New Roman" panose="02020603050405020304" pitchFamily="18" charset="0"/>
              </a:rPr>
              <a:t>generally new </a:t>
            </a:r>
            <a:r>
              <a:rPr lang="en-US" dirty="0">
                <a:latin typeface="Times New Roman" panose="02020603050405020304" pitchFamily="18" charset="0"/>
                <a:cs typeface="Times New Roman" panose="02020603050405020304" pitchFamily="18" charset="0"/>
              </a:rPr>
              <a:t>goods and services which have a good commercial prospective. There is no specific </a:t>
            </a:r>
            <a:r>
              <a:rPr lang="en-US" dirty="0" smtClean="0">
                <a:latin typeface="Times New Roman" panose="02020603050405020304" pitchFamily="18" charset="0"/>
                <a:cs typeface="Times New Roman" panose="02020603050405020304" pitchFamily="18" charset="0"/>
              </a:rPr>
              <a:t>strategy which </a:t>
            </a:r>
            <a:r>
              <a:rPr lang="en-US" dirty="0">
                <a:latin typeface="Times New Roman" panose="02020603050405020304" pitchFamily="18" charset="0"/>
                <a:cs typeface="Times New Roman" panose="02020603050405020304" pitchFamily="18" charset="0"/>
              </a:rPr>
              <a:t>can be adopted. If the firm thinks it has dominant market share, then it can adopt </a:t>
            </a:r>
            <a:r>
              <a:rPr lang="en-US" dirty="0" smtClean="0">
                <a:latin typeface="Times New Roman" panose="02020603050405020304" pitchFamily="18" charset="0"/>
                <a:cs typeface="Times New Roman" panose="02020603050405020304" pitchFamily="18" charset="0"/>
              </a:rPr>
              <a:t>expansion strategy</a:t>
            </a:r>
            <a:r>
              <a:rPr lang="en-US" dirty="0">
                <a:latin typeface="Times New Roman" panose="02020603050405020304" pitchFamily="18" charset="0"/>
                <a:cs typeface="Times New Roman" panose="02020603050405020304" pitchFamily="18" charset="0"/>
              </a:rPr>
              <a:t>, else retrenchment strategy can be adopted.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Most </a:t>
            </a:r>
            <a:r>
              <a:rPr lang="en-US" dirty="0">
                <a:latin typeface="Times New Roman" panose="02020603050405020304" pitchFamily="18" charset="0"/>
                <a:cs typeface="Times New Roman" panose="02020603050405020304" pitchFamily="18" charset="0"/>
              </a:rPr>
              <a:t>businesses start as question marks as </a:t>
            </a:r>
            <a:r>
              <a:rPr lang="en-US" dirty="0" smtClean="0">
                <a:latin typeface="Times New Roman" panose="02020603050405020304" pitchFamily="18" charset="0"/>
                <a:cs typeface="Times New Roman" panose="02020603050405020304" pitchFamily="18" charset="0"/>
              </a:rPr>
              <a:t>the company </a:t>
            </a:r>
            <a:r>
              <a:rPr lang="en-US" dirty="0">
                <a:latin typeface="Times New Roman" panose="02020603050405020304" pitchFamily="18" charset="0"/>
                <a:cs typeface="Times New Roman" panose="02020603050405020304" pitchFamily="18" charset="0"/>
              </a:rPr>
              <a:t>tries to enter a high growth market in which there is already a market-share. If </a:t>
            </a:r>
            <a:r>
              <a:rPr lang="en-US" dirty="0" smtClean="0">
                <a:latin typeface="Times New Roman" panose="02020603050405020304" pitchFamily="18" charset="0"/>
                <a:cs typeface="Times New Roman" panose="02020603050405020304" pitchFamily="18" charset="0"/>
              </a:rPr>
              <a:t>ignored, then </a:t>
            </a:r>
            <a:r>
              <a:rPr lang="en-US" dirty="0">
                <a:latin typeface="Times New Roman" panose="02020603050405020304" pitchFamily="18" charset="0"/>
                <a:cs typeface="Times New Roman" panose="02020603050405020304" pitchFamily="18" charset="0"/>
              </a:rPr>
              <a:t>question marks may become dogs, while if huge investment is made, then they have potential </a:t>
            </a:r>
            <a:r>
              <a:rPr lang="en-US" dirty="0" smtClean="0">
                <a:latin typeface="Times New Roman" panose="02020603050405020304" pitchFamily="18" charset="0"/>
                <a:cs typeface="Times New Roman" panose="02020603050405020304" pitchFamily="18" charset="0"/>
              </a:rPr>
              <a:t>of becoming </a:t>
            </a:r>
            <a:r>
              <a:rPr lang="en-US" dirty="0">
                <a:latin typeface="Times New Roman" panose="02020603050405020304" pitchFamily="18" charset="0"/>
                <a:cs typeface="Times New Roman" panose="02020603050405020304" pitchFamily="18" charset="0"/>
              </a:rPr>
              <a:t>stars.</a:t>
            </a:r>
          </a:p>
          <a:p>
            <a:pPr marL="0" indent="0">
              <a:buNone/>
            </a:pPr>
            <a:endParaRPr lang="en-US" dirty="0"/>
          </a:p>
        </p:txBody>
      </p:sp>
    </p:spTree>
    <p:extLst>
      <p:ext uri="{BB962C8B-B14F-4D97-AF65-F5344CB8AC3E}">
        <p14:creationId xmlns="" xmlns:p14="http://schemas.microsoft.com/office/powerpoint/2010/main" val="29349314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marL="0" indent="0">
              <a:buNone/>
            </a:pPr>
            <a:r>
              <a:rPr lang="en-US" b="1" dirty="0" smtClean="0">
                <a:latin typeface="Times New Roman" panose="02020603050405020304" pitchFamily="18" charset="0"/>
                <a:cs typeface="Times New Roman" panose="02020603050405020304" pitchFamily="18" charset="0"/>
              </a:rPr>
              <a:t>Dogs</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Dogs represent businesses having weak market shares in low-growth markets. </a:t>
            </a:r>
            <a:r>
              <a:rPr lang="en-US" dirty="0" smtClean="0">
                <a:latin typeface="Times New Roman" panose="02020603050405020304" pitchFamily="18" charset="0"/>
                <a:cs typeface="Times New Roman" panose="02020603050405020304" pitchFamily="18" charset="0"/>
              </a:rPr>
              <a:t>They neither </a:t>
            </a:r>
            <a:r>
              <a:rPr lang="en-US" dirty="0">
                <a:latin typeface="Times New Roman" panose="02020603050405020304" pitchFamily="18" charset="0"/>
                <a:cs typeface="Times New Roman" panose="02020603050405020304" pitchFamily="18" charset="0"/>
              </a:rPr>
              <a:t>generate cash nor require huge amount of cash. Due to low market share, these </a:t>
            </a:r>
            <a:r>
              <a:rPr lang="en-US" dirty="0" smtClean="0">
                <a:latin typeface="Times New Roman" panose="02020603050405020304" pitchFamily="18" charset="0"/>
                <a:cs typeface="Times New Roman" panose="02020603050405020304" pitchFamily="18" charset="0"/>
              </a:rPr>
              <a:t>business units </a:t>
            </a:r>
            <a:r>
              <a:rPr lang="en-US" dirty="0">
                <a:latin typeface="Times New Roman" panose="02020603050405020304" pitchFamily="18" charset="0"/>
                <a:cs typeface="Times New Roman" panose="02020603050405020304" pitchFamily="18" charset="0"/>
              </a:rPr>
              <a:t>face cost disadvantages.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Generally </a:t>
            </a:r>
            <a:r>
              <a:rPr lang="en-US" dirty="0">
                <a:latin typeface="Times New Roman" panose="02020603050405020304" pitchFamily="18" charset="0"/>
                <a:cs typeface="Times New Roman" panose="02020603050405020304" pitchFamily="18" charset="0"/>
              </a:rPr>
              <a:t>retrenchment strategies are adopted because these </a:t>
            </a:r>
            <a:r>
              <a:rPr lang="en-US" dirty="0" smtClean="0">
                <a:latin typeface="Times New Roman" panose="02020603050405020304" pitchFamily="18" charset="0"/>
                <a:cs typeface="Times New Roman" panose="02020603050405020304" pitchFamily="18" charset="0"/>
              </a:rPr>
              <a:t>firms can </a:t>
            </a:r>
            <a:r>
              <a:rPr lang="en-US" dirty="0">
                <a:latin typeface="Times New Roman" panose="02020603050405020304" pitchFamily="18" charset="0"/>
                <a:cs typeface="Times New Roman" panose="02020603050405020304" pitchFamily="18" charset="0"/>
              </a:rPr>
              <a:t>gain market share only at the expense of competitor's/rival firms. These business firms </a:t>
            </a:r>
            <a:r>
              <a:rPr lang="en-US" dirty="0" smtClean="0">
                <a:latin typeface="Times New Roman" panose="02020603050405020304" pitchFamily="18" charset="0"/>
                <a:cs typeface="Times New Roman" panose="02020603050405020304" pitchFamily="18" charset="0"/>
              </a:rPr>
              <a:t>have weak </a:t>
            </a:r>
            <a:r>
              <a:rPr lang="en-US" dirty="0">
                <a:latin typeface="Times New Roman" panose="02020603050405020304" pitchFamily="18" charset="0"/>
                <a:cs typeface="Times New Roman" panose="02020603050405020304" pitchFamily="18" charset="0"/>
              </a:rPr>
              <a:t>market share because of high costs, poor quality, ineffective marketing, etc.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Unless </a:t>
            </a:r>
            <a:r>
              <a:rPr lang="en-US" dirty="0">
                <a:latin typeface="Times New Roman" panose="02020603050405020304" pitchFamily="18" charset="0"/>
                <a:cs typeface="Times New Roman" panose="02020603050405020304" pitchFamily="18" charset="0"/>
              </a:rPr>
              <a:t>a dog </a:t>
            </a:r>
            <a:r>
              <a:rPr lang="en-US" dirty="0" smtClean="0">
                <a:latin typeface="Times New Roman" panose="02020603050405020304" pitchFamily="18" charset="0"/>
                <a:cs typeface="Times New Roman" panose="02020603050405020304" pitchFamily="18" charset="0"/>
              </a:rPr>
              <a:t>has some </a:t>
            </a:r>
            <a:r>
              <a:rPr lang="en-US" dirty="0">
                <a:latin typeface="Times New Roman" panose="02020603050405020304" pitchFamily="18" charset="0"/>
                <a:cs typeface="Times New Roman" panose="02020603050405020304" pitchFamily="18" charset="0"/>
              </a:rPr>
              <a:t>other strategic aim, it should be liquidated if there is fewer prospects for it to gain </a:t>
            </a:r>
            <a:r>
              <a:rPr lang="en-US" dirty="0" smtClean="0">
                <a:latin typeface="Times New Roman" panose="02020603050405020304" pitchFamily="18" charset="0"/>
                <a:cs typeface="Times New Roman" panose="02020603050405020304" pitchFamily="18" charset="0"/>
              </a:rPr>
              <a:t>market share</a:t>
            </a:r>
            <a:r>
              <a:rPr lang="en-US" dirty="0">
                <a:latin typeface="Times New Roman" panose="02020603050405020304" pitchFamily="18" charset="0"/>
                <a:cs typeface="Times New Roman" panose="02020603050405020304" pitchFamily="18" charset="0"/>
              </a:rPr>
              <a:t>. Number of dogs should be avoided and minimized in an </a:t>
            </a:r>
            <a:r>
              <a:rPr lang="en-US" dirty="0" smtClean="0">
                <a:latin typeface="Times New Roman" panose="02020603050405020304" pitchFamily="18" charset="0"/>
                <a:cs typeface="Times New Roman" panose="02020603050405020304" pitchFamily="18" charset="0"/>
              </a:rPr>
              <a:t>organization.</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6230454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marL="0" indent="0">
              <a:buNone/>
            </a:pPr>
            <a:r>
              <a:rPr lang="en-US" dirty="0" smtClean="0"/>
              <a:t>	</a:t>
            </a:r>
            <a:r>
              <a:rPr lang="en-US" b="1" dirty="0" smtClean="0">
                <a:latin typeface="Times New Roman" panose="02020603050405020304" pitchFamily="18" charset="0"/>
                <a:cs typeface="Times New Roman" panose="02020603050405020304" pitchFamily="18" charset="0"/>
              </a:rPr>
              <a:t>Generic Electric Matrix:</a:t>
            </a:r>
            <a:endParaRPr lang="en-US" b="1"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In 1970, General Electric (GE) commissioned Mc Kinsey and company to develop a portfolio analysis matrix for screening its business units.</a:t>
            </a:r>
          </a:p>
          <a:p>
            <a:pPr marL="0" indent="0">
              <a:buNone/>
            </a:pPr>
            <a:r>
              <a:rPr lang="en-US" dirty="0" smtClean="0">
                <a:latin typeface="Times New Roman" panose="02020603050405020304" pitchFamily="18" charset="0"/>
                <a:cs typeface="Times New Roman" panose="02020603050405020304" pitchFamily="18" charset="0"/>
              </a:rPr>
              <a:t>GE Nine cell matrix is a strategy tool that offers a systematic approach for the multi business enterprises to prioritize their investment among the various business units. It is a framework that evaluates business portfolio and provides further strategic implications. </a:t>
            </a:r>
          </a:p>
          <a:p>
            <a:pPr marL="0" indent="0">
              <a:buNone/>
            </a:pPr>
            <a:r>
              <a:rPr lang="en-US" dirty="0" smtClean="0">
                <a:latin typeface="Times New Roman" panose="02020603050405020304" pitchFamily="18" charset="0"/>
                <a:cs typeface="Times New Roman" panose="02020603050405020304" pitchFamily="18" charset="0"/>
              </a:rPr>
              <a:t>This matrix has also many points in common with the MABA analysis. MABA is an acronym that stands </a:t>
            </a:r>
            <a:r>
              <a:rPr lang="en-US" b="1" i="1" dirty="0" smtClean="0">
                <a:solidFill>
                  <a:srgbClr val="FF0000"/>
                </a:solidFill>
                <a:latin typeface="Times New Roman" panose="02020603050405020304" pitchFamily="18" charset="0"/>
                <a:cs typeface="Times New Roman" panose="02020603050405020304" pitchFamily="18" charset="0"/>
              </a:rPr>
              <a:t>Market, Attractiveness, Business Position and Assessment.</a:t>
            </a:r>
            <a:endParaRPr lang="en-US" b="1"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1455042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marL="0" indent="0">
              <a:buNone/>
            </a:pPr>
            <a:r>
              <a:rPr lang="en-US" dirty="0" smtClean="0">
                <a:latin typeface="Times New Roman" panose="02020603050405020304" pitchFamily="18" charset="0"/>
                <a:cs typeface="Times New Roman" panose="02020603050405020304" pitchFamily="18" charset="0"/>
              </a:rPr>
              <a:t>Industry attractiveness indicates how hard or easy it will be for a company to compete in the market and earn profits. The more profitable the industry is the more attractive it becomes. </a:t>
            </a:r>
            <a:r>
              <a:rPr lang="en-US" dirty="0">
                <a:latin typeface="Times New Roman" panose="02020603050405020304" pitchFamily="18" charset="0"/>
                <a:cs typeface="Times New Roman" panose="02020603050405020304" pitchFamily="18" charset="0"/>
              </a:rPr>
              <a:t>W</a:t>
            </a:r>
            <a:r>
              <a:rPr lang="en-US" dirty="0" smtClean="0">
                <a:latin typeface="Times New Roman" panose="02020603050405020304" pitchFamily="18" charset="0"/>
                <a:cs typeface="Times New Roman" panose="02020603050405020304" pitchFamily="18" charset="0"/>
              </a:rPr>
              <a:t>hen evaluating the industry attractiveness, analysts should look how an industry will change in the long run rather than in the near future, because the investment need for the product usually require long lasting commitment.</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Each business is appraised in terms of two major dimensions ; Market attractiveness and Business strength. If one of these factors is missing, then the business will not produce desired results. Neither a strong company operating in an unattractive market nor a weak company operating in an attractive market will do vey well.</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409326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mhastudyguide.files.wordpress.com/2018/03/ge9cell.jpg?w=728&amp;h=510&amp;crop=1"/>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0" y="0"/>
            <a:ext cx="9067800" cy="6857999"/>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2013502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marL="0" indent="0">
              <a:buNone/>
            </a:pPr>
            <a:r>
              <a:rPr lang="en-US" b="1" dirty="0" smtClean="0">
                <a:latin typeface="Times New Roman" panose="02020603050405020304" pitchFamily="18" charset="0"/>
                <a:cs typeface="Times New Roman" panose="02020603050405020304" pitchFamily="18" charset="0"/>
              </a:rPr>
              <a:t>	Green Zone Invest/grow:</a:t>
            </a:r>
          </a:p>
          <a:p>
            <a:pPr marL="0" indent="0">
              <a:buNone/>
            </a:pPr>
            <a:r>
              <a:rPr lang="en-US" dirty="0" smtClean="0">
                <a:latin typeface="Times New Roman" panose="02020603050405020304" pitchFamily="18" charset="0"/>
                <a:cs typeface="Times New Roman" panose="02020603050405020304" pitchFamily="18" charset="0"/>
              </a:rPr>
              <a:t>Suggest you to ‘go ahead’ to grow and build punishing you through expansion strategies. Business in the green zone attract major investment.</a:t>
            </a:r>
          </a:p>
          <a:p>
            <a:pPr marL="0" indent="0">
              <a:buNone/>
            </a:pPr>
            <a:r>
              <a:rPr lang="en-US" b="1" dirty="0" smtClean="0">
                <a:latin typeface="Times New Roman" panose="02020603050405020304" pitchFamily="18" charset="0"/>
                <a:cs typeface="Times New Roman" panose="02020603050405020304" pitchFamily="18" charset="0"/>
              </a:rPr>
              <a:t>	Yellow Zone/ hold: </a:t>
            </a:r>
          </a:p>
          <a:p>
            <a:pPr marL="0" indent="0">
              <a:buNone/>
            </a:pPr>
            <a:r>
              <a:rPr lang="en-US" dirty="0" smtClean="0">
                <a:latin typeface="Times New Roman" panose="02020603050405020304" pitchFamily="18" charset="0"/>
                <a:cs typeface="Times New Roman" panose="02020603050405020304" pitchFamily="18" charset="0"/>
              </a:rPr>
              <a:t>Cautions you to ‘wait and see’ indicating hold and maintain types of strategies aimed a stability.</a:t>
            </a:r>
          </a:p>
          <a:p>
            <a:pPr marL="0" indent="0">
              <a:buNone/>
            </a:pPr>
            <a:r>
              <a:rPr lang="en-US" b="1" dirty="0" smtClean="0">
                <a:latin typeface="Times New Roman" panose="02020603050405020304" pitchFamily="18" charset="0"/>
                <a:cs typeface="Times New Roman" panose="02020603050405020304" pitchFamily="18" charset="0"/>
              </a:rPr>
              <a:t>	Red Zone Harvest/ sell:</a:t>
            </a:r>
          </a:p>
          <a:p>
            <a:pPr marL="0" indent="0">
              <a:buNone/>
            </a:pPr>
            <a:r>
              <a:rPr lang="en-US" dirty="0" smtClean="0">
                <a:latin typeface="Times New Roman" panose="02020603050405020304" pitchFamily="18" charset="0"/>
                <a:cs typeface="Times New Roman" panose="02020603050405020304" pitchFamily="18" charset="0"/>
              </a:rPr>
              <a:t>Indicates that you have to adopt turnover strategies of divestment and liquidation or rebuilding approach.</a:t>
            </a:r>
          </a:p>
          <a:p>
            <a:pPr marL="0" indent="0">
              <a:buNone/>
            </a:pPr>
            <a:endParaRPr lang="en-US" dirty="0"/>
          </a:p>
        </p:txBody>
      </p:sp>
    </p:spTree>
    <p:extLst>
      <p:ext uri="{BB962C8B-B14F-4D97-AF65-F5344CB8AC3E}">
        <p14:creationId xmlns="" xmlns:p14="http://schemas.microsoft.com/office/powerpoint/2010/main" val="1201699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ndustry Life Cycle"/>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0" y="0"/>
            <a:ext cx="9143999" cy="68580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4280678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r>
              <a:rPr lang="en-US" dirty="0" smtClean="0"/>
              <a:t>		</a:t>
            </a:r>
            <a:r>
              <a:rPr lang="en-US" b="1" dirty="0" smtClean="0">
                <a:latin typeface="Times New Roman" panose="02020603050405020304" pitchFamily="18" charset="0"/>
                <a:cs typeface="Times New Roman" panose="02020603050405020304" pitchFamily="18" charset="0"/>
              </a:rPr>
              <a:t>Advantage of GE Matrix:</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provides a clear and simple framework for analyzing a company's portfolio of products or business units.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helps companies identify which business units or products are strong and which are weak, so they can allocate resources accordingly.</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helps companies identify growth opportunities and potential problem areas.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can be used to assess the impact of strategic changes, such as mergers and acquisitions, on a company's portfolio.</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is useful for both large and small companies.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It's easy to understand for non-expert stakeholders.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helps to prioritize resources allocation and investment on business units or products.</a:t>
            </a:r>
          </a:p>
          <a:p>
            <a:pPr marL="0" indent="0">
              <a:buNone/>
            </a:pPr>
            <a:endParaRPr lang="en-US" dirty="0"/>
          </a:p>
        </p:txBody>
      </p:sp>
    </p:spTree>
    <p:extLst>
      <p:ext uri="{BB962C8B-B14F-4D97-AF65-F5344CB8AC3E}">
        <p14:creationId xmlns="" xmlns:p14="http://schemas.microsoft.com/office/powerpoint/2010/main" val="42032056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10000"/>
          </a:bodyPr>
          <a:lstStyle/>
          <a:p>
            <a:pPr marL="0" indent="0">
              <a:buNone/>
            </a:pPr>
            <a:r>
              <a:rPr lang="en-US" b="1" dirty="0" smtClean="0">
                <a:latin typeface="Times New Roman" panose="02020603050405020304" pitchFamily="18" charset="0"/>
                <a:cs typeface="Times New Roman" panose="02020603050405020304" pitchFamily="18" charset="0"/>
              </a:rPr>
              <a:t>		Disadvantages </a:t>
            </a:r>
            <a:r>
              <a:rPr lang="en-US" b="1" dirty="0">
                <a:latin typeface="Times New Roman" panose="02020603050405020304" pitchFamily="18" charset="0"/>
                <a:cs typeface="Times New Roman" panose="02020603050405020304" pitchFamily="18" charset="0"/>
              </a:rPr>
              <a:t>of BCG </a:t>
            </a:r>
            <a:r>
              <a:rPr lang="en-US" b="1" dirty="0" smtClean="0">
                <a:latin typeface="Times New Roman" panose="02020603050405020304" pitchFamily="18" charset="0"/>
                <a:cs typeface="Times New Roman" panose="02020603050405020304" pitchFamily="18" charset="0"/>
              </a:rPr>
              <a:t>Matrices</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only considers market growth and market share, ignoring other important factors such as profitability, competition, and industry trends.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is based on the assumption that market growth and market share are the only drivers of a business unit's success, which may not be accurate in all cases.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does not take into account the potential for future growth, which can lead to the company investing in a business unit that has limited potential for growth.</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may lead to a company investing too much in one area and neglecting other areas of the business.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may be too simplistic to accurately reflect the complex realities of a business.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may lead to a company neglecting or divesting from a business unit that could be turned around with the right investments.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does not account for the company's unique strengths, weaknesses, opportunities and threats.</a:t>
            </a:r>
          </a:p>
          <a:p>
            <a:pPr marL="0" indent="0">
              <a:buNone/>
            </a:pPr>
            <a:endParaRPr lang="en-US" dirty="0"/>
          </a:p>
        </p:txBody>
      </p:sp>
    </p:spTree>
    <p:extLst>
      <p:ext uri="{BB962C8B-B14F-4D97-AF65-F5344CB8AC3E}">
        <p14:creationId xmlns="" xmlns:p14="http://schemas.microsoft.com/office/powerpoint/2010/main" val="39301980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 xmlns:p14="http://schemas.microsoft.com/office/powerpoint/2010/main" val="2758076005"/>
              </p:ext>
            </p:extLst>
          </p:nvPr>
        </p:nvGraphicFramePr>
        <p:xfrm>
          <a:off x="-3" y="0"/>
          <a:ext cx="9144002" cy="6858000"/>
        </p:xfrm>
        <a:graphic>
          <a:graphicData uri="http://schemas.openxmlformats.org/drawingml/2006/table">
            <a:tbl>
              <a:tblPr/>
              <a:tblGrid>
                <a:gridCol w="4572001">
                  <a:extLst>
                    <a:ext uri="{9D8B030D-6E8A-4147-A177-3AD203B41FA5}">
                      <a16:colId xmlns="" xmlns:a16="http://schemas.microsoft.com/office/drawing/2014/main" val="251509657"/>
                    </a:ext>
                  </a:extLst>
                </a:gridCol>
                <a:gridCol w="4572001">
                  <a:extLst>
                    <a:ext uri="{9D8B030D-6E8A-4147-A177-3AD203B41FA5}">
                      <a16:colId xmlns="" xmlns:a16="http://schemas.microsoft.com/office/drawing/2014/main" val="4072356566"/>
                    </a:ext>
                  </a:extLst>
                </a:gridCol>
              </a:tblGrid>
              <a:tr h="653143">
                <a:tc>
                  <a:txBody>
                    <a:bodyPr/>
                    <a:lstStyle/>
                    <a:p>
                      <a:pPr fontAlgn="t" latinLnBrk="0"/>
                      <a:r>
                        <a:rPr lang="en-US" sz="2400" b="1" dirty="0">
                          <a:solidFill>
                            <a:srgbClr val="000000"/>
                          </a:solidFill>
                          <a:effectLst/>
                          <a:latin typeface="Times New Roman" panose="02020603050405020304" pitchFamily="18" charset="0"/>
                          <a:cs typeface="Times New Roman" panose="02020603050405020304" pitchFamily="18" charset="0"/>
                        </a:rPr>
                        <a:t>BCG Matrix</a:t>
                      </a:r>
                      <a:endParaRPr lang="en-US" sz="2400" b="0" dirty="0">
                        <a:solidFill>
                          <a:srgbClr val="000000"/>
                        </a:solidFill>
                        <a:effectLst/>
                        <a:latin typeface="Times New Roman" panose="02020603050405020304" pitchFamily="18" charset="0"/>
                        <a:cs typeface="Times New Roman" panose="02020603050405020304" pitchFamily="18" charset="0"/>
                      </a:endParaRPr>
                    </a:p>
                  </a:txBody>
                  <a:tcPr>
                    <a:lnL w="9525" cap="flat" cmpd="sng" algn="ctr">
                      <a:solidFill>
                        <a:srgbClr val="86A1AE"/>
                      </a:solidFill>
                      <a:prstDash val="solid"/>
                      <a:round/>
                      <a:headEnd type="none" w="med" len="med"/>
                      <a:tailEnd type="none" w="med" len="med"/>
                    </a:lnL>
                    <a:lnR w="9525" cap="flat" cmpd="sng" algn="ctr">
                      <a:solidFill>
                        <a:srgbClr val="86A1AE"/>
                      </a:solidFill>
                      <a:prstDash val="solid"/>
                      <a:round/>
                      <a:headEnd type="none" w="med" len="med"/>
                      <a:tailEnd type="none" w="med" len="med"/>
                    </a:lnR>
                    <a:lnT w="9525" cap="flat" cmpd="sng" algn="ctr">
                      <a:solidFill>
                        <a:srgbClr val="86A1AE"/>
                      </a:solidFill>
                      <a:prstDash val="solid"/>
                      <a:round/>
                      <a:headEnd type="none" w="med" len="med"/>
                      <a:tailEnd type="none" w="med" len="med"/>
                    </a:lnT>
                    <a:lnB w="9525" cap="flat" cmpd="sng" algn="ctr">
                      <a:solidFill>
                        <a:srgbClr val="86A1AE"/>
                      </a:solidFill>
                      <a:prstDash val="solid"/>
                      <a:round/>
                      <a:headEnd type="none" w="med" len="med"/>
                      <a:tailEnd type="none" w="med" len="med"/>
                    </a:lnB>
                    <a:solidFill>
                      <a:srgbClr val="FFFFFF"/>
                    </a:solidFill>
                  </a:tcPr>
                </a:tc>
                <a:tc>
                  <a:txBody>
                    <a:bodyPr/>
                    <a:lstStyle/>
                    <a:p>
                      <a:pPr fontAlgn="t" latinLnBrk="0"/>
                      <a:r>
                        <a:rPr lang="en-US" sz="2400" b="1">
                          <a:solidFill>
                            <a:srgbClr val="000000"/>
                          </a:solidFill>
                          <a:effectLst/>
                          <a:latin typeface="Times New Roman" panose="02020603050405020304" pitchFamily="18" charset="0"/>
                          <a:cs typeface="Times New Roman" panose="02020603050405020304" pitchFamily="18" charset="0"/>
                        </a:rPr>
                        <a:t>GE Matrix</a:t>
                      </a:r>
                      <a:endParaRPr lang="en-US" sz="2400" b="0">
                        <a:solidFill>
                          <a:srgbClr val="000000"/>
                        </a:solidFill>
                        <a:effectLst/>
                        <a:latin typeface="Times New Roman" panose="02020603050405020304" pitchFamily="18" charset="0"/>
                        <a:cs typeface="Times New Roman" panose="02020603050405020304" pitchFamily="18" charset="0"/>
                      </a:endParaRPr>
                    </a:p>
                  </a:txBody>
                  <a:tcPr>
                    <a:lnL w="9525" cap="flat" cmpd="sng" algn="ctr">
                      <a:solidFill>
                        <a:srgbClr val="86A1AE"/>
                      </a:solidFill>
                      <a:prstDash val="solid"/>
                      <a:round/>
                      <a:headEnd type="none" w="med" len="med"/>
                      <a:tailEnd type="none" w="med" len="med"/>
                    </a:lnL>
                    <a:lnR w="9525" cap="flat" cmpd="sng" algn="ctr">
                      <a:solidFill>
                        <a:srgbClr val="86A1AE"/>
                      </a:solidFill>
                      <a:prstDash val="solid"/>
                      <a:round/>
                      <a:headEnd type="none" w="med" len="med"/>
                      <a:tailEnd type="none" w="med" len="med"/>
                    </a:lnR>
                    <a:lnT w="9525" cap="flat" cmpd="sng" algn="ctr">
                      <a:solidFill>
                        <a:srgbClr val="86A1AE"/>
                      </a:solidFill>
                      <a:prstDash val="solid"/>
                      <a:round/>
                      <a:headEnd type="none" w="med" len="med"/>
                      <a:tailEnd type="none" w="med" len="med"/>
                    </a:lnT>
                    <a:lnB w="9525" cap="flat" cmpd="sng" algn="ctr">
                      <a:solidFill>
                        <a:srgbClr val="86A1AE"/>
                      </a:solidFill>
                      <a:prstDash val="solid"/>
                      <a:round/>
                      <a:headEnd type="none" w="med" len="med"/>
                      <a:tailEnd type="none" w="med" len="med"/>
                    </a:lnB>
                    <a:solidFill>
                      <a:srgbClr val="FFFFFF"/>
                    </a:solidFill>
                  </a:tcPr>
                </a:tc>
                <a:extLst>
                  <a:ext uri="{0D108BD9-81ED-4DB2-BD59-A6C34878D82A}">
                    <a16:rowId xmlns="" xmlns:a16="http://schemas.microsoft.com/office/drawing/2014/main" val="770031057"/>
                  </a:ext>
                </a:extLst>
              </a:tr>
              <a:tr h="1143000">
                <a:tc>
                  <a:txBody>
                    <a:bodyPr/>
                    <a:lstStyle/>
                    <a:p>
                      <a:pPr fontAlgn="t" latinLnBrk="0"/>
                      <a:r>
                        <a:rPr lang="en-US" sz="2400" b="0" dirty="0">
                          <a:solidFill>
                            <a:srgbClr val="000000"/>
                          </a:solidFill>
                          <a:effectLst/>
                          <a:latin typeface="Times New Roman" panose="02020603050405020304" pitchFamily="18" charset="0"/>
                          <a:cs typeface="Times New Roman" panose="02020603050405020304" pitchFamily="18" charset="0"/>
                        </a:rPr>
                        <a:t>Focuses on market share and market growth</a:t>
                      </a:r>
                    </a:p>
                  </a:txBody>
                  <a:tcPr>
                    <a:lnL w="9525" cap="flat" cmpd="sng" algn="ctr">
                      <a:solidFill>
                        <a:srgbClr val="86A1AE"/>
                      </a:solidFill>
                      <a:prstDash val="solid"/>
                      <a:round/>
                      <a:headEnd type="none" w="med" len="med"/>
                      <a:tailEnd type="none" w="med" len="med"/>
                    </a:lnL>
                    <a:lnR w="9525" cap="flat" cmpd="sng" algn="ctr">
                      <a:solidFill>
                        <a:srgbClr val="86A1AE"/>
                      </a:solidFill>
                      <a:prstDash val="solid"/>
                      <a:round/>
                      <a:headEnd type="none" w="med" len="med"/>
                      <a:tailEnd type="none" w="med" len="med"/>
                    </a:lnR>
                    <a:lnT w="9525" cap="flat" cmpd="sng" algn="ctr">
                      <a:solidFill>
                        <a:srgbClr val="86A1AE"/>
                      </a:solidFill>
                      <a:prstDash val="solid"/>
                      <a:round/>
                      <a:headEnd type="none" w="med" len="med"/>
                      <a:tailEnd type="none" w="med" len="med"/>
                    </a:lnT>
                    <a:lnB w="9525" cap="flat" cmpd="sng" algn="ctr">
                      <a:solidFill>
                        <a:srgbClr val="86A1AE"/>
                      </a:solidFill>
                      <a:prstDash val="solid"/>
                      <a:round/>
                      <a:headEnd type="none" w="med" len="med"/>
                      <a:tailEnd type="none" w="med" len="med"/>
                    </a:lnB>
                    <a:solidFill>
                      <a:srgbClr val="FFFFFF"/>
                    </a:solidFill>
                  </a:tcPr>
                </a:tc>
                <a:tc>
                  <a:txBody>
                    <a:bodyPr/>
                    <a:lstStyle/>
                    <a:p>
                      <a:pPr fontAlgn="t" latinLnBrk="0"/>
                      <a:r>
                        <a:rPr lang="en-US" sz="2400" b="0">
                          <a:solidFill>
                            <a:srgbClr val="000000"/>
                          </a:solidFill>
                          <a:effectLst/>
                          <a:latin typeface="Times New Roman" panose="02020603050405020304" pitchFamily="18" charset="0"/>
                          <a:cs typeface="Times New Roman" panose="02020603050405020304" pitchFamily="18" charset="0"/>
                        </a:rPr>
                        <a:t>Focuses on market attractiveness and business strength</a:t>
                      </a:r>
                    </a:p>
                  </a:txBody>
                  <a:tcPr>
                    <a:lnL w="9525" cap="flat" cmpd="sng" algn="ctr">
                      <a:solidFill>
                        <a:srgbClr val="86A1AE"/>
                      </a:solidFill>
                      <a:prstDash val="solid"/>
                      <a:round/>
                      <a:headEnd type="none" w="med" len="med"/>
                      <a:tailEnd type="none" w="med" len="med"/>
                    </a:lnL>
                    <a:lnR w="9525" cap="flat" cmpd="sng" algn="ctr">
                      <a:solidFill>
                        <a:srgbClr val="86A1AE"/>
                      </a:solidFill>
                      <a:prstDash val="solid"/>
                      <a:round/>
                      <a:headEnd type="none" w="med" len="med"/>
                      <a:tailEnd type="none" w="med" len="med"/>
                    </a:lnR>
                    <a:lnT w="9525" cap="flat" cmpd="sng" algn="ctr">
                      <a:solidFill>
                        <a:srgbClr val="86A1AE"/>
                      </a:solidFill>
                      <a:prstDash val="solid"/>
                      <a:round/>
                      <a:headEnd type="none" w="med" len="med"/>
                      <a:tailEnd type="none" w="med" len="med"/>
                    </a:lnT>
                    <a:lnB w="9525" cap="flat" cmpd="sng" algn="ctr">
                      <a:solidFill>
                        <a:srgbClr val="86A1AE"/>
                      </a:solidFill>
                      <a:prstDash val="solid"/>
                      <a:round/>
                      <a:headEnd type="none" w="med" len="med"/>
                      <a:tailEnd type="none" w="med" len="med"/>
                    </a:lnB>
                    <a:solidFill>
                      <a:srgbClr val="FFFFFF"/>
                    </a:solidFill>
                  </a:tcPr>
                </a:tc>
                <a:extLst>
                  <a:ext uri="{0D108BD9-81ED-4DB2-BD59-A6C34878D82A}">
                    <a16:rowId xmlns="" xmlns:a16="http://schemas.microsoft.com/office/drawing/2014/main" val="3344898190"/>
                  </a:ext>
                </a:extLst>
              </a:tr>
              <a:tr h="1632857">
                <a:tc>
                  <a:txBody>
                    <a:bodyPr/>
                    <a:lstStyle/>
                    <a:p>
                      <a:pPr fontAlgn="t" latinLnBrk="0"/>
                      <a:r>
                        <a:rPr lang="en-US" sz="2400" b="0" dirty="0">
                          <a:solidFill>
                            <a:srgbClr val="000000"/>
                          </a:solidFill>
                          <a:effectLst/>
                          <a:latin typeface="Times New Roman" panose="02020603050405020304" pitchFamily="18" charset="0"/>
                          <a:cs typeface="Times New Roman" panose="02020603050405020304" pitchFamily="18" charset="0"/>
                        </a:rPr>
                        <a:t>Uses a 2x2 matrix with quadrants for "Stars," "Cash Cows," "Dogs," and "Question Marks"</a:t>
                      </a:r>
                    </a:p>
                  </a:txBody>
                  <a:tcPr>
                    <a:lnL w="9525" cap="flat" cmpd="sng" algn="ctr">
                      <a:solidFill>
                        <a:srgbClr val="86A1AE"/>
                      </a:solidFill>
                      <a:prstDash val="solid"/>
                      <a:round/>
                      <a:headEnd type="none" w="med" len="med"/>
                      <a:tailEnd type="none" w="med" len="med"/>
                    </a:lnL>
                    <a:lnR w="9525" cap="flat" cmpd="sng" algn="ctr">
                      <a:solidFill>
                        <a:srgbClr val="86A1AE"/>
                      </a:solidFill>
                      <a:prstDash val="solid"/>
                      <a:round/>
                      <a:headEnd type="none" w="med" len="med"/>
                      <a:tailEnd type="none" w="med" len="med"/>
                    </a:lnR>
                    <a:lnT w="9525" cap="flat" cmpd="sng" algn="ctr">
                      <a:solidFill>
                        <a:srgbClr val="86A1AE"/>
                      </a:solidFill>
                      <a:prstDash val="solid"/>
                      <a:round/>
                      <a:headEnd type="none" w="med" len="med"/>
                      <a:tailEnd type="none" w="med" len="med"/>
                    </a:lnT>
                    <a:lnB w="9525" cap="flat" cmpd="sng" algn="ctr">
                      <a:solidFill>
                        <a:srgbClr val="86A1AE"/>
                      </a:solidFill>
                      <a:prstDash val="solid"/>
                      <a:round/>
                      <a:headEnd type="none" w="med" len="med"/>
                      <a:tailEnd type="none" w="med" len="med"/>
                    </a:lnB>
                    <a:solidFill>
                      <a:srgbClr val="FFFFFF"/>
                    </a:solidFill>
                  </a:tcPr>
                </a:tc>
                <a:tc>
                  <a:txBody>
                    <a:bodyPr/>
                    <a:lstStyle/>
                    <a:p>
                      <a:pPr fontAlgn="t" latinLnBrk="0"/>
                      <a:r>
                        <a:rPr lang="en-US" sz="2400" b="0">
                          <a:solidFill>
                            <a:srgbClr val="000000"/>
                          </a:solidFill>
                          <a:effectLst/>
                          <a:latin typeface="Times New Roman" panose="02020603050405020304" pitchFamily="18" charset="0"/>
                          <a:cs typeface="Times New Roman" panose="02020603050405020304" pitchFamily="18" charset="0"/>
                        </a:rPr>
                        <a:t>Uses a multi-factor matrix with 9 cells, each representing a different strategic position</a:t>
                      </a:r>
                    </a:p>
                  </a:txBody>
                  <a:tcPr>
                    <a:lnL w="9525" cap="flat" cmpd="sng" algn="ctr">
                      <a:solidFill>
                        <a:srgbClr val="86A1AE"/>
                      </a:solidFill>
                      <a:prstDash val="solid"/>
                      <a:round/>
                      <a:headEnd type="none" w="med" len="med"/>
                      <a:tailEnd type="none" w="med" len="med"/>
                    </a:lnL>
                    <a:lnR w="9525" cap="flat" cmpd="sng" algn="ctr">
                      <a:solidFill>
                        <a:srgbClr val="86A1AE"/>
                      </a:solidFill>
                      <a:prstDash val="solid"/>
                      <a:round/>
                      <a:headEnd type="none" w="med" len="med"/>
                      <a:tailEnd type="none" w="med" len="med"/>
                    </a:lnR>
                    <a:lnT w="9525" cap="flat" cmpd="sng" algn="ctr">
                      <a:solidFill>
                        <a:srgbClr val="86A1AE"/>
                      </a:solidFill>
                      <a:prstDash val="solid"/>
                      <a:round/>
                      <a:headEnd type="none" w="med" len="med"/>
                      <a:tailEnd type="none" w="med" len="med"/>
                    </a:lnT>
                    <a:lnB w="9525" cap="flat" cmpd="sng" algn="ctr">
                      <a:solidFill>
                        <a:srgbClr val="86A1AE"/>
                      </a:solidFill>
                      <a:prstDash val="solid"/>
                      <a:round/>
                      <a:headEnd type="none" w="med" len="med"/>
                      <a:tailEnd type="none" w="med" len="med"/>
                    </a:lnB>
                    <a:solidFill>
                      <a:srgbClr val="FFFFFF"/>
                    </a:solidFill>
                  </a:tcPr>
                </a:tc>
                <a:extLst>
                  <a:ext uri="{0D108BD9-81ED-4DB2-BD59-A6C34878D82A}">
                    <a16:rowId xmlns="" xmlns:a16="http://schemas.microsoft.com/office/drawing/2014/main" val="706479764"/>
                  </a:ext>
                </a:extLst>
              </a:tr>
              <a:tr h="1143000">
                <a:tc>
                  <a:txBody>
                    <a:bodyPr/>
                    <a:lstStyle/>
                    <a:p>
                      <a:pPr fontAlgn="t" latinLnBrk="0"/>
                      <a:r>
                        <a:rPr lang="en-US" sz="2400" b="0" dirty="0">
                          <a:solidFill>
                            <a:srgbClr val="000000"/>
                          </a:solidFill>
                          <a:effectLst/>
                          <a:latin typeface="Times New Roman" panose="02020603050405020304" pitchFamily="18" charset="0"/>
                          <a:cs typeface="Times New Roman" panose="02020603050405020304" pitchFamily="18" charset="0"/>
                        </a:rPr>
                        <a:t>Useful for evaluating the portfolio of a company's existing businesses</a:t>
                      </a:r>
                    </a:p>
                  </a:txBody>
                  <a:tcPr>
                    <a:lnL w="9525" cap="flat" cmpd="sng" algn="ctr">
                      <a:solidFill>
                        <a:srgbClr val="86A1AE"/>
                      </a:solidFill>
                      <a:prstDash val="solid"/>
                      <a:round/>
                      <a:headEnd type="none" w="med" len="med"/>
                      <a:tailEnd type="none" w="med" len="med"/>
                    </a:lnL>
                    <a:lnR w="9525" cap="flat" cmpd="sng" algn="ctr">
                      <a:solidFill>
                        <a:srgbClr val="86A1AE"/>
                      </a:solidFill>
                      <a:prstDash val="solid"/>
                      <a:round/>
                      <a:headEnd type="none" w="med" len="med"/>
                      <a:tailEnd type="none" w="med" len="med"/>
                    </a:lnR>
                    <a:lnT w="9525" cap="flat" cmpd="sng" algn="ctr">
                      <a:solidFill>
                        <a:srgbClr val="86A1AE"/>
                      </a:solidFill>
                      <a:prstDash val="solid"/>
                      <a:round/>
                      <a:headEnd type="none" w="med" len="med"/>
                      <a:tailEnd type="none" w="med" len="med"/>
                    </a:lnT>
                    <a:lnB w="9525" cap="flat" cmpd="sng" algn="ctr">
                      <a:solidFill>
                        <a:srgbClr val="86A1AE"/>
                      </a:solidFill>
                      <a:prstDash val="solid"/>
                      <a:round/>
                      <a:headEnd type="none" w="med" len="med"/>
                      <a:tailEnd type="none" w="med" len="med"/>
                    </a:lnB>
                    <a:solidFill>
                      <a:srgbClr val="FFFFFF"/>
                    </a:solidFill>
                  </a:tcPr>
                </a:tc>
                <a:tc>
                  <a:txBody>
                    <a:bodyPr/>
                    <a:lstStyle/>
                    <a:p>
                      <a:pPr fontAlgn="t" latinLnBrk="0"/>
                      <a:r>
                        <a:rPr lang="en-US" sz="2400" b="0">
                          <a:solidFill>
                            <a:srgbClr val="000000"/>
                          </a:solidFill>
                          <a:effectLst/>
                          <a:latin typeface="Times New Roman" panose="02020603050405020304" pitchFamily="18" charset="0"/>
                          <a:cs typeface="Times New Roman" panose="02020603050405020304" pitchFamily="18" charset="0"/>
                        </a:rPr>
                        <a:t>Useful for evaluating potential new businesses or product lines</a:t>
                      </a:r>
                    </a:p>
                  </a:txBody>
                  <a:tcPr>
                    <a:lnL w="9525" cap="flat" cmpd="sng" algn="ctr">
                      <a:solidFill>
                        <a:srgbClr val="86A1AE"/>
                      </a:solidFill>
                      <a:prstDash val="solid"/>
                      <a:round/>
                      <a:headEnd type="none" w="med" len="med"/>
                      <a:tailEnd type="none" w="med" len="med"/>
                    </a:lnL>
                    <a:lnR w="9525" cap="flat" cmpd="sng" algn="ctr">
                      <a:solidFill>
                        <a:srgbClr val="86A1AE"/>
                      </a:solidFill>
                      <a:prstDash val="solid"/>
                      <a:round/>
                      <a:headEnd type="none" w="med" len="med"/>
                      <a:tailEnd type="none" w="med" len="med"/>
                    </a:lnR>
                    <a:lnT w="9525" cap="flat" cmpd="sng" algn="ctr">
                      <a:solidFill>
                        <a:srgbClr val="86A1AE"/>
                      </a:solidFill>
                      <a:prstDash val="solid"/>
                      <a:round/>
                      <a:headEnd type="none" w="med" len="med"/>
                      <a:tailEnd type="none" w="med" len="med"/>
                    </a:lnT>
                    <a:lnB w="9525" cap="flat" cmpd="sng" algn="ctr">
                      <a:solidFill>
                        <a:srgbClr val="86A1AE"/>
                      </a:solidFill>
                      <a:prstDash val="solid"/>
                      <a:round/>
                      <a:headEnd type="none" w="med" len="med"/>
                      <a:tailEnd type="none" w="med" len="med"/>
                    </a:lnB>
                    <a:solidFill>
                      <a:srgbClr val="FFFFFF"/>
                    </a:solidFill>
                  </a:tcPr>
                </a:tc>
                <a:extLst>
                  <a:ext uri="{0D108BD9-81ED-4DB2-BD59-A6C34878D82A}">
                    <a16:rowId xmlns="" xmlns:a16="http://schemas.microsoft.com/office/drawing/2014/main" val="1079265261"/>
                  </a:ext>
                </a:extLst>
              </a:tr>
              <a:tr h="1143000">
                <a:tc>
                  <a:txBody>
                    <a:bodyPr/>
                    <a:lstStyle/>
                    <a:p>
                      <a:pPr fontAlgn="t" latinLnBrk="0"/>
                      <a:r>
                        <a:rPr lang="en-US" sz="2400" b="0" dirty="0">
                          <a:solidFill>
                            <a:srgbClr val="000000"/>
                          </a:solidFill>
                          <a:effectLst/>
                          <a:latin typeface="Times New Roman" panose="02020603050405020304" pitchFamily="18" charset="0"/>
                          <a:cs typeface="Times New Roman" panose="02020603050405020304" pitchFamily="18" charset="0"/>
                        </a:rPr>
                        <a:t>Typically used in mature industries</a:t>
                      </a:r>
                    </a:p>
                  </a:txBody>
                  <a:tcPr>
                    <a:lnL w="9525" cap="flat" cmpd="sng" algn="ctr">
                      <a:solidFill>
                        <a:srgbClr val="86A1AE"/>
                      </a:solidFill>
                      <a:prstDash val="solid"/>
                      <a:round/>
                      <a:headEnd type="none" w="med" len="med"/>
                      <a:tailEnd type="none" w="med" len="med"/>
                    </a:lnL>
                    <a:lnR w="9525" cap="flat" cmpd="sng" algn="ctr">
                      <a:solidFill>
                        <a:srgbClr val="86A1AE"/>
                      </a:solidFill>
                      <a:prstDash val="solid"/>
                      <a:round/>
                      <a:headEnd type="none" w="med" len="med"/>
                      <a:tailEnd type="none" w="med" len="med"/>
                    </a:lnR>
                    <a:lnT w="9525" cap="flat" cmpd="sng" algn="ctr">
                      <a:solidFill>
                        <a:srgbClr val="86A1AE"/>
                      </a:solidFill>
                      <a:prstDash val="solid"/>
                      <a:round/>
                      <a:headEnd type="none" w="med" len="med"/>
                      <a:tailEnd type="none" w="med" len="med"/>
                    </a:lnT>
                    <a:lnB w="9525" cap="flat" cmpd="sng" algn="ctr">
                      <a:solidFill>
                        <a:srgbClr val="86A1AE"/>
                      </a:solidFill>
                      <a:prstDash val="solid"/>
                      <a:round/>
                      <a:headEnd type="none" w="med" len="med"/>
                      <a:tailEnd type="none" w="med" len="med"/>
                    </a:lnB>
                    <a:solidFill>
                      <a:srgbClr val="FFFFFF"/>
                    </a:solidFill>
                  </a:tcPr>
                </a:tc>
                <a:tc>
                  <a:txBody>
                    <a:bodyPr/>
                    <a:lstStyle/>
                    <a:p>
                      <a:pPr fontAlgn="t" latinLnBrk="0"/>
                      <a:r>
                        <a:rPr lang="en-US" sz="2400" b="0">
                          <a:solidFill>
                            <a:srgbClr val="000000"/>
                          </a:solidFill>
                          <a:effectLst/>
                          <a:latin typeface="Times New Roman" panose="02020603050405020304" pitchFamily="18" charset="0"/>
                          <a:cs typeface="Times New Roman" panose="02020603050405020304" pitchFamily="18" charset="0"/>
                        </a:rPr>
                        <a:t>Can be used in both mature and emerging industries</a:t>
                      </a:r>
                    </a:p>
                  </a:txBody>
                  <a:tcPr>
                    <a:lnL w="9525" cap="flat" cmpd="sng" algn="ctr">
                      <a:solidFill>
                        <a:srgbClr val="86A1AE"/>
                      </a:solidFill>
                      <a:prstDash val="solid"/>
                      <a:round/>
                      <a:headEnd type="none" w="med" len="med"/>
                      <a:tailEnd type="none" w="med" len="med"/>
                    </a:lnL>
                    <a:lnR w="9525" cap="flat" cmpd="sng" algn="ctr">
                      <a:solidFill>
                        <a:srgbClr val="86A1AE"/>
                      </a:solidFill>
                      <a:prstDash val="solid"/>
                      <a:round/>
                      <a:headEnd type="none" w="med" len="med"/>
                      <a:tailEnd type="none" w="med" len="med"/>
                    </a:lnR>
                    <a:lnT w="9525" cap="flat" cmpd="sng" algn="ctr">
                      <a:solidFill>
                        <a:srgbClr val="86A1AE"/>
                      </a:solidFill>
                      <a:prstDash val="solid"/>
                      <a:round/>
                      <a:headEnd type="none" w="med" len="med"/>
                      <a:tailEnd type="none" w="med" len="med"/>
                    </a:lnT>
                    <a:lnB w="9525" cap="flat" cmpd="sng" algn="ctr">
                      <a:solidFill>
                        <a:srgbClr val="86A1AE"/>
                      </a:solidFill>
                      <a:prstDash val="solid"/>
                      <a:round/>
                      <a:headEnd type="none" w="med" len="med"/>
                      <a:tailEnd type="none" w="med" len="med"/>
                    </a:lnB>
                    <a:solidFill>
                      <a:srgbClr val="FFFFFF"/>
                    </a:solidFill>
                  </a:tcPr>
                </a:tc>
                <a:extLst>
                  <a:ext uri="{0D108BD9-81ED-4DB2-BD59-A6C34878D82A}">
                    <a16:rowId xmlns="" xmlns:a16="http://schemas.microsoft.com/office/drawing/2014/main" val="809911632"/>
                  </a:ext>
                </a:extLst>
              </a:tr>
              <a:tr h="1143000">
                <a:tc>
                  <a:txBody>
                    <a:bodyPr/>
                    <a:lstStyle/>
                    <a:p>
                      <a:pPr fontAlgn="t" latinLnBrk="0"/>
                      <a:r>
                        <a:rPr lang="en-US" sz="2400" b="0" dirty="0">
                          <a:solidFill>
                            <a:srgbClr val="000000"/>
                          </a:solidFill>
                          <a:effectLst/>
                          <a:latin typeface="Times New Roman" panose="02020603050405020304" pitchFamily="18" charset="0"/>
                          <a:cs typeface="Times New Roman" panose="02020603050405020304" pitchFamily="18" charset="0"/>
                        </a:rPr>
                        <a:t>Developed by the Boston Consulting Group in the 1970s</a:t>
                      </a:r>
                    </a:p>
                  </a:txBody>
                  <a:tcPr>
                    <a:lnL w="9525" cap="flat" cmpd="sng" algn="ctr">
                      <a:solidFill>
                        <a:srgbClr val="86A1AE"/>
                      </a:solidFill>
                      <a:prstDash val="solid"/>
                      <a:round/>
                      <a:headEnd type="none" w="med" len="med"/>
                      <a:tailEnd type="none" w="med" len="med"/>
                    </a:lnL>
                    <a:lnR w="9525" cap="flat" cmpd="sng" algn="ctr">
                      <a:solidFill>
                        <a:srgbClr val="86A1AE"/>
                      </a:solidFill>
                      <a:prstDash val="solid"/>
                      <a:round/>
                      <a:headEnd type="none" w="med" len="med"/>
                      <a:tailEnd type="none" w="med" len="med"/>
                    </a:lnR>
                    <a:lnT w="9525" cap="flat" cmpd="sng" algn="ctr">
                      <a:solidFill>
                        <a:srgbClr val="86A1AE"/>
                      </a:solidFill>
                      <a:prstDash val="solid"/>
                      <a:round/>
                      <a:headEnd type="none" w="med" len="med"/>
                      <a:tailEnd type="none" w="med" len="med"/>
                    </a:lnT>
                    <a:lnB w="9525" cap="flat" cmpd="sng" algn="ctr">
                      <a:solidFill>
                        <a:srgbClr val="86A1AE"/>
                      </a:solidFill>
                      <a:prstDash val="solid"/>
                      <a:round/>
                      <a:headEnd type="none" w="med" len="med"/>
                      <a:tailEnd type="none" w="med" len="med"/>
                    </a:lnB>
                    <a:solidFill>
                      <a:srgbClr val="FFFFFF"/>
                    </a:solidFill>
                  </a:tcPr>
                </a:tc>
                <a:tc>
                  <a:txBody>
                    <a:bodyPr/>
                    <a:lstStyle/>
                    <a:p>
                      <a:pPr fontAlgn="t" latinLnBrk="0"/>
                      <a:r>
                        <a:rPr lang="en-US" sz="2400" b="0" dirty="0">
                          <a:solidFill>
                            <a:srgbClr val="000000"/>
                          </a:solidFill>
                          <a:effectLst/>
                          <a:latin typeface="Times New Roman" panose="02020603050405020304" pitchFamily="18" charset="0"/>
                          <a:cs typeface="Times New Roman" panose="02020603050405020304" pitchFamily="18" charset="0"/>
                        </a:rPr>
                        <a:t>Developed by General Electric in the 1960s</a:t>
                      </a:r>
                    </a:p>
                  </a:txBody>
                  <a:tcPr>
                    <a:lnL w="9525" cap="flat" cmpd="sng" algn="ctr">
                      <a:solidFill>
                        <a:srgbClr val="86A1AE"/>
                      </a:solidFill>
                      <a:prstDash val="solid"/>
                      <a:round/>
                      <a:headEnd type="none" w="med" len="med"/>
                      <a:tailEnd type="none" w="med" len="med"/>
                    </a:lnL>
                    <a:lnR w="9525" cap="flat" cmpd="sng" algn="ctr">
                      <a:solidFill>
                        <a:srgbClr val="86A1AE"/>
                      </a:solidFill>
                      <a:prstDash val="solid"/>
                      <a:round/>
                      <a:headEnd type="none" w="med" len="med"/>
                      <a:tailEnd type="none" w="med" len="med"/>
                    </a:lnR>
                    <a:lnT w="9525" cap="flat" cmpd="sng" algn="ctr">
                      <a:solidFill>
                        <a:srgbClr val="86A1AE"/>
                      </a:solidFill>
                      <a:prstDash val="solid"/>
                      <a:round/>
                      <a:headEnd type="none" w="med" len="med"/>
                      <a:tailEnd type="none" w="med" len="med"/>
                    </a:lnT>
                    <a:lnB w="9525" cap="flat" cmpd="sng" algn="ctr">
                      <a:solidFill>
                        <a:srgbClr val="86A1AE"/>
                      </a:solidFill>
                      <a:prstDash val="solid"/>
                      <a:round/>
                      <a:headEnd type="none" w="med" len="med"/>
                      <a:tailEnd type="none" w="med" len="med"/>
                    </a:lnB>
                    <a:solidFill>
                      <a:srgbClr val="FFFFFF"/>
                    </a:solidFill>
                  </a:tcPr>
                </a:tc>
                <a:extLst>
                  <a:ext uri="{0D108BD9-81ED-4DB2-BD59-A6C34878D82A}">
                    <a16:rowId xmlns="" xmlns:a16="http://schemas.microsoft.com/office/drawing/2014/main" val="2842407553"/>
                  </a:ext>
                </a:extLst>
              </a:tr>
            </a:tbl>
          </a:graphicData>
        </a:graphic>
      </p:graphicFrame>
    </p:spTree>
    <p:extLst>
      <p:ext uri="{BB962C8B-B14F-4D97-AF65-F5344CB8AC3E}">
        <p14:creationId xmlns="" xmlns:p14="http://schemas.microsoft.com/office/powerpoint/2010/main" val="17697217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buNone/>
            </a:pPr>
            <a:endParaRPr lang="en-US" dirty="0" smtClean="0"/>
          </a:p>
          <a:p>
            <a:pPr marL="0" indent="0">
              <a:buNone/>
            </a:pPr>
            <a:r>
              <a:rPr lang="en-US" sz="2800" b="1" dirty="0" smtClean="0">
                <a:latin typeface="Times New Roman" panose="02020603050405020304" pitchFamily="18" charset="0"/>
                <a:cs typeface="Times New Roman" panose="02020603050405020304" pitchFamily="18" charset="0"/>
              </a:rPr>
              <a:t>Evaluation of strategy Alternatives:</a:t>
            </a:r>
          </a:p>
          <a:p>
            <a:pPr marL="0" indent="0">
              <a:buNone/>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criteria used for evaluation of strategic alternatives are:</a:t>
            </a:r>
          </a:p>
          <a:p>
            <a:pPr marL="0" indent="0">
              <a:buNone/>
            </a:pPr>
            <a:r>
              <a:rPr lang="en-US" sz="2800" b="1" dirty="0">
                <a:latin typeface="Times New Roman" panose="02020603050405020304" pitchFamily="18" charset="0"/>
                <a:cs typeface="Times New Roman" panose="02020603050405020304" pitchFamily="18" charset="0"/>
              </a:rPr>
              <a:t>1. Suitability</a:t>
            </a:r>
          </a:p>
          <a:p>
            <a:r>
              <a:rPr lang="en-US" sz="2800" dirty="0">
                <a:latin typeface="Times New Roman" panose="02020603050405020304" pitchFamily="18" charset="0"/>
                <a:cs typeface="Times New Roman" panose="02020603050405020304" pitchFamily="18" charset="0"/>
              </a:rPr>
              <a:t>It is concerned with environmental fit of the strategic alternative. It also provides the rationale to a strategy. It indicate whether the strategic alternative make sense in relation to environmental circumstances. It is also a basic of qualitative assessment concerned with testing out the rational of strategy and is useful for screening options. The assessment of suitability consists of two stages.</a:t>
            </a:r>
          </a:p>
          <a:p>
            <a:r>
              <a:rPr lang="en-US" sz="2800" b="1" dirty="0" smtClean="0">
                <a:latin typeface="Times New Roman" panose="02020603050405020304" pitchFamily="18" charset="0"/>
                <a:cs typeface="Times New Roman" panose="02020603050405020304" pitchFamily="18" charset="0"/>
              </a:rPr>
              <a:t>Screening Options for suitability:</a:t>
            </a:r>
            <a:r>
              <a:rPr lang="en-US" sz="2800" b="1"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methods used for understanding suitability are ranking, decision tree and scenarios.</a:t>
            </a:r>
          </a:p>
          <a:p>
            <a:pPr marL="0" indent="0">
              <a:buNone/>
            </a:pPr>
            <a:endParaRPr lang="en-US" dirty="0"/>
          </a:p>
        </p:txBody>
      </p:sp>
    </p:spTree>
    <p:extLst>
      <p:ext uri="{BB962C8B-B14F-4D97-AF65-F5344CB8AC3E}">
        <p14:creationId xmlns="" xmlns:p14="http://schemas.microsoft.com/office/powerpoint/2010/main" val="17043298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10000"/>
          </a:bodyPr>
          <a:lstStyle/>
          <a:p>
            <a:endParaRPr lang="en-US" dirty="0" smtClean="0"/>
          </a:p>
          <a:p>
            <a:pPr marL="0" indent="0">
              <a:buNone/>
            </a:pPr>
            <a:r>
              <a:rPr lang="en-US" b="1" dirty="0">
                <a:latin typeface="Times New Roman" panose="02020603050405020304" pitchFamily="18" charset="0"/>
                <a:cs typeface="Times New Roman" panose="02020603050405020304" pitchFamily="18" charset="0"/>
              </a:rPr>
              <a:t>2. Acceptability</a:t>
            </a:r>
          </a:p>
          <a:p>
            <a:r>
              <a:rPr lang="en-US" dirty="0">
                <a:latin typeface="Times New Roman" panose="02020603050405020304" pitchFamily="18" charset="0"/>
                <a:cs typeface="Times New Roman" panose="02020603050405020304" pitchFamily="18" charset="0"/>
              </a:rPr>
              <a:t>It is concerned with the expected performance outcomes of a strategic alternative. It is strongly related to people expectations and therefore the issues of require careful analysis. The criteria for acceptability of strategic alternative are</a:t>
            </a:r>
          </a:p>
          <a:p>
            <a:pPr marL="0" indent="0">
              <a:buNone/>
            </a:pPr>
            <a:r>
              <a:rPr lang="en-US" b="1" dirty="0" err="1">
                <a:latin typeface="Times New Roman" panose="02020603050405020304" pitchFamily="18" charset="0"/>
                <a:cs typeface="Times New Roman" panose="02020603050405020304" pitchFamily="18" charset="0"/>
              </a:rPr>
              <a:t>i</a:t>
            </a:r>
            <a:r>
              <a:rPr lang="en-US" b="1" dirty="0">
                <a:latin typeface="Times New Roman" panose="02020603050405020304" pitchFamily="18" charset="0"/>
                <a:cs typeface="Times New Roman" panose="02020603050405020304" pitchFamily="18" charset="0"/>
              </a:rPr>
              <a:t>. Return</a:t>
            </a:r>
          </a:p>
          <a:p>
            <a:r>
              <a:rPr lang="en-US" dirty="0">
                <a:latin typeface="Times New Roman" panose="02020603050405020304" pitchFamily="18" charset="0"/>
                <a:cs typeface="Times New Roman" panose="02020603050405020304" pitchFamily="18" charset="0"/>
              </a:rPr>
              <a:t>Expected return from specific strategic options is assessed. The various approaches to analyze return are</a:t>
            </a:r>
          </a:p>
          <a:p>
            <a:r>
              <a:rPr lang="en-US" b="1" dirty="0">
                <a:latin typeface="Times New Roman" panose="02020603050405020304" pitchFamily="18" charset="0"/>
                <a:cs typeface="Times New Roman" panose="02020603050405020304" pitchFamily="18" charset="0"/>
              </a:rPr>
              <a:t>Profitability analysis:</a:t>
            </a:r>
            <a:r>
              <a:rPr lang="en-US" dirty="0">
                <a:latin typeface="Times New Roman" panose="02020603050405020304" pitchFamily="18" charset="0"/>
                <a:cs typeface="Times New Roman" panose="02020603050405020304" pitchFamily="18" charset="0"/>
              </a:rPr>
              <a:t> It assesses financial return to investment. The tools used for this analysis are return on capital employed, payback period, and discounted cash flow.</a:t>
            </a:r>
          </a:p>
          <a:p>
            <a:r>
              <a:rPr lang="en-US" b="1" dirty="0">
                <a:latin typeface="Times New Roman" panose="02020603050405020304" pitchFamily="18" charset="0"/>
                <a:cs typeface="Times New Roman" panose="02020603050405020304" pitchFamily="18" charset="0"/>
              </a:rPr>
              <a:t>Cost benefit analysis: </a:t>
            </a:r>
            <a:r>
              <a:rPr lang="en-US" dirty="0">
                <a:latin typeface="Times New Roman" panose="02020603050405020304" pitchFamily="18" charset="0"/>
                <a:cs typeface="Times New Roman" panose="02020603050405020304" pitchFamily="18" charset="0"/>
              </a:rPr>
              <a:t>It assesses the overall economic impact of strategic options. This analysis attempts to put a money value of all the costs and benefits of strategic options.</a:t>
            </a:r>
          </a:p>
          <a:p>
            <a:r>
              <a:rPr lang="en-US" b="1" dirty="0">
                <a:latin typeface="Times New Roman" panose="02020603050405020304" pitchFamily="18" charset="0"/>
                <a:cs typeface="Times New Roman" panose="02020603050405020304" pitchFamily="18" charset="0"/>
              </a:rPr>
              <a:t>Shareholder value analysis: </a:t>
            </a:r>
            <a:r>
              <a:rPr lang="en-US" dirty="0">
                <a:latin typeface="Times New Roman" panose="02020603050405020304" pitchFamily="18" charset="0"/>
                <a:cs typeface="Times New Roman" panose="02020603050405020304" pitchFamily="18" charset="0"/>
              </a:rPr>
              <a:t>It assesses the impact of strategic options in generating shareholders value. The shareholder value is the total shareholder return.</a:t>
            </a:r>
          </a:p>
          <a:p>
            <a:pPr marL="0" indent="0">
              <a:buNone/>
            </a:pPr>
            <a:endParaRPr lang="en-US" dirty="0"/>
          </a:p>
        </p:txBody>
      </p:sp>
    </p:spTree>
    <p:extLst>
      <p:ext uri="{BB962C8B-B14F-4D97-AF65-F5344CB8AC3E}">
        <p14:creationId xmlns="" xmlns:p14="http://schemas.microsoft.com/office/powerpoint/2010/main" val="6144015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buNone/>
            </a:pPr>
            <a:r>
              <a:rPr lang="en-US" b="1" dirty="0" smtClean="0">
                <a:latin typeface="Times New Roman" panose="02020603050405020304" pitchFamily="18" charset="0"/>
                <a:cs typeface="Times New Roman" panose="02020603050405020304" pitchFamily="18" charset="0"/>
              </a:rPr>
              <a:t>ii</a:t>
            </a:r>
            <a:r>
              <a:rPr lang="en-US" b="1" dirty="0">
                <a:latin typeface="Times New Roman" panose="02020603050405020304" pitchFamily="18" charset="0"/>
                <a:cs typeface="Times New Roman" panose="02020603050405020304" pitchFamily="18" charset="0"/>
              </a:rPr>
              <a:t>. Risks</a:t>
            </a:r>
          </a:p>
          <a:p>
            <a:r>
              <a:rPr lang="en-US" dirty="0">
                <a:latin typeface="Times New Roman" panose="02020603050405020304" pitchFamily="18" charset="0"/>
                <a:cs typeface="Times New Roman" panose="02020603050405020304" pitchFamily="18" charset="0"/>
              </a:rPr>
              <a:t>It involves probably estimate about robustness of strategic The level of risk is important for acceptability of strategic options. New product development carries high level of risks. The approaches for analyzing risks are.</a:t>
            </a:r>
          </a:p>
          <a:p>
            <a:r>
              <a:rPr lang="en-US" dirty="0">
                <a:latin typeface="Times New Roman" panose="02020603050405020304" pitchFamily="18" charset="0"/>
                <a:cs typeface="Times New Roman" panose="02020603050405020304" pitchFamily="18" charset="0"/>
              </a:rPr>
              <a:t>Financial ratio </a:t>
            </a:r>
          </a:p>
          <a:p>
            <a:r>
              <a:rPr lang="en-US" dirty="0">
                <a:latin typeface="Times New Roman" panose="02020603050405020304" pitchFamily="18" charset="0"/>
                <a:cs typeface="Times New Roman" panose="02020603050405020304" pitchFamily="18" charset="0"/>
              </a:rPr>
              <a:t>Sensitivity analysis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iii. Stakeholder expectation</a:t>
            </a:r>
          </a:p>
          <a:p>
            <a:r>
              <a:rPr lang="en-US" dirty="0">
                <a:latin typeface="Times New Roman" panose="02020603050405020304" pitchFamily="18" charset="0"/>
                <a:cs typeface="Times New Roman" panose="02020603050405020304" pitchFamily="18" charset="0"/>
              </a:rPr>
              <a:t>It provides political dimensions to the organizations acceptability of a strategic alternative. The approaches of stakeholder are</a:t>
            </a:r>
          </a:p>
          <a:p>
            <a:r>
              <a:rPr lang="en-US" dirty="0">
                <a:latin typeface="Times New Roman" panose="02020603050405020304" pitchFamily="18" charset="0"/>
                <a:cs typeface="Times New Roman" panose="02020603050405020304" pitchFamily="18" charset="0"/>
              </a:rPr>
              <a:t>Stakeholder mapping</a:t>
            </a:r>
          </a:p>
          <a:p>
            <a:r>
              <a:rPr lang="en-US" dirty="0">
                <a:latin typeface="Times New Roman" panose="02020603050405020304" pitchFamily="18" charset="0"/>
                <a:cs typeface="Times New Roman" panose="02020603050405020304" pitchFamily="18" charset="0"/>
              </a:rPr>
              <a:t>Game theory.</a:t>
            </a:r>
          </a:p>
          <a:p>
            <a:pPr marL="0" indent="0">
              <a:buNone/>
            </a:pPr>
            <a:endParaRPr lang="en-US" dirty="0"/>
          </a:p>
        </p:txBody>
      </p:sp>
    </p:spTree>
    <p:extLst>
      <p:ext uri="{BB962C8B-B14F-4D97-AF65-F5344CB8AC3E}">
        <p14:creationId xmlns="" xmlns:p14="http://schemas.microsoft.com/office/powerpoint/2010/main" val="29409592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10000"/>
          </a:bodyPr>
          <a:lstStyle/>
          <a:p>
            <a:pPr marL="0" indent="0">
              <a:buNone/>
            </a:pPr>
            <a:r>
              <a:rPr lang="en-US" b="1" dirty="0">
                <a:latin typeface="Times New Roman" panose="02020603050405020304" pitchFamily="18" charset="0"/>
                <a:cs typeface="Times New Roman" panose="02020603050405020304" pitchFamily="18" charset="0"/>
              </a:rPr>
              <a:t>3. Feasibility</a:t>
            </a:r>
          </a:p>
          <a:p>
            <a:pPr marL="0" indent="0">
              <a:buNone/>
            </a:pPr>
            <a:r>
              <a:rPr lang="en-US" dirty="0">
                <a:latin typeface="Times New Roman" panose="02020603050405020304" pitchFamily="18" charset="0"/>
                <a:cs typeface="Times New Roman" panose="02020603050405020304" pitchFamily="18" charset="0"/>
              </a:rPr>
              <a:t>It is concerned with availability of resources and competencies to deliver strategic alternatives. It determines an option implement ability and work ability in practice. It assesses the organizations capability to make the strategic alternatives succeed. The approaches for available to understand feasibility </a:t>
            </a:r>
            <a:r>
              <a:rPr lang="en-US" dirty="0" smtClean="0">
                <a:latin typeface="Times New Roman" panose="02020603050405020304" pitchFamily="18" charset="0"/>
                <a:cs typeface="Times New Roman" panose="02020603050405020304" pitchFamily="18" charset="0"/>
              </a:rPr>
              <a:t>are;</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Funds flow analysis: </a:t>
            </a:r>
            <a:r>
              <a:rPr lang="en-US" dirty="0">
                <a:latin typeface="Times New Roman" panose="02020603050405020304" pitchFamily="18" charset="0"/>
                <a:cs typeface="Times New Roman" panose="02020603050405020304" pitchFamily="18" charset="0"/>
              </a:rPr>
              <a:t>It assesses financial feasibility. It forecasts the funds required and the likely resources of funds for strategic alternatives.</a:t>
            </a:r>
          </a:p>
          <a:p>
            <a:r>
              <a:rPr lang="en-US" b="1" dirty="0">
                <a:latin typeface="Times New Roman" panose="02020603050405020304" pitchFamily="18" charset="0"/>
                <a:cs typeface="Times New Roman" panose="02020603050405020304" pitchFamily="18" charset="0"/>
              </a:rPr>
              <a:t>Break even analysis: </a:t>
            </a:r>
            <a:r>
              <a:rPr lang="en-US" dirty="0">
                <a:latin typeface="Times New Roman" panose="02020603050405020304" pitchFamily="18" charset="0"/>
                <a:cs typeface="Times New Roman" panose="02020603050405020304" pitchFamily="18" charset="0"/>
              </a:rPr>
              <a:t>It studies costs volume profit relationships to assess financial feasibility. This analysis identifies BEP when revenue equal costs.</a:t>
            </a:r>
          </a:p>
          <a:p>
            <a:r>
              <a:rPr lang="en-US" b="1" dirty="0">
                <a:latin typeface="Times New Roman" panose="02020603050405020304" pitchFamily="18" charset="0"/>
                <a:cs typeface="Times New Roman" panose="02020603050405020304" pitchFamily="18" charset="0"/>
              </a:rPr>
              <a:t>Resource deployment analysis: </a:t>
            </a:r>
            <a:r>
              <a:rPr lang="en-US" dirty="0">
                <a:latin typeface="Times New Roman" panose="02020603050405020304" pitchFamily="18" charset="0"/>
                <a:cs typeface="Times New Roman" panose="02020603050405020304" pitchFamily="18" charset="0"/>
              </a:rPr>
              <a:t>It identifies need for resources and competencies for specific strategic alternatives. It is used to judge the</a:t>
            </a:r>
          </a:p>
          <a:p>
            <a:pPr lvl="1"/>
            <a:r>
              <a:rPr lang="en-US" sz="2600" dirty="0">
                <a:latin typeface="Times New Roman" panose="02020603050405020304" pitchFamily="18" charset="0"/>
                <a:cs typeface="Times New Roman" panose="02020603050405020304" pitchFamily="18" charset="0"/>
              </a:rPr>
              <a:t>Sufficiency of current resources and competencies to pursue strategic options.</a:t>
            </a:r>
          </a:p>
          <a:p>
            <a:pPr lvl="1"/>
            <a:r>
              <a:rPr lang="en-US" sz="2600" dirty="0">
                <a:latin typeface="Times New Roman" panose="02020603050405020304" pitchFamily="18" charset="0"/>
                <a:cs typeface="Times New Roman" panose="02020603050405020304" pitchFamily="18" charset="0"/>
              </a:rPr>
              <a:t>Need for unique resources and competencies to sustain strategic advantages.</a:t>
            </a:r>
          </a:p>
          <a:p>
            <a:pPr marL="0" indent="0">
              <a:buNone/>
            </a:pPr>
            <a:endParaRPr lang="en-US" dirty="0"/>
          </a:p>
        </p:txBody>
      </p:sp>
    </p:spTree>
    <p:extLst>
      <p:ext uri="{BB962C8B-B14F-4D97-AF65-F5344CB8AC3E}">
        <p14:creationId xmlns="" xmlns:p14="http://schemas.microsoft.com/office/powerpoint/2010/main" val="2675886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r>
              <a:rPr lang="en-US" b="1" dirty="0" smtClean="0">
                <a:latin typeface="Times New Roman" panose="02020603050405020304" pitchFamily="18" charset="0"/>
                <a:cs typeface="Times New Roman" panose="02020603050405020304" pitchFamily="18" charset="0"/>
              </a:rPr>
              <a:t>a. Introduction/Embryonic Firms :</a:t>
            </a:r>
          </a:p>
          <a:p>
            <a:pPr marL="0" indent="0">
              <a:buNone/>
            </a:pP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the introduction stage </a:t>
            </a:r>
            <a:r>
              <a:rPr lang="en-US" dirty="0" smtClean="0">
                <a:latin typeface="Times New Roman" panose="02020603050405020304" pitchFamily="18" charset="0"/>
                <a:cs typeface="Times New Roman" panose="02020603050405020304" pitchFamily="18" charset="0"/>
              </a:rPr>
              <a:t>, business </a:t>
            </a:r>
            <a:r>
              <a:rPr lang="en-US" dirty="0">
                <a:latin typeface="Times New Roman" panose="02020603050405020304" pitchFamily="18" charset="0"/>
                <a:cs typeface="Times New Roman" panose="02020603050405020304" pitchFamily="18" charset="0"/>
              </a:rPr>
              <a:t>creating awareness about the product/service and educating the customers</a:t>
            </a:r>
            <a:r>
              <a:rPr lang="en-US" dirty="0" smtClean="0">
                <a:latin typeface="Times New Roman" panose="02020603050405020304" pitchFamily="18" charset="0"/>
                <a:cs typeface="Times New Roman" panose="02020603050405020304" pitchFamily="18" charset="0"/>
              </a:rPr>
              <a:t>. </a:t>
            </a:r>
          </a:p>
          <a:p>
            <a:pPr marL="0" indent="0">
              <a:buNone/>
            </a:pPr>
            <a:r>
              <a:rPr lang="en-US" dirty="0" smtClean="0">
                <a:latin typeface="Times New Roman" panose="02020603050405020304" pitchFamily="18" charset="0"/>
                <a:cs typeface="Times New Roman" panose="02020603050405020304" pitchFamily="18" charset="0"/>
              </a:rPr>
              <a:t>At </a:t>
            </a:r>
            <a:r>
              <a:rPr lang="en-US" dirty="0">
                <a:latin typeface="Times New Roman" panose="02020603050405020304" pitchFamily="18" charset="0"/>
                <a:cs typeface="Times New Roman" panose="02020603050405020304" pitchFamily="18" charset="0"/>
              </a:rPr>
              <a:t>the introduction stage, where the firm’s competition is none or very low, innovation is at maximum, and investment in distribution channels and marketing is very </a:t>
            </a:r>
            <a:r>
              <a:rPr lang="en-US" dirty="0" smtClean="0">
                <a:latin typeface="Times New Roman" panose="02020603050405020304" pitchFamily="18" charset="0"/>
                <a:cs typeface="Times New Roman" panose="02020603050405020304" pitchFamily="18" charset="0"/>
              </a:rPr>
              <a:t>high. If </a:t>
            </a:r>
            <a:r>
              <a:rPr lang="en-US" dirty="0">
                <a:latin typeface="Times New Roman" panose="02020603050405020304" pitchFamily="18" charset="0"/>
                <a:cs typeface="Times New Roman" panose="02020603050405020304" pitchFamily="18" charset="0"/>
              </a:rPr>
              <a:t>a firm can develop proper distribution channels, increase consumer awareness, and provide a better quality product or service, then the rest of the </a:t>
            </a:r>
            <a:r>
              <a:rPr lang="en-US" dirty="0" smtClean="0">
                <a:latin typeface="Times New Roman" panose="02020603050405020304" pitchFamily="18" charset="0"/>
                <a:cs typeface="Times New Roman" panose="02020603050405020304" pitchFamily="18" charset="0"/>
              </a:rPr>
              <a:t>competition </a:t>
            </a:r>
            <a:r>
              <a:rPr lang="en-US" dirty="0">
                <a:latin typeface="Times New Roman" panose="02020603050405020304" pitchFamily="18" charset="0"/>
                <a:cs typeface="Times New Roman" panose="02020603050405020304" pitchFamily="18" charset="0"/>
              </a:rPr>
              <a:t>will see sales numbers </a:t>
            </a:r>
            <a:r>
              <a:rPr lang="en-US" dirty="0" smtClean="0">
                <a:latin typeface="Times New Roman" panose="02020603050405020304" pitchFamily="18" charset="0"/>
                <a:cs typeface="Times New Roman" panose="02020603050405020304" pitchFamily="18" charset="0"/>
              </a:rPr>
              <a:t>grow.</a:t>
            </a:r>
          </a:p>
          <a:p>
            <a:pPr marL="0" indent="0">
              <a:buNone/>
            </a:pPr>
            <a:r>
              <a:rPr lang="en-US" dirty="0">
                <a:latin typeface="Times New Roman" panose="02020603050405020304" pitchFamily="18" charset="0"/>
                <a:cs typeface="Times New Roman" panose="02020603050405020304" pitchFamily="18" charset="0"/>
              </a:rPr>
              <a:t>So at the introduction/embryonic stage</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innovation </a:t>
            </a:r>
            <a:r>
              <a:rPr lang="en-US" dirty="0">
                <a:latin typeface="Times New Roman" panose="02020603050405020304" pitchFamily="18" charset="0"/>
                <a:cs typeface="Times New Roman" panose="02020603050405020304" pitchFamily="18" charset="0"/>
              </a:rPr>
              <a:t>is the highest</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high </a:t>
            </a:r>
            <a:r>
              <a:rPr lang="en-US" dirty="0">
                <a:latin typeface="Times New Roman" panose="02020603050405020304" pitchFamily="18" charset="0"/>
                <a:cs typeface="Times New Roman" panose="02020603050405020304" pitchFamily="18" charset="0"/>
              </a:rPr>
              <a:t>focus on distribution channels</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large </a:t>
            </a:r>
            <a:r>
              <a:rPr lang="en-US" dirty="0">
                <a:latin typeface="Times New Roman" panose="02020603050405020304" pitchFamily="18" charset="0"/>
                <a:cs typeface="Times New Roman" panose="02020603050405020304" pitchFamily="18" charset="0"/>
              </a:rPr>
              <a:t>investment in marketing to establish consumer </a:t>
            </a:r>
            <a:r>
              <a:rPr lang="en-US" dirty="0" smtClean="0">
                <a:latin typeface="Times New Roman" panose="02020603050405020304" pitchFamily="18" charset="0"/>
                <a:cs typeface="Times New Roman" panose="02020603050405020304" pitchFamily="18" charset="0"/>
              </a:rPr>
              <a:t>awareness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882775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pPr marL="0" indent="0">
              <a:buNone/>
            </a:pPr>
            <a:endParaRPr lang="en-US" dirty="0" smtClean="0"/>
          </a:p>
          <a:p>
            <a:pPr marL="0" indent="0">
              <a:buNone/>
            </a:pPr>
            <a:r>
              <a:rPr lang="en-US" sz="2800" b="1" dirty="0" smtClean="0">
                <a:latin typeface="Times New Roman" panose="02020603050405020304" pitchFamily="18" charset="0"/>
                <a:cs typeface="Times New Roman" panose="02020603050405020304" pitchFamily="18" charset="0"/>
              </a:rPr>
              <a:t>b. Growth:</a:t>
            </a:r>
          </a:p>
          <a:p>
            <a:pPr marL="0" indent="0">
              <a:buNone/>
            </a:pPr>
            <a:r>
              <a:rPr lang="en-US" sz="2800" dirty="0" smtClean="0">
                <a:latin typeface="Times New Roman" panose="02020603050405020304" pitchFamily="18" charset="0"/>
                <a:cs typeface="Times New Roman" panose="02020603050405020304" pitchFamily="18" charset="0"/>
              </a:rPr>
              <a:t>At </a:t>
            </a:r>
            <a:r>
              <a:rPr lang="en-US" sz="2800" dirty="0">
                <a:latin typeface="Times New Roman" panose="02020603050405020304" pitchFamily="18" charset="0"/>
                <a:cs typeface="Times New Roman" panose="02020603050405020304" pitchFamily="18" charset="0"/>
              </a:rPr>
              <a:t>this stage, a strong firm’s growth rate of sales and market share accelerates. A standard for the product is imposed or agreed upon by the government and other standard-setting </a:t>
            </a:r>
            <a:r>
              <a:rPr lang="en-US" sz="2800" dirty="0" smtClean="0">
                <a:latin typeface="Times New Roman" panose="02020603050405020304" pitchFamily="18" charset="0"/>
                <a:cs typeface="Times New Roman" panose="02020603050405020304" pitchFamily="18" charset="0"/>
              </a:rPr>
              <a:t>agencies. The </a:t>
            </a:r>
            <a:r>
              <a:rPr lang="en-US" sz="2800" dirty="0">
                <a:latin typeface="Times New Roman" panose="02020603050405020304" pitchFamily="18" charset="0"/>
                <a:cs typeface="Times New Roman" panose="02020603050405020304" pitchFamily="18" charset="0"/>
              </a:rPr>
              <a:t>innovation process is looking for ways to improve the existing product by creating a better manufacturing process, delivery method, and more</a:t>
            </a:r>
            <a:r>
              <a:rPr lang="en-US" sz="2800" dirty="0" smtClean="0">
                <a:latin typeface="Times New Roman" panose="02020603050405020304" pitchFamily="18" charset="0"/>
                <a:cs typeface="Times New Roman" panose="02020603050405020304" pitchFamily="18" charset="0"/>
              </a:rPr>
              <a:t>. Firms </a:t>
            </a:r>
            <a:r>
              <a:rPr lang="en-US" sz="2800" dirty="0">
                <a:latin typeface="Times New Roman" panose="02020603050405020304" pitchFamily="18" charset="0"/>
                <a:cs typeface="Times New Roman" panose="02020603050405020304" pitchFamily="18" charset="0"/>
              </a:rPr>
              <a:t>try to optimize their marketing, distribution channel, and product to maximize the market share and reduce competition</a:t>
            </a:r>
            <a:r>
              <a:rPr lang="en-US" sz="2800" dirty="0" smtClean="0">
                <a:latin typeface="Times New Roman" panose="02020603050405020304" pitchFamily="18" charset="0"/>
                <a:cs typeface="Times New Roman" panose="02020603050405020304" pitchFamily="18" charset="0"/>
              </a:rPr>
              <a:t>. </a:t>
            </a:r>
          </a:p>
          <a:p>
            <a:pPr marL="0" indent="0">
              <a:buNone/>
            </a:pPr>
            <a:r>
              <a:rPr lang="en-US" sz="2800" dirty="0" smtClean="0">
                <a:latin typeface="Times New Roman" panose="02020603050405020304" pitchFamily="18" charset="0"/>
                <a:cs typeface="Times New Roman" panose="02020603050405020304" pitchFamily="18" charset="0"/>
              </a:rPr>
              <a:t>So </a:t>
            </a:r>
            <a:r>
              <a:rPr lang="en-US" sz="2800" dirty="0">
                <a:latin typeface="Times New Roman" panose="02020603050405020304" pitchFamily="18" charset="0"/>
                <a:cs typeface="Times New Roman" panose="02020603050405020304" pitchFamily="18" charset="0"/>
              </a:rPr>
              <a:t>at the growth stage</a:t>
            </a:r>
            <a:r>
              <a:rPr lang="en-US" sz="2800" dirty="0" smtClean="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sales </a:t>
            </a:r>
            <a:r>
              <a:rPr lang="en-US" sz="2800" dirty="0">
                <a:latin typeface="Times New Roman" panose="02020603050405020304" pitchFamily="18" charset="0"/>
                <a:cs typeface="Times New Roman" panose="02020603050405020304" pitchFamily="18" charset="0"/>
              </a:rPr>
              <a:t>rate increases for strong firms</a:t>
            </a:r>
            <a:r>
              <a:rPr lang="en-US" sz="28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 market </a:t>
            </a:r>
            <a:r>
              <a:rPr lang="en-US" sz="2800" dirty="0">
                <a:latin typeface="Times New Roman" panose="02020603050405020304" pitchFamily="18" charset="0"/>
                <a:cs typeface="Times New Roman" panose="02020603050405020304" pitchFamily="18" charset="0"/>
              </a:rPr>
              <a:t>share grows</a:t>
            </a:r>
            <a:r>
              <a:rPr lang="en-US" sz="2800" dirty="0" smtClean="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industry </a:t>
            </a:r>
            <a:r>
              <a:rPr lang="en-US" sz="2800" dirty="0">
                <a:latin typeface="Times New Roman" panose="02020603050405020304" pitchFamily="18" charset="0"/>
                <a:cs typeface="Times New Roman" panose="02020603050405020304" pitchFamily="18" charset="0"/>
              </a:rPr>
              <a:t>standards are set</a:t>
            </a:r>
            <a:r>
              <a:rPr lang="en-US" sz="2800" dirty="0" smtClean="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innovation </a:t>
            </a:r>
            <a:r>
              <a:rPr lang="en-US" sz="2800" dirty="0">
                <a:latin typeface="Times New Roman" panose="02020603050405020304" pitchFamily="18" charset="0"/>
                <a:cs typeface="Times New Roman" panose="02020603050405020304" pitchFamily="18" charset="0"/>
              </a:rPr>
              <a:t>is for making existing products better</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822069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buNone/>
            </a:pPr>
            <a:r>
              <a:rPr lang="en-US" b="1" dirty="0" smtClean="0">
                <a:latin typeface="Times New Roman" panose="02020603050405020304" pitchFamily="18" charset="0"/>
                <a:cs typeface="Times New Roman" panose="02020603050405020304" pitchFamily="18" charset="0"/>
              </a:rPr>
              <a:t>C. Shakeout:</a:t>
            </a:r>
          </a:p>
          <a:p>
            <a:pPr marL="0" indent="0">
              <a:buNone/>
            </a:pPr>
            <a:r>
              <a:rPr lang="en-US" dirty="0" smtClean="0">
                <a:latin typeface="Times New Roman" panose="02020603050405020304" pitchFamily="18" charset="0"/>
                <a:cs typeface="Times New Roman" panose="02020603050405020304" pitchFamily="18" charset="0"/>
              </a:rPr>
              <a:t>During </a:t>
            </a:r>
            <a:r>
              <a:rPr lang="en-US" dirty="0">
                <a:latin typeface="Times New Roman" panose="02020603050405020304" pitchFamily="18" charset="0"/>
                <a:cs typeface="Times New Roman" panose="02020603050405020304" pitchFamily="18" charset="0"/>
              </a:rPr>
              <a:t>the shakeout stage of the cycle, the percentage growth rate declines. Firms face competition for market share from other firms</a:t>
            </a:r>
            <a:r>
              <a:rPr lang="en-US" dirty="0" smtClean="0">
                <a:latin typeface="Times New Roman" panose="02020603050405020304" pitchFamily="18" charset="0"/>
                <a:cs typeface="Times New Roman" panose="02020603050405020304" pitchFamily="18" charset="0"/>
              </a:rPr>
              <a:t>. Firms </a:t>
            </a:r>
            <a:r>
              <a:rPr lang="en-US" dirty="0">
                <a:latin typeface="Times New Roman" panose="02020603050405020304" pitchFamily="18" charset="0"/>
                <a:cs typeface="Times New Roman" panose="02020603050405020304" pitchFamily="18" charset="0"/>
              </a:rPr>
              <a:t>that are weak in their innovation, marketing, customer support, product quality, and after-sales support; start to lose market share and eventually are forced out of the industry</a:t>
            </a:r>
            <a:r>
              <a:rPr lang="en-US" dirty="0" smtClean="0">
                <a:latin typeface="Times New Roman" panose="02020603050405020304" pitchFamily="18" charset="0"/>
                <a:cs typeface="Times New Roman" panose="02020603050405020304" pitchFamily="18" charset="0"/>
              </a:rPr>
              <a:t>. On </a:t>
            </a:r>
            <a:r>
              <a:rPr lang="en-US" dirty="0">
                <a:latin typeface="Times New Roman" panose="02020603050405020304" pitchFamily="18" charset="0"/>
                <a:cs typeface="Times New Roman" panose="02020603050405020304" pitchFamily="18" charset="0"/>
              </a:rPr>
              <a:t>the other hand, strong firms start to gain more market share</a:t>
            </a:r>
            <a:r>
              <a:rPr lang="en-US" dirty="0" smtClean="0">
                <a:latin typeface="Times New Roman" panose="02020603050405020304" pitchFamily="18" charset="0"/>
                <a:cs typeface="Times New Roman" panose="02020603050405020304" pitchFamily="18" charset="0"/>
              </a:rPr>
              <a:t>. At </a:t>
            </a:r>
            <a:r>
              <a:rPr lang="en-US" dirty="0">
                <a:latin typeface="Times New Roman" panose="02020603050405020304" pitchFamily="18" charset="0"/>
                <a:cs typeface="Times New Roman" panose="02020603050405020304" pitchFamily="18" charset="0"/>
              </a:rPr>
              <a:t>this stage, competitors have a fierce battle based on price wars; capacity within the industry grows, but the demand does not keep pace</a:t>
            </a:r>
            <a:r>
              <a:rPr lang="en-US" dirty="0" smtClean="0">
                <a:latin typeface="Times New Roman" panose="02020603050405020304" pitchFamily="18" charset="0"/>
                <a:cs typeface="Times New Roman" panose="02020603050405020304" pitchFamily="18" charset="0"/>
              </a:rPr>
              <a:t>. Unviable </a:t>
            </a:r>
            <a:r>
              <a:rPr lang="en-US" dirty="0">
                <a:latin typeface="Times New Roman" panose="02020603050405020304" pitchFamily="18" charset="0"/>
                <a:cs typeface="Times New Roman" panose="02020603050405020304" pitchFamily="18" charset="0"/>
              </a:rPr>
              <a:t>organizations lose out in this phase</a:t>
            </a:r>
            <a:r>
              <a:rPr lang="en-US" dirty="0" smtClean="0">
                <a:latin typeface="Times New Roman" panose="02020603050405020304" pitchFamily="18" charset="0"/>
                <a:cs typeface="Times New Roman" panose="02020603050405020304" pitchFamily="18" charset="0"/>
              </a:rPr>
              <a:t>. </a:t>
            </a:r>
          </a:p>
          <a:p>
            <a:pPr marL="0" indent="0">
              <a:buNone/>
            </a:pPr>
            <a:r>
              <a:rPr lang="en-US" dirty="0" smtClean="0">
                <a:latin typeface="Times New Roman" panose="02020603050405020304" pitchFamily="18" charset="0"/>
                <a:cs typeface="Times New Roman" panose="02020603050405020304" pitchFamily="18" charset="0"/>
              </a:rPr>
              <a:t>So </a:t>
            </a:r>
            <a:r>
              <a:rPr lang="en-US" dirty="0">
                <a:latin typeface="Times New Roman" panose="02020603050405020304" pitchFamily="18" charset="0"/>
                <a:cs typeface="Times New Roman" panose="02020603050405020304" pitchFamily="18" charset="0"/>
              </a:rPr>
              <a:t>at the shakeout stage</a:t>
            </a:r>
            <a:r>
              <a:rPr lang="en-US" dirty="0" smtClean="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strong </a:t>
            </a:r>
            <a:r>
              <a:rPr lang="en-US" dirty="0">
                <a:latin typeface="Times New Roman" panose="02020603050405020304" pitchFamily="18" charset="0"/>
                <a:cs typeface="Times New Roman" panose="02020603050405020304" pitchFamily="18" charset="0"/>
              </a:rPr>
              <a:t>firms start to gain more market share</a:t>
            </a:r>
            <a:r>
              <a:rPr lang="en-US" dirty="0" smtClean="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and </a:t>
            </a:r>
            <a:r>
              <a:rPr lang="en-US" dirty="0">
                <a:latin typeface="Times New Roman" panose="02020603050405020304" pitchFamily="18" charset="0"/>
                <a:cs typeface="Times New Roman" panose="02020603050405020304" pitchFamily="18" charset="0"/>
              </a:rPr>
              <a:t>strong innovation, marketing, customer support, product quality, and after-sales support are needed to increase sales</a:t>
            </a:r>
            <a:r>
              <a:rPr lang="en-US" dirty="0" smtClean="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Competition </a:t>
            </a:r>
            <a:r>
              <a:rPr lang="en-US" dirty="0">
                <a:latin typeface="Times New Roman" panose="02020603050405020304" pitchFamily="18" charset="0"/>
                <a:cs typeface="Times New Roman" panose="02020603050405020304" pitchFamily="18" charset="0"/>
              </a:rPr>
              <a:t>increases and companies use marketing and pricing techniques to grow among the </a:t>
            </a:r>
            <a:r>
              <a:rPr lang="en-US" dirty="0" smtClean="0">
                <a:latin typeface="Times New Roman" panose="02020603050405020304" pitchFamily="18" charset="0"/>
                <a:cs typeface="Times New Roman" panose="02020603050405020304" pitchFamily="18" charset="0"/>
              </a:rPr>
              <a:t>competition.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571934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pPr marL="0" indent="0">
              <a:buNone/>
            </a:pPr>
            <a:endParaRPr lang="en-US" dirty="0" smtClean="0"/>
          </a:p>
          <a:p>
            <a:pPr marL="0" indent="0">
              <a:buNone/>
            </a:pPr>
            <a:r>
              <a:rPr lang="en-US" sz="2800" b="1" dirty="0" smtClean="0">
                <a:latin typeface="Times New Roman" panose="02020603050405020304" pitchFamily="18" charset="0"/>
                <a:cs typeface="Times New Roman" panose="02020603050405020304" pitchFamily="18" charset="0"/>
              </a:rPr>
              <a:t>d. Maturity:</a:t>
            </a:r>
          </a:p>
          <a:p>
            <a:pPr marL="0" indent="0">
              <a:buNone/>
            </a:pPr>
            <a:r>
              <a:rPr lang="en-US" sz="2800" dirty="0" smtClean="0">
                <a:latin typeface="Times New Roman" panose="02020603050405020304" pitchFamily="18" charset="0"/>
                <a:cs typeface="Times New Roman" panose="02020603050405020304" pitchFamily="18" charset="0"/>
              </a:rPr>
              <a:t>At </a:t>
            </a:r>
            <a:r>
              <a:rPr lang="en-US" sz="2800" dirty="0">
                <a:latin typeface="Times New Roman" panose="02020603050405020304" pitchFamily="18" charset="0"/>
                <a:cs typeface="Times New Roman" panose="02020603050405020304" pitchFamily="18" charset="0"/>
              </a:rPr>
              <a:t>this stage, the market reached the maximum size where industry growth is likely zero or negative</a:t>
            </a:r>
            <a:r>
              <a:rPr lang="en-US" sz="2800" dirty="0" smtClean="0">
                <a:latin typeface="Times New Roman" panose="02020603050405020304" pitchFamily="18" charset="0"/>
                <a:cs typeface="Times New Roman" panose="02020603050405020304" pitchFamily="18" charset="0"/>
              </a:rPr>
              <a:t>. Companies </a:t>
            </a:r>
            <a:r>
              <a:rPr lang="en-US" sz="2800" dirty="0">
                <a:latin typeface="Times New Roman" panose="02020603050405020304" pitchFamily="18" charset="0"/>
                <a:cs typeface="Times New Roman" panose="02020603050405020304" pitchFamily="18" charset="0"/>
              </a:rPr>
              <a:t>that are strong in policy and sales numbers survive and totally dominate the marketplace. The market situation basically becomes an oligopoly where only a few large firms exist</a:t>
            </a:r>
            <a:r>
              <a:rPr lang="en-US" sz="2800" dirty="0" smtClean="0">
                <a:latin typeface="Times New Roman" panose="02020603050405020304" pitchFamily="18" charset="0"/>
                <a:cs typeface="Times New Roman" panose="02020603050405020304" pitchFamily="18" charset="0"/>
              </a:rPr>
              <a:t>. Sales </a:t>
            </a:r>
            <a:r>
              <a:rPr lang="en-US" sz="2800" dirty="0">
                <a:latin typeface="Times New Roman" panose="02020603050405020304" pitchFamily="18" charset="0"/>
                <a:cs typeface="Times New Roman" panose="02020603050405020304" pitchFamily="18" charset="0"/>
              </a:rPr>
              <a:t>numbers are due to replacement, repeat purchases, there is no other alternative, or people looking to buy older generation products to save a few bucks</a:t>
            </a:r>
            <a:r>
              <a:rPr lang="en-US" sz="2800" dirty="0" smtClean="0">
                <a:latin typeface="Times New Roman" panose="02020603050405020304" pitchFamily="18" charset="0"/>
                <a:cs typeface="Times New Roman" panose="02020603050405020304" pitchFamily="18" charset="0"/>
              </a:rPr>
              <a:t>. </a:t>
            </a:r>
          </a:p>
          <a:p>
            <a:pPr marL="0" indent="0">
              <a:buNone/>
            </a:pPr>
            <a:r>
              <a:rPr lang="en-US" sz="2800" dirty="0" smtClean="0">
                <a:latin typeface="Times New Roman" panose="02020603050405020304" pitchFamily="18" charset="0"/>
                <a:cs typeface="Times New Roman" panose="02020603050405020304" pitchFamily="18" charset="0"/>
              </a:rPr>
              <a:t>In </a:t>
            </a:r>
            <a:r>
              <a:rPr lang="en-US" sz="2800" dirty="0">
                <a:latin typeface="Times New Roman" panose="02020603050405020304" pitchFamily="18" charset="0"/>
                <a:cs typeface="Times New Roman" panose="02020603050405020304" pitchFamily="18" charset="0"/>
              </a:rPr>
              <a:t>the maturity stage</a:t>
            </a:r>
            <a:r>
              <a:rPr lang="en-US" sz="28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 Consumer </a:t>
            </a:r>
            <a:r>
              <a:rPr lang="en-US" sz="2800" dirty="0">
                <a:latin typeface="Times New Roman" panose="02020603050405020304" pitchFamily="18" charset="0"/>
                <a:cs typeface="Times New Roman" panose="02020603050405020304" pitchFamily="18" charset="0"/>
              </a:rPr>
              <a:t>awareness is maximum</a:t>
            </a:r>
            <a:r>
              <a:rPr lang="en-US" sz="2800" dirty="0" smtClean="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firm enjoys an oligopoly market</a:t>
            </a:r>
            <a:r>
              <a:rPr lang="en-US" sz="28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 Alternatives </a:t>
            </a:r>
            <a:r>
              <a:rPr lang="en-US" sz="2800" dirty="0">
                <a:latin typeface="Times New Roman" panose="02020603050405020304" pitchFamily="18" charset="0"/>
                <a:cs typeface="Times New Roman" panose="02020603050405020304" pitchFamily="18" charset="0"/>
              </a:rPr>
              <a:t>of the product are little or no</a:t>
            </a:r>
            <a:r>
              <a:rPr lang="en-US" sz="2800" dirty="0" smtClean="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Industry </a:t>
            </a:r>
            <a:r>
              <a:rPr lang="en-US" sz="2800" dirty="0">
                <a:latin typeface="Times New Roman" panose="02020603050405020304" pitchFamily="18" charset="0"/>
                <a:cs typeface="Times New Roman" panose="02020603050405020304" pitchFamily="18" charset="0"/>
              </a:rPr>
              <a:t>growth is </a:t>
            </a:r>
            <a:r>
              <a:rPr lang="en-US" sz="2800" dirty="0" smtClean="0">
                <a:latin typeface="Times New Roman" panose="02020603050405020304" pitchFamily="18" charset="0"/>
                <a:cs typeface="Times New Roman" panose="02020603050405020304" pitchFamily="18" charset="0"/>
              </a:rPr>
              <a:t>flat</a:t>
            </a:r>
            <a:r>
              <a:rPr lang="en-US" sz="2800" dirty="0">
                <a:latin typeface="Times New Roman" panose="02020603050405020304" pitchFamily="18" charset="0"/>
                <a:cs typeface="Times New Roman" panose="02020603050405020304" pitchFamily="18" charset="0"/>
              </a:rPr>
              <a:t>.</a:t>
            </a:r>
          </a:p>
        </p:txBody>
      </p:sp>
    </p:spTree>
    <p:extLst>
      <p:ext uri="{BB962C8B-B14F-4D97-AF65-F5344CB8AC3E}">
        <p14:creationId xmlns="" xmlns:p14="http://schemas.microsoft.com/office/powerpoint/2010/main" val="10671029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1280</TotalTime>
  <Words>2658</Words>
  <Application>Microsoft Office PowerPoint</Application>
  <PresentationFormat>On-screen Show (4:3)</PresentationFormat>
  <Paragraphs>358</Paragraphs>
  <Slides>56</Slides>
  <Notes>0</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Flow</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deep</dc:creator>
  <cp:lastModifiedBy>Microsoft</cp:lastModifiedBy>
  <cp:revision>197</cp:revision>
  <dcterms:created xsi:type="dcterms:W3CDTF">2020-08-19T11:35:58Z</dcterms:created>
  <dcterms:modified xsi:type="dcterms:W3CDTF">2024-07-24T02:13:53Z</dcterms:modified>
</cp:coreProperties>
</file>