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432" r:id="rId2"/>
    <p:sldId id="433" r:id="rId3"/>
    <p:sldId id="434" r:id="rId4"/>
    <p:sldId id="436"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6" r:id="rId19"/>
    <p:sldId id="455" r:id="rId20"/>
    <p:sldId id="450" r:id="rId21"/>
    <p:sldId id="451" r:id="rId22"/>
    <p:sldId id="452" r:id="rId23"/>
    <p:sldId id="453" r:id="rId24"/>
    <p:sldId id="454" r:id="rId25"/>
    <p:sldId id="457" r:id="rId26"/>
    <p:sldId id="4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7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AFD1AE6-DB38-4823-85C2-22793C13F19D}" type="datetimeFigureOut">
              <a:rPr lang="en-US" smtClean="0"/>
              <a:pPr/>
              <a:t>7/9/2024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AFD1AE6-DB38-4823-85C2-22793C13F19D}"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7/9/2024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2667000"/>
          </a:xfrm>
        </p:spPr>
        <p:txBody>
          <a:bodyPr>
            <a:normAutofit/>
          </a:bodyPr>
          <a:lstStyle/>
          <a:p>
            <a:r>
              <a:rPr lang="en-US" dirty="0"/>
              <a:t>VISION, MISSION, OBJECTIVES </a:t>
            </a:r>
            <a:br>
              <a:rPr lang="en-US" dirty="0"/>
            </a:br>
            <a:r>
              <a:rPr lang="en-US" dirty="0"/>
              <a:t>				AND </a:t>
            </a:r>
            <a:br>
              <a:rPr lang="en-US" dirty="0"/>
            </a:br>
            <a:r>
              <a:rPr lang="en-US" dirty="0"/>
              <a:t>			STRATEGY</a:t>
            </a:r>
          </a:p>
        </p:txBody>
      </p:sp>
      <p:pic>
        <p:nvPicPr>
          <p:cNvPr id="1055" name="Picture 31" descr="Mission Vision Goals and Objectives | Digital E-Learning Statistics, Six  Sigma (6σ), Lean Manufacturing, 7QC tools, Project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438400"/>
            <a:ext cx="914399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77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Aligns people and activities: </a:t>
            </a:r>
          </a:p>
          <a:p>
            <a:pPr marL="0" lvl="0" indent="0">
              <a:buNone/>
            </a:pPr>
            <a:r>
              <a:rPr lang="en-US" dirty="0">
                <a:latin typeface="Times New Roman" panose="02020603050405020304" pitchFamily="18" charset="0"/>
                <a:cs typeface="Times New Roman" panose="02020603050405020304" pitchFamily="18" charset="0"/>
              </a:rPr>
              <a:t>Strategic vision aligns people and activities across the organization. It enhances organizational effectiveness.</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Reflects core values and belief: </a:t>
            </a:r>
          </a:p>
          <a:p>
            <a:pPr marL="0" lvl="0" indent="0">
              <a:buNone/>
            </a:pPr>
            <a:r>
              <a:rPr lang="en-US" dirty="0">
                <a:latin typeface="Times New Roman" panose="02020603050405020304" pitchFamily="18" charset="0"/>
                <a:cs typeface="Times New Roman" panose="02020603050405020304" pitchFamily="18" charset="0"/>
              </a:rPr>
              <a:t>Strategic vision reflects the core values and beliefs which the overall management system of the organization.</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Empowers employees: </a:t>
            </a:r>
          </a:p>
          <a:p>
            <a:pPr marL="0" lvl="0" indent="0">
              <a:buNone/>
            </a:pPr>
            <a:r>
              <a:rPr lang="en-US" dirty="0">
                <a:latin typeface="Times New Roman" panose="02020603050405020304" pitchFamily="18" charset="0"/>
                <a:cs typeface="Times New Roman" panose="02020603050405020304" pitchFamily="18" charset="0"/>
              </a:rPr>
              <a:t>Employee's motivation, commitment and empowerment are vital for organization success. Strategic vision aims employee empowerment to focus their efforts towards it.</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Brings change: </a:t>
            </a:r>
          </a:p>
          <a:p>
            <a:pPr marL="0" lvl="0" indent="0">
              <a:buNone/>
            </a:pPr>
            <a:r>
              <a:rPr lang="en-US" dirty="0">
                <a:latin typeface="Times New Roman" panose="02020603050405020304" pitchFamily="18" charset="0"/>
                <a:cs typeface="Times New Roman" panose="02020603050405020304" pitchFamily="18" charset="0"/>
              </a:rPr>
              <a:t>Strategic vision intends to brings change in the organization. It acts as the Centre of hope in the organization.</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52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		Characteristics of strategic vision:</a:t>
            </a:r>
          </a:p>
          <a:p>
            <a:pPr marL="0" indent="0">
              <a:buNone/>
            </a:pPr>
            <a:endParaRPr lang="en-US" b="1"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Directional:</a:t>
            </a:r>
            <a:r>
              <a:rPr lang="en-US" dirty="0">
                <a:latin typeface="Times New Roman" panose="02020603050405020304" pitchFamily="18" charset="0"/>
                <a:cs typeface="Times New Roman" panose="02020603050405020304" pitchFamily="18" charset="0"/>
              </a:rPr>
              <a:t> An effective vision provides direction and makes clear where the organization is going. This means that a vision needs to be specific enough to shape decision-making and broad enough to allow innovative strategies for vision realization.</a:t>
            </a: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Clear:</a:t>
            </a:r>
            <a:r>
              <a:rPr lang="en-US" dirty="0">
                <a:latin typeface="Times New Roman" panose="02020603050405020304" pitchFamily="18" charset="0"/>
                <a:cs typeface="Times New Roman" panose="02020603050405020304" pitchFamily="18" charset="0"/>
              </a:rPr>
              <a:t> the vision must clarify focus, and direction to ensure that scare resources are focused on the most strategic initiatives. Clarity allows individuals across the organization to have a shared sense of what's important and what's not, to ensure that they are free to act within those constraints.</a:t>
            </a:r>
          </a:p>
          <a:p>
            <a:pPr marL="0" indent="0">
              <a:buNone/>
            </a:pPr>
            <a:endParaRPr lang="en-US" dirty="0"/>
          </a:p>
        </p:txBody>
      </p:sp>
    </p:spTree>
    <p:extLst>
      <p:ext uri="{BB962C8B-B14F-4D97-AF65-F5344CB8AC3E}">
        <p14:creationId xmlns:p14="http://schemas.microsoft.com/office/powerpoint/2010/main" val="2050020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Purpose driven:</a:t>
            </a:r>
            <a:r>
              <a:rPr lang="en-US" dirty="0">
                <a:latin typeface="Times New Roman" panose="02020603050405020304" pitchFamily="18" charset="0"/>
                <a:cs typeface="Times New Roman" panose="02020603050405020304" pitchFamily="18" charset="0"/>
              </a:rPr>
              <a:t> An effective vision provides a larger sense of purpose for the organization and its people. Purpose is about why we exist. Vision connects people to a meaningful purpose, allowing them to feel that they are part of something bigger than themselves.</a:t>
            </a: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Challenging:</a:t>
            </a:r>
            <a:r>
              <a:rPr lang="en-US" dirty="0">
                <a:latin typeface="Times New Roman" panose="02020603050405020304" pitchFamily="18" charset="0"/>
                <a:cs typeface="Times New Roman" panose="02020603050405020304" pitchFamily="18" charset="0"/>
              </a:rPr>
              <a:t> A vision is a goal that should challenge, stretch and set a high standard for the organization. Effective vision represents a future that is beyond what is possible today or what we think possible tomorrow.</a:t>
            </a: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Unique:</a:t>
            </a:r>
            <a:r>
              <a:rPr lang="en-US" dirty="0">
                <a:latin typeface="Times New Roman" panose="02020603050405020304" pitchFamily="18" charset="0"/>
                <a:cs typeface="Times New Roman" panose="02020603050405020304" pitchFamily="18" charset="0"/>
              </a:rPr>
              <a:t> An effective vision reflects what's unique about the organization, it recognizes what makes it different. Vision must make clear the activities that the organization will and will not pursue, the capabilities to be developed.</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96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endParaRPr lang="en-US" dirty="0"/>
          </a:p>
          <a:p>
            <a:pPr lvl="0"/>
            <a:endParaRPr lang="en-US" dirty="0"/>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Vivid</a:t>
            </a:r>
            <a:r>
              <a:rPr lang="en-US" dirty="0">
                <a:latin typeface="Times New Roman" panose="02020603050405020304" pitchFamily="18" charset="0"/>
                <a:cs typeface="Times New Roman" panose="02020603050405020304" pitchFamily="18" charset="0"/>
              </a:rPr>
              <a:t>: An effective vision provides a vivid mental image of what the organization will be like in the future. Well-crafted vision describes the future in a way that is easy to imagine and to picture in the mind's eye.</a:t>
            </a: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Inspiring:</a:t>
            </a:r>
            <a:r>
              <a:rPr lang="en-US" dirty="0">
                <a:latin typeface="Times New Roman" panose="02020603050405020304" pitchFamily="18" charset="0"/>
                <a:cs typeface="Times New Roman" panose="02020603050405020304" pitchFamily="18" charset="0"/>
              </a:rPr>
              <a:t> An effective vision engaged and inspires people to commit to a cause. Vision appeals to the hearts and minds of people. An effective vision moves you emotionally, creating a desire to sign up to the cause.</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40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a:t>	</a:t>
            </a:r>
            <a:r>
              <a:rPr lang="en-US" b="1" dirty="0">
                <a:latin typeface="Times New Roman" panose="02020603050405020304" pitchFamily="18" charset="0"/>
                <a:cs typeface="Times New Roman" panose="02020603050405020304" pitchFamily="18" charset="0"/>
              </a:rPr>
              <a:t>Developing Strategic Vision and Mission: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factors affecting the SLOC analysis is required within and outside the organization.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 from top to bottom level should be involved in developing strategic vision. Participatory involvement enhance the responsibility towards organization.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Collection of different document prepared by different department of manager for the preparation of vision.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should be the review of related studies i.e. literature review.</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Discussion of collected document by manager and modification if necessary.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 draft of vision is prepared by the collaboration of all participatory employees. </a:t>
            </a:r>
          </a:p>
        </p:txBody>
      </p:sp>
    </p:spTree>
    <p:extLst>
      <p:ext uri="{BB962C8B-B14F-4D97-AF65-F5344CB8AC3E}">
        <p14:creationId xmlns:p14="http://schemas.microsoft.com/office/powerpoint/2010/main" val="337027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r>
              <a:rPr lang="en-US" b="1" dirty="0"/>
              <a:t>		</a:t>
            </a:r>
            <a:r>
              <a:rPr lang="en-US" b="1" dirty="0">
                <a:latin typeface="Times New Roman" panose="02020603050405020304" pitchFamily="18" charset="0"/>
                <a:cs typeface="Times New Roman" panose="02020603050405020304" pitchFamily="18" charset="0"/>
              </a:rPr>
              <a:t>Features of Mission: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Broad in scope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Precise (not more than 250 words)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Multi-components ( market, technology, philosophy,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Distinctive (build of image)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Inspiring</a:t>
            </a:r>
          </a:p>
          <a:p>
            <a:pPr marL="0" indent="0">
              <a:buNone/>
            </a:pPr>
            <a:r>
              <a:rPr lang="en-US" dirty="0">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(BIMDP)</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1166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marL="0" indent="0">
              <a:buNone/>
            </a:pPr>
            <a:r>
              <a:rPr lang="en-US" dirty="0"/>
              <a:t>		</a:t>
            </a:r>
            <a:r>
              <a:rPr lang="en-US" b="1" dirty="0">
                <a:latin typeface="Times New Roman" panose="02020603050405020304" pitchFamily="18" charset="0"/>
                <a:cs typeface="Times New Roman" panose="02020603050405020304" pitchFamily="18" charset="0"/>
              </a:rPr>
              <a:t>Importance of Mission:</a:t>
            </a:r>
          </a:p>
          <a:p>
            <a:pPr marL="514350" indent="-514350">
              <a:buAutoNum type="arabicPeriod"/>
            </a:pPr>
            <a:r>
              <a:rPr lang="en-US" dirty="0">
                <a:latin typeface="Times New Roman" panose="02020603050405020304" pitchFamily="18" charset="0"/>
                <a:cs typeface="Times New Roman" panose="02020603050405020304" pitchFamily="18" charset="0"/>
              </a:rPr>
              <a:t>Brings uniformity</a:t>
            </a:r>
          </a:p>
          <a:p>
            <a:pPr marL="514350" indent="-514350">
              <a:buAutoNum type="arabicPeriod"/>
            </a:pPr>
            <a:r>
              <a:rPr lang="en-US" dirty="0">
                <a:latin typeface="Times New Roman" panose="02020603050405020304" pitchFamily="18" charset="0"/>
                <a:cs typeface="Times New Roman" panose="02020603050405020304" pitchFamily="18" charset="0"/>
              </a:rPr>
              <a:t>Base of resource allocation</a:t>
            </a:r>
          </a:p>
          <a:p>
            <a:pPr marL="514350" indent="-514350">
              <a:buAutoNum type="arabicPeriod"/>
            </a:pPr>
            <a:r>
              <a:rPr lang="en-US" dirty="0">
                <a:latin typeface="Times New Roman" panose="02020603050405020304" pitchFamily="18" charset="0"/>
                <a:cs typeface="Times New Roman" panose="02020603050405020304" pitchFamily="18" charset="0"/>
              </a:rPr>
              <a:t>Develops organizational culture</a:t>
            </a:r>
          </a:p>
          <a:p>
            <a:pPr marL="514350" indent="-514350">
              <a:buAutoNum type="arabicPeriod"/>
            </a:pPr>
            <a:r>
              <a:rPr lang="en-US" dirty="0">
                <a:latin typeface="Times New Roman" panose="02020603050405020304" pitchFamily="18" charset="0"/>
                <a:cs typeface="Times New Roman" panose="02020603050405020304" pitchFamily="18" charset="0"/>
              </a:rPr>
              <a:t>Enhances employees ownership</a:t>
            </a:r>
          </a:p>
          <a:p>
            <a:pPr marL="514350" indent="-514350">
              <a:buAutoNum type="arabicPeriod"/>
            </a:pPr>
            <a:r>
              <a:rPr lang="en-US" dirty="0">
                <a:latin typeface="Times New Roman" panose="02020603050405020304" pitchFamily="18" charset="0"/>
                <a:cs typeface="Times New Roman" panose="02020603050405020304" pitchFamily="18" charset="0"/>
              </a:rPr>
              <a:t>Reflects the organizational responsibility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88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Concept of Objectives: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expected outcomes of an organization are known as objectives.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convert the strategic vision into specific performance targets. Objectives show the managerial commitment towards performance achievement.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other words, they are the end result of planned activity.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and every organization is established for achieving certain objectives.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Hence, the organizational activities are directed towards their achievement.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 may be formulated for a long as well short term.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 also reflects the interest of the organizational stakeholders.</a:t>
            </a:r>
          </a:p>
          <a:p>
            <a:pPr marL="0" indent="0">
              <a:buNone/>
            </a:pPr>
            <a:endParaRPr lang="en-US" dirty="0"/>
          </a:p>
        </p:txBody>
      </p:sp>
    </p:spTree>
    <p:extLst>
      <p:ext uri="{BB962C8B-B14F-4D97-AF65-F5344CB8AC3E}">
        <p14:creationId xmlns:p14="http://schemas.microsoft.com/office/powerpoint/2010/main" val="6759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ich SMART Objectives Definition Should I Use? | Clear Revi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65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marL="0" indent="0">
              <a:buNone/>
            </a:pPr>
            <a:r>
              <a:rPr lang="en-US" dirty="0"/>
              <a:t>	</a:t>
            </a:r>
            <a:r>
              <a:rPr lang="en-US" b="1" dirty="0">
                <a:latin typeface="Times New Roman" panose="02020603050405020304" pitchFamily="18" charset="0"/>
                <a:cs typeface="Times New Roman" panose="02020603050405020304" pitchFamily="18" charset="0"/>
              </a:rPr>
              <a:t>Components of Objectives: (SMART)</a:t>
            </a:r>
          </a:p>
          <a:p>
            <a:pPr marL="514350" indent="-514350">
              <a:buAutoNum type="arabicPeriod"/>
            </a:pPr>
            <a:r>
              <a:rPr lang="en-US" dirty="0">
                <a:latin typeface="Times New Roman" panose="02020603050405020304" pitchFamily="18" charset="0"/>
                <a:cs typeface="Times New Roman" panose="02020603050405020304" pitchFamily="18" charset="0"/>
              </a:rPr>
              <a:t>Specific</a:t>
            </a:r>
          </a:p>
          <a:p>
            <a:pPr marL="514350" indent="-514350">
              <a:buAutoNum type="arabicPeriod"/>
            </a:pPr>
            <a:r>
              <a:rPr lang="en-US" dirty="0">
                <a:latin typeface="Times New Roman" panose="02020603050405020304" pitchFamily="18" charset="0"/>
                <a:cs typeface="Times New Roman" panose="02020603050405020304" pitchFamily="18" charset="0"/>
              </a:rPr>
              <a:t>Measurable</a:t>
            </a:r>
          </a:p>
          <a:p>
            <a:pPr marL="514350" indent="-514350">
              <a:buAutoNum type="arabicPeriod"/>
            </a:pPr>
            <a:r>
              <a:rPr lang="en-US" dirty="0">
                <a:latin typeface="Times New Roman" panose="02020603050405020304" pitchFamily="18" charset="0"/>
                <a:cs typeface="Times New Roman" panose="02020603050405020304" pitchFamily="18" charset="0"/>
              </a:rPr>
              <a:t>Achievable</a:t>
            </a:r>
          </a:p>
          <a:p>
            <a:pPr marL="514350" indent="-514350">
              <a:buAutoNum type="arabicPeriod"/>
            </a:pPr>
            <a:r>
              <a:rPr lang="en-US" dirty="0">
                <a:latin typeface="Times New Roman" panose="02020603050405020304" pitchFamily="18" charset="0"/>
                <a:cs typeface="Times New Roman" panose="02020603050405020304" pitchFamily="18" charset="0"/>
              </a:rPr>
              <a:t>Realistic</a:t>
            </a:r>
          </a:p>
          <a:p>
            <a:pPr marL="514350" indent="-514350">
              <a:buAutoNum type="arabicPeriod"/>
            </a:pPr>
            <a:r>
              <a:rPr lang="en-US" dirty="0">
                <a:latin typeface="Times New Roman" panose="02020603050405020304" pitchFamily="18" charset="0"/>
                <a:cs typeface="Times New Roman" panose="02020603050405020304" pitchFamily="18" charset="0"/>
              </a:rPr>
              <a:t>Timely</a:t>
            </a:r>
          </a:p>
          <a:p>
            <a:pPr marL="514350" indent="-514350">
              <a:buAutoNum type="arabicPeriod"/>
            </a:pPr>
            <a:r>
              <a:rPr lang="en-US" dirty="0">
                <a:latin typeface="Times New Roman" panose="02020603050405020304" pitchFamily="18" charset="0"/>
                <a:cs typeface="Times New Roman" panose="02020603050405020304" pitchFamily="18" charset="0"/>
              </a:rPr>
              <a:t>Motivating</a:t>
            </a:r>
          </a:p>
          <a:p>
            <a:pPr marL="514350" indent="-514350">
              <a:buAutoNum type="arabicPeriod"/>
            </a:pPr>
            <a:r>
              <a:rPr lang="en-US" dirty="0">
                <a:latin typeface="Times New Roman" panose="02020603050405020304" pitchFamily="18" charset="0"/>
                <a:cs typeface="Times New Roman" panose="02020603050405020304" pitchFamily="18" charset="0"/>
              </a:rPr>
              <a:t>Flexible</a:t>
            </a:r>
          </a:p>
          <a:p>
            <a:pPr marL="514350" indent="-514350">
              <a:buAutoNum type="arabicPeriod"/>
            </a:pPr>
            <a:r>
              <a:rPr lang="en-US" dirty="0">
                <a:latin typeface="Times New Roman" panose="02020603050405020304" pitchFamily="18" charset="0"/>
                <a:cs typeface="Times New Roman" panose="02020603050405020304" pitchFamily="18" charset="0"/>
              </a:rPr>
              <a:t>Hierarchical</a:t>
            </a:r>
          </a:p>
          <a:p>
            <a:pPr marL="514350" indent="-51435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55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a:t>		</a:t>
            </a:r>
            <a:r>
              <a:rPr lang="en-US" sz="3600" dirty="0">
                <a:latin typeface="Times New Roman" panose="02020603050405020304" pitchFamily="18" charset="0"/>
                <a:cs typeface="Times New Roman" panose="02020603050405020304" pitchFamily="18" charset="0"/>
              </a:rPr>
              <a:t>Vision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Vision statements are considered as a critical component in any strategic plan and the reason is because these strategic plans are all about creating a different future which is then articulated in your vision statement. </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Vision statement needs to be concise and clear but it needs to paint a picture for where you are going and why you want to go there. </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And that’s your critical word here is to remember, is “</a:t>
            </a:r>
            <a:r>
              <a:rPr lang="en-US" sz="2800" b="1" dirty="0">
                <a:latin typeface="Times New Roman" panose="02020603050405020304" pitchFamily="18" charset="0"/>
                <a:cs typeface="Times New Roman" panose="02020603050405020304" pitchFamily="18" charset="0"/>
              </a:rPr>
              <a:t>Where</a:t>
            </a:r>
            <a:r>
              <a:rPr lang="en-US" sz="2800" dirty="0">
                <a:latin typeface="Times New Roman" panose="02020603050405020304" pitchFamily="18" charset="0"/>
                <a:cs typeface="Times New Roman" panose="02020603050405020304" pitchFamily="18" charset="0"/>
              </a:rPr>
              <a:t>.”  Where are you going as a company? What does success look like in the future for you?</a:t>
            </a:r>
          </a:p>
          <a:p>
            <a:pPr marL="0" indent="0">
              <a:buNone/>
            </a:pPr>
            <a:endParaRPr lang="en-US" dirty="0"/>
          </a:p>
        </p:txBody>
      </p:sp>
    </p:spTree>
    <p:extLst>
      <p:ext uri="{BB962C8B-B14F-4D97-AF65-F5344CB8AC3E}">
        <p14:creationId xmlns:p14="http://schemas.microsoft.com/office/powerpoint/2010/main" val="380115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Level of objectives:</a:t>
            </a:r>
          </a:p>
          <a:p>
            <a:pPr lvl="0"/>
            <a:r>
              <a:rPr lang="en-US" b="1" dirty="0">
                <a:latin typeface="Times New Roman" panose="02020603050405020304" pitchFamily="18" charset="0"/>
                <a:cs typeface="Times New Roman" panose="02020603050405020304" pitchFamily="18" charset="0"/>
              </a:rPr>
              <a:t>Corporate level:</a:t>
            </a:r>
            <a:r>
              <a:rPr lang="en-US" dirty="0">
                <a:latin typeface="Times New Roman" panose="02020603050405020304" pitchFamily="18" charset="0"/>
                <a:cs typeface="Times New Roman" panose="02020603050405020304" pitchFamily="18" charset="0"/>
              </a:rPr>
              <a:t> At this level, objectives reflects the overall scope of organization. The main concern of objectives formulation at this level is how to run a firm in structural and financial term and how to allocate resources optimally to different operations and activities.</a:t>
            </a:r>
          </a:p>
          <a:p>
            <a:pPr lvl="0"/>
            <a:r>
              <a:rPr lang="en-US" b="1" dirty="0">
                <a:latin typeface="Times New Roman" panose="02020603050405020304" pitchFamily="18" charset="0"/>
                <a:cs typeface="Times New Roman" panose="02020603050405020304" pitchFamily="18" charset="0"/>
              </a:rPr>
              <a:t>Business level:</a:t>
            </a:r>
            <a:r>
              <a:rPr lang="en-US" dirty="0">
                <a:latin typeface="Times New Roman" panose="02020603050405020304" pitchFamily="18" charset="0"/>
                <a:cs typeface="Times New Roman" panose="02020603050405020304" pitchFamily="18" charset="0"/>
              </a:rPr>
              <a:t> At this level, objectives are formulated to compete in the market. Business level objectives try to express, for examples, which specific product will be selected to compete on a low cost basis in the market to achieve organizational objectives.</a:t>
            </a:r>
          </a:p>
          <a:p>
            <a:pPr marL="0" indent="0">
              <a:buNone/>
            </a:pPr>
            <a:endParaRPr lang="en-US" dirty="0"/>
          </a:p>
        </p:txBody>
      </p:sp>
    </p:spTree>
    <p:extLst>
      <p:ext uri="{BB962C8B-B14F-4D97-AF65-F5344CB8AC3E}">
        <p14:creationId xmlns:p14="http://schemas.microsoft.com/office/powerpoint/2010/main" val="2041138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endParaRPr lang="en-US" dirty="0"/>
          </a:p>
          <a:p>
            <a:pPr lvl="0"/>
            <a:endParaRPr lang="en-US" dirty="0"/>
          </a:p>
          <a:p>
            <a:pPr lvl="0"/>
            <a:r>
              <a:rPr lang="en-US" b="1" dirty="0">
                <a:latin typeface="Times New Roman" panose="02020603050405020304" pitchFamily="18" charset="0"/>
                <a:cs typeface="Times New Roman" panose="02020603050405020304" pitchFamily="18" charset="0"/>
              </a:rPr>
              <a:t>Functional/Operational level:</a:t>
            </a:r>
          </a:p>
          <a:p>
            <a:pPr marL="0" lvl="0" indent="0">
              <a:buNone/>
            </a:pPr>
            <a:r>
              <a:rPr lang="en-US" dirty="0">
                <a:latin typeface="Times New Roman" panose="02020603050405020304" pitchFamily="18" charset="0"/>
                <a:cs typeface="Times New Roman" panose="02020603050405020304" pitchFamily="18" charset="0"/>
              </a:rPr>
              <a:t>Objectives express how marketing, finance, human resource functions help to achieve competitive advantage. Objectives state about product promotion, training, development and risk management.</a:t>
            </a:r>
          </a:p>
          <a:p>
            <a:pPr lvl="0"/>
            <a:r>
              <a:rPr lang="en-US" b="1" dirty="0">
                <a:latin typeface="Times New Roman" panose="02020603050405020304" pitchFamily="18" charset="0"/>
                <a:cs typeface="Times New Roman" panose="02020603050405020304" pitchFamily="18" charset="0"/>
              </a:rPr>
              <a:t>Individual/Operating unit level: </a:t>
            </a:r>
          </a:p>
          <a:p>
            <a:pPr marL="0" lvl="0" indent="0">
              <a:buNone/>
            </a:pPr>
            <a:r>
              <a:rPr lang="en-US" dirty="0">
                <a:latin typeface="Times New Roman" panose="02020603050405020304" pitchFamily="18" charset="0"/>
                <a:cs typeface="Times New Roman" panose="02020603050405020304" pitchFamily="18" charset="0"/>
              </a:rPr>
              <a:t>Objectives are formulated to express responsibility of plant managers, geographic unit managers and frontline managers operating units. With such objectives organization can easily compete in the market to get competitive advantage.</a:t>
            </a:r>
          </a:p>
          <a:p>
            <a:pPr marL="0" indent="0">
              <a:buNone/>
            </a:pPr>
            <a:endParaRPr lang="en-US" dirty="0"/>
          </a:p>
        </p:txBody>
      </p:sp>
    </p:spTree>
    <p:extLst>
      <p:ext uri="{BB962C8B-B14F-4D97-AF65-F5344CB8AC3E}">
        <p14:creationId xmlns:p14="http://schemas.microsoft.com/office/powerpoint/2010/main" val="159854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Crafting Objectives:</a:t>
            </a:r>
          </a:p>
          <a:p>
            <a:pPr lvl="0"/>
            <a:r>
              <a:rPr lang="en-US" b="1" dirty="0">
                <a:latin typeface="Times New Roman" panose="02020603050405020304" pitchFamily="18" charset="0"/>
                <a:cs typeface="Times New Roman" panose="02020603050405020304" pitchFamily="18" charset="0"/>
              </a:rPr>
              <a:t>Increase profitability:</a:t>
            </a:r>
            <a:r>
              <a:rPr lang="en-US" dirty="0">
                <a:latin typeface="Times New Roman" panose="02020603050405020304" pitchFamily="18" charset="0"/>
                <a:cs typeface="Times New Roman" panose="02020603050405020304" pitchFamily="18" charset="0"/>
              </a:rPr>
              <a:t> Strategic management is concerned with getting competitive advantage from the market. Its bottom line is to earn profit and return on investment in the business.</a:t>
            </a:r>
          </a:p>
          <a:p>
            <a:pPr lvl="0"/>
            <a:r>
              <a:rPr lang="en-US" b="1" dirty="0">
                <a:latin typeface="Times New Roman" panose="02020603050405020304" pitchFamily="18" charset="0"/>
                <a:cs typeface="Times New Roman" panose="02020603050405020304" pitchFamily="18" charset="0"/>
              </a:rPr>
              <a:t>Increase productivity:</a:t>
            </a:r>
            <a:r>
              <a:rPr lang="en-US" dirty="0">
                <a:latin typeface="Times New Roman" panose="02020603050405020304" pitchFamily="18" charset="0"/>
                <a:cs typeface="Times New Roman" panose="02020603050405020304" pitchFamily="18" charset="0"/>
              </a:rPr>
              <a:t> It refers to the maximum level of outputs with minimum inputs. Objectives are set for the efficient use of organizational resources, such as machine, labor, information etc. to increase the productivity.</a:t>
            </a:r>
          </a:p>
          <a:p>
            <a:pPr lvl="0"/>
            <a:r>
              <a:rPr lang="en-US" b="1" dirty="0">
                <a:latin typeface="Times New Roman" panose="02020603050405020304" pitchFamily="18" charset="0"/>
                <a:cs typeface="Times New Roman" panose="02020603050405020304" pitchFamily="18" charset="0"/>
              </a:rPr>
              <a:t>Extended product:</a:t>
            </a:r>
            <a:r>
              <a:rPr lang="en-US" dirty="0">
                <a:latin typeface="Times New Roman" panose="02020603050405020304" pitchFamily="18" charset="0"/>
                <a:cs typeface="Times New Roman" panose="02020603050405020304" pitchFamily="18" charset="0"/>
              </a:rPr>
              <a:t> Objectives are set to express how a firm will to extended its product line or develop a new product, undertake product research etc. such an expression will help to recognize how the firm is achieving its product planning and strategies to take a competitive advantage in the market.</a:t>
            </a:r>
          </a:p>
          <a:p>
            <a:endParaRPr lang="en-US" dirty="0"/>
          </a:p>
        </p:txBody>
      </p:sp>
    </p:spTree>
    <p:extLst>
      <p:ext uri="{BB962C8B-B14F-4D97-AF65-F5344CB8AC3E}">
        <p14:creationId xmlns:p14="http://schemas.microsoft.com/office/powerpoint/2010/main" val="163005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lvl="0"/>
            <a:r>
              <a:rPr lang="en-US" b="1" dirty="0">
                <a:latin typeface="Times New Roman" panose="02020603050405020304" pitchFamily="18" charset="0"/>
                <a:cs typeface="Times New Roman" panose="02020603050405020304" pitchFamily="18" charset="0"/>
              </a:rPr>
              <a:t>Express competitive position in the market:</a:t>
            </a:r>
            <a:r>
              <a:rPr lang="en-US" dirty="0">
                <a:latin typeface="Times New Roman" panose="02020603050405020304" pitchFamily="18" charset="0"/>
                <a:cs typeface="Times New Roman" panose="02020603050405020304" pitchFamily="18" charset="0"/>
              </a:rPr>
              <a:t> After setting objectives organizations make their competitive positions clear in front of their competitors. For examples, a firm tries to indicate through its objectives that it needs to achieve the first position in the market in terms of sales volume.</a:t>
            </a:r>
          </a:p>
          <a:p>
            <a:pPr lvl="0"/>
            <a:r>
              <a:rPr lang="en-US" b="1" dirty="0">
                <a:latin typeface="Times New Roman" panose="02020603050405020304" pitchFamily="18" charset="0"/>
                <a:cs typeface="Times New Roman" panose="02020603050405020304" pitchFamily="18" charset="0"/>
              </a:rPr>
              <a:t>Develop employees:</a:t>
            </a:r>
            <a:r>
              <a:rPr lang="en-US" dirty="0">
                <a:latin typeface="Times New Roman" panose="02020603050405020304" pitchFamily="18" charset="0"/>
                <a:cs typeface="Times New Roman" panose="02020603050405020304" pitchFamily="18" charset="0"/>
              </a:rPr>
              <a:t> Organizations seek to enhance capacities compared to those of the competitors by developing knowledge and skills of their employees. They state explicitly through the organization objectives their needs to develop employees to make them prepared to compete in the market. Objectives are also required in enhancing core competency, productivity and quality of work life etc. </a:t>
            </a:r>
          </a:p>
          <a:p>
            <a:pPr lvl="0"/>
            <a:r>
              <a:rPr lang="en-US" b="1" dirty="0">
                <a:latin typeface="Times New Roman" panose="02020603050405020304" pitchFamily="18" charset="0"/>
                <a:cs typeface="Times New Roman" panose="02020603050405020304" pitchFamily="18" charset="0"/>
              </a:rPr>
              <a:t>Strengthen employee relations:</a:t>
            </a:r>
            <a:r>
              <a:rPr lang="en-US" dirty="0">
                <a:latin typeface="Times New Roman" panose="02020603050405020304" pitchFamily="18" charset="0"/>
                <a:cs typeface="Times New Roman" panose="02020603050405020304" pitchFamily="18" charset="0"/>
              </a:rPr>
              <a:t> Organization set objectives to improve employee relations. In order to get a competitive advantage, it is essential that there be a harmonious relation between management and employees. This is possible when the management acts for maximizing welfare and interest of working people in the organization. </a:t>
            </a:r>
          </a:p>
          <a:p>
            <a:pPr marL="0" indent="0">
              <a:buNone/>
            </a:pPr>
            <a:endParaRPr lang="en-US" dirty="0"/>
          </a:p>
        </p:txBody>
      </p:sp>
    </p:spTree>
    <p:extLst>
      <p:ext uri="{BB962C8B-B14F-4D97-AF65-F5344CB8AC3E}">
        <p14:creationId xmlns:p14="http://schemas.microsoft.com/office/powerpoint/2010/main" val="590694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endParaRPr lang="en-US" b="1" dirty="0"/>
          </a:p>
          <a:p>
            <a:pPr lvl="0"/>
            <a:endParaRPr lang="en-US" b="1" dirty="0"/>
          </a:p>
          <a:p>
            <a:pPr lvl="0"/>
            <a:endParaRPr lang="en-US" b="1" dirty="0"/>
          </a:p>
          <a:p>
            <a:pPr lvl="0"/>
            <a:r>
              <a:rPr lang="en-US" b="1" dirty="0">
                <a:latin typeface="Times New Roman" panose="02020603050405020304" pitchFamily="18" charset="0"/>
                <a:cs typeface="Times New Roman" panose="02020603050405020304" pitchFamily="18" charset="0"/>
              </a:rPr>
              <a:t>Manage physical facilities:</a:t>
            </a:r>
            <a:r>
              <a:rPr lang="en-US" dirty="0">
                <a:latin typeface="Times New Roman" panose="02020603050405020304" pitchFamily="18" charset="0"/>
                <a:cs typeface="Times New Roman" panose="02020603050405020304" pitchFamily="18" charset="0"/>
              </a:rPr>
              <a:t> Objectives are set to manage a firm's physical facilities. It includes the firms long range objectives of increasing production capacity or decreasing space due to the effect of e-commerce. To use physical facilities strategically it is essential to formulate explicit objectives detailed with required time and budget.</a:t>
            </a:r>
          </a:p>
          <a:p>
            <a:pPr lvl="0"/>
            <a:r>
              <a:rPr lang="en-US" b="1" dirty="0">
                <a:latin typeface="Times New Roman" panose="02020603050405020304" pitchFamily="18" charset="0"/>
                <a:cs typeface="Times New Roman" panose="02020603050405020304" pitchFamily="18" charset="0"/>
              </a:rPr>
              <a:t>Take technological leadership</a:t>
            </a:r>
            <a:r>
              <a:rPr lang="en-US" dirty="0">
                <a:latin typeface="Times New Roman" panose="02020603050405020304" pitchFamily="18" charset="0"/>
                <a:cs typeface="Times New Roman" panose="02020603050405020304" pitchFamily="18" charset="0"/>
              </a:rPr>
              <a:t>: Organization set objective to make efficient use of the available technological and be a technology leader in the market. Some business organization are opting for very   efficient technology to make the quality of their product better than those of their competitors.</a:t>
            </a:r>
          </a:p>
          <a:p>
            <a:pPr marL="0" indent="0">
              <a:buNone/>
            </a:pPr>
            <a:endParaRPr lang="en-US" dirty="0"/>
          </a:p>
        </p:txBody>
      </p:sp>
    </p:spTree>
    <p:extLst>
      <p:ext uri="{BB962C8B-B14F-4D97-AF65-F5344CB8AC3E}">
        <p14:creationId xmlns:p14="http://schemas.microsoft.com/office/powerpoint/2010/main" val="151748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a:p>
            <a:r>
              <a:rPr lang="en-US" dirty="0">
                <a:latin typeface="Times New Roman" panose="02020603050405020304" pitchFamily="18" charset="0"/>
                <a:cs typeface="Times New Roman" panose="02020603050405020304" pitchFamily="18" charset="0"/>
              </a:rPr>
              <a:t>Difference between financial and strategic objectives:</a:t>
            </a:r>
          </a:p>
          <a:p>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0" y="990600"/>
          <a:ext cx="9144000" cy="6388735"/>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84158269"/>
                    </a:ext>
                  </a:extLst>
                </a:gridCol>
                <a:gridCol w="3810000">
                  <a:extLst>
                    <a:ext uri="{9D8B030D-6E8A-4147-A177-3AD203B41FA5}">
                      <a16:colId xmlns:a16="http://schemas.microsoft.com/office/drawing/2014/main" val="2563847679"/>
                    </a:ext>
                  </a:extLst>
                </a:gridCol>
                <a:gridCol w="4648200">
                  <a:extLst>
                    <a:ext uri="{9D8B030D-6E8A-4147-A177-3AD203B41FA5}">
                      <a16:colId xmlns:a16="http://schemas.microsoft.com/office/drawing/2014/main" val="239380256"/>
                    </a:ext>
                  </a:extLst>
                </a:gridCol>
              </a:tblGrid>
              <a:tr h="993775">
                <a:tc>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Strategic Objectives</a:t>
                      </a:r>
                    </a:p>
                  </a:txBody>
                  <a:tcPr/>
                </a:tc>
                <a:tc>
                  <a:txBody>
                    <a:bodyPr/>
                    <a:lstStyle/>
                    <a:p>
                      <a:r>
                        <a:rPr lang="en-US" dirty="0">
                          <a:latin typeface="Times New Roman" panose="02020603050405020304" pitchFamily="18" charset="0"/>
                          <a:cs typeface="Times New Roman" panose="02020603050405020304" pitchFamily="18" charset="0"/>
                        </a:rPr>
                        <a:t>Financial Objectives</a:t>
                      </a:r>
                    </a:p>
                  </a:txBody>
                  <a:tcPr/>
                </a:tc>
                <a:extLst>
                  <a:ext uri="{0D108BD9-81ED-4DB2-BD59-A6C34878D82A}">
                    <a16:rowId xmlns:a16="http://schemas.microsoft.com/office/drawing/2014/main" val="1952056180"/>
                  </a:ext>
                </a:extLst>
              </a:tr>
              <a:tr h="587375">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A0A0A"/>
                          </a:solidFill>
                          <a:effectLst/>
                          <a:latin typeface="Times New Roman" panose="02020603050405020304" pitchFamily="18" charset="0"/>
                          <a:cs typeface="Times New Roman" panose="02020603050405020304" pitchFamily="18" charset="0"/>
                        </a:rPr>
                        <a:t>Objectives that are competition focused and aim to be a best player in its market or industry. (Bigger market share, new segments, Differentiation, Cost rationalization, improve supply chain, electronic commerce.</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A0A0A"/>
                          </a:solidFill>
                          <a:effectLst/>
                          <a:latin typeface="Times New Roman" panose="02020603050405020304" pitchFamily="18" charset="0"/>
                          <a:cs typeface="Times New Roman" panose="02020603050405020304" pitchFamily="18" charset="0"/>
                        </a:rPr>
                        <a:t>   An objective set by a company in which the target state is measured in monetary terms, such as a certain amount of profits, or a certain percentage increase in profits over a period of time</a:t>
                      </a:r>
                      <a:r>
                        <a:rPr lang="en-US" sz="1800" b="1" dirty="0">
                          <a:solidFill>
                            <a:srgbClr val="0A0A0A"/>
                          </a:solidFill>
                          <a:effectLst/>
                          <a:latin typeface="Times New Roman" panose="02020603050405020304" pitchFamily="18" charset="0"/>
                          <a:cs typeface="Times New Roman" panose="02020603050405020304" pitchFamily="18" charset="0"/>
                        </a:rPr>
                        <a:t>.</a:t>
                      </a:r>
                      <a:endParaRPr lang="en-US" sz="1800" dirty="0">
                        <a:solidFill>
                          <a:srgbClr val="0A0A0A"/>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1057415"/>
                  </a:ext>
                </a:extLst>
              </a:tr>
              <a:tr h="587375">
                <a:tc>
                  <a:txBody>
                    <a:bodyPr/>
                    <a:lstStyle/>
                    <a:p>
                      <a:r>
                        <a:rPr lang="en-US" dirty="0"/>
                        <a:t>2</a:t>
                      </a:r>
                    </a:p>
                  </a:txBody>
                  <a:tcPr/>
                </a:tc>
                <a:tc>
                  <a:txBody>
                    <a:bodyPr/>
                    <a:lstStyle/>
                    <a:p>
                      <a:r>
                        <a:rPr lang="en-US" sz="1800" dirty="0">
                          <a:solidFill>
                            <a:srgbClr val="0A0A0A"/>
                          </a:solidFill>
                          <a:effectLst/>
                          <a:latin typeface="Times New Roman" panose="02020603050405020304" pitchFamily="18" charset="0"/>
                          <a:cs typeface="Times New Roman" panose="02020603050405020304" pitchFamily="18" charset="0"/>
                        </a:rPr>
                        <a:t>  long term 5-10 years,</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A0A0A"/>
                          </a:solidFill>
                          <a:effectLst/>
                          <a:latin typeface="Times New Roman" panose="02020603050405020304" pitchFamily="18" charset="0"/>
                          <a:cs typeface="Times New Roman" panose="02020603050405020304" pitchFamily="18" charset="0"/>
                        </a:rPr>
                        <a:t> Short term 2-3 years,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2761837"/>
                  </a:ext>
                </a:extLst>
              </a:tr>
              <a:tr h="587375">
                <a:tc>
                  <a:txBody>
                    <a:bodyPr/>
                    <a:lstStyle/>
                    <a:p>
                      <a:r>
                        <a:rPr lang="en-US" dirty="0"/>
                        <a:t>3</a:t>
                      </a:r>
                    </a:p>
                  </a:txBody>
                  <a:tcPr/>
                </a:tc>
                <a:tc>
                  <a:txBody>
                    <a:bodyPr/>
                    <a:lstStyle/>
                    <a:p>
                      <a:r>
                        <a:rPr lang="en-US" dirty="0">
                          <a:latin typeface="Times New Roman" panose="02020603050405020304" pitchFamily="18" charset="0"/>
                          <a:cs typeface="Times New Roman" panose="02020603050405020304" pitchFamily="18" charset="0"/>
                        </a:rPr>
                        <a:t>The strategic plan provides the direction towards achieving the strategic objectives (vision of the company)</a:t>
                      </a:r>
                    </a:p>
                  </a:txBody>
                  <a:tcPr/>
                </a:tc>
                <a:tc>
                  <a:txBody>
                    <a:bodyPr/>
                    <a:lstStyle/>
                    <a:p>
                      <a:r>
                        <a:rPr lang="en-US" dirty="0">
                          <a:latin typeface="Times New Roman" panose="02020603050405020304" pitchFamily="18" charset="0"/>
                          <a:cs typeface="Times New Roman" panose="02020603050405020304" pitchFamily="18" charset="0"/>
                        </a:rPr>
                        <a:t> financial plan shows the direction towards achieving financial objectives.</a:t>
                      </a:r>
                    </a:p>
                  </a:txBody>
                  <a:tcPr/>
                </a:tc>
                <a:extLst>
                  <a:ext uri="{0D108BD9-81ED-4DB2-BD59-A6C34878D82A}">
                    <a16:rowId xmlns:a16="http://schemas.microsoft.com/office/drawing/2014/main" val="1757233460"/>
                  </a:ext>
                </a:extLst>
              </a:tr>
              <a:tr h="587375">
                <a:tc>
                  <a:txBody>
                    <a:bodyPr/>
                    <a:lstStyle/>
                    <a:p>
                      <a:r>
                        <a:rPr lang="en-US" dirty="0"/>
                        <a:t>4</a:t>
                      </a:r>
                    </a:p>
                  </a:txBody>
                  <a:tcPr/>
                </a:tc>
                <a:tc>
                  <a:txBody>
                    <a:bodyPr/>
                    <a:lstStyle/>
                    <a:p>
                      <a:r>
                        <a:rPr lang="en-US" dirty="0">
                          <a:latin typeface="Times New Roman" panose="02020603050405020304" pitchFamily="18" charset="0"/>
                          <a:cs typeface="Times New Roman" panose="02020603050405020304" pitchFamily="18" charset="0"/>
                        </a:rPr>
                        <a:t>strategic plan is required to align the resources according to the ultimate objectives of the company.</a:t>
                      </a:r>
                    </a:p>
                  </a:txBody>
                  <a:tcPr/>
                </a:tc>
                <a:tc>
                  <a:txBody>
                    <a:bodyPr/>
                    <a:lstStyle/>
                    <a:p>
                      <a:r>
                        <a:rPr lang="en-US" dirty="0">
                          <a:latin typeface="Times New Roman" panose="02020603050405020304" pitchFamily="18" charset="0"/>
                          <a:cs typeface="Times New Roman" panose="02020603050405020304" pitchFamily="18" charset="0"/>
                        </a:rPr>
                        <a:t>A financial plan is required to manage the cash flows within the company</a:t>
                      </a:r>
                    </a:p>
                  </a:txBody>
                  <a:tcPr/>
                </a:tc>
                <a:extLst>
                  <a:ext uri="{0D108BD9-81ED-4DB2-BD59-A6C34878D82A}">
                    <a16:rowId xmlns:a16="http://schemas.microsoft.com/office/drawing/2014/main" val="3273009065"/>
                  </a:ext>
                </a:extLst>
              </a:tr>
              <a:tr h="587375">
                <a:tc>
                  <a:txBody>
                    <a:bodyPr/>
                    <a:lstStyle/>
                    <a:p>
                      <a:r>
                        <a:rPr lang="en-US" dirty="0"/>
                        <a:t>5</a:t>
                      </a:r>
                    </a:p>
                  </a:txBody>
                  <a:tcPr/>
                </a:tc>
                <a:tc>
                  <a:txBody>
                    <a:bodyPr/>
                    <a:lstStyle/>
                    <a:p>
                      <a:r>
                        <a:rPr lang="en-US" sz="1800" dirty="0">
                          <a:solidFill>
                            <a:srgbClr val="0A0A0A"/>
                          </a:solidFill>
                          <a:effectLst/>
                        </a:rPr>
                        <a:t>wide range coverage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A0A0A"/>
                          </a:solidFill>
                          <a:effectLst/>
                        </a:rPr>
                        <a:t> limited scope</a:t>
                      </a:r>
                    </a:p>
                    <a:p>
                      <a:endParaRPr lang="en-US" dirty="0"/>
                    </a:p>
                  </a:txBody>
                  <a:tcPr/>
                </a:tc>
                <a:extLst>
                  <a:ext uri="{0D108BD9-81ED-4DB2-BD59-A6C34878D82A}">
                    <a16:rowId xmlns:a16="http://schemas.microsoft.com/office/drawing/2014/main" val="3481122516"/>
                  </a:ext>
                </a:extLst>
              </a:tr>
            </a:tbl>
          </a:graphicData>
        </a:graphic>
      </p:graphicFrame>
    </p:spTree>
    <p:extLst>
      <p:ext uri="{BB962C8B-B14F-4D97-AF65-F5344CB8AC3E}">
        <p14:creationId xmlns:p14="http://schemas.microsoft.com/office/powerpoint/2010/main" val="78919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E79F-E379-D35B-4E7C-1AFBC0247FD8}"/>
              </a:ext>
            </a:extLst>
          </p:cNvPr>
          <p:cNvSpPr>
            <a:spLocks noGrp="1"/>
          </p:cNvSpPr>
          <p:nvPr>
            <p:ph type="title"/>
          </p:nvPr>
        </p:nvSpPr>
        <p:spPr>
          <a:xfrm>
            <a:off x="457200" y="0"/>
            <a:ext cx="8839200" cy="1847088"/>
          </a:xfrm>
        </p:spPr>
        <p:txBody>
          <a:bodyPr>
            <a:normAutofit/>
          </a:bodyPr>
          <a:lstStyle/>
          <a:p>
            <a:r>
              <a:rPr lang="en-US" sz="4000" dirty="0"/>
              <a:t>Difference between Mission and Vision </a:t>
            </a:r>
          </a:p>
        </p:txBody>
      </p:sp>
      <p:graphicFrame>
        <p:nvGraphicFramePr>
          <p:cNvPr id="4" name="Content Placeholder 3">
            <a:extLst>
              <a:ext uri="{FF2B5EF4-FFF2-40B4-BE49-F238E27FC236}">
                <a16:creationId xmlns:a16="http://schemas.microsoft.com/office/drawing/2014/main" id="{53149541-7745-1939-3B38-7ACA6A802CAB}"/>
              </a:ext>
            </a:extLst>
          </p:cNvPr>
          <p:cNvGraphicFramePr>
            <a:graphicFrameLocks noGrp="1"/>
          </p:cNvGraphicFramePr>
          <p:nvPr>
            <p:ph idx="1"/>
            <p:extLst>
              <p:ext uri="{D42A27DB-BD31-4B8C-83A1-F6EECF244321}">
                <p14:modId xmlns:p14="http://schemas.microsoft.com/office/powerpoint/2010/main" val="735698324"/>
              </p:ext>
            </p:extLst>
          </p:nvPr>
        </p:nvGraphicFramePr>
        <p:xfrm>
          <a:off x="685801" y="1847088"/>
          <a:ext cx="8000999" cy="4719375"/>
        </p:xfrm>
        <a:graphic>
          <a:graphicData uri="http://schemas.openxmlformats.org/drawingml/2006/table">
            <a:tbl>
              <a:tblPr>
                <a:tableStyleId>{08FB837D-C827-4EFA-A057-4D05807E0F7C}</a:tableStyleId>
              </a:tblPr>
              <a:tblGrid>
                <a:gridCol w="1742965">
                  <a:extLst>
                    <a:ext uri="{9D8B030D-6E8A-4147-A177-3AD203B41FA5}">
                      <a16:colId xmlns:a16="http://schemas.microsoft.com/office/drawing/2014/main" val="4251350208"/>
                    </a:ext>
                  </a:extLst>
                </a:gridCol>
                <a:gridCol w="2905234">
                  <a:extLst>
                    <a:ext uri="{9D8B030D-6E8A-4147-A177-3AD203B41FA5}">
                      <a16:colId xmlns:a16="http://schemas.microsoft.com/office/drawing/2014/main" val="2578424195"/>
                    </a:ext>
                  </a:extLst>
                </a:gridCol>
                <a:gridCol w="3352800">
                  <a:extLst>
                    <a:ext uri="{9D8B030D-6E8A-4147-A177-3AD203B41FA5}">
                      <a16:colId xmlns:a16="http://schemas.microsoft.com/office/drawing/2014/main" val="2329396389"/>
                    </a:ext>
                  </a:extLst>
                </a:gridCol>
              </a:tblGrid>
              <a:tr h="309181">
                <a:tc>
                  <a:txBody>
                    <a:bodyPr/>
                    <a:lstStyle/>
                    <a:p>
                      <a:r>
                        <a:rPr lang="en-US" sz="1500" b="1"/>
                        <a:t>Aspect</a:t>
                      </a:r>
                      <a:endParaRPr lang="en-US" sz="1500"/>
                    </a:p>
                  </a:txBody>
                  <a:tcPr marL="75680" marR="75680" marT="37840" marB="37840" anchor="ctr"/>
                </a:tc>
                <a:tc>
                  <a:txBody>
                    <a:bodyPr/>
                    <a:lstStyle/>
                    <a:p>
                      <a:r>
                        <a:rPr lang="en-US" sz="1500" b="1"/>
                        <a:t>Mission Statement</a:t>
                      </a:r>
                      <a:endParaRPr lang="en-US" sz="1500"/>
                    </a:p>
                  </a:txBody>
                  <a:tcPr marL="75680" marR="75680" marT="37840" marB="37840" anchor="ctr"/>
                </a:tc>
                <a:tc>
                  <a:txBody>
                    <a:bodyPr/>
                    <a:lstStyle/>
                    <a:p>
                      <a:r>
                        <a:rPr lang="en-US" sz="1500" b="1" dirty="0"/>
                        <a:t>Vision Statement</a:t>
                      </a:r>
                      <a:endParaRPr lang="en-US" sz="1500" dirty="0"/>
                    </a:p>
                  </a:txBody>
                  <a:tcPr marL="75680" marR="75680" marT="37840" marB="37840" anchor="ctr"/>
                </a:tc>
                <a:extLst>
                  <a:ext uri="{0D108BD9-81ED-4DB2-BD59-A6C34878D82A}">
                    <a16:rowId xmlns:a16="http://schemas.microsoft.com/office/drawing/2014/main" val="307057799"/>
                  </a:ext>
                </a:extLst>
              </a:tr>
              <a:tr h="1006028">
                <a:tc>
                  <a:txBody>
                    <a:bodyPr/>
                    <a:lstStyle/>
                    <a:p>
                      <a:r>
                        <a:rPr lang="en-US" sz="1500" b="1" dirty="0"/>
                        <a:t>Purpose</a:t>
                      </a:r>
                      <a:endParaRPr lang="en-US" sz="1500" dirty="0"/>
                    </a:p>
                  </a:txBody>
                  <a:tcPr marL="75680" marR="75680" marT="37840" marB="37840" anchor="ctr"/>
                </a:tc>
                <a:tc>
                  <a:txBody>
                    <a:bodyPr/>
                    <a:lstStyle/>
                    <a:p>
                      <a:r>
                        <a:rPr lang="en-US" sz="1500" dirty="0"/>
                        <a:t>Defines the organization’s purpose and primary objectives</a:t>
                      </a:r>
                    </a:p>
                  </a:txBody>
                  <a:tcPr marL="75680" marR="75680" marT="37840" marB="37840" anchor="ctr"/>
                </a:tc>
                <a:tc>
                  <a:txBody>
                    <a:bodyPr/>
                    <a:lstStyle/>
                    <a:p>
                      <a:r>
                        <a:rPr lang="en-US" sz="1500"/>
                        <a:t>Outlines the organization's aspirations and future direction</a:t>
                      </a:r>
                    </a:p>
                  </a:txBody>
                  <a:tcPr marL="75680" marR="75680" marT="37840" marB="37840" anchor="ctr"/>
                </a:tc>
                <a:extLst>
                  <a:ext uri="{0D108BD9-81ED-4DB2-BD59-A6C34878D82A}">
                    <a16:rowId xmlns:a16="http://schemas.microsoft.com/office/drawing/2014/main" val="1586014906"/>
                  </a:ext>
                </a:extLst>
              </a:tr>
              <a:tr h="773746">
                <a:tc>
                  <a:txBody>
                    <a:bodyPr/>
                    <a:lstStyle/>
                    <a:p>
                      <a:r>
                        <a:rPr lang="en-US" sz="1500" b="1"/>
                        <a:t>Focus</a:t>
                      </a:r>
                      <a:endParaRPr lang="en-US" sz="1500"/>
                    </a:p>
                  </a:txBody>
                  <a:tcPr marL="75680" marR="75680" marT="37840" marB="37840" anchor="ctr"/>
                </a:tc>
                <a:tc>
                  <a:txBody>
                    <a:bodyPr/>
                    <a:lstStyle/>
                    <a:p>
                      <a:r>
                        <a:rPr lang="en-US" sz="1500" dirty="0"/>
                        <a:t>Present: what the organization does now</a:t>
                      </a:r>
                    </a:p>
                  </a:txBody>
                  <a:tcPr marL="75680" marR="75680" marT="37840" marB="37840" anchor="ctr"/>
                </a:tc>
                <a:tc>
                  <a:txBody>
                    <a:bodyPr/>
                    <a:lstStyle/>
                    <a:p>
                      <a:r>
                        <a:rPr lang="en-US" sz="1500"/>
                        <a:t>Future: what the organization aims to become or achieve</a:t>
                      </a:r>
                    </a:p>
                  </a:txBody>
                  <a:tcPr marL="75680" marR="75680" marT="37840" marB="37840" anchor="ctr"/>
                </a:tc>
                <a:extLst>
                  <a:ext uri="{0D108BD9-81ED-4DB2-BD59-A6C34878D82A}">
                    <a16:rowId xmlns:a16="http://schemas.microsoft.com/office/drawing/2014/main" val="1462994203"/>
                  </a:ext>
                </a:extLst>
              </a:tr>
              <a:tr h="773746">
                <a:tc>
                  <a:txBody>
                    <a:bodyPr/>
                    <a:lstStyle/>
                    <a:p>
                      <a:r>
                        <a:rPr lang="en-US" sz="1500" b="1"/>
                        <a:t>Components</a:t>
                      </a:r>
                      <a:endParaRPr lang="en-US" sz="1500"/>
                    </a:p>
                  </a:txBody>
                  <a:tcPr marL="75680" marR="75680" marT="37840" marB="37840" anchor="ctr"/>
                </a:tc>
                <a:tc>
                  <a:txBody>
                    <a:bodyPr/>
                    <a:lstStyle/>
                    <a:p>
                      <a:r>
                        <a:rPr lang="en-US" sz="1500"/>
                        <a:t>Core values, target audience, key services/products</a:t>
                      </a:r>
                    </a:p>
                  </a:txBody>
                  <a:tcPr marL="75680" marR="75680" marT="37840" marB="37840" anchor="ctr"/>
                </a:tc>
                <a:tc>
                  <a:txBody>
                    <a:bodyPr/>
                    <a:lstStyle/>
                    <a:p>
                      <a:r>
                        <a:rPr lang="en-US" sz="1500"/>
                        <a:t>Long-term view, inspirational, motivational</a:t>
                      </a:r>
                    </a:p>
                  </a:txBody>
                  <a:tcPr marL="75680" marR="75680" marT="37840" marB="37840" anchor="ctr"/>
                </a:tc>
                <a:extLst>
                  <a:ext uri="{0D108BD9-81ED-4DB2-BD59-A6C34878D82A}">
                    <a16:rowId xmlns:a16="http://schemas.microsoft.com/office/drawing/2014/main" val="480178911"/>
                  </a:ext>
                </a:extLst>
              </a:tr>
              <a:tr h="541464">
                <a:tc>
                  <a:txBody>
                    <a:bodyPr/>
                    <a:lstStyle/>
                    <a:p>
                      <a:r>
                        <a:rPr lang="en-US" sz="1500" b="1"/>
                        <a:t>Duration</a:t>
                      </a:r>
                      <a:endParaRPr lang="en-US" sz="1500"/>
                    </a:p>
                  </a:txBody>
                  <a:tcPr marL="75680" marR="75680" marT="37840" marB="37840" anchor="ctr"/>
                </a:tc>
                <a:tc>
                  <a:txBody>
                    <a:bodyPr/>
                    <a:lstStyle/>
                    <a:p>
                      <a:r>
                        <a:rPr lang="en-US" sz="1500"/>
                        <a:t>Stable over time but may evolve</a:t>
                      </a:r>
                    </a:p>
                  </a:txBody>
                  <a:tcPr marL="75680" marR="75680" marT="37840" marB="37840" anchor="ctr"/>
                </a:tc>
                <a:tc>
                  <a:txBody>
                    <a:bodyPr/>
                    <a:lstStyle/>
                    <a:p>
                      <a:r>
                        <a:rPr lang="en-US" sz="1500"/>
                        <a:t>Timeless but can be revised</a:t>
                      </a:r>
                    </a:p>
                  </a:txBody>
                  <a:tcPr marL="75680" marR="75680" marT="37840" marB="37840" anchor="ctr"/>
                </a:tc>
                <a:extLst>
                  <a:ext uri="{0D108BD9-81ED-4DB2-BD59-A6C34878D82A}">
                    <a16:rowId xmlns:a16="http://schemas.microsoft.com/office/drawing/2014/main" val="543761214"/>
                  </a:ext>
                </a:extLst>
              </a:tr>
              <a:tr h="541464">
                <a:tc>
                  <a:txBody>
                    <a:bodyPr/>
                    <a:lstStyle/>
                    <a:p>
                      <a:r>
                        <a:rPr lang="en-US" sz="1500" b="1"/>
                        <a:t>Scope</a:t>
                      </a:r>
                      <a:endParaRPr lang="en-US" sz="1500"/>
                    </a:p>
                  </a:txBody>
                  <a:tcPr marL="75680" marR="75680" marT="37840" marB="37840" anchor="ctr"/>
                </a:tc>
                <a:tc>
                  <a:txBody>
                    <a:bodyPr/>
                    <a:lstStyle/>
                    <a:p>
                      <a:r>
                        <a:rPr lang="en-US" sz="1500"/>
                        <a:t>Specific, detailed, actionable</a:t>
                      </a:r>
                    </a:p>
                  </a:txBody>
                  <a:tcPr marL="75680" marR="75680" marT="37840" marB="37840" anchor="ctr"/>
                </a:tc>
                <a:tc>
                  <a:txBody>
                    <a:bodyPr/>
                    <a:lstStyle/>
                    <a:p>
                      <a:r>
                        <a:rPr lang="en-US" sz="1500"/>
                        <a:t>Broad, overarching, visionary</a:t>
                      </a:r>
                    </a:p>
                  </a:txBody>
                  <a:tcPr marL="75680" marR="75680" marT="37840" marB="37840" anchor="ctr"/>
                </a:tc>
                <a:extLst>
                  <a:ext uri="{0D108BD9-81ED-4DB2-BD59-A6C34878D82A}">
                    <a16:rowId xmlns:a16="http://schemas.microsoft.com/office/drawing/2014/main" val="2127554258"/>
                  </a:ext>
                </a:extLst>
              </a:tr>
              <a:tr h="773746">
                <a:tc>
                  <a:txBody>
                    <a:bodyPr/>
                    <a:lstStyle/>
                    <a:p>
                      <a:r>
                        <a:rPr lang="en-US" sz="1500" b="1"/>
                        <a:t>Example</a:t>
                      </a:r>
                      <a:endParaRPr lang="en-US" sz="1500"/>
                    </a:p>
                  </a:txBody>
                  <a:tcPr marL="75680" marR="75680" marT="37840" marB="37840" anchor="ctr"/>
                </a:tc>
                <a:tc>
                  <a:txBody>
                    <a:bodyPr/>
                    <a:lstStyle/>
                    <a:p>
                      <a:r>
                        <a:rPr lang="en-US" sz="1500" dirty="0"/>
                        <a:t>"To provide high-quality education for student success"</a:t>
                      </a:r>
                    </a:p>
                  </a:txBody>
                  <a:tcPr marL="75680" marR="75680" marT="37840" marB="37840" anchor="ctr"/>
                </a:tc>
                <a:tc>
                  <a:txBody>
                    <a:bodyPr/>
                    <a:lstStyle/>
                    <a:p>
                      <a:r>
                        <a:rPr lang="en-US" sz="1500" dirty="0"/>
                        <a:t>"To be a global leader in innovative education"</a:t>
                      </a:r>
                    </a:p>
                  </a:txBody>
                  <a:tcPr marL="75680" marR="75680" marT="37840" marB="37840" anchor="ctr"/>
                </a:tc>
                <a:extLst>
                  <a:ext uri="{0D108BD9-81ED-4DB2-BD59-A6C34878D82A}">
                    <a16:rowId xmlns:a16="http://schemas.microsoft.com/office/drawing/2014/main" val="3891602021"/>
                  </a:ext>
                </a:extLst>
              </a:tr>
            </a:tbl>
          </a:graphicData>
        </a:graphic>
      </p:graphicFrame>
    </p:spTree>
    <p:extLst>
      <p:ext uri="{BB962C8B-B14F-4D97-AF65-F5344CB8AC3E}">
        <p14:creationId xmlns:p14="http://schemas.microsoft.com/office/powerpoint/2010/main" val="368096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Vision talks about “</a:t>
            </a:r>
            <a:r>
              <a:rPr lang="en-US" sz="2800" b="1" dirty="0">
                <a:latin typeface="Times New Roman" panose="02020603050405020304" pitchFamily="18" charset="0"/>
                <a:cs typeface="Times New Roman" panose="02020603050405020304" pitchFamily="18" charset="0"/>
              </a:rPr>
              <a:t>Where</a:t>
            </a:r>
            <a:r>
              <a:rPr lang="en-US" sz="2800" dirty="0">
                <a:latin typeface="Times New Roman" panose="02020603050405020304" pitchFamily="18" charset="0"/>
                <a:cs typeface="Times New Roman" panose="02020603050405020304" pitchFamily="18" charset="0"/>
              </a:rPr>
              <a:t>” does one wants to reach in Future say for e.g. 5 years or 10 yrs. from now”.</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Example Company XYZ wants to be leader in manufacturing of Electric vehicles.</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Vision statement articulates the future of the company where the company is heading towards and lays out what it seeks to become in long terms says for example 5 years or 10 yrs. from now. </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Vision provides bases foundation for defining mission statement.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9918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a:t>			</a:t>
            </a:r>
            <a:r>
              <a:rPr lang="en-US" sz="3600" dirty="0">
                <a:latin typeface="Times New Roman" panose="02020603050405020304" pitchFamily="18" charset="0"/>
                <a:cs typeface="Times New Roman" panose="02020603050405020304" pitchFamily="18" charset="0"/>
              </a:rPr>
              <a:t>Mission:</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Mission talks about “</a:t>
            </a:r>
            <a:r>
              <a:rPr lang="en-US" b="1" dirty="0">
                <a:latin typeface="Times New Roman" panose="02020603050405020304" pitchFamily="18" charset="0"/>
                <a:cs typeface="Times New Roman" panose="02020603050405020304" pitchFamily="18" charset="0"/>
              </a:rPr>
              <a:t>What</a:t>
            </a:r>
            <a:r>
              <a:rPr lang="en-US" dirty="0">
                <a:latin typeface="Times New Roman" panose="02020603050405020304" pitchFamily="18" charset="0"/>
                <a:cs typeface="Times New Roman" panose="02020603050405020304" pitchFamily="18" charset="0"/>
              </a:rPr>
              <a:t>” is that the reason for your presence of your organization or what’s the fundamental reason why you came in this business ”.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short, Mission statement is a written description of an organization’s purpose for existing.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Mission statement will help other know what we do and why are we in this business.</a:t>
            </a:r>
          </a:p>
        </p:txBody>
      </p:sp>
    </p:spTree>
    <p:extLst>
      <p:ext uri="{BB962C8B-B14F-4D97-AF65-F5344CB8AC3E}">
        <p14:creationId xmlns:p14="http://schemas.microsoft.com/office/powerpoint/2010/main" val="135685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a:t>				</a:t>
            </a:r>
            <a:r>
              <a:rPr lang="en-US" b="1" dirty="0"/>
              <a:t>Goals:</a:t>
            </a:r>
            <a:endParaRPr lang="en-US" sz="3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Goals are defined from what company wants to realize.</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It can be profit or good customer service Goals are usually expressed as percentage (%) in measurable terms.</a:t>
            </a:r>
          </a:p>
          <a:p>
            <a:pPr marL="0" indent="0">
              <a:buNone/>
            </a:pPr>
            <a:r>
              <a:rPr 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should be </a:t>
            </a:r>
            <a:r>
              <a:rPr lang="en-US" sz="2800" b="1" dirty="0">
                <a:solidFill>
                  <a:srgbClr val="FF0000"/>
                </a:solidFill>
                <a:latin typeface="Times New Roman" panose="02020603050405020304" pitchFamily="18" charset="0"/>
                <a:cs typeface="Times New Roman" panose="02020603050405020304" pitchFamily="18" charset="0"/>
              </a:rPr>
              <a:t>SMART</a:t>
            </a:r>
            <a:r>
              <a:rPr lang="en-US" sz="2800" dirty="0">
                <a:latin typeface="Times New Roman" panose="02020603050405020304" pitchFamily="18" charset="0"/>
                <a:cs typeface="Times New Roman" panose="02020603050405020304" pitchFamily="18" charset="0"/>
              </a:rPr>
              <a:t> goals where SMART stands for Specific, Measurable, Attainable, Realistic and Time bound.</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Say for example our one of goals could be to have 15% increase in revenue or 10% decrease in non-value added activities. </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Companies normally define their goals and objectives in their vision and mission statements.</a:t>
            </a:r>
          </a:p>
        </p:txBody>
      </p:sp>
    </p:spTree>
    <p:extLst>
      <p:ext uri="{BB962C8B-B14F-4D97-AF65-F5344CB8AC3E}">
        <p14:creationId xmlns:p14="http://schemas.microsoft.com/office/powerpoint/2010/main" val="326440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a:t>			</a:t>
            </a:r>
            <a:r>
              <a:rPr lang="en-US" sz="36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 are the specific actions taken to achieve these goals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Say for E.g. my Goal is to “Increase revenue by 10% and decrease waste reduction by 5%”, then based on this goal I will formalize my objectives based on this goal which can be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goal is “</a:t>
            </a:r>
            <a:r>
              <a:rPr lang="en-US" b="1" i="1" dirty="0">
                <a:latin typeface="Times New Roman" panose="02020603050405020304" pitchFamily="18" charset="0"/>
                <a:cs typeface="Times New Roman" panose="02020603050405020304" pitchFamily="18" charset="0"/>
              </a:rPr>
              <a:t>Increase revenue by 10%</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-add 5 new customer and retain at least 2 customer</a:t>
            </a:r>
          </a:p>
          <a:p>
            <a:pPr marL="0" indent="0">
              <a:buNone/>
            </a:pP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goal is “</a:t>
            </a:r>
            <a:r>
              <a:rPr lang="en-US" b="1" i="1" dirty="0">
                <a:latin typeface="Times New Roman" panose="02020603050405020304" pitchFamily="18" charset="0"/>
                <a:cs typeface="Times New Roman" panose="02020603050405020304" pitchFamily="18" charset="0"/>
              </a:rPr>
              <a:t>Decrease waste reduction by 5%</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80983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0">
              <a:buNone/>
            </a:pPr>
            <a:endParaRPr lang="en-US" dirty="0"/>
          </a:p>
          <a:p>
            <a:pPr marL="0" indent="0">
              <a:buNone/>
            </a:pPr>
            <a:endParaRPr lang="en-US" dirty="0"/>
          </a:p>
          <a:p>
            <a:pPr marL="0" indent="0" algn="ctr">
              <a:buNone/>
            </a:pPr>
            <a:r>
              <a:rPr lang="en-US" sz="4400" dirty="0">
                <a:solidFill>
                  <a:srgbClr val="FF0000"/>
                </a:solidFill>
                <a:latin typeface="Times New Roman" panose="02020603050405020304" pitchFamily="18" charset="0"/>
                <a:cs typeface="Times New Roman" panose="02020603050405020304" pitchFamily="18" charset="0"/>
              </a:rPr>
              <a:t>In conclusion;</a:t>
            </a:r>
          </a:p>
          <a:p>
            <a:pPr marL="0" indent="0" algn="ctr">
              <a:buNone/>
            </a:pPr>
            <a:endParaRPr lang="en-US" sz="44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400" dirty="0">
                <a:solidFill>
                  <a:srgbClr val="FF0000"/>
                </a:solidFill>
                <a:latin typeface="Times New Roman" panose="02020603050405020304" pitchFamily="18" charset="0"/>
                <a:cs typeface="Times New Roman" panose="02020603050405020304" pitchFamily="18" charset="0"/>
              </a:rPr>
              <a:t>Vision: Where?</a:t>
            </a:r>
          </a:p>
          <a:p>
            <a:pPr marL="0" indent="0" algn="ctr">
              <a:buNone/>
            </a:pPr>
            <a:endParaRPr lang="en-US" sz="44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400" dirty="0">
                <a:solidFill>
                  <a:srgbClr val="FF0000"/>
                </a:solidFill>
                <a:latin typeface="Times New Roman" panose="02020603050405020304" pitchFamily="18" charset="0"/>
                <a:cs typeface="Times New Roman" panose="02020603050405020304" pitchFamily="18" charset="0"/>
              </a:rPr>
              <a:t>Mission: What?</a:t>
            </a:r>
          </a:p>
          <a:p>
            <a:pPr marL="0" indent="0" algn="ctr">
              <a:buNone/>
            </a:pPr>
            <a:endParaRPr lang="en-US" sz="44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400" dirty="0">
                <a:solidFill>
                  <a:srgbClr val="FF0000"/>
                </a:solidFill>
                <a:latin typeface="Times New Roman" panose="02020603050405020304" pitchFamily="18" charset="0"/>
                <a:cs typeface="Times New Roman" panose="02020603050405020304" pitchFamily="18" charset="0"/>
              </a:rPr>
              <a:t>Objectives: Why?</a:t>
            </a:r>
          </a:p>
          <a:p>
            <a:pPr marL="0" indent="0" algn="ctr">
              <a:buNone/>
            </a:pPr>
            <a:endParaRPr lang="en-US" sz="44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400" dirty="0">
                <a:solidFill>
                  <a:srgbClr val="FF0000"/>
                </a:solidFill>
                <a:latin typeface="Times New Roman" panose="02020603050405020304" pitchFamily="18" charset="0"/>
                <a:cs typeface="Times New Roman" panose="02020603050405020304" pitchFamily="18" charset="0"/>
              </a:rPr>
              <a:t>Strategies: How?</a:t>
            </a:r>
          </a:p>
        </p:txBody>
      </p:sp>
    </p:spTree>
    <p:extLst>
      <p:ext uri="{BB962C8B-B14F-4D97-AF65-F5344CB8AC3E}">
        <p14:creationId xmlns:p14="http://schemas.microsoft.com/office/powerpoint/2010/main" val="234029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p:txBody>
      </p:sp>
      <p:sp>
        <p:nvSpPr>
          <p:cNvPr id="4" name="Rounded Rectangle 3"/>
          <p:cNvSpPr/>
          <p:nvPr/>
        </p:nvSpPr>
        <p:spPr>
          <a:xfrm>
            <a:off x="38100" y="685800"/>
            <a:ext cx="20193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Objectives</a:t>
            </a:r>
          </a:p>
        </p:txBody>
      </p:sp>
      <p:sp>
        <p:nvSpPr>
          <p:cNvPr id="5" name="Rounded Rectangle 4"/>
          <p:cNvSpPr/>
          <p:nvPr/>
        </p:nvSpPr>
        <p:spPr>
          <a:xfrm>
            <a:off x="38100" y="4267200"/>
            <a:ext cx="15621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Strategy</a:t>
            </a:r>
          </a:p>
        </p:txBody>
      </p:sp>
      <p:sp>
        <p:nvSpPr>
          <p:cNvPr id="6" name="Oval 5"/>
          <p:cNvSpPr/>
          <p:nvPr/>
        </p:nvSpPr>
        <p:spPr>
          <a:xfrm>
            <a:off x="2819400" y="6858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Where do you want to be?</a:t>
            </a:r>
          </a:p>
        </p:txBody>
      </p:sp>
      <p:sp>
        <p:nvSpPr>
          <p:cNvPr id="7" name="Oval 6"/>
          <p:cNvSpPr/>
          <p:nvPr/>
        </p:nvSpPr>
        <p:spPr>
          <a:xfrm>
            <a:off x="1918855" y="41148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How do we get there?</a:t>
            </a:r>
          </a:p>
        </p:txBody>
      </p:sp>
      <p:sp>
        <p:nvSpPr>
          <p:cNvPr id="8" name="Rounded Rectangle 7"/>
          <p:cNvSpPr/>
          <p:nvPr/>
        </p:nvSpPr>
        <p:spPr>
          <a:xfrm>
            <a:off x="5486400" y="9144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Desired outcomes</a:t>
            </a:r>
          </a:p>
        </p:txBody>
      </p:sp>
      <p:sp>
        <p:nvSpPr>
          <p:cNvPr id="9" name="Rounded Rectangle 8"/>
          <p:cNvSpPr/>
          <p:nvPr/>
        </p:nvSpPr>
        <p:spPr>
          <a:xfrm>
            <a:off x="4731327" y="4267200"/>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Broad Action Plan</a:t>
            </a:r>
          </a:p>
        </p:txBody>
      </p:sp>
      <p:sp>
        <p:nvSpPr>
          <p:cNvPr id="10" name="Rounded Rectangle 9"/>
          <p:cNvSpPr/>
          <p:nvPr/>
        </p:nvSpPr>
        <p:spPr>
          <a:xfrm>
            <a:off x="7751618" y="706582"/>
            <a:ext cx="1371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Ends Results</a:t>
            </a:r>
          </a:p>
        </p:txBody>
      </p:sp>
      <p:sp>
        <p:nvSpPr>
          <p:cNvPr id="11" name="Rounded Rectangle 10"/>
          <p:cNvSpPr/>
          <p:nvPr/>
        </p:nvSpPr>
        <p:spPr>
          <a:xfrm>
            <a:off x="7239000" y="3927764"/>
            <a:ext cx="1905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Means to achieve objectives</a:t>
            </a:r>
          </a:p>
        </p:txBody>
      </p:sp>
      <p:sp>
        <p:nvSpPr>
          <p:cNvPr id="12" name="Down Arrow 11"/>
          <p:cNvSpPr/>
          <p:nvPr/>
        </p:nvSpPr>
        <p:spPr>
          <a:xfrm flipH="1">
            <a:off x="731519" y="1752600"/>
            <a:ext cx="335281" cy="2362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057400" y="1156855"/>
            <a:ext cx="762000" cy="27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ight Arrow 13"/>
          <p:cNvSpPr/>
          <p:nvPr/>
        </p:nvSpPr>
        <p:spPr>
          <a:xfrm>
            <a:off x="1638300" y="4433454"/>
            <a:ext cx="280555" cy="370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181600" y="11430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281055" y="4433454"/>
            <a:ext cx="450272"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712527" y="4495800"/>
            <a:ext cx="52647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239000" y="1143000"/>
            <a:ext cx="512618"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flipV="1">
            <a:off x="8191500" y="1773382"/>
            <a:ext cx="457200" cy="2154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38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Benefit of Strategic Vision:</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Provides direction: </a:t>
            </a:r>
          </a:p>
          <a:p>
            <a:pPr marL="0" lvl="0" indent="0">
              <a:buNone/>
            </a:pPr>
            <a:r>
              <a:rPr lang="en-US" dirty="0">
                <a:latin typeface="Times New Roman" panose="02020603050405020304" pitchFamily="18" charset="0"/>
                <a:cs typeface="Times New Roman" panose="02020603050405020304" pitchFamily="18" charset="0"/>
              </a:rPr>
              <a:t>	Strategic vision provides long-term direction to the organization. It prepares the organization for future.</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Guides for decisions: </a:t>
            </a:r>
          </a:p>
          <a:p>
            <a:pPr marL="0" lvl="0" indent="0">
              <a:buNone/>
            </a:pPr>
            <a:r>
              <a:rPr lang="en-US" dirty="0">
                <a:latin typeface="Times New Roman" panose="02020603050405020304" pitchFamily="18" charset="0"/>
                <a:cs typeface="Times New Roman" panose="02020603050405020304" pitchFamily="18" charset="0"/>
              </a:rPr>
              <a:t>	Strategies vision reflects intent of the organization. It guides strategic decision.</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Shapes strategy: </a:t>
            </a:r>
          </a:p>
          <a:p>
            <a:pPr marL="0" lvl="0" indent="0">
              <a:buNone/>
            </a:pPr>
            <a:r>
              <a:rPr lang="en-US" dirty="0">
                <a:latin typeface="Times New Roman" panose="02020603050405020304" pitchFamily="18" charset="0"/>
                <a:cs typeface="Times New Roman" panose="02020603050405020304" pitchFamily="18" charset="0"/>
              </a:rPr>
              <a:t>	Strategy vision is the future aspiration of an organization. Strategic management always focuses on strategic vision.</a:t>
            </a:r>
          </a:p>
          <a:p>
            <a:pPr lvl="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Sets priority: </a:t>
            </a:r>
          </a:p>
          <a:p>
            <a:pPr marL="0" lvl="0" indent="0">
              <a:buNone/>
            </a:pPr>
            <a:r>
              <a:rPr lang="en-US" dirty="0">
                <a:latin typeface="Times New Roman" panose="02020603050405020304" pitchFamily="18" charset="0"/>
                <a:cs typeface="Times New Roman" panose="02020603050405020304" pitchFamily="18" charset="0"/>
              </a:rPr>
              <a:t>	Strategic vision set organizational priority. It further guides planning.</a:t>
            </a:r>
          </a:p>
          <a:p>
            <a:pPr marL="0" indent="0">
              <a:buNone/>
            </a:pPr>
            <a:endParaRPr lang="en-US" dirty="0"/>
          </a:p>
        </p:txBody>
      </p:sp>
    </p:spTree>
    <p:extLst>
      <p:ext uri="{BB962C8B-B14F-4D97-AF65-F5344CB8AC3E}">
        <p14:creationId xmlns:p14="http://schemas.microsoft.com/office/powerpoint/2010/main" val="1777821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1927</TotalTime>
  <Words>2104</Words>
  <Application>Microsoft Office PowerPoint</Application>
  <PresentationFormat>On-screen Show (4:3)</PresentationFormat>
  <Paragraphs>197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Constantia</vt:lpstr>
      <vt:lpstr>Times New Roman</vt:lpstr>
      <vt:lpstr>Wingdings</vt:lpstr>
      <vt:lpstr>Wingdings 2</vt:lpstr>
      <vt:lpstr>Flow</vt:lpstr>
      <vt:lpstr>VISION, MISSION, OBJECTIVES      AND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Mission and Vision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Nishan shah</cp:lastModifiedBy>
  <cp:revision>270</cp:revision>
  <dcterms:created xsi:type="dcterms:W3CDTF">2020-08-19T11:35:58Z</dcterms:created>
  <dcterms:modified xsi:type="dcterms:W3CDTF">2024-07-09T14:00:25Z</dcterms:modified>
</cp:coreProperties>
</file>