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461" r:id="rId2"/>
    <p:sldId id="458" r:id="rId3"/>
    <p:sldId id="464" r:id="rId4"/>
    <p:sldId id="459" r:id="rId5"/>
    <p:sldId id="465" r:id="rId6"/>
    <p:sldId id="463" r:id="rId7"/>
    <p:sldId id="462" r:id="rId8"/>
    <p:sldId id="469" r:id="rId9"/>
    <p:sldId id="466" r:id="rId10"/>
    <p:sldId id="467" r:id="rId11"/>
    <p:sldId id="460" r:id="rId12"/>
    <p:sldId id="470" r:id="rId13"/>
    <p:sldId id="471" r:id="rId14"/>
    <p:sldId id="472" r:id="rId15"/>
    <p:sldId id="473" r:id="rId16"/>
    <p:sldId id="474" r:id="rId17"/>
    <p:sldId id="475" r:id="rId18"/>
    <p:sldId id="476" r:id="rId19"/>
    <p:sldId id="477" r:id="rId20"/>
    <p:sldId id="479" r:id="rId21"/>
    <p:sldId id="478" r:id="rId22"/>
    <p:sldId id="480" r:id="rId23"/>
    <p:sldId id="481" r:id="rId24"/>
    <p:sldId id="482" r:id="rId25"/>
    <p:sldId id="483" r:id="rId26"/>
    <p:sldId id="484" r:id="rId27"/>
    <p:sldId id="485" r:id="rId28"/>
    <p:sldId id="486" r:id="rId29"/>
    <p:sldId id="490" r:id="rId30"/>
    <p:sldId id="487" r:id="rId31"/>
    <p:sldId id="488" r:id="rId32"/>
    <p:sldId id="489" r:id="rId33"/>
    <p:sldId id="491" r:id="rId34"/>
    <p:sldId id="492" r:id="rId35"/>
    <p:sldId id="493" r:id="rId36"/>
    <p:sldId id="494" r:id="rId37"/>
    <p:sldId id="495" r:id="rId38"/>
    <p:sldId id="496" r:id="rId39"/>
    <p:sldId id="497" r:id="rId40"/>
    <p:sldId id="498" r:id="rId41"/>
    <p:sldId id="499" r:id="rId42"/>
    <p:sldId id="500" r:id="rId43"/>
    <p:sldId id="501" r:id="rId44"/>
    <p:sldId id="502" r:id="rId45"/>
    <p:sldId id="503" r:id="rId46"/>
    <p:sldId id="504" r:id="rId47"/>
    <p:sldId id="505" r:id="rId48"/>
    <p:sldId id="506" r:id="rId49"/>
    <p:sldId id="507" r:id="rId50"/>
    <p:sldId id="508" r:id="rId51"/>
    <p:sldId id="509" r:id="rId52"/>
    <p:sldId id="510" r:id="rId53"/>
    <p:sldId id="511" r:id="rId54"/>
    <p:sldId id="512" r:id="rId55"/>
    <p:sldId id="513"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AFD1AE6-DB38-4823-85C2-22793C13F19D}" type="datetimeFigureOut">
              <a:rPr lang="en-US" smtClean="0"/>
              <a:pPr/>
              <a:t>8/2/2024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3FA38A0-4739-4005-BBFD-45FC59A2E6B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D1AE6-DB38-4823-85C2-22793C13F19D}"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D1AE6-DB38-4823-85C2-22793C13F19D}"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D1AE6-DB38-4823-85C2-22793C13F19D}"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AFD1AE6-DB38-4823-85C2-22793C13F19D}"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AFD1AE6-DB38-4823-85C2-22793C13F19D}" type="datetimeFigureOut">
              <a:rPr lang="en-US" smtClean="0"/>
              <a:pPr/>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AFD1AE6-DB38-4823-85C2-22793C13F19D}" type="datetimeFigureOut">
              <a:rPr lang="en-US" smtClean="0"/>
              <a:pPr/>
              <a:t>8/2/2024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FD1AE6-DB38-4823-85C2-22793C13F19D}" type="datetimeFigureOut">
              <a:rPr lang="en-US" smtClean="0"/>
              <a:pPr/>
              <a:t>8/2/2024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FD1AE6-DB38-4823-85C2-22793C13F19D}" type="datetimeFigureOut">
              <a:rPr lang="en-US" smtClean="0"/>
              <a:pPr/>
              <a:t>8/2/2024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AFD1AE6-DB38-4823-85C2-22793C13F19D}" type="datetimeFigureOut">
              <a:rPr lang="en-US" smtClean="0"/>
              <a:pPr/>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FD1AE6-DB38-4823-85C2-22793C13F19D}" type="datetimeFigureOut">
              <a:rPr lang="en-US" smtClean="0"/>
              <a:pPr/>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3FA38A0-4739-4005-BBFD-45FC59A2E6B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AFD1AE6-DB38-4823-85C2-22793C13F19D}" type="datetimeFigureOut">
              <a:rPr lang="en-US" smtClean="0"/>
              <a:pPr/>
              <a:t>8/2/2024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3FA38A0-4739-4005-BBFD-45FC59A2E6B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199"/>
            <a:ext cx="9144000" cy="1477963"/>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STRATEGY </a:t>
            </a:r>
            <a:r>
              <a:rPr lang="en-US" b="1" dirty="0">
                <a:latin typeface="Times New Roman" panose="02020603050405020304" pitchFamily="18" charset="0"/>
                <a:cs typeface="Times New Roman" panose="02020603050405020304" pitchFamily="18" charset="0"/>
              </a:rPr>
              <a:t>IMPLEMENTATION</a:t>
            </a:r>
            <a:br>
              <a:rPr lang="en-US" b="1" dirty="0">
                <a:latin typeface="Times New Roman" panose="02020603050405020304" pitchFamily="18" charset="0"/>
                <a:cs typeface="Times New Roman" panose="02020603050405020304" pitchFamily="18" charset="0"/>
              </a:rPr>
            </a:br>
            <a:endParaRPr lang="en-US" dirty="0"/>
          </a:p>
        </p:txBody>
      </p:sp>
      <p:pic>
        <p:nvPicPr>
          <p:cNvPr id="3074" name="Picture 2" descr="https://bernardmarr.com/img/Successful%20Strategy%20Implementation%20How%20To%20Align%20Your%20Initiatives%20With%20Strategic%20Priorities.pn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281567" y="1935163"/>
            <a:ext cx="6580865" cy="43894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5458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endParaRPr lang="en-US" dirty="0" smtClean="0"/>
          </a:p>
          <a:p>
            <a:pPr marL="0" indent="0">
              <a:buNone/>
            </a:pPr>
            <a:r>
              <a:rPr lang="en-US" b="1" dirty="0" smtClean="0"/>
              <a:t>	</a:t>
            </a:r>
            <a:r>
              <a:rPr lang="en-US" b="1" dirty="0" smtClean="0">
                <a:latin typeface="Times New Roman" panose="02020603050405020304" pitchFamily="18" charset="0"/>
                <a:cs typeface="Times New Roman" panose="02020603050405020304" pitchFamily="18" charset="0"/>
              </a:rPr>
              <a:t>Advantages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Develops </a:t>
            </a:r>
            <a:r>
              <a:rPr lang="en-US" dirty="0">
                <a:latin typeface="Times New Roman" panose="02020603050405020304" pitchFamily="18" charset="0"/>
                <a:cs typeface="Times New Roman" panose="02020603050405020304" pitchFamily="18" charset="0"/>
              </a:rPr>
              <a:t>functional expertise </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Enhances efficient use of resources through specialization </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Centralized control of strategic decisions. </a:t>
            </a:r>
          </a:p>
          <a:p>
            <a:endParaRPr lang="en-US"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Disadvantages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Encourages </a:t>
            </a:r>
            <a:r>
              <a:rPr lang="en-US" dirty="0">
                <a:latin typeface="Times New Roman" panose="02020603050405020304" pitchFamily="18" charset="0"/>
                <a:cs typeface="Times New Roman" panose="02020603050405020304" pitchFamily="18" charset="0"/>
              </a:rPr>
              <a:t>narrow specialization when members of a functional group develop more loyalty to the functional group’s goals. </a:t>
            </a:r>
          </a:p>
          <a:p>
            <a:r>
              <a:rPr lang="en-US" dirty="0" smtClean="0">
                <a:latin typeface="Times New Roman" panose="02020603050405020304" pitchFamily="18" charset="0"/>
                <a:cs typeface="Times New Roman" panose="02020603050405020304" pitchFamily="18" charset="0"/>
              </a:rPr>
              <a:t>Conflict </a:t>
            </a:r>
            <a:r>
              <a:rPr lang="en-US" dirty="0">
                <a:latin typeface="Times New Roman" panose="02020603050405020304" pitchFamily="18" charset="0"/>
                <a:cs typeface="Times New Roman" panose="02020603050405020304" pitchFamily="18" charset="0"/>
              </a:rPr>
              <a:t>may develop among different departments striving for different goals </a:t>
            </a:r>
          </a:p>
          <a:p>
            <a:r>
              <a:rPr lang="en-US" dirty="0" smtClean="0">
                <a:latin typeface="Times New Roman" panose="02020603050405020304" pitchFamily="18" charset="0"/>
                <a:cs typeface="Times New Roman" panose="02020603050405020304" pitchFamily="18" charset="0"/>
              </a:rPr>
              <a:t>Limits </a:t>
            </a:r>
            <a:r>
              <a:rPr lang="en-US" dirty="0">
                <a:latin typeface="Times New Roman" panose="02020603050405020304" pitchFamily="18" charset="0"/>
                <a:cs typeface="Times New Roman" panose="02020603050405020304" pitchFamily="18" charset="0"/>
              </a:rPr>
              <a:t>the development of general managers </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Decreases response time as the organization grows. </a:t>
            </a:r>
          </a:p>
          <a:p>
            <a:pPr marL="0" indent="0">
              <a:buNone/>
            </a:pPr>
            <a:endParaRPr lang="en-US" dirty="0"/>
          </a:p>
        </p:txBody>
      </p:sp>
    </p:spTree>
    <p:extLst>
      <p:ext uri="{BB962C8B-B14F-4D97-AF65-F5344CB8AC3E}">
        <p14:creationId xmlns:p14="http://schemas.microsoft.com/office/powerpoint/2010/main" xmlns="" val="339531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Simple structure</a:t>
            </a:r>
            <a:endParaRPr lang="en-US" dirty="0"/>
          </a:p>
        </p:txBody>
      </p:sp>
      <p:pic>
        <p:nvPicPr>
          <p:cNvPr id="2052" name="Picture 4" descr="Organizational Structure"/>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57200" y="2257326"/>
            <a:ext cx="8229600" cy="374511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77467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a:latin typeface="Times New Roman" panose="02020603050405020304" pitchFamily="18" charset="0"/>
                <a:cs typeface="Times New Roman" panose="02020603050405020304" pitchFamily="18" charset="0"/>
              </a:rPr>
              <a:t>A simple structure is the most basic operating system that a business can use to centralize its activities. Also known as the flat structure, the simple organizational structure doesn't have multiple layers of management or formal departments. Instead, a simple organizational structure usually has one owner that delegates tasks to employees directly. Because the simple structure has no management personnel, the employees report to only the leader when they finish tasks.</a:t>
            </a:r>
          </a:p>
          <a:p>
            <a:r>
              <a:rPr lang="en-US" dirty="0">
                <a:latin typeface="Times New Roman" panose="02020603050405020304" pitchFamily="18" charset="0"/>
                <a:cs typeface="Times New Roman" panose="02020603050405020304" pitchFamily="18" charset="0"/>
              </a:rPr>
              <a:t>As a company with a simple organizational structure grows, staff members may begin to specialize in tasks and skills. The owner may give some expert employees management positions, having them lead specializations of the business based on their most prominent skills. Once a business gains departments structures that focus on a single aspect of the organization, it's no longer a simple structure.</a:t>
            </a:r>
          </a:p>
          <a:p>
            <a:endParaRPr lang="en-US" dirty="0"/>
          </a:p>
        </p:txBody>
      </p:sp>
    </p:spTree>
    <p:extLst>
      <p:ext uri="{BB962C8B-B14F-4D97-AF65-F5344CB8AC3E}">
        <p14:creationId xmlns:p14="http://schemas.microsoft.com/office/powerpoint/2010/main" xmlns="" val="3599075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81800"/>
          </a:xfrm>
        </p:spPr>
        <p:txBody>
          <a:bodyPr/>
          <a:lstStyle/>
          <a:p>
            <a:pPr marL="0" indent="0">
              <a:buNone/>
            </a:pPr>
            <a:r>
              <a:rPr lang="en-US" dirty="0" smtClean="0"/>
              <a:t>			</a:t>
            </a:r>
            <a:r>
              <a:rPr lang="en-US" dirty="0" smtClean="0">
                <a:latin typeface="Times New Roman" panose="02020603050405020304" pitchFamily="18" charset="0"/>
                <a:cs typeface="Times New Roman" panose="02020603050405020304" pitchFamily="18" charset="0"/>
              </a:rPr>
              <a:t>Advantage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Increase leader control</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Improved efficiency</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Elevated responsibility</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Easier decision making</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Few budget costs</a:t>
            </a:r>
          </a:p>
          <a:p>
            <a:pPr marL="0" indent="0">
              <a:buNone/>
            </a:pPr>
            <a:r>
              <a:rPr lang="en-US" dirty="0" smtClean="0">
                <a:latin typeface="Times New Roman" panose="02020603050405020304" pitchFamily="18" charset="0"/>
                <a:cs typeface="Times New Roman" panose="02020603050405020304" pitchFamily="18" charset="0"/>
              </a:rPr>
              <a:t>			Disadvantage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More leadership responsibility</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Less employee autonomy</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Possible confusion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Lack of specialist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Limited growth</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35057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ultidivisional Structure"/>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76286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smtClean="0"/>
          </a:p>
          <a:p>
            <a:endParaRPr lang="en-US" dirty="0"/>
          </a:p>
          <a:p>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multidivisional structure, also called M-Form is an organizational structure in which an </a:t>
            </a:r>
            <a:r>
              <a:rPr lang="en-US" dirty="0" smtClean="0">
                <a:latin typeface="Times New Roman" panose="02020603050405020304" pitchFamily="18" charset="0"/>
                <a:cs typeface="Times New Roman" panose="02020603050405020304" pitchFamily="18" charset="0"/>
              </a:rPr>
              <a:t>organization is </a:t>
            </a:r>
            <a:r>
              <a:rPr lang="en-US" dirty="0">
                <a:latin typeface="Times New Roman" panose="02020603050405020304" pitchFamily="18" charset="0"/>
                <a:cs typeface="Times New Roman" panose="02020603050405020304" pitchFamily="18" charset="0"/>
              </a:rPr>
              <a:t>divided into different product divisions. Each division works independently and is responsible for its performance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It consists of a complex organizational structure with separate business divisions each working independently. When a firm has different products and operates in a wide range of geographical areas the multidivisional structure is a viable option.</a:t>
            </a:r>
          </a:p>
        </p:txBody>
      </p:sp>
    </p:spTree>
    <p:extLst>
      <p:ext uri="{BB962C8B-B14F-4D97-AF65-F5344CB8AC3E}">
        <p14:creationId xmlns:p14="http://schemas.microsoft.com/office/powerpoint/2010/main" xmlns="" val="210677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Advantage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Organization effectiveness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Helps in expansion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Create portfolio</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Promotion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Create synergy</a:t>
            </a:r>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Disadvantage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Poor coordination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Costly structure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Too much autonomy</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May compete for scare resource</a:t>
            </a:r>
          </a:p>
          <a:p>
            <a:endParaRPr lang="en-US" dirty="0" smtClean="0"/>
          </a:p>
          <a:p>
            <a:endParaRPr lang="en-US" dirty="0"/>
          </a:p>
        </p:txBody>
      </p:sp>
    </p:spTree>
    <p:extLst>
      <p:ext uri="{BB962C8B-B14F-4D97-AF65-F5344CB8AC3E}">
        <p14:creationId xmlns:p14="http://schemas.microsoft.com/office/powerpoint/2010/main" xmlns="" val="2469924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b="1" dirty="0" smtClean="0"/>
              <a:t>		</a:t>
            </a:r>
            <a:r>
              <a:rPr lang="en-US" b="1" dirty="0" smtClean="0">
                <a:latin typeface="Times New Roman" panose="02020603050405020304" pitchFamily="18" charset="0"/>
                <a:cs typeface="Times New Roman" panose="02020603050405020304" pitchFamily="18" charset="0"/>
              </a:rPr>
              <a:t>Matrix </a:t>
            </a:r>
            <a:r>
              <a:rPr lang="en-US" b="1" dirty="0">
                <a:latin typeface="Times New Roman" panose="02020603050405020304" pitchFamily="18" charset="0"/>
                <a:cs typeface="Times New Roman" panose="02020603050405020304" pitchFamily="18" charset="0"/>
              </a:rPr>
              <a:t>structure </a:t>
            </a:r>
            <a:endParaRPr lang="en-US" b="1"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Also called “project” structure is a way of forming project teams within the traditional organization. A project is a combination of human, finance, raw material and machinery resources pooled together in a temporary organization to achieve a specified purpose. The development of a new product would be an example of a project.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Employees working on a project are officially assigned to the project and to their original department. A project manager is given the authority for meeting the project objectives in terms of cost, quality, quantity and completion time. When the project work is done, the project team is dissolved and the functional personnel return to their departments. </a:t>
            </a:r>
          </a:p>
        </p:txBody>
      </p:sp>
    </p:spTree>
    <p:extLst>
      <p:ext uri="{BB962C8B-B14F-4D97-AF65-F5344CB8AC3E}">
        <p14:creationId xmlns:p14="http://schemas.microsoft.com/office/powerpoint/2010/main" xmlns="" val="630565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b="1" dirty="0" smtClean="0"/>
              <a:t>		</a:t>
            </a:r>
            <a:r>
              <a:rPr lang="en-US" b="1" dirty="0" smtClean="0">
                <a:latin typeface="Times New Roman" panose="02020603050405020304" pitchFamily="18" charset="0"/>
                <a:cs typeface="Times New Roman" panose="02020603050405020304" pitchFamily="18" charset="0"/>
              </a:rPr>
              <a:t>Advantages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Simultaneously </a:t>
            </a:r>
            <a:r>
              <a:rPr lang="en-US" dirty="0">
                <a:latin typeface="Times New Roman" panose="02020603050405020304" pitchFamily="18" charset="0"/>
                <a:cs typeface="Times New Roman" panose="02020603050405020304" pitchFamily="18" charset="0"/>
              </a:rPr>
              <a:t>accommodates several project- oriented business activities </a:t>
            </a:r>
          </a:p>
          <a:p>
            <a:r>
              <a:rPr lang="en-US" dirty="0" smtClean="0">
                <a:latin typeface="Times New Roman" panose="02020603050405020304" pitchFamily="18" charset="0"/>
                <a:cs typeface="Times New Roman" panose="02020603050405020304" pitchFamily="18" charset="0"/>
              </a:rPr>
              <a:t>Facilitates </a:t>
            </a:r>
            <a:r>
              <a:rPr lang="en-US" dirty="0">
                <a:latin typeface="Times New Roman" panose="02020603050405020304" pitchFamily="18" charset="0"/>
                <a:cs typeface="Times New Roman" panose="02020603050405020304" pitchFamily="18" charset="0"/>
              </a:rPr>
              <a:t>co-operation and coordination of related activities. </a:t>
            </a:r>
          </a:p>
          <a:p>
            <a:r>
              <a:rPr lang="en-US" dirty="0" smtClean="0">
                <a:latin typeface="Times New Roman" panose="02020603050405020304" pitchFamily="18" charset="0"/>
                <a:cs typeface="Times New Roman" panose="02020603050405020304" pitchFamily="18" charset="0"/>
              </a:rPr>
              <a:t>Provides </a:t>
            </a:r>
            <a:r>
              <a:rPr lang="en-US" dirty="0">
                <a:latin typeface="Times New Roman" panose="02020603050405020304" pitchFamily="18" charset="0"/>
                <a:cs typeface="Times New Roman" panose="02020603050405020304" pitchFamily="18" charset="0"/>
              </a:rPr>
              <a:t>for training experience for strategic managers. </a:t>
            </a:r>
          </a:p>
          <a:p>
            <a:endParaRPr lang="en-US"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Disadvantages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Can </a:t>
            </a:r>
            <a:r>
              <a:rPr lang="en-US" dirty="0">
                <a:latin typeface="Times New Roman" panose="02020603050405020304" pitchFamily="18" charset="0"/>
                <a:cs typeface="Times New Roman" panose="02020603050405020304" pitchFamily="18" charset="0"/>
              </a:rPr>
              <a:t>result in confusion and contradicting policies. </a:t>
            </a:r>
          </a:p>
          <a:p>
            <a:r>
              <a:rPr lang="en-US" dirty="0" smtClean="0">
                <a:latin typeface="Times New Roman" panose="02020603050405020304" pitchFamily="18" charset="0"/>
                <a:cs typeface="Times New Roman" panose="02020603050405020304" pitchFamily="18" charset="0"/>
              </a:rPr>
              <a:t>Requires </a:t>
            </a:r>
            <a:r>
              <a:rPr lang="en-US" dirty="0">
                <a:latin typeface="Times New Roman" panose="02020603050405020304" pitchFamily="18" charset="0"/>
                <a:cs typeface="Times New Roman" panose="02020603050405020304" pitchFamily="18" charset="0"/>
              </a:rPr>
              <a:t>a lot of vertical and horizontal coordination. </a:t>
            </a:r>
          </a:p>
          <a:p>
            <a:r>
              <a:rPr lang="en-US" dirty="0" smtClean="0">
                <a:latin typeface="Times New Roman" panose="02020603050405020304" pitchFamily="18" charset="0"/>
                <a:cs typeface="Times New Roman" panose="02020603050405020304" pitchFamily="18" charset="0"/>
              </a:rPr>
              <a:t>May </a:t>
            </a:r>
            <a:r>
              <a:rPr lang="en-US" dirty="0">
                <a:latin typeface="Times New Roman" panose="02020603050405020304" pitchFamily="18" charset="0"/>
                <a:cs typeface="Times New Roman" panose="02020603050405020304" pitchFamily="18" charset="0"/>
              </a:rPr>
              <a:t>result in slow decisions.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02498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324600"/>
          </a:xfrm>
        </p:spPr>
        <p:txBody>
          <a:bodyPr/>
          <a:lstStyle/>
          <a:p>
            <a:pPr marL="0" indent="0">
              <a:buNone/>
            </a:pPr>
            <a:endParaRPr lang="en-US" dirty="0" smtClean="0"/>
          </a:p>
          <a:p>
            <a:pPr marL="0" indent="0">
              <a:buNone/>
            </a:pPr>
            <a:r>
              <a:rPr lang="en-US" b="1" dirty="0" smtClean="0">
                <a:latin typeface="Times New Roman" panose="02020603050405020304" pitchFamily="18" charset="0"/>
                <a:cs typeface="Times New Roman" panose="02020603050405020304" pitchFamily="18" charset="0"/>
              </a:rPr>
              <a:t>Network Organizational Structure:</a:t>
            </a:r>
            <a:endParaRPr lang="en-US" b="1"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network organizational structure is one in which organizations group certain types of employees together based around a common specialization. These employees then form partnerships with other specialists from throughout the organization to take on new projects and work toward a common goal.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instance, a company may have a product development team and a marketing team, each operating as different divisions. However, when new projects arise, members of those teams can pair up to tackle projects together.</a:t>
            </a:r>
          </a:p>
        </p:txBody>
      </p:sp>
    </p:spTree>
    <p:extLst>
      <p:ext uri="{BB962C8B-B14F-4D97-AF65-F5344CB8AC3E}">
        <p14:creationId xmlns:p14="http://schemas.microsoft.com/office/powerpoint/2010/main" xmlns="" val="420801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endParaRPr lang="en-US" dirty="0"/>
          </a:p>
          <a:p>
            <a:pPr marL="0" indent="0">
              <a:buNone/>
            </a:pPr>
            <a:r>
              <a:rPr lang="en-US" dirty="0" smtClean="0">
                <a:latin typeface="Times New Roman" panose="02020603050405020304" pitchFamily="18" charset="0"/>
                <a:cs typeface="Times New Roman" panose="02020603050405020304" pitchFamily="18" charset="0"/>
              </a:rPr>
              <a:t>“Successful strategy formulation does not guarantee successful strategy implementation.”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‘Strategy most often fail because they are not execute well.”</a:t>
            </a:r>
          </a:p>
          <a:p>
            <a:pPr marL="0" indent="0">
              <a:buNone/>
            </a:pPr>
            <a:endParaRPr lang="en-US" dirty="0"/>
          </a:p>
        </p:txBody>
      </p:sp>
    </p:spTree>
    <p:extLst>
      <p:ext uri="{BB962C8B-B14F-4D97-AF65-F5344CB8AC3E}">
        <p14:creationId xmlns:p14="http://schemas.microsoft.com/office/powerpoint/2010/main" xmlns="" val="615852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n example of a network organizational chart"/>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0" y="0"/>
            <a:ext cx="9067799" cy="685799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11072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Pros</a:t>
            </a:r>
            <a:r>
              <a:rPr lang="en-US" b="1"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Encourages collaboration and communication</a:t>
            </a:r>
          </a:p>
          <a:p>
            <a:r>
              <a:rPr lang="en-US" dirty="0">
                <a:latin typeface="Times New Roman" panose="02020603050405020304" pitchFamily="18" charset="0"/>
                <a:cs typeface="Times New Roman" panose="02020603050405020304" pitchFamily="18" charset="0"/>
              </a:rPr>
              <a:t>Employees encouraged to take the initiative in key decisions</a:t>
            </a:r>
          </a:p>
          <a:p>
            <a:pPr marL="0" indent="0">
              <a:buNone/>
            </a:pPr>
            <a:r>
              <a:rPr lang="en-US" b="1" dirty="0">
                <a:latin typeface="Times New Roman" panose="02020603050405020304" pitchFamily="18" charset="0"/>
                <a:cs typeface="Times New Roman" panose="02020603050405020304" pitchFamily="18" charset="0"/>
              </a:rPr>
              <a:t>Cons:</a:t>
            </a:r>
          </a:p>
          <a:p>
            <a:r>
              <a:rPr lang="en-US" dirty="0">
                <a:latin typeface="Times New Roman" panose="02020603050405020304" pitchFamily="18" charset="0"/>
                <a:cs typeface="Times New Roman" panose="02020603050405020304" pitchFamily="18" charset="0"/>
              </a:rPr>
              <a:t>Requires more complex relationships within the fluid organizational structure</a:t>
            </a:r>
          </a:p>
          <a:p>
            <a:r>
              <a:rPr lang="en-US" dirty="0">
                <a:latin typeface="Times New Roman" panose="02020603050405020304" pitchFamily="18" charset="0"/>
                <a:cs typeface="Times New Roman" panose="02020603050405020304" pitchFamily="18" charset="0"/>
              </a:rPr>
              <a:t>Lacks easy-to-understand hierarchies</a:t>
            </a:r>
          </a:p>
        </p:txBody>
      </p:sp>
    </p:spTree>
    <p:extLst>
      <p:ext uri="{BB962C8B-B14F-4D97-AF65-F5344CB8AC3E}">
        <p14:creationId xmlns:p14="http://schemas.microsoft.com/office/powerpoint/2010/main" xmlns="" val="3293790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Strategic Leadership:</a:t>
            </a: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Strategic leadership is a practice in which executives, using different styles of </a:t>
            </a:r>
            <a:r>
              <a:rPr lang="en-US" dirty="0" smtClean="0">
                <a:latin typeface="Times New Roman" panose="02020603050405020304" pitchFamily="18" charset="0"/>
                <a:cs typeface="Times New Roman" panose="02020603050405020304" pitchFamily="18" charset="0"/>
              </a:rPr>
              <a:t>management, </a:t>
            </a:r>
            <a:r>
              <a:rPr lang="en-US" dirty="0">
                <a:latin typeface="Times New Roman" panose="02020603050405020304" pitchFamily="18" charset="0"/>
                <a:cs typeface="Times New Roman" panose="02020603050405020304" pitchFamily="18" charset="0"/>
              </a:rPr>
              <a:t>develop a vision for their organization that enables it to adapt to or remain </a:t>
            </a:r>
            <a:r>
              <a:rPr lang="en-US" dirty="0" smtClean="0">
                <a:latin typeface="Times New Roman" panose="02020603050405020304" pitchFamily="18" charset="0"/>
                <a:cs typeface="Times New Roman" panose="02020603050405020304" pitchFamily="18" charset="0"/>
              </a:rPr>
              <a:t>competitive in </a:t>
            </a:r>
            <a:r>
              <a:rPr lang="en-US" dirty="0">
                <a:latin typeface="Times New Roman" panose="02020603050405020304" pitchFamily="18" charset="0"/>
                <a:cs typeface="Times New Roman" panose="02020603050405020304" pitchFamily="18" charset="0"/>
              </a:rPr>
              <a:t>a changing economic and technological climate</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Strategic leaders can use this vision to motivate employees and departments, fostering among them a sense of unity and direction to implement change within their organization.</a:t>
            </a:r>
          </a:p>
        </p:txBody>
      </p:sp>
    </p:spTree>
    <p:extLst>
      <p:ext uri="{BB962C8B-B14F-4D97-AF65-F5344CB8AC3E}">
        <p14:creationId xmlns:p14="http://schemas.microsoft.com/office/powerpoint/2010/main" xmlns="" val="3275738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	</a:t>
            </a:r>
          </a:p>
          <a:p>
            <a:pPr marL="0" indent="0">
              <a:buNone/>
            </a:pPr>
            <a:r>
              <a:rPr lang="en-US" b="1" dirty="0"/>
              <a:t>	</a:t>
            </a:r>
            <a:r>
              <a:rPr lang="en-US" b="1" dirty="0" smtClean="0"/>
              <a:t>	</a:t>
            </a:r>
            <a:r>
              <a:rPr lang="en-US" b="1" dirty="0" smtClean="0">
                <a:latin typeface="Times New Roman" panose="02020603050405020304" pitchFamily="18" charset="0"/>
                <a:cs typeface="Times New Roman" panose="02020603050405020304" pitchFamily="18" charset="0"/>
              </a:rPr>
              <a:t>The Role of Strategic Leadership:</a:t>
            </a:r>
          </a:p>
          <a:p>
            <a:pPr marL="0" indent="0">
              <a:buNone/>
            </a:pPr>
            <a:endParaRPr lang="en-US" b="1" dirty="0" smtClean="0">
              <a:latin typeface="Times New Roman" panose="02020603050405020304" pitchFamily="18" charset="0"/>
              <a:cs typeface="Times New Roman" panose="02020603050405020304" pitchFamily="18" charset="0"/>
            </a:endParaRPr>
          </a:p>
          <a:p>
            <a:pPr marL="514350" indent="-514350">
              <a:buAutoNum type="arabicPeriod"/>
            </a:pPr>
            <a:r>
              <a:rPr lang="en-US" dirty="0" smtClean="0">
                <a:latin typeface="Times New Roman" panose="02020603050405020304" pitchFamily="18" charset="0"/>
                <a:cs typeface="Times New Roman" panose="02020603050405020304" pitchFamily="18" charset="0"/>
              </a:rPr>
              <a:t>Determining strategic directions;</a:t>
            </a:r>
          </a:p>
          <a:p>
            <a:pPr marL="514350" indent="-514350">
              <a:buAutoNum type="arabicPeriod"/>
            </a:pPr>
            <a:r>
              <a:rPr lang="en-US" dirty="0" smtClean="0">
                <a:latin typeface="Times New Roman" panose="02020603050405020304" pitchFamily="18" charset="0"/>
                <a:cs typeface="Times New Roman" panose="02020603050405020304" pitchFamily="18" charset="0"/>
              </a:rPr>
              <a:t>Effectively managing the firms resource</a:t>
            </a:r>
          </a:p>
          <a:p>
            <a:pPr marL="514350" indent="-514350">
              <a:buAutoNum type="arabicPeriod"/>
            </a:pPr>
            <a:r>
              <a:rPr lang="en-US" dirty="0" smtClean="0">
                <a:latin typeface="Times New Roman" panose="02020603050405020304" pitchFamily="18" charset="0"/>
                <a:cs typeface="Times New Roman" panose="02020603050405020304" pitchFamily="18" charset="0"/>
              </a:rPr>
              <a:t>Providing information</a:t>
            </a:r>
          </a:p>
          <a:p>
            <a:pPr marL="514350" indent="-514350">
              <a:buAutoNum type="arabicPeriod"/>
            </a:pPr>
            <a:r>
              <a:rPr lang="en-US" dirty="0" smtClean="0">
                <a:latin typeface="Times New Roman" panose="02020603050405020304" pitchFamily="18" charset="0"/>
                <a:cs typeface="Times New Roman" panose="02020603050405020304" pitchFamily="18" charset="0"/>
              </a:rPr>
              <a:t>Sustaining an effective organizational culture and ethical practices</a:t>
            </a:r>
          </a:p>
          <a:p>
            <a:pPr marL="514350" indent="-514350">
              <a:buAutoNum type="arabicPeriod"/>
            </a:pPr>
            <a:r>
              <a:rPr lang="en-US" dirty="0" smtClean="0">
                <a:latin typeface="Times New Roman" panose="02020603050405020304" pitchFamily="18" charset="0"/>
                <a:cs typeface="Times New Roman" panose="02020603050405020304" pitchFamily="18" charset="0"/>
              </a:rPr>
              <a:t>Establishing balanced organizational controls</a:t>
            </a:r>
          </a:p>
          <a:p>
            <a:pPr marL="514350" indent="-514350">
              <a:buAutoNum type="arabicPeriod"/>
            </a:pPr>
            <a:r>
              <a:rPr lang="en-US" dirty="0" smtClean="0">
                <a:latin typeface="Times New Roman" panose="02020603050405020304" pitchFamily="18" charset="0"/>
                <a:cs typeface="Times New Roman" panose="02020603050405020304" pitchFamily="18" charset="0"/>
              </a:rPr>
              <a:t>Managing conflict</a:t>
            </a:r>
          </a:p>
          <a:p>
            <a:pPr marL="514350" indent="-514350">
              <a:buAutoNum type="arabicPeriod"/>
            </a:pPr>
            <a:r>
              <a:rPr lang="en-US" dirty="0" smtClean="0">
                <a:latin typeface="Times New Roman" panose="02020603050405020304" pitchFamily="18" charset="0"/>
                <a:cs typeface="Times New Roman" panose="02020603050405020304" pitchFamily="18" charset="0"/>
              </a:rPr>
              <a:t>Managing resistance to change</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xmlns="" val="2051019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0" indent="0">
              <a:buNone/>
            </a:pPr>
            <a:r>
              <a:rPr lang="en-US" b="1" dirty="0" smtClean="0"/>
              <a:t>		</a:t>
            </a:r>
            <a:r>
              <a:rPr lang="en-US" b="1" dirty="0" smtClean="0">
                <a:latin typeface="Times New Roman" panose="02020603050405020304" pitchFamily="18" charset="0"/>
                <a:cs typeface="Times New Roman" panose="02020603050405020304" pitchFamily="18" charset="0"/>
              </a:rPr>
              <a:t>Leadership and Management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Leadership </a:t>
            </a:r>
            <a:r>
              <a:rPr lang="en-US" dirty="0">
                <a:latin typeface="Times New Roman" panose="02020603050405020304" pitchFamily="18" charset="0"/>
                <a:cs typeface="Times New Roman" panose="02020603050405020304" pitchFamily="18" charset="0"/>
              </a:rPr>
              <a:t>and management are the terms that are often considered synonymous. It is essential to understand that leadership is an essential part of effective management.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 a crucial component of management, remarkable leadership </a:t>
            </a:r>
            <a:r>
              <a:rPr lang="en-US" dirty="0" smtClean="0">
                <a:latin typeface="Times New Roman" panose="02020603050405020304" pitchFamily="18" charset="0"/>
                <a:cs typeface="Times New Roman" panose="02020603050405020304" pitchFamily="18" charset="0"/>
              </a:rPr>
              <a:t>behavior </a:t>
            </a:r>
            <a:r>
              <a:rPr lang="en-US" dirty="0">
                <a:latin typeface="Times New Roman" panose="02020603050405020304" pitchFamily="18" charset="0"/>
                <a:cs typeface="Times New Roman" panose="02020603050405020304" pitchFamily="18" charset="0"/>
              </a:rPr>
              <a:t>stresses upon building an environment in which each and every employee develops and excels.</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Leadership is defined as the potential to influence and drive the group efforts towards the accomplishment of goals</a:t>
            </a:r>
            <a:r>
              <a:rPr lang="en-US" dirty="0">
                <a:latin typeface="Times New Roman" panose="02020603050405020304" pitchFamily="18" charset="0"/>
                <a:cs typeface="Times New Roman" panose="02020603050405020304" pitchFamily="18" charset="0"/>
              </a:rPr>
              <a:t>. This influence may originate from formal sources, such as that provided by acquisition of managerial position in an organization.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manager must have traits of a leader, i.e., he/she must possess leadership qualities. Leaders develop and begin strategies that build and sustain competitive advantage.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Organizations require robust leadership and robust management for optimal organizational efficiency.</a:t>
            </a:r>
          </a:p>
          <a:p>
            <a:pPr marL="0" indent="0">
              <a:buNone/>
            </a:pPr>
            <a:endParaRPr lang="en-US" dirty="0"/>
          </a:p>
        </p:txBody>
      </p:sp>
    </p:spTree>
    <p:extLst>
      <p:ext uri="{BB962C8B-B14F-4D97-AF65-F5344CB8AC3E}">
        <p14:creationId xmlns:p14="http://schemas.microsoft.com/office/powerpoint/2010/main" xmlns="" val="1678641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marL="0" indent="0">
              <a:buNone/>
            </a:pPr>
            <a:endParaRPr lang="en-US" dirty="0" smtClean="0"/>
          </a:p>
          <a:p>
            <a:pPr marL="0" indent="0">
              <a:buNone/>
            </a:pPr>
            <a:r>
              <a:rPr lang="en-US" b="1" dirty="0" smtClean="0">
                <a:latin typeface="Times New Roman" panose="02020603050405020304" pitchFamily="18" charset="0"/>
                <a:cs typeface="Times New Roman" panose="02020603050405020304" pitchFamily="18" charset="0"/>
              </a:rPr>
              <a:t>	Differences </a:t>
            </a:r>
            <a:r>
              <a:rPr lang="en-US" b="1" dirty="0">
                <a:latin typeface="Times New Roman" panose="02020603050405020304" pitchFamily="18" charset="0"/>
                <a:cs typeface="Times New Roman" panose="02020603050405020304" pitchFamily="18" charset="0"/>
              </a:rPr>
              <a:t>between Leadership and </a:t>
            </a:r>
            <a:r>
              <a:rPr lang="en-US" b="1" dirty="0" smtClean="0">
                <a:latin typeface="Times New Roman" panose="02020603050405020304" pitchFamily="18" charset="0"/>
                <a:cs typeface="Times New Roman" panose="02020603050405020304" pitchFamily="18" charset="0"/>
              </a:rPr>
              <a:t>Management</a:t>
            </a:r>
            <a:endParaRPr lang="en-US" dirty="0">
              <a:latin typeface="Times New Roman" panose="02020603050405020304" pitchFamily="18" charset="0"/>
              <a:cs typeface="Times New Roman" panose="02020603050405020304" pitchFamily="18" charset="0"/>
            </a:endParaRPr>
          </a:p>
          <a:p>
            <a:pPr marL="571500" indent="-571500">
              <a:buFont typeface="+mj-lt"/>
              <a:buAutoNum type="romanUcPeriod"/>
            </a:pPr>
            <a:r>
              <a:rPr lang="en-US" dirty="0">
                <a:latin typeface="Times New Roman" panose="02020603050405020304" pitchFamily="18" charset="0"/>
                <a:cs typeface="Times New Roman" panose="02020603050405020304" pitchFamily="18" charset="0"/>
              </a:rPr>
              <a:t>While managers lay down the structure and delegates authority and responsibility, leaders provides direction by developing the organizational vision and communicating it to the employees and inspiring them to achieve it.</a:t>
            </a:r>
          </a:p>
          <a:p>
            <a:pPr marL="571500" indent="-571500">
              <a:buFont typeface="+mj-lt"/>
              <a:buAutoNum type="romanUcPeriod"/>
            </a:pPr>
            <a:r>
              <a:rPr lang="en-US" dirty="0">
                <a:latin typeface="Times New Roman" panose="02020603050405020304" pitchFamily="18" charset="0"/>
                <a:cs typeface="Times New Roman" panose="02020603050405020304" pitchFamily="18" charset="0"/>
              </a:rPr>
              <a:t>While management includes focus on planning, organizing, staffing, directing and controlling; leadership is mainly a part of directing function of management. Leaders focus on listening, building relationships, teamwork, inspiring, motivating and persuading the followers.</a:t>
            </a:r>
          </a:p>
          <a:p>
            <a:pPr marL="571500" indent="-571500">
              <a:buFont typeface="+mj-lt"/>
              <a:buAutoNum type="romanUcPeriod"/>
            </a:pPr>
            <a:r>
              <a:rPr lang="en-US" dirty="0">
                <a:latin typeface="Times New Roman" panose="02020603050405020304" pitchFamily="18" charset="0"/>
                <a:cs typeface="Times New Roman" panose="02020603050405020304" pitchFamily="18" charset="0"/>
              </a:rPr>
              <a:t>While a leader gets his authority from his followers, a manager gets his authority by virtue of his position in the organization.</a:t>
            </a:r>
          </a:p>
          <a:p>
            <a:pPr marL="571500" indent="-571500">
              <a:buFont typeface="+mj-lt"/>
              <a:buAutoNum type="romanUcPeriod"/>
            </a:pPr>
            <a:r>
              <a:rPr lang="en-US" dirty="0">
                <a:latin typeface="Times New Roman" panose="02020603050405020304" pitchFamily="18" charset="0"/>
                <a:cs typeface="Times New Roman" panose="02020603050405020304" pitchFamily="18" charset="0"/>
              </a:rPr>
              <a:t>While managers follow the organization’s policies and procedure, the leaders follow their own instinct.</a:t>
            </a:r>
          </a:p>
          <a:p>
            <a:pPr marL="571500" indent="-571500">
              <a:buFont typeface="+mj-lt"/>
              <a:buAutoNum type="romanUcPeriod"/>
            </a:pPr>
            <a:r>
              <a:rPr lang="en-US" dirty="0">
                <a:latin typeface="Times New Roman" panose="02020603050405020304" pitchFamily="18" charset="0"/>
                <a:cs typeface="Times New Roman" panose="02020603050405020304" pitchFamily="18" charset="0"/>
              </a:rPr>
              <a:t>Management is more of </a:t>
            </a:r>
            <a:r>
              <a:rPr lang="en-US" i="1" dirty="0">
                <a:latin typeface="Times New Roman" panose="02020603050405020304" pitchFamily="18" charset="0"/>
                <a:cs typeface="Times New Roman" panose="02020603050405020304" pitchFamily="18" charset="0"/>
              </a:rPr>
              <a:t>science</a:t>
            </a:r>
            <a:r>
              <a:rPr lang="en-US" dirty="0">
                <a:latin typeface="Times New Roman" panose="02020603050405020304" pitchFamily="18" charset="0"/>
                <a:cs typeface="Times New Roman" panose="02020603050405020304" pitchFamily="18" charset="0"/>
              </a:rPr>
              <a:t> as the managers are exact, planned, standard, logical and more of mind.</a:t>
            </a:r>
          </a:p>
          <a:p>
            <a:pPr marL="571500" indent="-571500">
              <a:buFont typeface="+mj-lt"/>
              <a:buAutoNum type="romanUcPeriod"/>
            </a:pPr>
            <a:r>
              <a:rPr lang="en-US" dirty="0">
                <a:latin typeface="Times New Roman" panose="02020603050405020304" pitchFamily="18" charset="0"/>
                <a:cs typeface="Times New Roman" panose="02020603050405020304" pitchFamily="18" charset="0"/>
              </a:rPr>
              <a:t>Leadership, on the other hand, is an </a:t>
            </a:r>
            <a:r>
              <a:rPr lang="en-US" i="1" dirty="0">
                <a:latin typeface="Times New Roman" panose="02020603050405020304" pitchFamily="18" charset="0"/>
                <a:cs typeface="Times New Roman" panose="02020603050405020304" pitchFamily="18" charset="0"/>
              </a:rPr>
              <a:t>art</a:t>
            </a:r>
            <a:r>
              <a:rPr lang="en-US" dirty="0">
                <a:latin typeface="Times New Roman" panose="02020603050405020304" pitchFamily="18" charset="0"/>
                <a:cs typeface="Times New Roman" panose="02020603050405020304" pitchFamily="18" charset="0"/>
              </a:rPr>
              <a:t>. In an organization, if the managers are required, then leaders are a must/essential.</a:t>
            </a:r>
          </a:p>
          <a:p>
            <a:pPr marL="0" indent="0">
              <a:buNone/>
            </a:pPr>
            <a:endParaRPr lang="en-US" dirty="0"/>
          </a:p>
        </p:txBody>
      </p:sp>
    </p:spTree>
    <p:extLst>
      <p:ext uri="{BB962C8B-B14F-4D97-AF65-F5344CB8AC3E}">
        <p14:creationId xmlns:p14="http://schemas.microsoft.com/office/powerpoint/2010/main" xmlns="" val="49927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latin typeface="Times New Roman" panose="02020603050405020304" pitchFamily="18" charset="0"/>
              <a:cs typeface="Times New Roman" panose="02020603050405020304" pitchFamily="18" charset="0"/>
            </a:endParaRPr>
          </a:p>
          <a:p>
            <a:pPr marL="571500" indent="-571500">
              <a:buFont typeface="+mj-lt"/>
              <a:buAutoNum type="romanUcPeriod"/>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VII. While </a:t>
            </a:r>
            <a:r>
              <a:rPr lang="en-US" dirty="0">
                <a:latin typeface="Times New Roman" panose="02020603050405020304" pitchFamily="18" charset="0"/>
                <a:cs typeface="Times New Roman" panose="02020603050405020304" pitchFamily="18" charset="0"/>
              </a:rPr>
              <a:t>management deals with the technical dimension in an organization or the job content; leadership deals with the people aspect in an organization.</a:t>
            </a:r>
          </a:p>
          <a:p>
            <a:pPr marL="0" indent="0">
              <a:buNone/>
            </a:pPr>
            <a:r>
              <a:rPr lang="en-US" dirty="0" smtClean="0">
                <a:latin typeface="Times New Roman" panose="02020603050405020304" pitchFamily="18" charset="0"/>
                <a:cs typeface="Times New Roman" panose="02020603050405020304" pitchFamily="18" charset="0"/>
              </a:rPr>
              <a:t>VIII. While </a:t>
            </a:r>
            <a:r>
              <a:rPr lang="en-US" dirty="0">
                <a:latin typeface="Times New Roman" panose="02020603050405020304" pitchFamily="18" charset="0"/>
                <a:cs typeface="Times New Roman" panose="02020603050405020304" pitchFamily="18" charset="0"/>
              </a:rPr>
              <a:t>management measures/evaluates people by their name, past records, present performance;</a:t>
            </a:r>
          </a:p>
          <a:p>
            <a:pPr marL="0" indent="0">
              <a:buNone/>
            </a:pPr>
            <a:r>
              <a:rPr lang="en-US" dirty="0" smtClean="0">
                <a:latin typeface="Times New Roman" panose="02020603050405020304" pitchFamily="18" charset="0"/>
                <a:cs typeface="Times New Roman" panose="02020603050405020304" pitchFamily="18" charset="0"/>
              </a:rPr>
              <a:t>IX. Leadership </a:t>
            </a:r>
            <a:r>
              <a:rPr lang="en-US" dirty="0">
                <a:latin typeface="Times New Roman" panose="02020603050405020304" pitchFamily="18" charset="0"/>
                <a:cs typeface="Times New Roman" panose="02020603050405020304" pitchFamily="18" charset="0"/>
              </a:rPr>
              <a:t>sees and evaluates individuals as having potential for things that can’t be measured, i.e., it deals with future and the performance of people if their potential is fully </a:t>
            </a:r>
            <a:r>
              <a:rPr lang="en-US" dirty="0" smtClean="0">
                <a:latin typeface="Times New Roman" panose="02020603050405020304" pitchFamily="18" charset="0"/>
                <a:cs typeface="Times New Roman" panose="02020603050405020304" pitchFamily="18" charset="0"/>
              </a:rPr>
              <a:t>extracted.</a:t>
            </a:r>
          </a:p>
          <a:p>
            <a:pPr marL="0" indent="0">
              <a:buNone/>
            </a:pPr>
            <a:r>
              <a:rPr lang="en-US" dirty="0" smtClean="0">
                <a:latin typeface="Times New Roman" panose="02020603050405020304" pitchFamily="18" charset="0"/>
                <a:cs typeface="Times New Roman" panose="02020603050405020304" pitchFamily="18" charset="0"/>
              </a:rPr>
              <a:t>X. If </a:t>
            </a:r>
            <a:r>
              <a:rPr lang="en-US" dirty="0">
                <a:latin typeface="Times New Roman" panose="02020603050405020304" pitchFamily="18" charset="0"/>
                <a:cs typeface="Times New Roman" panose="02020603050405020304" pitchFamily="18" charset="0"/>
              </a:rPr>
              <a:t>management is reactive, leadership is proactive.</a:t>
            </a:r>
          </a:p>
          <a:p>
            <a:pPr marL="0" indent="0">
              <a:buNone/>
            </a:pPr>
            <a:r>
              <a:rPr lang="en-US" dirty="0" smtClean="0">
                <a:latin typeface="Times New Roman" panose="02020603050405020304" pitchFamily="18" charset="0"/>
                <a:cs typeface="Times New Roman" panose="02020603050405020304" pitchFamily="18" charset="0"/>
              </a:rPr>
              <a:t>XI. Management </a:t>
            </a:r>
            <a:r>
              <a:rPr lang="en-US" dirty="0">
                <a:latin typeface="Times New Roman" panose="02020603050405020304" pitchFamily="18" charset="0"/>
                <a:cs typeface="Times New Roman" panose="02020603050405020304" pitchFamily="18" charset="0"/>
              </a:rPr>
              <a:t>is based more on written communication, while leadership is based more on verbal communication.</a:t>
            </a:r>
          </a:p>
          <a:p>
            <a:pPr marL="0" indent="0">
              <a:buNone/>
            </a:pPr>
            <a:endParaRPr lang="en-US" dirty="0"/>
          </a:p>
        </p:txBody>
      </p:sp>
    </p:spTree>
    <p:extLst>
      <p:ext uri="{BB962C8B-B14F-4D97-AF65-F5344CB8AC3E}">
        <p14:creationId xmlns:p14="http://schemas.microsoft.com/office/powerpoint/2010/main" xmlns="" val="4159636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b="1" dirty="0" smtClean="0"/>
              <a:t>		</a:t>
            </a:r>
            <a:r>
              <a:rPr lang="en-US" b="1" dirty="0" smtClean="0">
                <a:latin typeface="Times New Roman" panose="02020603050405020304" pitchFamily="18" charset="0"/>
                <a:cs typeface="Times New Roman" panose="02020603050405020304" pitchFamily="18" charset="0"/>
              </a:rPr>
              <a:t>Learning Organization</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learning organization</a:t>
            </a:r>
            <a:r>
              <a:rPr lang="en-US" dirty="0">
                <a:latin typeface="Times New Roman" panose="02020603050405020304" pitchFamily="18" charset="0"/>
                <a:cs typeface="Times New Roman" panose="02020603050405020304" pitchFamily="18" charset="0"/>
              </a:rPr>
              <a:t> is a company that continuously learns and develops itself through the process of creating new knowledge.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goal is to create a culture where employees are encouraged to learn and grow, which leads to sustainable competitive </a:t>
            </a:r>
            <a:r>
              <a:rPr lang="en-US" dirty="0" smtClean="0">
                <a:latin typeface="Times New Roman" panose="02020603050405020304" pitchFamily="18" charset="0"/>
                <a:cs typeface="Times New Roman" panose="02020603050405020304" pitchFamily="18" charset="0"/>
              </a:rPr>
              <a:t>advantage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Learning organizations regularly learn new processes and adapt to change. They are businesses that use the knowledge of the employees, customer feedback, and data to make decisions and improve their processes.</a:t>
            </a:r>
          </a:p>
          <a:p>
            <a:pPr marL="0" indent="0">
              <a:buNone/>
            </a:pPr>
            <a:r>
              <a:rPr lang="en-US" dirty="0"/>
              <a:t/>
            </a:r>
            <a:br>
              <a:rPr lang="en-US" dirty="0"/>
            </a:br>
            <a:endParaRPr lang="en-US" dirty="0"/>
          </a:p>
        </p:txBody>
      </p:sp>
    </p:spTree>
    <p:extLst>
      <p:ext uri="{BB962C8B-B14F-4D97-AF65-F5344CB8AC3E}">
        <p14:creationId xmlns:p14="http://schemas.microsoft.com/office/powerpoint/2010/main" xmlns="" val="2844135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endParaRPr lang="en-US" dirty="0"/>
          </a:p>
          <a:p>
            <a:pPr marL="0" indent="0">
              <a:buNone/>
            </a:pPr>
            <a:r>
              <a:rPr lang="en-US" b="1" dirty="0" smtClean="0">
                <a:latin typeface="Times New Roman" panose="02020603050405020304" pitchFamily="18" charset="0"/>
                <a:cs typeface="Times New Roman" panose="02020603050405020304" pitchFamily="18" charset="0"/>
              </a:rPr>
              <a:t>Emotional Intelligence and leadership Performance</a:t>
            </a:r>
          </a:p>
          <a:p>
            <a:r>
              <a:rPr lang="en-US" dirty="0" smtClean="0">
                <a:latin typeface="Times New Roman" panose="02020603050405020304" pitchFamily="18" charset="0"/>
                <a:cs typeface="Times New Roman" panose="02020603050405020304" pitchFamily="18" charset="0"/>
              </a:rPr>
              <a:t>Emotional </a:t>
            </a:r>
            <a:r>
              <a:rPr lang="en-US" dirty="0">
                <a:latin typeface="Times New Roman" panose="02020603050405020304" pitchFamily="18" charset="0"/>
                <a:cs typeface="Times New Roman" panose="02020603050405020304" pitchFamily="18" charset="0"/>
              </a:rPr>
              <a:t>intelligence is the ability to recognize, understand and manage your own emotions as well as being able to understand and influence the emotions of others. It involves being aware that emotions drive behaviors and impact people either positively or negatively.</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While emotional intelligence can seem like a vague or complex concept, there are specific ways you can develop this skill. Taking time to hone and build on these skills can help you become better at building relationships and accomplishing shared tasks.</a:t>
            </a:r>
          </a:p>
          <a:p>
            <a:pPr marL="0" indent="0">
              <a:buNone/>
            </a:pPr>
            <a:r>
              <a:rPr lang="en-US" dirty="0"/>
              <a:t/>
            </a:r>
            <a:br>
              <a:rPr lang="en-US" dirty="0"/>
            </a:br>
            <a:endParaRPr lang="en-US" dirty="0"/>
          </a:p>
        </p:txBody>
      </p:sp>
    </p:spTree>
    <p:extLst>
      <p:ext uri="{BB962C8B-B14F-4D97-AF65-F5344CB8AC3E}">
        <p14:creationId xmlns:p14="http://schemas.microsoft.com/office/powerpoint/2010/main" xmlns="" val="399892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	</a:t>
            </a:r>
            <a:r>
              <a:rPr lang="en-US" dirty="0" smtClean="0">
                <a:latin typeface="Times New Roman" panose="02020603050405020304" pitchFamily="18" charset="0"/>
                <a:cs typeface="Times New Roman" panose="02020603050405020304" pitchFamily="18" charset="0"/>
              </a:rPr>
              <a:t>EI </a:t>
            </a:r>
            <a:r>
              <a:rPr lang="en-US" dirty="0">
                <a:latin typeface="Times New Roman" panose="02020603050405020304" pitchFamily="18" charset="0"/>
                <a:cs typeface="Times New Roman" panose="02020603050405020304" pitchFamily="18" charset="0"/>
              </a:rPr>
              <a:t>can be helpful when you are:</a:t>
            </a:r>
          </a:p>
          <a:p>
            <a:r>
              <a:rPr lang="en-US" dirty="0">
                <a:latin typeface="Times New Roman" panose="02020603050405020304" pitchFamily="18" charset="0"/>
                <a:cs typeface="Times New Roman" panose="02020603050405020304" pitchFamily="18" charset="0"/>
              </a:rPr>
              <a:t>Giving or receiving feedback</a:t>
            </a:r>
          </a:p>
          <a:p>
            <a:r>
              <a:rPr lang="en-US" dirty="0">
                <a:latin typeface="Times New Roman" panose="02020603050405020304" pitchFamily="18" charset="0"/>
                <a:cs typeface="Times New Roman" panose="02020603050405020304" pitchFamily="18" charset="0"/>
              </a:rPr>
              <a:t>Navigating change</a:t>
            </a:r>
          </a:p>
          <a:p>
            <a:r>
              <a:rPr lang="en-US" dirty="0">
                <a:latin typeface="Times New Roman" panose="02020603050405020304" pitchFamily="18" charset="0"/>
                <a:cs typeface="Times New Roman" panose="02020603050405020304" pitchFamily="18" charset="0"/>
              </a:rPr>
              <a:t>Meeting tight deadlines</a:t>
            </a:r>
          </a:p>
          <a:p>
            <a:r>
              <a:rPr lang="en-US" dirty="0">
                <a:latin typeface="Times New Roman" panose="02020603050405020304" pitchFamily="18" charset="0"/>
                <a:cs typeface="Times New Roman" panose="02020603050405020304" pitchFamily="18" charset="0"/>
              </a:rPr>
              <a:t>Working through setbacks and failure</a:t>
            </a:r>
          </a:p>
          <a:p>
            <a:r>
              <a:rPr lang="en-US" dirty="0">
                <a:latin typeface="Times New Roman" panose="02020603050405020304" pitchFamily="18" charset="0"/>
                <a:cs typeface="Times New Roman" panose="02020603050405020304" pitchFamily="18" charset="0"/>
              </a:rPr>
              <a:t>Dealing with challenging relationships</a:t>
            </a:r>
          </a:p>
          <a:p>
            <a:endParaRPr lang="en-US" dirty="0"/>
          </a:p>
        </p:txBody>
      </p:sp>
    </p:spTree>
    <p:extLst>
      <p:ext uri="{BB962C8B-B14F-4D97-AF65-F5344CB8AC3E}">
        <p14:creationId xmlns:p14="http://schemas.microsoft.com/office/powerpoint/2010/main" xmlns="" val="1368148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Strategy </a:t>
            </a:r>
            <a:r>
              <a:rPr lang="en-US" dirty="0">
                <a:latin typeface="Times New Roman" panose="02020603050405020304" pitchFamily="18" charset="0"/>
                <a:cs typeface="Times New Roman" panose="02020603050405020304" pitchFamily="18" charset="0"/>
              </a:rPr>
              <a:t>implementation is actually putting strategies into action</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strategies formulated at various levels of the organization are implemented so as to achieve the objectives taken up at the corporate level</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Strategy implementation is a term used to describe the activities within an organization to manage the execution of a strategic plan.</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1320183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0" indent="0">
              <a:buNone/>
            </a:pPr>
            <a:r>
              <a:rPr lang="en-US" dirty="0" smtClean="0">
                <a:latin typeface="Times New Roman" panose="02020603050405020304" pitchFamily="18" charset="0"/>
                <a:cs typeface="Times New Roman" panose="02020603050405020304" pitchFamily="18" charset="0"/>
              </a:rPr>
              <a:t>Components of emotional intelligence:</a:t>
            </a:r>
          </a:p>
          <a:p>
            <a:pPr marL="0" indent="0">
              <a:buNone/>
            </a:pPr>
            <a:r>
              <a:rPr lang="en-US" dirty="0" smtClean="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Self-awareness</a:t>
            </a:r>
          </a:p>
          <a:p>
            <a:pPr marL="0" indent="0">
              <a:buNone/>
            </a:pPr>
            <a:r>
              <a:rPr lang="en-US" dirty="0">
                <a:latin typeface="Times New Roman" panose="02020603050405020304" pitchFamily="18" charset="0"/>
                <a:cs typeface="Times New Roman" panose="02020603050405020304" pitchFamily="18" charset="0"/>
              </a:rPr>
              <a:t>Self-awareness is about </a:t>
            </a:r>
            <a:r>
              <a:rPr lang="en-US" dirty="0" smtClean="0">
                <a:latin typeface="Times New Roman" panose="02020603050405020304" pitchFamily="18" charset="0"/>
                <a:cs typeface="Times New Roman" panose="02020603050405020304" pitchFamily="18" charset="0"/>
              </a:rPr>
              <a:t>recognizing </a:t>
            </a:r>
            <a:r>
              <a:rPr lang="en-US" dirty="0">
                <a:latin typeface="Times New Roman" panose="02020603050405020304" pitchFamily="18" charset="0"/>
                <a:cs typeface="Times New Roman" panose="02020603050405020304" pitchFamily="18" charset="0"/>
              </a:rPr>
              <a:t>and understanding your emotions – what you’re feeling and why – as well as appreciating how they affect those around you. It’s the basis of good intuition and decision-making, helping you to instinctively make the right choices for you in all aspects of life. Self-awareness is also about knowing your strengths and weaknesses, and what is important to you – your values or moral compass.</a:t>
            </a:r>
          </a:p>
          <a:p>
            <a:pPr marL="0" indent="0">
              <a:buNone/>
            </a:pPr>
            <a:r>
              <a:rPr lang="en-US" dirty="0">
                <a:latin typeface="Times New Roman" panose="02020603050405020304" pitchFamily="18" charset="0"/>
                <a:cs typeface="Times New Roman" panose="02020603050405020304" pitchFamily="18" charset="0"/>
              </a:rPr>
              <a:t>2. Self-regulation</a:t>
            </a:r>
          </a:p>
          <a:p>
            <a:pPr marL="0" indent="0">
              <a:buNone/>
            </a:pPr>
            <a:r>
              <a:rPr lang="en-US" dirty="0">
                <a:latin typeface="Times New Roman" panose="02020603050405020304" pitchFamily="18" charset="0"/>
                <a:cs typeface="Times New Roman" panose="02020603050405020304" pitchFamily="18" charset="0"/>
              </a:rPr>
              <a:t>Once you’ve mastered emotional awareness, the next step is managing those emotions – particularly the negative ones – effectively. Always treat others with respect and try to stay in control. If you have a tendency to emotional outbursts, </a:t>
            </a:r>
            <a:r>
              <a:rPr lang="en-US" dirty="0" smtClean="0">
                <a:latin typeface="Times New Roman" panose="02020603050405020304" pitchFamily="18" charset="0"/>
                <a:cs typeface="Times New Roman" panose="02020603050405020304" pitchFamily="18" charset="0"/>
              </a:rPr>
              <a:t>practice </a:t>
            </a:r>
            <a:r>
              <a:rPr lang="en-US" dirty="0">
                <a:latin typeface="Times New Roman" panose="02020603050405020304" pitchFamily="18" charset="0"/>
                <a:cs typeface="Times New Roman" panose="02020603050405020304" pitchFamily="18" charset="0"/>
              </a:rPr>
              <a:t>being calm: step back and take a deep breath. It’s also important to stay true to your values, and hold yourself personally accountable for any mistakes.</a:t>
            </a:r>
          </a:p>
          <a:p>
            <a:pPr marL="0" indent="0">
              <a:buNone/>
            </a:pPr>
            <a:endParaRPr lang="en-US" dirty="0"/>
          </a:p>
        </p:txBody>
      </p:sp>
    </p:spTree>
    <p:extLst>
      <p:ext uri="{BB962C8B-B14F-4D97-AF65-F5344CB8AC3E}">
        <p14:creationId xmlns:p14="http://schemas.microsoft.com/office/powerpoint/2010/main" xmlns="" val="387600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3. Motivation</a:t>
            </a:r>
          </a:p>
          <a:p>
            <a:pPr marL="0" indent="0">
              <a:buNone/>
            </a:pPr>
            <a:r>
              <a:rPr lang="en-US" dirty="0">
                <a:latin typeface="Times New Roman" panose="02020603050405020304" pitchFamily="18" charset="0"/>
                <a:cs typeface="Times New Roman" panose="02020603050405020304" pitchFamily="18" charset="0"/>
              </a:rPr>
              <a:t>The third ‘personal’ element, motivation is about your drive to improve and achieve: setting high standards for yourself and working consistently towards your goals. Take the initiative: be ready to act on opportunities as they come along, and </a:t>
            </a:r>
            <a:r>
              <a:rPr lang="en-US" dirty="0" smtClean="0">
                <a:latin typeface="Times New Roman" panose="02020603050405020304" pitchFamily="18" charset="0"/>
                <a:cs typeface="Times New Roman" panose="02020603050405020304" pitchFamily="18" charset="0"/>
              </a:rPr>
              <a:t>practice </a:t>
            </a:r>
            <a:r>
              <a:rPr lang="en-US" dirty="0">
                <a:latin typeface="Times New Roman" panose="02020603050405020304" pitchFamily="18" charset="0"/>
                <a:cs typeface="Times New Roman" panose="02020603050405020304" pitchFamily="18" charset="0"/>
              </a:rPr>
              <a:t>being assertive. Motivation is also about optimism and resilience, and finding the positive in a situation, even – or especially – those that didn’t go well.</a:t>
            </a:r>
          </a:p>
          <a:p>
            <a:pPr marL="0" indent="0">
              <a:buNone/>
            </a:pPr>
            <a:r>
              <a:rPr lang="en-US" dirty="0">
                <a:latin typeface="Times New Roman" panose="02020603050405020304" pitchFamily="18" charset="0"/>
                <a:cs typeface="Times New Roman" panose="02020603050405020304" pitchFamily="18" charset="0"/>
              </a:rPr>
              <a:t>4. Empathy</a:t>
            </a:r>
          </a:p>
          <a:p>
            <a:pPr marL="0" indent="0">
              <a:buNone/>
            </a:pPr>
            <a:r>
              <a:rPr lang="en-US" dirty="0">
                <a:latin typeface="Times New Roman" panose="02020603050405020304" pitchFamily="18" charset="0"/>
                <a:cs typeface="Times New Roman" panose="02020603050405020304" pitchFamily="18" charset="0"/>
              </a:rPr>
              <a:t>A key interpersonal skill, empathy is the ability to put yourself in someone else’s shoes and see a situation from their perspective. As well as having an awareness of others’ feelings, it’s important to acknowledge and respond to them – even if you don’t agree with them. Respecting diversity and inclusion is a vital aspect of empathy, as is communication: pay close attention to what you and others say, whether verbally or through body language.</a:t>
            </a:r>
          </a:p>
          <a:p>
            <a:endParaRPr lang="en-US" dirty="0"/>
          </a:p>
        </p:txBody>
      </p:sp>
    </p:spTree>
    <p:extLst>
      <p:ext uri="{BB962C8B-B14F-4D97-AF65-F5344CB8AC3E}">
        <p14:creationId xmlns:p14="http://schemas.microsoft.com/office/powerpoint/2010/main" xmlns="" val="3615100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 Social skills</a:t>
            </a:r>
          </a:p>
          <a:p>
            <a:pPr marL="0" indent="0">
              <a:buNone/>
            </a:pPr>
            <a:r>
              <a:rPr lang="en-US" dirty="0">
                <a:latin typeface="Times New Roman" panose="02020603050405020304" pitchFamily="18" charset="0"/>
                <a:cs typeface="Times New Roman" panose="02020603050405020304" pitchFamily="18" charset="0"/>
              </a:rPr>
              <a:t>Often described as a ‘people person’, those who are socially skilled are adept at dealing with others. They are trustworthy team players and confident communicators: as good at listening to other people as they are at speaking themselves. They also make great leaders, inspiring and motivating colleagues, managing change and resolving conflict effectively, and giving praise where it’s due.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05653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Leadership Capability:</a:t>
            </a:r>
          </a:p>
          <a:p>
            <a:pPr marL="0" indent="0">
              <a:buNone/>
            </a:pPr>
            <a:r>
              <a:rPr lang="en-US" dirty="0">
                <a:latin typeface="Times New Roman" panose="02020603050405020304" pitchFamily="18" charset="0"/>
                <a:cs typeface="Times New Roman" panose="02020603050405020304" pitchFamily="18" charset="0"/>
              </a:rPr>
              <a:t>A leadership capability framework outlines the capabilities required in leaders in order to achieve key business objectives</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creates a common language around what “good” and effective leadership looks like in an </a:t>
            </a:r>
            <a:r>
              <a:rPr lang="en-US" dirty="0" smtClean="0">
                <a:latin typeface="Times New Roman" panose="02020603050405020304" pitchFamily="18" charset="0"/>
                <a:cs typeface="Times New Roman" panose="02020603050405020304" pitchFamily="18" charset="0"/>
              </a:rPr>
              <a:t>organization, </a:t>
            </a:r>
            <a:r>
              <a:rPr lang="en-US" dirty="0">
                <a:latin typeface="Times New Roman" panose="02020603050405020304" pitchFamily="18" charset="0"/>
                <a:cs typeface="Times New Roman" panose="02020603050405020304" pitchFamily="18" charset="0"/>
              </a:rPr>
              <a:t>making it a unique and exclusive framework to your business</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Leadership capabilities are sense making, relating, visioning and inventing.</a:t>
            </a:r>
          </a:p>
          <a:p>
            <a:pPr marL="0" indent="0">
              <a:buNone/>
            </a:pPr>
            <a:r>
              <a:rPr lang="en-US" b="1" i="1" dirty="0" smtClean="0">
                <a:latin typeface="Times New Roman" panose="02020603050405020304" pitchFamily="18" charset="0"/>
                <a:cs typeface="Times New Roman" panose="02020603050405020304" pitchFamily="18" charset="0"/>
              </a:rPr>
              <a:t>Sense making:</a:t>
            </a:r>
            <a:r>
              <a:rPr lang="en-US" dirty="0" smtClean="0">
                <a:latin typeface="Times New Roman" panose="02020603050405020304" pitchFamily="18" charset="0"/>
                <a:cs typeface="Times New Roman" panose="02020603050405020304" pitchFamily="18" charset="0"/>
              </a:rPr>
              <a:t> It is required to know where to go and what to do ?, internal and external activities of the company.</a:t>
            </a:r>
          </a:p>
          <a:p>
            <a:pPr marL="0" indent="0">
              <a:buNone/>
            </a:pPr>
            <a:r>
              <a:rPr lang="en-US" b="1" i="1" dirty="0" smtClean="0">
                <a:latin typeface="Times New Roman" panose="02020603050405020304" pitchFamily="18" charset="0"/>
                <a:cs typeface="Times New Roman" panose="02020603050405020304" pitchFamily="18" charset="0"/>
              </a:rPr>
              <a:t>Relating:</a:t>
            </a:r>
            <a:r>
              <a:rPr lang="en-US" dirty="0" smtClean="0">
                <a:latin typeface="Times New Roman" panose="02020603050405020304" pitchFamily="18" charset="0"/>
                <a:cs typeface="Times New Roman" panose="02020603050405020304" pitchFamily="18" charset="0"/>
              </a:rPr>
              <a:t> who those people are, what they think, how they view the situation ? </a:t>
            </a:r>
          </a:p>
          <a:p>
            <a:pPr marL="0" indent="0">
              <a:buNone/>
            </a:pPr>
            <a:r>
              <a:rPr lang="en-US" b="1" i="1" dirty="0" smtClean="0">
                <a:latin typeface="Times New Roman" panose="02020603050405020304" pitchFamily="18" charset="0"/>
                <a:cs typeface="Times New Roman" panose="02020603050405020304" pitchFamily="18" charset="0"/>
              </a:rPr>
              <a:t>Visioning:</a:t>
            </a:r>
            <a:r>
              <a:rPr lang="en-US" dirty="0" smtClean="0">
                <a:latin typeface="Times New Roman" panose="02020603050405020304" pitchFamily="18" charset="0"/>
                <a:cs typeface="Times New Roman" panose="02020603050405020304" pitchFamily="18" charset="0"/>
              </a:rPr>
              <a:t> It is the creation of possible picture of future where the organization will be in near future.</a:t>
            </a:r>
          </a:p>
          <a:p>
            <a:pPr marL="0" indent="0">
              <a:buNone/>
            </a:pPr>
            <a:r>
              <a:rPr lang="en-US" b="1" i="1" dirty="0" smtClean="0">
                <a:latin typeface="Times New Roman" panose="02020603050405020304" pitchFamily="18" charset="0"/>
                <a:cs typeface="Times New Roman" panose="02020603050405020304" pitchFamily="18" charset="0"/>
              </a:rPr>
              <a:t>Inventing:</a:t>
            </a:r>
            <a:r>
              <a:rPr lang="en-US" dirty="0" smtClean="0">
                <a:latin typeface="Times New Roman" panose="02020603050405020304" pitchFamily="18" charset="0"/>
                <a:cs typeface="Times New Roman" panose="02020603050405020304" pitchFamily="18" charset="0"/>
              </a:rPr>
              <a:t> It is the implementation and execution with a creativity.  </a:t>
            </a:r>
          </a:p>
          <a:p>
            <a:pPr marL="0" indent="0">
              <a:buNone/>
            </a:pPr>
            <a:endParaRPr lang="en-US" dirty="0"/>
          </a:p>
        </p:txBody>
      </p:sp>
    </p:spTree>
    <p:extLst>
      <p:ext uri="{BB962C8B-B14F-4D97-AF65-F5344CB8AC3E}">
        <p14:creationId xmlns:p14="http://schemas.microsoft.com/office/powerpoint/2010/main" xmlns="" val="1764742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0877"/>
            <a:ext cx="9125211" cy="6858000"/>
          </a:xfrm>
        </p:spPr>
        <p:txBody>
          <a:bodyPr/>
          <a:lstStyle/>
          <a:p>
            <a:pPr marL="0" indent="0">
              <a:buNone/>
            </a:pPr>
            <a:endParaRPr lang="en-US" dirty="0" smtClean="0"/>
          </a:p>
          <a:p>
            <a:pPr marL="0" indent="0">
              <a:buNone/>
            </a:pPr>
            <a:r>
              <a:rPr lang="en-US" b="1" dirty="0" smtClean="0"/>
              <a:t>		C</a:t>
            </a:r>
            <a:r>
              <a:rPr lang="en-US" b="1" dirty="0" smtClean="0">
                <a:latin typeface="Times New Roman" panose="02020603050405020304" pitchFamily="18" charset="0"/>
                <a:cs typeface="Times New Roman" panose="02020603050405020304" pitchFamily="18" charset="0"/>
              </a:rPr>
              <a:t>orporate culture and leadership:</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Culture is a system of values, belief and behaviors that shape how real work gets done in an organization.</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An organizational culture is defined by how people inside the organization interact with each other</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It’s the leader duty to uphold the values and beliefs of the organizations culture through their actions and decisions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03097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Effective leadership;</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An effective leader should;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Fit with the culture and model desired behaviors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Understand his/her fit with the culture and use that awareness to drive positive change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Connect with employees hearts and minds, aligning to common purpose</a:t>
            </a:r>
          </a:p>
          <a:p>
            <a:pPr marL="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Change the culture means changing mind</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Changing culture is a large-scale undertaking, that seeks to modify process, rules attitudes, behavior, and most importantly the minds of the people in the organization.</a:t>
            </a:r>
          </a:p>
        </p:txBody>
      </p:sp>
    </p:spTree>
    <p:extLst>
      <p:ext uri="{BB962C8B-B14F-4D97-AF65-F5344CB8AC3E}">
        <p14:creationId xmlns:p14="http://schemas.microsoft.com/office/powerpoint/2010/main" xmlns="" val="864259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Changing an organizations culture is one of the most difficult leadership challenges</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An organization culture permeates into every facet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of its being, in its goals, rules, communication practices, attitudes and more</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These elements fit together as an mutually reinforcing system that prevents any attempt to change it.</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 few organizational tools for changing minds, coupled with a dedicated and strong leadership , can however bring about change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372902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Changing Minds in 3 Phases</a:t>
            </a:r>
          </a:p>
          <a:p>
            <a:pPr marL="0" indent="0">
              <a:buNone/>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 general, the most fruitful success strategy to bring about change in an organization is to begin with leadership tools that project a vision or story of the future</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next step would be cement the change in place with management tools, such as role definitions, measurement and control system.</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use of pure power tools like coercion and punishment can be used as last resort, when all else fails.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28488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smtClean="0"/>
          </a:p>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Concept of strategic change:</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Strategic change management</a:t>
            </a:r>
            <a:r>
              <a:rPr lang="en-US" dirty="0">
                <a:latin typeface="Times New Roman" panose="02020603050405020304" pitchFamily="18" charset="0"/>
                <a:cs typeface="Times New Roman" panose="02020603050405020304" pitchFamily="18" charset="0"/>
              </a:rPr>
              <a:t> is the process of managing change in a structured, thoughtful way in order to meet organizational goals, objectives, and missions.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Change </a:t>
            </a:r>
            <a:r>
              <a:rPr lang="en-US" dirty="0">
                <a:latin typeface="Times New Roman" panose="02020603050405020304" pitchFamily="18" charset="0"/>
                <a:cs typeface="Times New Roman" panose="02020603050405020304" pitchFamily="18" charset="0"/>
              </a:rPr>
              <a:t>is necessary for organizations to continue to thrive and meet and exceed the competition of industry competitors. </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Strategic change is the movement of a company away from its present state toward some desired future state to increase its competitive </a:t>
            </a:r>
            <a:r>
              <a:rPr lang="en-US" dirty="0" smtClean="0">
                <a:latin typeface="Times New Roman" panose="02020603050405020304" pitchFamily="18" charset="0"/>
                <a:cs typeface="Times New Roman" panose="02020603050405020304" pitchFamily="18" charset="0"/>
              </a:rPr>
              <a:t>advantage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16187218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Business environment is dynamic in nature,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Strategies are formulated and implemented to cope with the environment dynamism</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When current strategy loses relevancy in terms of addressing the environmental issues strategic change is needed,</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Strategic change is a way of changing the objectives and vision of the company</a:t>
            </a:r>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leading Strategic change involves the following;</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7965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Strategy implementation is the translation of chosen strategy into organizational action so as to achieve strategic goals and objectives.</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Strategy </a:t>
            </a:r>
            <a:r>
              <a:rPr lang="en-US" dirty="0">
                <a:latin typeface="Times New Roman" panose="02020603050405020304" pitchFamily="18" charset="0"/>
                <a:cs typeface="Times New Roman" panose="02020603050405020304" pitchFamily="18" charset="0"/>
              </a:rPr>
              <a:t>implementation is also defined as the manner in which an organization should develop, utilize, and amalgamate organizational structure, control systems, and culture to follow strategies that lead to competitive advantage and a better performance.</a:t>
            </a:r>
          </a:p>
        </p:txBody>
      </p:sp>
    </p:spTree>
    <p:extLst>
      <p:ext uri="{BB962C8B-B14F-4D97-AF65-F5344CB8AC3E}">
        <p14:creationId xmlns:p14="http://schemas.microsoft.com/office/powerpoint/2010/main" xmlns="" val="37056865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514350" indent="-514350">
              <a:buAutoNum type="arabicPeriod"/>
            </a:pPr>
            <a:endParaRPr lang="en-US" dirty="0" smtClean="0"/>
          </a:p>
          <a:p>
            <a:pPr marL="514350" indent="-514350">
              <a:buAutoNum type="arabicPeriod"/>
            </a:pPr>
            <a:endParaRPr lang="en-US" dirty="0"/>
          </a:p>
          <a:p>
            <a:pPr marL="514350" indent="-514350">
              <a:buAutoNum type="arabicPeriod"/>
            </a:pPr>
            <a:r>
              <a:rPr lang="en-US" b="1" dirty="0" smtClean="0">
                <a:latin typeface="Times New Roman" panose="02020603050405020304" pitchFamily="18" charset="0"/>
                <a:cs typeface="Times New Roman" panose="02020603050405020304" pitchFamily="18" charset="0"/>
              </a:rPr>
              <a:t>Understanding the forces of change:</a:t>
            </a:r>
          </a:p>
          <a:p>
            <a:pPr marL="0" indent="0">
              <a:buNone/>
            </a:pPr>
            <a:r>
              <a:rPr lang="en-US" dirty="0" smtClean="0">
                <a:latin typeface="Times New Roman" panose="02020603050405020304" pitchFamily="18" charset="0"/>
                <a:cs typeface="Times New Roman" panose="02020603050405020304" pitchFamily="18" charset="0"/>
              </a:rPr>
              <a:t>Both external and internal forces of the environment demand strategic change.</a:t>
            </a:r>
          </a:p>
          <a:p>
            <a:pPr marL="0" indent="0">
              <a:buNone/>
            </a:pPr>
            <a:r>
              <a:rPr lang="en-US" dirty="0" smtClean="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External Forces</a:t>
            </a:r>
          </a:p>
          <a:p>
            <a:pPr marL="0" indent="0">
              <a:buNone/>
            </a:pPr>
            <a:r>
              <a:rPr lang="en-US" dirty="0" smtClean="0">
                <a:latin typeface="Times New Roman" panose="02020603050405020304" pitchFamily="18" charset="0"/>
                <a:cs typeface="Times New Roman" panose="02020603050405020304" pitchFamily="18" charset="0"/>
              </a:rPr>
              <a:t>Political forces, Economic forces, Socio-cultural forces, Technological forces, Legal forces and  Global forces</a:t>
            </a:r>
          </a:p>
          <a:p>
            <a:pPr marL="0" indent="0">
              <a:buNone/>
            </a:pPr>
            <a:r>
              <a:rPr lang="en-US" dirty="0" smtClean="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Internal forces: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They are within the organization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They are controllable in long-run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They are; organizational objectives and policies, organizational culture, organizational resources, organizational structure.</a:t>
            </a:r>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xmlns="" val="31869123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endParaRPr lang="en-US" dirty="0" smtClean="0"/>
          </a:p>
          <a:p>
            <a:pPr marL="0" indent="0">
              <a:buNone/>
            </a:pPr>
            <a:endParaRPr lang="en-US" dirty="0"/>
          </a:p>
          <a:p>
            <a:pPr marL="0" indent="0">
              <a:buNone/>
            </a:pPr>
            <a:r>
              <a:rPr lang="en-US" b="1" dirty="0" smtClean="0">
                <a:latin typeface="Times New Roman" panose="02020603050405020304" pitchFamily="18" charset="0"/>
                <a:cs typeface="Times New Roman" panose="02020603050405020304" pitchFamily="18" charset="0"/>
              </a:rPr>
              <a:t>	2. Diagnosing the change situation:</a:t>
            </a:r>
          </a:p>
          <a:p>
            <a:pPr marL="0" indent="0">
              <a:buNone/>
            </a:pPr>
            <a:r>
              <a:rPr lang="en-US" dirty="0" smtClean="0">
                <a:latin typeface="Times New Roman" panose="02020603050405020304" pitchFamily="18" charset="0"/>
                <a:cs typeface="Times New Roman" panose="02020603050405020304" pitchFamily="18" charset="0"/>
              </a:rPr>
              <a:t>In the process of managing strategic change, the change situation should be diagnosed. It involves the following steps;</a:t>
            </a:r>
          </a:p>
          <a:p>
            <a:pPr marL="514350" indent="-514350">
              <a:buAutoNum type="alphaLcPeriod"/>
            </a:pPr>
            <a:r>
              <a:rPr lang="en-US" dirty="0" smtClean="0">
                <a:latin typeface="Times New Roman" panose="02020603050405020304" pitchFamily="18" charset="0"/>
                <a:cs typeface="Times New Roman" panose="02020603050405020304" pitchFamily="18" charset="0"/>
              </a:rPr>
              <a:t>Types of strategic change</a:t>
            </a:r>
          </a:p>
          <a:p>
            <a:pPr marL="514350" indent="-514350">
              <a:buAutoNum type="alphaLcPeriod"/>
            </a:pPr>
            <a:r>
              <a:rPr lang="en-US" dirty="0" smtClean="0">
                <a:latin typeface="Times New Roman" panose="02020603050405020304" pitchFamily="18" charset="0"/>
                <a:cs typeface="Times New Roman" panose="02020603050405020304" pitchFamily="18" charset="0"/>
              </a:rPr>
              <a:t>The importance of context</a:t>
            </a:r>
          </a:p>
          <a:p>
            <a:pPr marL="514350" indent="-514350">
              <a:buAutoNum type="alphaLcPeriod"/>
            </a:pPr>
            <a:r>
              <a:rPr lang="en-US" dirty="0" smtClean="0">
                <a:latin typeface="Times New Roman" panose="02020603050405020304" pitchFamily="18" charset="0"/>
                <a:cs typeface="Times New Roman" panose="02020603050405020304" pitchFamily="18" charset="0"/>
              </a:rPr>
              <a:t>Organizational culture</a:t>
            </a:r>
          </a:p>
          <a:p>
            <a:pPr marL="514350" indent="-514350">
              <a:buAutoNum type="alphaLcPeriod"/>
            </a:pPr>
            <a:r>
              <a:rPr lang="en-US" dirty="0" smtClean="0">
                <a:latin typeface="Times New Roman" panose="02020603050405020304" pitchFamily="18" charset="0"/>
                <a:cs typeface="Times New Roman" panose="02020603050405020304" pitchFamily="18" charset="0"/>
              </a:rPr>
              <a:t>Force-Field </a:t>
            </a: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nalysis</a:t>
            </a:r>
          </a:p>
          <a:p>
            <a:pPr marL="0" indent="0">
              <a:buNone/>
            </a:pPr>
            <a:endParaRPr lang="en-US" dirty="0" smtClean="0"/>
          </a:p>
        </p:txBody>
      </p:sp>
    </p:spTree>
    <p:extLst>
      <p:ext uri="{BB962C8B-B14F-4D97-AF65-F5344CB8AC3E}">
        <p14:creationId xmlns:p14="http://schemas.microsoft.com/office/powerpoint/2010/main" xmlns="" val="14299385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A. Types of strategic change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There is a no only way, or one best way, to change strategies.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nature of change may be incremental or big bang.</a:t>
            </a:r>
          </a:p>
          <a:p>
            <a:pPr marL="0" indent="0">
              <a:buNone/>
            </a:pPr>
            <a:r>
              <a:rPr lang="en-US" dirty="0" smtClean="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Four types of strategic change;</a:t>
            </a:r>
          </a:p>
          <a:p>
            <a:pPr marL="571500" indent="-571500">
              <a:buAutoNum type="romanLcPeriod"/>
            </a:pPr>
            <a:r>
              <a:rPr lang="en-US" b="1" i="1" dirty="0" smtClean="0">
                <a:latin typeface="Times New Roman" panose="02020603050405020304" pitchFamily="18" charset="0"/>
                <a:cs typeface="Times New Roman" panose="02020603050405020304" pitchFamily="18" charset="0"/>
              </a:rPr>
              <a:t>Adaptation:</a:t>
            </a:r>
            <a:r>
              <a:rPr lang="en-US" dirty="0" smtClean="0">
                <a:latin typeface="Times New Roman" panose="02020603050405020304" pitchFamily="18" charset="0"/>
                <a:cs typeface="Times New Roman" panose="02020603050405020304" pitchFamily="18" charset="0"/>
              </a:rPr>
              <a:t> can be accommodated with the existing culture and can occur incrementally.</a:t>
            </a:r>
          </a:p>
          <a:p>
            <a:pPr marL="571500" indent="-571500">
              <a:buAutoNum type="romanLcPeriod"/>
            </a:pPr>
            <a:r>
              <a:rPr lang="en-US" b="1" i="1" dirty="0" smtClean="0">
                <a:latin typeface="Times New Roman" panose="02020603050405020304" pitchFamily="18" charset="0"/>
                <a:cs typeface="Times New Roman" panose="02020603050405020304" pitchFamily="18" charset="0"/>
              </a:rPr>
              <a:t>Reconstruction:</a:t>
            </a:r>
            <a:r>
              <a:rPr lang="en-US" dirty="0" smtClean="0">
                <a:latin typeface="Times New Roman" panose="02020603050405020304" pitchFamily="18" charset="0"/>
                <a:cs typeface="Times New Roman" panose="02020603050405020304" pitchFamily="18" charset="0"/>
              </a:rPr>
              <a:t> rapid change but without fundamentally changing the culture.</a:t>
            </a:r>
          </a:p>
          <a:p>
            <a:pPr marL="571500" indent="-571500">
              <a:buAutoNum type="romanLcPeriod"/>
            </a:pPr>
            <a:r>
              <a:rPr lang="en-US" b="1" i="1" dirty="0" smtClean="0">
                <a:latin typeface="Times New Roman" panose="02020603050405020304" pitchFamily="18" charset="0"/>
                <a:cs typeface="Times New Roman" panose="02020603050405020304" pitchFamily="18" charset="0"/>
              </a:rPr>
              <a:t>Revolution:</a:t>
            </a:r>
            <a:r>
              <a:rPr lang="en-US" dirty="0" smtClean="0">
                <a:latin typeface="Times New Roman" panose="02020603050405020304" pitchFamily="18" charset="0"/>
                <a:cs typeface="Times New Roman" panose="02020603050405020304" pitchFamily="18" charset="0"/>
              </a:rPr>
              <a:t> fundamental changes in both strategy and culture.</a:t>
            </a:r>
          </a:p>
          <a:p>
            <a:pPr marL="571500" indent="-571500">
              <a:buAutoNum type="romanLcPeriod"/>
            </a:pPr>
            <a:r>
              <a:rPr lang="en-US" b="1" i="1" dirty="0" smtClean="0">
                <a:latin typeface="Times New Roman" panose="02020603050405020304" pitchFamily="18" charset="0"/>
                <a:cs typeface="Times New Roman" panose="02020603050405020304" pitchFamily="18" charset="0"/>
              </a:rPr>
              <a:t>Evolution:</a:t>
            </a:r>
            <a:r>
              <a:rPr lang="en-US" dirty="0" smtClean="0">
                <a:latin typeface="Times New Roman" panose="02020603050405020304" pitchFamily="18" charset="0"/>
                <a:cs typeface="Times New Roman" panose="02020603050405020304" pitchFamily="18" charset="0"/>
              </a:rPr>
              <a:t> cultural change is required but this can be accomplished over time.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559594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B. </a:t>
            </a:r>
            <a:r>
              <a:rPr lang="en-US" dirty="0" smtClean="0">
                <a:latin typeface="Times New Roman" panose="02020603050405020304" pitchFamily="18" charset="0"/>
                <a:cs typeface="Times New Roman" panose="02020603050405020304" pitchFamily="18" charset="0"/>
              </a:rPr>
              <a:t>The importance of context: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xmlns="" val="28167273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b="1" i="1" dirty="0" smtClean="0">
                <a:latin typeface="Times New Roman" panose="02020603050405020304" pitchFamily="18" charset="0"/>
                <a:cs typeface="Times New Roman" panose="02020603050405020304" pitchFamily="18" charset="0"/>
              </a:rPr>
              <a:t>Time:</a:t>
            </a:r>
            <a:r>
              <a:rPr lang="en-US" dirty="0" smtClean="0">
                <a:latin typeface="Times New Roman" panose="02020603050405020304" pitchFamily="18" charset="0"/>
                <a:cs typeface="Times New Roman" panose="02020603050405020304" pitchFamily="18" charset="0"/>
              </a:rPr>
              <a:t> Is there time for longer term strategic development or does the firm have to react quickly to a crisis?</a:t>
            </a:r>
          </a:p>
          <a:p>
            <a:pPr marL="0" indent="0">
              <a:buNone/>
            </a:pPr>
            <a:r>
              <a:rPr lang="en-US" b="1" i="1" dirty="0" smtClean="0">
                <a:latin typeface="Times New Roman" panose="02020603050405020304" pitchFamily="18" charset="0"/>
                <a:cs typeface="Times New Roman" panose="02020603050405020304" pitchFamily="18" charset="0"/>
              </a:rPr>
              <a:t>Scope:</a:t>
            </a:r>
            <a:r>
              <a:rPr lang="en-US" dirty="0" smtClean="0">
                <a:latin typeface="Times New Roman" panose="02020603050405020304" pitchFamily="18" charset="0"/>
                <a:cs typeface="Times New Roman" panose="02020603050405020304" pitchFamily="18" charset="0"/>
              </a:rPr>
              <a:t> how much of the organization will be affected? Is the change best describe as realignment or transformation?</a:t>
            </a:r>
          </a:p>
          <a:p>
            <a:pPr marL="0" indent="0">
              <a:buNone/>
            </a:pPr>
            <a:r>
              <a:rPr lang="en-US" b="1" i="1" dirty="0" smtClean="0">
                <a:latin typeface="Times New Roman" panose="02020603050405020304" pitchFamily="18" charset="0"/>
                <a:cs typeface="Times New Roman" panose="02020603050405020304" pitchFamily="18" charset="0"/>
              </a:rPr>
              <a:t>Preservation:</a:t>
            </a:r>
            <a:r>
              <a:rPr lang="en-US" dirty="0" smtClean="0">
                <a:latin typeface="Times New Roman" panose="02020603050405020304" pitchFamily="18" charset="0"/>
                <a:cs typeface="Times New Roman" panose="02020603050405020304" pitchFamily="18" charset="0"/>
              </a:rPr>
              <a:t> which aspect of working, culture, competences and people need to be retained?</a:t>
            </a:r>
          </a:p>
          <a:p>
            <a:pPr marL="0" indent="0">
              <a:buNone/>
            </a:pPr>
            <a:r>
              <a:rPr lang="en-US" b="1" i="1" dirty="0" smtClean="0">
                <a:latin typeface="Times New Roman" panose="02020603050405020304" pitchFamily="18" charset="0"/>
                <a:cs typeface="Times New Roman" panose="02020603050405020304" pitchFamily="18" charset="0"/>
              </a:rPr>
              <a:t>Diversity:</a:t>
            </a:r>
            <a:r>
              <a:rPr lang="en-US" dirty="0" smtClean="0">
                <a:latin typeface="Times New Roman" panose="02020603050405020304" pitchFamily="18" charset="0"/>
                <a:cs typeface="Times New Roman" panose="02020603050405020304" pitchFamily="18" charset="0"/>
              </a:rPr>
              <a:t> the need to recognize that different departments ( </a:t>
            </a:r>
            <a:r>
              <a:rPr lang="en-US" dirty="0" err="1" smtClean="0">
                <a:latin typeface="Times New Roman" panose="02020603050405020304" pitchFamily="18" charset="0"/>
                <a:cs typeface="Times New Roman" panose="02020603050405020304" pitchFamily="18" charset="0"/>
              </a:rPr>
              <a:t>eg</a:t>
            </a:r>
            <a:r>
              <a:rPr lang="en-US" dirty="0" smtClean="0">
                <a:latin typeface="Times New Roman" panose="02020603050405020304" pitchFamily="18" charset="0"/>
                <a:cs typeface="Times New Roman" panose="02020603050405020304" pitchFamily="18" charset="0"/>
              </a:rPr>
              <a:t>. Marketing and R&amp;D) may have different sub-cultures.</a:t>
            </a:r>
          </a:p>
          <a:p>
            <a:pPr marL="0" indent="0">
              <a:buNone/>
            </a:pPr>
            <a:r>
              <a:rPr lang="en-US" b="1" i="1" dirty="0" smtClean="0">
                <a:latin typeface="Times New Roman" panose="02020603050405020304" pitchFamily="18" charset="0"/>
                <a:cs typeface="Times New Roman" panose="02020603050405020304" pitchFamily="18" charset="0"/>
              </a:rPr>
              <a:t>Capacity:</a:t>
            </a:r>
            <a:r>
              <a:rPr lang="en-US" dirty="0" smtClean="0">
                <a:latin typeface="Times New Roman" panose="02020603050405020304" pitchFamily="18" charset="0"/>
                <a:cs typeface="Times New Roman" panose="02020603050405020304" pitchFamily="18" charset="0"/>
              </a:rPr>
              <a:t> whether abilities exist to cope with the change. These can be on an individual, managerial or organizational level.</a:t>
            </a:r>
          </a:p>
          <a:p>
            <a:pPr marL="0" indent="0">
              <a:buNone/>
            </a:pPr>
            <a:r>
              <a:rPr lang="en-US" b="1" i="1" dirty="0" smtClean="0">
                <a:latin typeface="Times New Roman" panose="02020603050405020304" pitchFamily="18" charset="0"/>
                <a:cs typeface="Times New Roman" panose="02020603050405020304" pitchFamily="18" charset="0"/>
              </a:rPr>
              <a:t>Readiness:</a:t>
            </a:r>
            <a:r>
              <a:rPr lang="en-US" dirty="0" smtClean="0">
                <a:latin typeface="Times New Roman" panose="02020603050405020304" pitchFamily="18" charset="0"/>
                <a:cs typeface="Times New Roman" panose="02020603050405020304" pitchFamily="18" charset="0"/>
              </a:rPr>
              <a:t> are staff aware of the need for change and are they committed to that change?</a:t>
            </a:r>
          </a:p>
          <a:p>
            <a:pPr marL="0" indent="0">
              <a:buNone/>
            </a:pPr>
            <a:r>
              <a:rPr lang="en-US" b="1" i="1" dirty="0" smtClean="0">
                <a:latin typeface="Times New Roman" panose="02020603050405020304" pitchFamily="18" charset="0"/>
                <a:cs typeface="Times New Roman" panose="02020603050405020304" pitchFamily="18" charset="0"/>
              </a:rPr>
              <a:t>Power:</a:t>
            </a:r>
            <a:r>
              <a:rPr lang="en-US" dirty="0" smtClean="0">
                <a:latin typeface="Times New Roman" panose="02020603050405020304" pitchFamily="18" charset="0"/>
                <a:cs typeface="Times New Roman" panose="02020603050405020304" pitchFamily="18" charset="0"/>
              </a:rPr>
              <a:t> how much authority and autonomy do change agents have to make proposed changes?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019292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endParaRPr lang="en-US" dirty="0"/>
          </a:p>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C. Organizational Culture: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For change to be effective an organization will often have to change its culture.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extent of the change required will be influenced by the type of change that is planned.</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For example, revolution is likely to require a greater cultural change than adaptation.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Very often the existing culture can be one reason for resistance to change-the culture becomes “ embedded”.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35041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Culture is the set of values, guiding beliefs, understanding and ways of thinking that are shared by the members of an organization and is taught to new members as correct.</a:t>
            </a:r>
          </a:p>
          <a:p>
            <a:pPr marL="0" indent="0">
              <a:buNone/>
            </a:pPr>
            <a:r>
              <a:rPr lang="en-US" dirty="0" smtClean="0">
                <a:latin typeface="Times New Roman" panose="02020603050405020304" pitchFamily="18" charset="0"/>
                <a:cs typeface="Times New Roman" panose="02020603050405020304" pitchFamily="18" charset="0"/>
              </a:rPr>
              <a:t>	It is reflected by;</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Common interest of the stakeholders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Teamwork and collaboration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Autonomy and power at work</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Centralization and decentralization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innovation and risk taking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202147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b="1" dirty="0" smtClean="0"/>
              <a:t>	</a:t>
            </a:r>
          </a:p>
          <a:p>
            <a:pPr marL="0" indent="0">
              <a:buNone/>
            </a:pPr>
            <a:endParaRPr lang="en-US" b="1" dirty="0"/>
          </a:p>
          <a:p>
            <a:pPr marL="0" indent="0">
              <a:buNone/>
            </a:pPr>
            <a:endParaRPr lang="en-US" b="1" dirty="0" smtClean="0"/>
          </a:p>
          <a:p>
            <a:pPr marL="0" indent="0">
              <a:buNone/>
            </a:pPr>
            <a:r>
              <a:rPr lang="en-US" b="1" dirty="0"/>
              <a:t>	</a:t>
            </a:r>
            <a:r>
              <a:rPr lang="en-US" b="1" dirty="0" smtClean="0"/>
              <a:t>D.</a:t>
            </a:r>
            <a:r>
              <a:rPr lang="en-US" dirty="0" smtClean="0"/>
              <a:t>	</a:t>
            </a:r>
            <a:r>
              <a:rPr lang="en-US" b="1" dirty="0" smtClean="0">
                <a:latin typeface="Times New Roman" panose="02020603050405020304" pitchFamily="18" charset="0"/>
                <a:cs typeface="Times New Roman" panose="02020603050405020304" pitchFamily="18" charset="0"/>
              </a:rPr>
              <a:t>Forces-field Analysis:</a:t>
            </a:r>
            <a:r>
              <a:rPr lang="en-US"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Force Field Analysis was created by Kurt Lewin in the 1940s.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idea behind Force Field Analysis is that situations are maintained by an equilibrium between forces that drive change and other that resist change,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For change to happen, the driving forces must be strengthened or the resisting forces weakened.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161400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Managers should consider any change situation in terms of;</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The factors encouraging and facilitating the change ( the driving forces)</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The factors that hinder change ( the restraining forces).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If we want to bring about change we must disturb the equilibrium by;</a:t>
            </a:r>
          </a:p>
          <a:p>
            <a:r>
              <a:rPr lang="en-US" dirty="0" smtClean="0">
                <a:latin typeface="Times New Roman" panose="02020603050405020304" pitchFamily="18" charset="0"/>
                <a:cs typeface="Times New Roman" panose="02020603050405020304" pitchFamily="18" charset="0"/>
              </a:rPr>
              <a:t>Strengthening the driving forces</a:t>
            </a:r>
          </a:p>
          <a:p>
            <a:r>
              <a:rPr lang="en-US" dirty="0" smtClean="0">
                <a:latin typeface="Times New Roman" panose="02020603050405020304" pitchFamily="18" charset="0"/>
                <a:cs typeface="Times New Roman" panose="02020603050405020304" pitchFamily="18" charset="0"/>
              </a:rPr>
              <a:t>Weakening the restraining forces</a:t>
            </a:r>
          </a:p>
          <a:p>
            <a:r>
              <a:rPr lang="en-US" dirty="0" smtClean="0">
                <a:latin typeface="Times New Roman" panose="02020603050405020304" pitchFamily="18" charset="0"/>
                <a:cs typeface="Times New Roman" panose="02020603050405020304" pitchFamily="18" charset="0"/>
              </a:rPr>
              <a:t>Or both.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423391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How to Use Force Field Analysis:</a:t>
            </a:r>
          </a:p>
          <a:p>
            <a:pPr marL="0" indent="0">
              <a:buNone/>
            </a:pPr>
            <a:r>
              <a:rPr lang="en-US" b="1" dirty="0" smtClean="0">
                <a:latin typeface="Times New Roman" panose="02020603050405020304" pitchFamily="18" charset="0"/>
                <a:cs typeface="Times New Roman" panose="02020603050405020304" pitchFamily="18" charset="0"/>
              </a:rPr>
              <a:t>Step 1: Describe Your Plan or Proposal for change</a:t>
            </a:r>
          </a:p>
          <a:p>
            <a:pPr marL="0" indent="0">
              <a:buNone/>
            </a:pPr>
            <a:r>
              <a:rPr lang="en-US" dirty="0" smtClean="0">
                <a:latin typeface="Times New Roman" panose="02020603050405020304" pitchFamily="18" charset="0"/>
                <a:cs typeface="Times New Roman" panose="02020603050405020304" pitchFamily="18" charset="0"/>
              </a:rPr>
              <a:t>Define your goal or vision for change</a:t>
            </a:r>
          </a:p>
          <a:p>
            <a:pPr marL="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Step 2: Identify Forces For Change</a:t>
            </a:r>
          </a:p>
          <a:p>
            <a:pPr marL="0" indent="0">
              <a:buNone/>
            </a:pPr>
            <a:r>
              <a:rPr lang="en-US" dirty="0" smtClean="0">
                <a:latin typeface="Times New Roman" panose="02020603050405020304" pitchFamily="18" charset="0"/>
                <a:cs typeface="Times New Roman" panose="02020603050405020304" pitchFamily="18" charset="0"/>
              </a:rPr>
              <a:t>Think about the kinds of forces that are driving change. These can be internal and external. </a:t>
            </a:r>
            <a:endParaRPr lang="en-US" dirty="0">
              <a:latin typeface="Times New Roman" panose="02020603050405020304" pitchFamily="18" charset="0"/>
              <a:cs typeface="Times New Roman" panose="02020603050405020304" pitchFamily="18" charset="0"/>
            </a:endParaRPr>
          </a:p>
          <a:p>
            <a:pPr marL="0" indent="0">
              <a:buNone/>
            </a:pPr>
            <a:r>
              <a:rPr lang="en-US" b="1" i="1" dirty="0" smtClean="0">
                <a:latin typeface="Times New Roman" panose="02020603050405020304" pitchFamily="18" charset="0"/>
                <a:cs typeface="Times New Roman" panose="02020603050405020304" pitchFamily="18" charset="0"/>
              </a:rPr>
              <a:t>Internal drivers could include:</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Outdated machinery or products lines.</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Declining team </a:t>
            </a:r>
            <a:r>
              <a:rPr lang="en-US" dirty="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orale.</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A need to increase profitability.</a:t>
            </a:r>
          </a:p>
          <a:p>
            <a:pPr marL="0" indent="0">
              <a:buNone/>
            </a:pPr>
            <a:r>
              <a:rPr lang="en-US" b="1" i="1" dirty="0" smtClean="0">
                <a:latin typeface="Times New Roman" panose="02020603050405020304" pitchFamily="18" charset="0"/>
                <a:cs typeface="Times New Roman" panose="02020603050405020304" pitchFamily="18" charset="0"/>
              </a:rPr>
              <a:t>External drives could include;</a:t>
            </a:r>
          </a:p>
          <a:p>
            <a:r>
              <a:rPr lang="en-US" dirty="0" smtClean="0">
                <a:latin typeface="Times New Roman" panose="02020603050405020304" pitchFamily="18" charset="0"/>
                <a:cs typeface="Times New Roman" panose="02020603050405020304" pitchFamily="18" charset="0"/>
              </a:rPr>
              <a:t>Change in technologies.</a:t>
            </a:r>
          </a:p>
          <a:p>
            <a:r>
              <a:rPr lang="en-US" dirty="0" smtClean="0">
                <a:latin typeface="Times New Roman" panose="02020603050405020304" pitchFamily="18" charset="0"/>
                <a:cs typeface="Times New Roman" panose="02020603050405020304" pitchFamily="18" charset="0"/>
              </a:rPr>
              <a:t>Changing demographic trends</a:t>
            </a:r>
          </a:p>
          <a:p>
            <a:pPr marL="0" indent="0">
              <a:buNone/>
            </a:pPr>
            <a:endParaRPr lang="en-US" dirty="0"/>
          </a:p>
        </p:txBody>
      </p:sp>
    </p:spTree>
    <p:extLst>
      <p:ext uri="{BB962C8B-B14F-4D97-AF65-F5344CB8AC3E}">
        <p14:creationId xmlns:p14="http://schemas.microsoft.com/office/powerpoint/2010/main" xmlns="" val="2397480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endParaRPr lang="en-US" dirty="0" smtClean="0"/>
          </a:p>
          <a:p>
            <a:endParaRPr lang="en-US" dirty="0"/>
          </a:p>
          <a:p>
            <a:r>
              <a:rPr lang="en-US" dirty="0" smtClean="0">
                <a:latin typeface="Times New Roman" panose="02020603050405020304" pitchFamily="18" charset="0"/>
                <a:cs typeface="Times New Roman" panose="02020603050405020304" pitchFamily="18" charset="0"/>
              </a:rPr>
              <a:t>Strategy </a:t>
            </a:r>
            <a:r>
              <a:rPr lang="en-US" dirty="0">
                <a:latin typeface="Times New Roman" panose="02020603050405020304" pitchFamily="18" charset="0"/>
                <a:cs typeface="Times New Roman" panose="02020603050405020304" pitchFamily="18" charset="0"/>
              </a:rPr>
              <a:t>implementation involves translating formulated strategies into action. It entails moving from “planning your work” to “working your plan”. Successful implementation of strategy requires the following; </a:t>
            </a:r>
          </a:p>
          <a:p>
            <a:r>
              <a:rPr lang="en-US" dirty="0" smtClean="0">
                <a:latin typeface="Times New Roman" panose="02020603050405020304" pitchFamily="18" charset="0"/>
                <a:cs typeface="Times New Roman" panose="02020603050405020304" pitchFamily="18" charset="0"/>
              </a:rPr>
              <a:t>Strategies </a:t>
            </a:r>
            <a:r>
              <a:rPr lang="en-US" dirty="0">
                <a:latin typeface="Times New Roman" panose="02020603050405020304" pitchFamily="18" charset="0"/>
                <a:cs typeface="Times New Roman" panose="02020603050405020304" pitchFamily="18" charset="0"/>
              </a:rPr>
              <a:t>must be communicated and clearly defined for all affected employees. </a:t>
            </a:r>
          </a:p>
          <a:p>
            <a:r>
              <a:rPr lang="en-US" dirty="0" smtClean="0">
                <a:latin typeface="Times New Roman" panose="02020603050405020304" pitchFamily="18" charset="0"/>
                <a:cs typeface="Times New Roman" panose="02020603050405020304" pitchFamily="18" charset="0"/>
              </a:rPr>
              <a:t>All </a:t>
            </a:r>
            <a:r>
              <a:rPr lang="en-US" dirty="0">
                <a:latin typeface="Times New Roman" panose="02020603050405020304" pitchFamily="18" charset="0"/>
                <a:cs typeface="Times New Roman" panose="02020603050405020304" pitchFamily="18" charset="0"/>
              </a:rPr>
              <a:t>affected employees must receive management support through having an appropriate organizational structure, empowering policies, sound leadership and effective reward systems. </a:t>
            </a:r>
          </a:p>
          <a:p>
            <a:r>
              <a:rPr lang="en-US" dirty="0" smtClean="0">
                <a:latin typeface="Times New Roman" panose="02020603050405020304" pitchFamily="18" charset="0"/>
                <a:cs typeface="Times New Roman" panose="02020603050405020304" pitchFamily="18" charset="0"/>
              </a:rPr>
              <a:t>Corporate </a:t>
            </a:r>
            <a:r>
              <a:rPr lang="en-US" dirty="0">
                <a:latin typeface="Times New Roman" panose="02020603050405020304" pitchFamily="18" charset="0"/>
                <a:cs typeface="Times New Roman" panose="02020603050405020304" pitchFamily="18" charset="0"/>
              </a:rPr>
              <a:t>and business-unit strategies must be translated into short-term objectives and functional strategies. </a:t>
            </a:r>
          </a:p>
          <a:p>
            <a:endParaRPr lang="en-US" dirty="0"/>
          </a:p>
        </p:txBody>
      </p:sp>
    </p:spTree>
    <p:extLst>
      <p:ext uri="{BB962C8B-B14F-4D97-AF65-F5344CB8AC3E}">
        <p14:creationId xmlns:p14="http://schemas.microsoft.com/office/powerpoint/2010/main" xmlns="" val="8727811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smtClean="0"/>
          </a:p>
          <a:p>
            <a:pPr marL="0" indent="0">
              <a:buNone/>
            </a:pPr>
            <a:r>
              <a:rPr lang="en-US" b="1" dirty="0" smtClean="0"/>
              <a:t>	</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Step 3: Identify Forces Against Change</a:t>
            </a:r>
          </a:p>
          <a:p>
            <a:pPr marL="0" indent="0">
              <a:buNone/>
            </a:pPr>
            <a:r>
              <a:rPr lang="en-US" dirty="0" smtClean="0">
                <a:latin typeface="Times New Roman" panose="02020603050405020304" pitchFamily="18" charset="0"/>
                <a:cs typeface="Times New Roman" panose="02020603050405020304" pitchFamily="18" charset="0"/>
              </a:rPr>
              <a:t>Now brainstorm the forces that resist or are unfavorable to change.</a:t>
            </a:r>
          </a:p>
          <a:p>
            <a:pPr marL="0" indent="0">
              <a:buNone/>
            </a:pPr>
            <a:r>
              <a:rPr lang="en-US" b="1" i="1" dirty="0" smtClean="0">
                <a:solidFill>
                  <a:srgbClr val="FF0000"/>
                </a:solidFill>
                <a:latin typeface="Times New Roman" panose="02020603050405020304" pitchFamily="18" charset="0"/>
                <a:cs typeface="Times New Roman" panose="02020603050405020304" pitchFamily="18" charset="0"/>
              </a:rPr>
              <a:t>Internal resistors and restrainers could include;</a:t>
            </a:r>
          </a:p>
          <a:p>
            <a:r>
              <a:rPr lang="en-US" dirty="0" smtClean="0">
                <a:latin typeface="Times New Roman" panose="02020603050405020304" pitchFamily="18" charset="0"/>
                <a:cs typeface="Times New Roman" panose="02020603050405020304" pitchFamily="18" charset="0"/>
              </a:rPr>
              <a:t>Fears of the unknown</a:t>
            </a:r>
          </a:p>
          <a:p>
            <a:r>
              <a:rPr lang="en-US" dirty="0" smtClean="0">
                <a:latin typeface="Times New Roman" panose="02020603050405020304" pitchFamily="18" charset="0"/>
                <a:cs typeface="Times New Roman" panose="02020603050405020304" pitchFamily="18" charset="0"/>
              </a:rPr>
              <a:t>Existing organizational structures</a:t>
            </a:r>
          </a:p>
          <a:p>
            <a:pPr marL="0" indent="0">
              <a:buNone/>
            </a:pPr>
            <a:r>
              <a:rPr lang="en-US" b="1" i="1" dirty="0" smtClean="0">
                <a:solidFill>
                  <a:srgbClr val="FF0000"/>
                </a:solidFill>
                <a:latin typeface="Times New Roman" panose="02020603050405020304" pitchFamily="18" charset="0"/>
                <a:cs typeface="Times New Roman" panose="02020603050405020304" pitchFamily="18" charset="0"/>
              </a:rPr>
              <a:t>External factors might be;</a:t>
            </a:r>
          </a:p>
          <a:p>
            <a:r>
              <a:rPr lang="en-US" dirty="0" smtClean="0">
                <a:latin typeface="Times New Roman" panose="02020603050405020304" pitchFamily="18" charset="0"/>
                <a:cs typeface="Times New Roman" panose="02020603050405020304" pitchFamily="18" charset="0"/>
              </a:rPr>
              <a:t>Existing commitments to partner organizations.</a:t>
            </a:r>
          </a:p>
          <a:p>
            <a:r>
              <a:rPr lang="en-US" dirty="0" smtClean="0">
                <a:latin typeface="Times New Roman" panose="02020603050405020304" pitchFamily="18" charset="0"/>
                <a:cs typeface="Times New Roman" panose="02020603050405020304" pitchFamily="18" charset="0"/>
              </a:rPr>
              <a:t>Government legislation</a:t>
            </a:r>
          </a:p>
          <a:p>
            <a:r>
              <a:rPr lang="en-US" dirty="0" smtClean="0">
                <a:latin typeface="Times New Roman" panose="02020603050405020304" pitchFamily="18" charset="0"/>
                <a:cs typeface="Times New Roman" panose="02020603050405020304" pitchFamily="18" charset="0"/>
              </a:rPr>
              <a:t>Obligations towards customers</a:t>
            </a:r>
          </a:p>
          <a:p>
            <a:pPr marL="0" indent="0">
              <a:buNone/>
            </a:pPr>
            <a:endParaRPr lang="en-US" dirty="0"/>
          </a:p>
        </p:txBody>
      </p:sp>
    </p:spTree>
    <p:extLst>
      <p:ext uri="{BB962C8B-B14F-4D97-AF65-F5344CB8AC3E}">
        <p14:creationId xmlns:p14="http://schemas.microsoft.com/office/powerpoint/2010/main" xmlns="" val="26080613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Step 4: Assign Scores</a:t>
            </a:r>
          </a:p>
          <a:p>
            <a:pPr marL="0" indent="0">
              <a:buNone/>
            </a:pPr>
            <a:r>
              <a:rPr lang="en-US" dirty="0" smtClean="0">
                <a:latin typeface="Times New Roman" panose="02020603050405020304" pitchFamily="18" charset="0"/>
                <a:cs typeface="Times New Roman" panose="02020603050405020304" pitchFamily="18" charset="0"/>
              </a:rPr>
              <a:t>Next, score each force, from, say, one (weak) to five ( strong), according to the degree of influence each one has on the plan, and then add up the scores for each side ( for and against)</a:t>
            </a:r>
          </a:p>
          <a:p>
            <a:pPr marL="0" indent="0">
              <a:buNone/>
            </a:pPr>
            <a:r>
              <a:rPr lang="en-US" b="1" dirty="0" smtClean="0">
                <a:latin typeface="Times New Roman" panose="02020603050405020304" pitchFamily="18" charset="0"/>
                <a:cs typeface="Times New Roman" panose="02020603050405020304" pitchFamily="18" charset="0"/>
              </a:rPr>
              <a:t>	Step 5: Analyze and Apply</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Now that you have  done your Force Field Analysis, you can use it in two ways;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To decide whether or not to move forward with the decision or change.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To think about which supportive forces you can strengthen and which opposing or resisting forces you can weaken, and how to make the change more successful.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978364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b="1" dirty="0" smtClean="0"/>
              <a:t>	</a:t>
            </a:r>
            <a:r>
              <a:rPr lang="en-US" b="1" dirty="0" smtClean="0">
                <a:latin typeface="Times New Roman" panose="02020603050405020304" pitchFamily="18" charset="0"/>
                <a:cs typeface="Times New Roman" panose="02020603050405020304" pitchFamily="18" charset="0"/>
              </a:rPr>
              <a:t>Styles and Roles in </a:t>
            </a:r>
            <a:r>
              <a:rPr lang="en-US" b="1" dirty="0">
                <a:latin typeface="Times New Roman" panose="02020603050405020304" pitchFamily="18" charset="0"/>
                <a:cs typeface="Times New Roman" panose="02020603050405020304" pitchFamily="18" charset="0"/>
              </a:rPr>
              <a:t>C</a:t>
            </a:r>
            <a:r>
              <a:rPr lang="en-US" b="1" dirty="0" smtClean="0">
                <a:latin typeface="Times New Roman" panose="02020603050405020304" pitchFamily="18" charset="0"/>
                <a:cs typeface="Times New Roman" panose="02020603050405020304" pitchFamily="18" charset="0"/>
              </a:rPr>
              <a:t>hange Management:</a:t>
            </a:r>
            <a:r>
              <a:rPr lang="en-US" dirty="0" smtClean="0">
                <a:latin typeface="Times New Roman" panose="02020603050405020304" pitchFamily="18" charset="0"/>
                <a:cs typeface="Times New Roman" panose="02020603050405020304" pitchFamily="18" charset="0"/>
              </a:rPr>
              <a:t> </a:t>
            </a:r>
          </a:p>
          <a:p>
            <a:pPr marL="514350" indent="-514350">
              <a:buAutoNum type="alphaLcPeriod"/>
            </a:pPr>
            <a:r>
              <a:rPr lang="en-US" b="1" dirty="0" smtClean="0">
                <a:latin typeface="Times New Roman" panose="02020603050405020304" pitchFamily="18" charset="0"/>
                <a:cs typeface="Times New Roman" panose="02020603050405020304" pitchFamily="18" charset="0"/>
              </a:rPr>
              <a:t>Styles of Managing Change: </a:t>
            </a:r>
          </a:p>
          <a:p>
            <a:pPr marL="571500" indent="-571500">
              <a:buAutoNum type="romanLcPeriod"/>
            </a:pPr>
            <a:r>
              <a:rPr lang="en-US" b="1" i="1" dirty="0" smtClean="0">
                <a:latin typeface="Times New Roman" panose="02020603050405020304" pitchFamily="18" charset="0"/>
                <a:cs typeface="Times New Roman" panose="02020603050405020304" pitchFamily="18" charset="0"/>
              </a:rPr>
              <a:t>Education and communication</a:t>
            </a:r>
          </a:p>
          <a:p>
            <a:pPr marL="0" indent="0">
              <a:buNone/>
            </a:pPr>
            <a:r>
              <a:rPr lang="en-US" dirty="0" smtClean="0">
                <a:latin typeface="Times New Roman" panose="02020603050405020304" pitchFamily="18" charset="0"/>
                <a:cs typeface="Times New Roman" panose="02020603050405020304" pitchFamily="18" charset="0"/>
              </a:rPr>
              <a:t>Persuading people towards the strategic change and informing change to the stakeholders.</a:t>
            </a:r>
          </a:p>
          <a:p>
            <a:pPr marL="0" indent="0">
              <a:buNone/>
            </a:pPr>
            <a:r>
              <a:rPr lang="en-US" dirty="0" smtClean="0">
                <a:latin typeface="Times New Roman" panose="02020603050405020304" pitchFamily="18" charset="0"/>
                <a:cs typeface="Times New Roman" panose="02020603050405020304" pitchFamily="18" charset="0"/>
              </a:rPr>
              <a:t>ii.</a:t>
            </a:r>
            <a:r>
              <a:rPr lang="en-US" b="1" i="1" dirty="0" smtClean="0">
                <a:latin typeface="Times New Roman" panose="02020603050405020304" pitchFamily="18" charset="0"/>
                <a:cs typeface="Times New Roman" panose="02020603050405020304" pitchFamily="18" charset="0"/>
              </a:rPr>
              <a:t> Collaboration and Participation</a:t>
            </a:r>
          </a:p>
          <a:p>
            <a:pPr marL="0" indent="0">
              <a:buNone/>
            </a:pPr>
            <a:r>
              <a:rPr lang="en-US" dirty="0" smtClean="0">
                <a:latin typeface="Times New Roman" panose="02020603050405020304" pitchFamily="18" charset="0"/>
                <a:cs typeface="Times New Roman" panose="02020603050405020304" pitchFamily="18" charset="0"/>
              </a:rPr>
              <a:t>It is the involvement of those who will be affected by strategic change, it builds readiness.</a:t>
            </a:r>
          </a:p>
          <a:p>
            <a:pPr marL="0" indent="0">
              <a:buNone/>
            </a:pPr>
            <a:r>
              <a:rPr lang="en-US" dirty="0" smtClean="0">
                <a:latin typeface="Times New Roman" panose="02020603050405020304" pitchFamily="18" charset="0"/>
                <a:cs typeface="Times New Roman" panose="02020603050405020304" pitchFamily="18" charset="0"/>
              </a:rPr>
              <a:t>iii.</a:t>
            </a:r>
            <a:r>
              <a:rPr lang="en-US" b="1" i="1" dirty="0" smtClean="0">
                <a:latin typeface="Times New Roman" panose="02020603050405020304" pitchFamily="18" charset="0"/>
                <a:cs typeface="Times New Roman" panose="02020603050405020304" pitchFamily="18" charset="0"/>
              </a:rPr>
              <a:t> Intervention</a:t>
            </a:r>
          </a:p>
          <a:p>
            <a:pPr marL="0" indent="0">
              <a:buNone/>
            </a:pPr>
            <a:r>
              <a:rPr lang="en-US" dirty="0" smtClean="0">
                <a:latin typeface="Times New Roman" panose="02020603050405020304" pitchFamily="18" charset="0"/>
                <a:cs typeface="Times New Roman" panose="02020603050405020304" pitchFamily="18" charset="0"/>
              </a:rPr>
              <a:t>Intervention is the coordination of the change process</a:t>
            </a:r>
          </a:p>
          <a:p>
            <a:pPr marL="0" indent="0">
              <a:buNone/>
            </a:pPr>
            <a:r>
              <a:rPr lang="en-US" dirty="0" smtClean="0">
                <a:latin typeface="Times New Roman" panose="02020603050405020304" pitchFamily="18" charset="0"/>
                <a:cs typeface="Times New Roman" panose="02020603050405020304" pitchFamily="18" charset="0"/>
              </a:rPr>
              <a:t>iv</a:t>
            </a:r>
            <a:r>
              <a:rPr lang="en-US" b="1" i="1" dirty="0" smtClean="0">
                <a:latin typeface="Times New Roman" panose="02020603050405020304" pitchFamily="18" charset="0"/>
                <a:cs typeface="Times New Roman" panose="02020603050405020304" pitchFamily="18" charset="0"/>
              </a:rPr>
              <a:t>. Direction</a:t>
            </a:r>
          </a:p>
          <a:p>
            <a:pPr marL="0" indent="0">
              <a:buNone/>
            </a:pPr>
            <a:r>
              <a:rPr lang="en-US" dirty="0" smtClean="0">
                <a:latin typeface="Times New Roman" panose="02020603050405020304" pitchFamily="18" charset="0"/>
                <a:cs typeface="Times New Roman" panose="02020603050405020304" pitchFamily="18" charset="0"/>
              </a:rPr>
              <a:t>It is the use of personal managerial authority to establish a clear future strategy.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552882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b="1" dirty="0" smtClean="0">
                <a:latin typeface="Times New Roman" panose="02020603050405020304" pitchFamily="18" charset="0"/>
                <a:cs typeface="Times New Roman" panose="02020603050405020304" pitchFamily="18" charset="0"/>
              </a:rPr>
              <a:t>	b) Roles in Managing Change:</a:t>
            </a:r>
          </a:p>
          <a:p>
            <a:pPr marL="0" indent="0">
              <a:buNone/>
            </a:pPr>
            <a:r>
              <a:rPr lang="en-US" dirty="0" smtClean="0">
                <a:latin typeface="Times New Roman" panose="02020603050405020304" pitchFamily="18" charset="0"/>
                <a:cs typeface="Times New Roman" panose="02020603050405020304" pitchFamily="18" charset="0"/>
              </a:rPr>
              <a:t>There are different individuals and groups within an organization who play active role in strategic change process.</a:t>
            </a:r>
          </a:p>
          <a:p>
            <a:pPr marL="514350" indent="-514350">
              <a:buAutoNum type="arabicPeriod"/>
            </a:pPr>
            <a:r>
              <a:rPr lang="en-US" dirty="0" smtClean="0">
                <a:latin typeface="Times New Roman" panose="02020603050405020304" pitchFamily="18" charset="0"/>
                <a:cs typeface="Times New Roman" panose="02020603050405020304" pitchFamily="18" charset="0"/>
              </a:rPr>
              <a:t>Strategic leadership</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Strategic leadership means having ability to anticipate, prepare and get positioned for the future.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Strategic leaders are individual upon whom strategy development and change are seen to be dependent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They are individuals personally identified with and central to the strategy of their organization.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 some organization an individual may be central because he /she was its owner or founder ; often the case in small business.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908403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b="1" dirty="0" smtClean="0">
                <a:latin typeface="Times New Roman" panose="02020603050405020304" pitchFamily="18" charset="0"/>
                <a:cs typeface="Times New Roman" panose="02020603050405020304" pitchFamily="18" charset="0"/>
              </a:rPr>
              <a:t>		2. Middle Managers: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Middle manages are the linking pin between the senior management team and the rest of the organization.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They have responsibility for helping their staff through the change process while simultaneously undertaking change themselves.</a:t>
            </a:r>
          </a:p>
          <a:p>
            <a:pPr marL="0" indent="0">
              <a:buNone/>
            </a:pPr>
            <a:r>
              <a:rPr lang="en-US" b="1" dirty="0" smtClean="0">
                <a:latin typeface="Times New Roman" panose="02020603050405020304" pitchFamily="18" charset="0"/>
                <a:cs typeface="Times New Roman" panose="02020603050405020304" pitchFamily="18" charset="0"/>
              </a:rPr>
              <a:t>		3. Outsiders:</a:t>
            </a:r>
          </a:p>
          <a:p>
            <a:pPr marL="0" indent="0">
              <a:buNone/>
            </a:pPr>
            <a:r>
              <a:rPr lang="en-US" dirty="0" smtClean="0">
                <a:latin typeface="Times New Roman" panose="02020603050405020304" pitchFamily="18" charset="0"/>
                <a:cs typeface="Times New Roman" panose="02020603050405020304" pitchFamily="18" charset="0"/>
              </a:rPr>
              <a:t>Outsiders are also equally important as mangers.</a:t>
            </a:r>
          </a:p>
          <a:p>
            <a:pPr marL="571500" indent="-571500">
              <a:buAutoNum type="romanLcPeriod"/>
            </a:pPr>
            <a:r>
              <a:rPr lang="en-US" b="1" i="1" dirty="0" smtClean="0">
                <a:latin typeface="Times New Roman" panose="02020603050405020304" pitchFamily="18" charset="0"/>
                <a:cs typeface="Times New Roman" panose="02020603050405020304" pitchFamily="18" charset="0"/>
              </a:rPr>
              <a:t>New </a:t>
            </a:r>
            <a:r>
              <a:rPr lang="en-US" b="1" i="1" dirty="0">
                <a:latin typeface="Times New Roman" panose="02020603050405020304" pitchFamily="18" charset="0"/>
                <a:cs typeface="Times New Roman" panose="02020603050405020304" pitchFamily="18" charset="0"/>
              </a:rPr>
              <a:t>C</a:t>
            </a:r>
            <a:r>
              <a:rPr lang="en-US" b="1" i="1" dirty="0" smtClean="0">
                <a:latin typeface="Times New Roman" panose="02020603050405020304" pitchFamily="18" charset="0"/>
                <a:cs typeface="Times New Roman" panose="02020603050405020304" pitchFamily="18" charset="0"/>
              </a:rPr>
              <a:t>hief Executive:</a:t>
            </a:r>
            <a:r>
              <a:rPr lang="en-US" dirty="0" smtClean="0">
                <a:latin typeface="Times New Roman" panose="02020603050405020304" pitchFamily="18" charset="0"/>
                <a:cs typeface="Times New Roman" panose="02020603050405020304" pitchFamily="18" charset="0"/>
              </a:rPr>
              <a:t> From outside, to enhance the capacity for change.</a:t>
            </a:r>
          </a:p>
          <a:p>
            <a:pPr marL="571500" indent="-571500">
              <a:buAutoNum type="romanLcPeriod"/>
            </a:pPr>
            <a:r>
              <a:rPr lang="en-US" b="1" i="1" dirty="0" smtClean="0">
                <a:latin typeface="Times New Roman" panose="02020603050405020304" pitchFamily="18" charset="0"/>
                <a:cs typeface="Times New Roman" panose="02020603050405020304" pitchFamily="18" charset="0"/>
              </a:rPr>
              <a:t>New management:</a:t>
            </a:r>
            <a:r>
              <a:rPr lang="en-US" dirty="0" smtClean="0">
                <a:latin typeface="Times New Roman" panose="02020603050405020304" pitchFamily="18" charset="0"/>
                <a:cs typeface="Times New Roman" panose="02020603050405020304" pitchFamily="18" charset="0"/>
              </a:rPr>
              <a:t> From outside, to increase diversity of ideas and break down cultural barriers for change.</a:t>
            </a:r>
          </a:p>
          <a:p>
            <a:pPr marL="571500" indent="-571500">
              <a:buAutoNum type="romanLcPeriod"/>
            </a:pPr>
            <a:r>
              <a:rPr lang="en-US" b="1" i="1" dirty="0" smtClean="0">
                <a:latin typeface="Times New Roman" panose="02020603050405020304" pitchFamily="18" charset="0"/>
                <a:cs typeface="Times New Roman" panose="02020603050405020304" pitchFamily="18" charset="0"/>
              </a:rPr>
              <a:t>Consultants:</a:t>
            </a:r>
            <a:r>
              <a:rPr lang="en-US" dirty="0" smtClean="0">
                <a:latin typeface="Times New Roman" panose="02020603050405020304" pitchFamily="18" charset="0"/>
                <a:cs typeface="Times New Roman" panose="02020603050405020304" pitchFamily="18" charset="0"/>
              </a:rPr>
              <a:t> Consultants may brings an innovative view to the process.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114516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	</a:t>
            </a:r>
          </a:p>
          <a:p>
            <a:pPr marL="0" indent="0">
              <a:buNone/>
            </a:pPr>
            <a:endParaRPr lang="en-US" b="1" dirty="0"/>
          </a:p>
          <a:p>
            <a:pPr marL="0" indent="0">
              <a:buNone/>
            </a:pPr>
            <a:r>
              <a:rPr lang="en-US" b="1" dirty="0" smtClean="0"/>
              <a:t>		</a:t>
            </a:r>
            <a:r>
              <a:rPr lang="en-US" b="1" dirty="0" smtClean="0">
                <a:latin typeface="Times New Roman" panose="02020603050405020304" pitchFamily="18" charset="0"/>
                <a:cs typeface="Times New Roman" panose="02020603050405020304" pitchFamily="18" charset="0"/>
              </a:rPr>
              <a:t>Levers for Managing Strategic Change</a:t>
            </a:r>
          </a:p>
          <a:p>
            <a:pPr marL="0" indent="0">
              <a:buNone/>
            </a:pPr>
            <a:r>
              <a:rPr lang="en-US" dirty="0" smtClean="0">
                <a:latin typeface="Times New Roman" panose="02020603050405020304" pitchFamily="18" charset="0"/>
                <a:cs typeface="Times New Roman" panose="02020603050405020304" pitchFamily="18" charset="0"/>
              </a:rPr>
              <a:t>Levers are the components that drive the process of strategic change.</a:t>
            </a:r>
          </a:p>
          <a:p>
            <a:pPr marL="514350" indent="-514350">
              <a:buAutoNum type="arabicPeriod"/>
            </a:pPr>
            <a:r>
              <a:rPr lang="en-US" dirty="0" smtClean="0">
                <a:latin typeface="Times New Roman" panose="02020603050405020304" pitchFamily="18" charset="0"/>
                <a:cs typeface="Times New Roman" panose="02020603050405020304" pitchFamily="18" charset="0"/>
              </a:rPr>
              <a:t>Structure and control</a:t>
            </a:r>
          </a:p>
          <a:p>
            <a:pPr marL="514350" indent="-514350">
              <a:buAutoNum type="arabicPeriod"/>
            </a:pPr>
            <a:r>
              <a:rPr lang="en-US" dirty="0" smtClean="0">
                <a:latin typeface="Times New Roman" panose="02020603050405020304" pitchFamily="18" charset="0"/>
                <a:cs typeface="Times New Roman" panose="02020603050405020304" pitchFamily="18" charset="0"/>
              </a:rPr>
              <a:t>Organizational routines</a:t>
            </a:r>
          </a:p>
          <a:p>
            <a:pPr marL="514350" indent="-514350">
              <a:buAutoNum type="arabicPeriod"/>
            </a:pPr>
            <a:r>
              <a:rPr lang="en-US" dirty="0" smtClean="0">
                <a:latin typeface="Times New Roman" panose="02020603050405020304" pitchFamily="18" charset="0"/>
                <a:cs typeface="Times New Roman" panose="02020603050405020304" pitchFamily="18" charset="0"/>
              </a:rPr>
              <a:t>Symbolic processes</a:t>
            </a:r>
          </a:p>
          <a:p>
            <a:pPr marL="514350" indent="-514350">
              <a:buAutoNum type="arabicPeriod"/>
            </a:pPr>
            <a:r>
              <a:rPr lang="en-US" dirty="0" smtClean="0">
                <a:latin typeface="Times New Roman" panose="02020603050405020304" pitchFamily="18" charset="0"/>
                <a:cs typeface="Times New Roman" panose="02020603050405020304" pitchFamily="18" charset="0"/>
              </a:rPr>
              <a:t>Power and politics Processes</a:t>
            </a:r>
          </a:p>
          <a:p>
            <a:pPr marL="514350" indent="-514350">
              <a:buAutoNum type="arabicPeriod"/>
            </a:pPr>
            <a:r>
              <a:rPr lang="en-US" dirty="0" smtClean="0">
                <a:latin typeface="Times New Roman" panose="02020603050405020304" pitchFamily="18" charset="0"/>
                <a:cs typeface="Times New Roman" panose="02020603050405020304" pitchFamily="18" charset="0"/>
              </a:rPr>
              <a:t>Communicating change</a:t>
            </a:r>
          </a:p>
          <a:p>
            <a:pPr marL="514350" indent="-514350">
              <a:buAutoNum type="arabicPeriod"/>
            </a:pPr>
            <a:r>
              <a:rPr lang="en-US" dirty="0" smtClean="0">
                <a:latin typeface="Times New Roman" panose="02020603050405020304" pitchFamily="18" charset="0"/>
                <a:cs typeface="Times New Roman" panose="02020603050405020304" pitchFamily="18" charset="0"/>
              </a:rPr>
              <a:t>Change tactics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24768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1845233121"/>
              </p:ext>
            </p:extLst>
          </p:nvPr>
        </p:nvGraphicFramePr>
        <p:xfrm>
          <a:off x="0" y="-2"/>
          <a:ext cx="9144000" cy="6916695"/>
        </p:xfrm>
        <a:graphic>
          <a:graphicData uri="http://schemas.openxmlformats.org/drawingml/2006/table">
            <a:tbl>
              <a:tblPr/>
              <a:tblGrid>
                <a:gridCol w="4572000">
                  <a:extLst>
                    <a:ext uri="{9D8B030D-6E8A-4147-A177-3AD203B41FA5}">
                      <a16:colId xmlns:a16="http://schemas.microsoft.com/office/drawing/2014/main" xmlns="" val="3799060396"/>
                    </a:ext>
                  </a:extLst>
                </a:gridCol>
                <a:gridCol w="4572000">
                  <a:extLst>
                    <a:ext uri="{9D8B030D-6E8A-4147-A177-3AD203B41FA5}">
                      <a16:colId xmlns:a16="http://schemas.microsoft.com/office/drawing/2014/main" xmlns="" val="4022301825"/>
                    </a:ext>
                  </a:extLst>
                </a:gridCol>
              </a:tblGrid>
              <a:tr h="356832">
                <a:tc>
                  <a:txBody>
                    <a:bodyPr/>
                    <a:lstStyle/>
                    <a:p>
                      <a:pPr algn="ctr"/>
                      <a:r>
                        <a:rPr lang="en-US" sz="2400" b="1" dirty="0">
                          <a:effectLst/>
                          <a:latin typeface="Times New Roman" panose="02020603050405020304" pitchFamily="18" charset="0"/>
                          <a:cs typeface="Times New Roman" panose="02020603050405020304" pitchFamily="18" charset="0"/>
                        </a:rPr>
                        <a:t>Strategy Formulation</a:t>
                      </a:r>
                    </a:p>
                  </a:txBody>
                  <a:tcPr marL="24883" marR="24883" marT="24883" marB="24883">
                    <a:lnL>
                      <a:noFill/>
                    </a:lnL>
                    <a:lnR>
                      <a:noFill/>
                    </a:lnR>
                    <a:lnT>
                      <a:noFill/>
                    </a:lnT>
                    <a:lnB>
                      <a:noFill/>
                    </a:lnB>
                    <a:solidFill>
                      <a:srgbClr val="FFFFFF"/>
                    </a:solidFill>
                  </a:tcPr>
                </a:tc>
                <a:tc>
                  <a:txBody>
                    <a:bodyPr/>
                    <a:lstStyle/>
                    <a:p>
                      <a:pPr algn="ctr"/>
                      <a:r>
                        <a:rPr lang="en-US" sz="2400" b="1" dirty="0">
                          <a:effectLst/>
                          <a:latin typeface="Times New Roman" panose="02020603050405020304" pitchFamily="18" charset="0"/>
                          <a:cs typeface="Times New Roman" panose="02020603050405020304" pitchFamily="18" charset="0"/>
                        </a:rPr>
                        <a:t>Strategy Implementation</a:t>
                      </a:r>
                      <a:endParaRPr lang="en-US" sz="2400" dirty="0">
                        <a:effectLst/>
                        <a:latin typeface="Times New Roman" panose="02020603050405020304" pitchFamily="18" charset="0"/>
                        <a:cs typeface="Times New Roman" panose="02020603050405020304" pitchFamily="18" charset="0"/>
                      </a:endParaRPr>
                    </a:p>
                  </a:txBody>
                  <a:tcPr marL="24883" marR="24883" marT="24883" marB="24883">
                    <a:lnL>
                      <a:noFill/>
                    </a:lnL>
                    <a:lnR>
                      <a:noFill/>
                    </a:lnR>
                    <a:lnT>
                      <a:noFill/>
                    </a:lnT>
                    <a:lnB>
                      <a:noFill/>
                    </a:lnB>
                    <a:solidFill>
                      <a:srgbClr val="FFFFFF"/>
                    </a:solidFill>
                  </a:tcPr>
                </a:tc>
                <a:extLst>
                  <a:ext uri="{0D108BD9-81ED-4DB2-BD59-A6C34878D82A}">
                    <a16:rowId xmlns:a16="http://schemas.microsoft.com/office/drawing/2014/main" xmlns="" val="3848296400"/>
                  </a:ext>
                </a:extLst>
              </a:tr>
              <a:tr h="1198335">
                <a:tc>
                  <a:txBody>
                    <a:bodyPr/>
                    <a:lstStyle/>
                    <a:p>
                      <a:r>
                        <a:rPr lang="en-US" sz="1800" dirty="0">
                          <a:effectLst/>
                          <a:latin typeface="Times New Roman" panose="02020603050405020304" pitchFamily="18" charset="0"/>
                          <a:cs typeface="Times New Roman" panose="02020603050405020304" pitchFamily="18" charset="0"/>
                        </a:rPr>
                        <a:t>Strategy Formulation includes planning and decision-making involved in developing organization’s strategic goals and plans.</a:t>
                      </a:r>
                    </a:p>
                  </a:txBody>
                  <a:tcPr marL="24883" marR="24883" marT="24883" marB="24883">
                    <a:lnL>
                      <a:noFill/>
                    </a:lnL>
                    <a:lnR>
                      <a:noFill/>
                    </a:lnR>
                    <a:lnT>
                      <a:noFill/>
                    </a:lnT>
                    <a:lnB>
                      <a:noFill/>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Strategy Implementation involves all those means related to executing the strategic plans.</a:t>
                      </a:r>
                    </a:p>
                  </a:txBody>
                  <a:tcPr marL="24883" marR="24883" marT="24883" marB="24883">
                    <a:lnL>
                      <a:noFill/>
                    </a:lnL>
                    <a:lnR>
                      <a:noFill/>
                    </a:lnR>
                    <a:lnT>
                      <a:noFill/>
                    </a:lnT>
                    <a:lnB>
                      <a:noFill/>
                    </a:lnB>
                    <a:solidFill>
                      <a:srgbClr val="FFFFFF"/>
                    </a:solidFill>
                  </a:tcPr>
                </a:tc>
                <a:extLst>
                  <a:ext uri="{0D108BD9-81ED-4DB2-BD59-A6C34878D82A}">
                    <a16:rowId xmlns:a16="http://schemas.microsoft.com/office/drawing/2014/main" xmlns="" val="3321748838"/>
                  </a:ext>
                </a:extLst>
              </a:tr>
              <a:tr h="917834">
                <a:tc>
                  <a:txBody>
                    <a:bodyPr/>
                    <a:lstStyle/>
                    <a:p>
                      <a:r>
                        <a:rPr lang="en-US" sz="1800" dirty="0">
                          <a:effectLst/>
                          <a:latin typeface="Times New Roman" panose="02020603050405020304" pitchFamily="18" charset="0"/>
                          <a:cs typeface="Times New Roman" panose="02020603050405020304" pitchFamily="18" charset="0"/>
                        </a:rPr>
                        <a:t>In short, Strategy Formulation is </a:t>
                      </a:r>
                      <a:r>
                        <a:rPr lang="en-US" sz="1800" b="1" dirty="0">
                          <a:effectLst/>
                          <a:latin typeface="Times New Roman" panose="02020603050405020304" pitchFamily="18" charset="0"/>
                          <a:cs typeface="Times New Roman" panose="02020603050405020304" pitchFamily="18" charset="0"/>
                        </a:rPr>
                        <a:t>placing the Forces before the action</a:t>
                      </a:r>
                      <a:r>
                        <a:rPr lang="en-US" sz="1800" dirty="0">
                          <a:effectLst/>
                          <a:latin typeface="Times New Roman" panose="02020603050405020304" pitchFamily="18" charset="0"/>
                          <a:cs typeface="Times New Roman" panose="02020603050405020304" pitchFamily="18" charset="0"/>
                        </a:rPr>
                        <a:t>.</a:t>
                      </a:r>
                    </a:p>
                  </a:txBody>
                  <a:tcPr marL="24883" marR="24883" marT="24883" marB="24883">
                    <a:lnL>
                      <a:noFill/>
                    </a:lnL>
                    <a:lnR>
                      <a:noFill/>
                    </a:lnR>
                    <a:lnT>
                      <a:noFill/>
                    </a:lnT>
                    <a:lnB>
                      <a:noFill/>
                    </a:lnB>
                    <a:solidFill>
                      <a:srgbClr val="FFFFFF"/>
                    </a:solidFill>
                  </a:tcPr>
                </a:tc>
                <a:tc>
                  <a:txBody>
                    <a:bodyPr/>
                    <a:lstStyle/>
                    <a:p>
                      <a:r>
                        <a:rPr lang="en-US" sz="1800" dirty="0">
                          <a:effectLst/>
                          <a:latin typeface="Times New Roman" panose="02020603050405020304" pitchFamily="18" charset="0"/>
                          <a:cs typeface="Times New Roman" panose="02020603050405020304" pitchFamily="18" charset="0"/>
                        </a:rPr>
                        <a:t>In short, Strategy Implementation is </a:t>
                      </a:r>
                      <a:r>
                        <a:rPr lang="en-US" sz="1800" b="1" dirty="0">
                          <a:effectLst/>
                          <a:latin typeface="Times New Roman" panose="02020603050405020304" pitchFamily="18" charset="0"/>
                          <a:cs typeface="Times New Roman" panose="02020603050405020304" pitchFamily="18" charset="0"/>
                        </a:rPr>
                        <a:t>managing forces during the action</a:t>
                      </a:r>
                      <a:r>
                        <a:rPr lang="en-US" sz="1800" dirty="0">
                          <a:effectLst/>
                          <a:latin typeface="Times New Roman" panose="02020603050405020304" pitchFamily="18" charset="0"/>
                          <a:cs typeface="Times New Roman" panose="02020603050405020304" pitchFamily="18" charset="0"/>
                        </a:rPr>
                        <a:t>.</a:t>
                      </a:r>
                    </a:p>
                  </a:txBody>
                  <a:tcPr marL="24883" marR="24883" marT="24883" marB="24883">
                    <a:lnL>
                      <a:noFill/>
                    </a:lnL>
                    <a:lnR>
                      <a:noFill/>
                    </a:lnR>
                    <a:lnT>
                      <a:noFill/>
                    </a:lnT>
                    <a:lnB>
                      <a:noFill/>
                    </a:lnB>
                    <a:solidFill>
                      <a:srgbClr val="FFFFFF"/>
                    </a:solidFill>
                  </a:tcPr>
                </a:tc>
                <a:extLst>
                  <a:ext uri="{0D108BD9-81ED-4DB2-BD59-A6C34878D82A}">
                    <a16:rowId xmlns:a16="http://schemas.microsoft.com/office/drawing/2014/main" xmlns="" val="1964570261"/>
                  </a:ext>
                </a:extLst>
              </a:tr>
              <a:tr h="917834">
                <a:tc>
                  <a:txBody>
                    <a:bodyPr/>
                    <a:lstStyle/>
                    <a:p>
                      <a:r>
                        <a:rPr lang="en-US" sz="1800">
                          <a:effectLst/>
                          <a:latin typeface="Times New Roman" panose="02020603050405020304" pitchFamily="18" charset="0"/>
                          <a:cs typeface="Times New Roman" panose="02020603050405020304" pitchFamily="18" charset="0"/>
                        </a:rPr>
                        <a:t>Strategy Formulation is an </a:t>
                      </a:r>
                      <a:r>
                        <a:rPr lang="en-US" sz="1800" b="1">
                          <a:effectLst/>
                          <a:latin typeface="Times New Roman" panose="02020603050405020304" pitchFamily="18" charset="0"/>
                          <a:cs typeface="Times New Roman" panose="02020603050405020304" pitchFamily="18" charset="0"/>
                        </a:rPr>
                        <a:t>Entrepreneurial Activity</a:t>
                      </a:r>
                      <a:r>
                        <a:rPr lang="en-US" sz="1800">
                          <a:effectLst/>
                          <a:latin typeface="Times New Roman" panose="02020603050405020304" pitchFamily="18" charset="0"/>
                          <a:cs typeface="Times New Roman" panose="02020603050405020304" pitchFamily="18" charset="0"/>
                        </a:rPr>
                        <a:t> based on strategic decision-making.</a:t>
                      </a:r>
                    </a:p>
                  </a:txBody>
                  <a:tcPr marL="24883" marR="24883" marT="24883" marB="24883">
                    <a:lnL>
                      <a:noFill/>
                    </a:lnL>
                    <a:lnR>
                      <a:noFill/>
                    </a:lnR>
                    <a:lnT>
                      <a:noFill/>
                    </a:lnT>
                    <a:lnB>
                      <a:noFill/>
                    </a:lnB>
                    <a:solidFill>
                      <a:srgbClr val="FFFFFF"/>
                    </a:solidFill>
                  </a:tcPr>
                </a:tc>
                <a:tc>
                  <a:txBody>
                    <a:bodyPr/>
                    <a:lstStyle/>
                    <a:p>
                      <a:r>
                        <a:rPr lang="en-US" sz="1800" dirty="0">
                          <a:effectLst/>
                          <a:latin typeface="Times New Roman" panose="02020603050405020304" pitchFamily="18" charset="0"/>
                          <a:cs typeface="Times New Roman" panose="02020603050405020304" pitchFamily="18" charset="0"/>
                        </a:rPr>
                        <a:t>Strategic Implementation is mainly an </a:t>
                      </a:r>
                      <a:r>
                        <a:rPr lang="en-US" sz="1800" b="1" dirty="0">
                          <a:effectLst/>
                          <a:latin typeface="Times New Roman" panose="02020603050405020304" pitchFamily="18" charset="0"/>
                          <a:cs typeface="Times New Roman" panose="02020603050405020304" pitchFamily="18" charset="0"/>
                        </a:rPr>
                        <a:t>Administrative Task</a:t>
                      </a:r>
                      <a:r>
                        <a:rPr lang="en-US" sz="1800" dirty="0">
                          <a:effectLst/>
                          <a:latin typeface="Times New Roman" panose="02020603050405020304" pitchFamily="18" charset="0"/>
                          <a:cs typeface="Times New Roman" panose="02020603050405020304" pitchFamily="18" charset="0"/>
                        </a:rPr>
                        <a:t> based on strategic and operational decisions.</a:t>
                      </a:r>
                    </a:p>
                  </a:txBody>
                  <a:tcPr marL="24883" marR="24883" marT="24883" marB="24883">
                    <a:lnL>
                      <a:noFill/>
                    </a:lnL>
                    <a:lnR>
                      <a:noFill/>
                    </a:lnR>
                    <a:lnT>
                      <a:noFill/>
                    </a:lnT>
                    <a:lnB>
                      <a:noFill/>
                    </a:lnB>
                    <a:solidFill>
                      <a:srgbClr val="FFFFFF"/>
                    </a:solidFill>
                  </a:tcPr>
                </a:tc>
                <a:extLst>
                  <a:ext uri="{0D108BD9-81ED-4DB2-BD59-A6C34878D82A}">
                    <a16:rowId xmlns:a16="http://schemas.microsoft.com/office/drawing/2014/main" xmlns="" val="3657249496"/>
                  </a:ext>
                </a:extLst>
              </a:tr>
              <a:tr h="637333">
                <a:tc>
                  <a:txBody>
                    <a:bodyPr/>
                    <a:lstStyle/>
                    <a:p>
                      <a:r>
                        <a:rPr lang="en-US" sz="1800">
                          <a:effectLst/>
                          <a:latin typeface="Times New Roman" panose="02020603050405020304" pitchFamily="18" charset="0"/>
                          <a:cs typeface="Times New Roman" panose="02020603050405020304" pitchFamily="18" charset="0"/>
                        </a:rPr>
                        <a:t>Strategy Formulation emphasizes on </a:t>
                      </a:r>
                      <a:r>
                        <a:rPr lang="en-US" sz="1800" b="1">
                          <a:effectLst/>
                          <a:latin typeface="Times New Roman" panose="02020603050405020304" pitchFamily="18" charset="0"/>
                          <a:cs typeface="Times New Roman" panose="02020603050405020304" pitchFamily="18" charset="0"/>
                        </a:rPr>
                        <a:t>effectiveness</a:t>
                      </a:r>
                      <a:r>
                        <a:rPr lang="en-US" sz="1800">
                          <a:effectLst/>
                          <a:latin typeface="Times New Roman" panose="02020603050405020304" pitchFamily="18" charset="0"/>
                          <a:cs typeface="Times New Roman" panose="02020603050405020304" pitchFamily="18" charset="0"/>
                        </a:rPr>
                        <a:t>.</a:t>
                      </a:r>
                    </a:p>
                  </a:txBody>
                  <a:tcPr marL="24883" marR="24883" marT="24883" marB="24883">
                    <a:lnL>
                      <a:noFill/>
                    </a:lnL>
                    <a:lnR>
                      <a:noFill/>
                    </a:lnR>
                    <a:lnT>
                      <a:noFill/>
                    </a:lnT>
                    <a:lnB>
                      <a:noFill/>
                    </a:lnB>
                    <a:solidFill>
                      <a:srgbClr val="FFFFFF"/>
                    </a:solidFill>
                  </a:tcPr>
                </a:tc>
                <a:tc>
                  <a:txBody>
                    <a:bodyPr/>
                    <a:lstStyle/>
                    <a:p>
                      <a:r>
                        <a:rPr lang="en-US" sz="1800" dirty="0">
                          <a:effectLst/>
                          <a:latin typeface="Times New Roman" panose="02020603050405020304" pitchFamily="18" charset="0"/>
                          <a:cs typeface="Times New Roman" panose="02020603050405020304" pitchFamily="18" charset="0"/>
                        </a:rPr>
                        <a:t>Strategy Implementation emphasizes on </a:t>
                      </a:r>
                      <a:r>
                        <a:rPr lang="en-US" sz="1800" b="1" dirty="0">
                          <a:effectLst/>
                          <a:latin typeface="Times New Roman" panose="02020603050405020304" pitchFamily="18" charset="0"/>
                          <a:cs typeface="Times New Roman" panose="02020603050405020304" pitchFamily="18" charset="0"/>
                        </a:rPr>
                        <a:t>efficiency</a:t>
                      </a:r>
                      <a:r>
                        <a:rPr lang="en-US" sz="1800" dirty="0">
                          <a:effectLst/>
                          <a:latin typeface="Times New Roman" panose="02020603050405020304" pitchFamily="18" charset="0"/>
                          <a:cs typeface="Times New Roman" panose="02020603050405020304" pitchFamily="18" charset="0"/>
                        </a:rPr>
                        <a:t>.</a:t>
                      </a:r>
                    </a:p>
                  </a:txBody>
                  <a:tcPr marL="24883" marR="24883" marT="24883" marB="24883">
                    <a:lnL>
                      <a:noFill/>
                    </a:lnL>
                    <a:lnR>
                      <a:noFill/>
                    </a:lnR>
                    <a:lnT>
                      <a:noFill/>
                    </a:lnT>
                    <a:lnB>
                      <a:noFill/>
                    </a:lnB>
                    <a:solidFill>
                      <a:srgbClr val="FFFFFF"/>
                    </a:solidFill>
                  </a:tcPr>
                </a:tc>
                <a:extLst>
                  <a:ext uri="{0D108BD9-81ED-4DB2-BD59-A6C34878D82A}">
                    <a16:rowId xmlns:a16="http://schemas.microsoft.com/office/drawing/2014/main" xmlns="" val="4177235894"/>
                  </a:ext>
                </a:extLst>
              </a:tr>
              <a:tr h="637333">
                <a:tc>
                  <a:txBody>
                    <a:bodyPr/>
                    <a:lstStyle/>
                    <a:p>
                      <a:r>
                        <a:rPr lang="en-US" sz="1800">
                          <a:effectLst/>
                          <a:latin typeface="Times New Roman" panose="02020603050405020304" pitchFamily="18" charset="0"/>
                          <a:cs typeface="Times New Roman" panose="02020603050405020304" pitchFamily="18" charset="0"/>
                        </a:rPr>
                        <a:t>Strategy Formulation is a </a:t>
                      </a:r>
                      <a:r>
                        <a:rPr lang="en-US" sz="1800" b="1">
                          <a:effectLst/>
                          <a:latin typeface="Times New Roman" panose="02020603050405020304" pitchFamily="18" charset="0"/>
                          <a:cs typeface="Times New Roman" panose="02020603050405020304" pitchFamily="18" charset="0"/>
                        </a:rPr>
                        <a:t>rational process</a:t>
                      </a:r>
                      <a:r>
                        <a:rPr lang="en-US" sz="1800">
                          <a:effectLst/>
                          <a:latin typeface="Times New Roman" panose="02020603050405020304" pitchFamily="18" charset="0"/>
                          <a:cs typeface="Times New Roman" panose="02020603050405020304" pitchFamily="18" charset="0"/>
                        </a:rPr>
                        <a:t>.</a:t>
                      </a:r>
                    </a:p>
                  </a:txBody>
                  <a:tcPr marL="24883" marR="24883" marT="24883" marB="24883">
                    <a:lnL>
                      <a:noFill/>
                    </a:lnL>
                    <a:lnR>
                      <a:noFill/>
                    </a:lnR>
                    <a:lnT>
                      <a:noFill/>
                    </a:lnT>
                    <a:lnB>
                      <a:noFill/>
                    </a:lnB>
                    <a:solidFill>
                      <a:srgbClr val="FFFFFF"/>
                    </a:solidFill>
                  </a:tcPr>
                </a:tc>
                <a:tc>
                  <a:txBody>
                    <a:bodyPr/>
                    <a:lstStyle/>
                    <a:p>
                      <a:r>
                        <a:rPr lang="en-US" sz="1800" dirty="0">
                          <a:effectLst/>
                          <a:latin typeface="Times New Roman" panose="02020603050405020304" pitchFamily="18" charset="0"/>
                          <a:cs typeface="Times New Roman" panose="02020603050405020304" pitchFamily="18" charset="0"/>
                        </a:rPr>
                        <a:t>Strategy Implementation is basically an </a:t>
                      </a:r>
                      <a:r>
                        <a:rPr lang="en-US" sz="1800" b="1" dirty="0">
                          <a:effectLst/>
                          <a:latin typeface="Times New Roman" panose="02020603050405020304" pitchFamily="18" charset="0"/>
                          <a:cs typeface="Times New Roman" panose="02020603050405020304" pitchFamily="18" charset="0"/>
                        </a:rPr>
                        <a:t>operational process</a:t>
                      </a:r>
                      <a:r>
                        <a:rPr lang="en-US" sz="1800" dirty="0">
                          <a:effectLst/>
                          <a:latin typeface="Times New Roman" panose="02020603050405020304" pitchFamily="18" charset="0"/>
                          <a:cs typeface="Times New Roman" panose="02020603050405020304" pitchFamily="18" charset="0"/>
                        </a:rPr>
                        <a:t>.</a:t>
                      </a:r>
                    </a:p>
                  </a:txBody>
                  <a:tcPr marL="24883" marR="24883" marT="24883" marB="24883">
                    <a:lnL>
                      <a:noFill/>
                    </a:lnL>
                    <a:lnR>
                      <a:noFill/>
                    </a:lnR>
                    <a:lnT>
                      <a:noFill/>
                    </a:lnT>
                    <a:lnB>
                      <a:noFill/>
                    </a:lnB>
                    <a:solidFill>
                      <a:srgbClr val="FFFFFF"/>
                    </a:solidFill>
                  </a:tcPr>
                </a:tc>
                <a:extLst>
                  <a:ext uri="{0D108BD9-81ED-4DB2-BD59-A6C34878D82A}">
                    <a16:rowId xmlns:a16="http://schemas.microsoft.com/office/drawing/2014/main" xmlns="" val="2201794714"/>
                  </a:ext>
                </a:extLst>
              </a:tr>
              <a:tr h="637333">
                <a:tc>
                  <a:txBody>
                    <a:bodyPr/>
                    <a:lstStyle/>
                    <a:p>
                      <a:r>
                        <a:rPr lang="en-US" sz="1800">
                          <a:effectLst/>
                          <a:latin typeface="Times New Roman" panose="02020603050405020304" pitchFamily="18" charset="0"/>
                          <a:cs typeface="Times New Roman" panose="02020603050405020304" pitchFamily="18" charset="0"/>
                        </a:rPr>
                        <a:t>Strategy Formulation requires co-ordination among few individuals.</a:t>
                      </a:r>
                    </a:p>
                  </a:txBody>
                  <a:tcPr marL="24883" marR="24883" marT="24883" marB="24883">
                    <a:lnL>
                      <a:noFill/>
                    </a:lnL>
                    <a:lnR>
                      <a:noFill/>
                    </a:lnR>
                    <a:lnT>
                      <a:noFill/>
                    </a:lnT>
                    <a:lnB>
                      <a:noFill/>
                    </a:lnB>
                    <a:solidFill>
                      <a:srgbClr val="FFFFFF"/>
                    </a:solidFill>
                  </a:tcPr>
                </a:tc>
                <a:tc>
                  <a:txBody>
                    <a:bodyPr/>
                    <a:lstStyle/>
                    <a:p>
                      <a:r>
                        <a:rPr lang="en-US" sz="1800" dirty="0">
                          <a:effectLst/>
                          <a:latin typeface="Times New Roman" panose="02020603050405020304" pitchFamily="18" charset="0"/>
                          <a:cs typeface="Times New Roman" panose="02020603050405020304" pitchFamily="18" charset="0"/>
                        </a:rPr>
                        <a:t>Strategy Implementation requires co-ordination among many individuals.</a:t>
                      </a:r>
                    </a:p>
                  </a:txBody>
                  <a:tcPr marL="24883" marR="24883" marT="24883" marB="24883">
                    <a:lnL>
                      <a:noFill/>
                    </a:lnL>
                    <a:lnR>
                      <a:noFill/>
                    </a:lnR>
                    <a:lnT>
                      <a:noFill/>
                    </a:lnT>
                    <a:lnB>
                      <a:noFill/>
                    </a:lnB>
                    <a:solidFill>
                      <a:srgbClr val="FFFFFF"/>
                    </a:solidFill>
                  </a:tcPr>
                </a:tc>
                <a:extLst>
                  <a:ext uri="{0D108BD9-81ED-4DB2-BD59-A6C34878D82A}">
                    <a16:rowId xmlns:a16="http://schemas.microsoft.com/office/drawing/2014/main" xmlns="" val="2237911449"/>
                  </a:ext>
                </a:extLst>
              </a:tr>
              <a:tr h="917834">
                <a:tc>
                  <a:txBody>
                    <a:bodyPr/>
                    <a:lstStyle/>
                    <a:p>
                      <a:r>
                        <a:rPr lang="en-US" sz="1800">
                          <a:effectLst/>
                          <a:latin typeface="Times New Roman" panose="02020603050405020304" pitchFamily="18" charset="0"/>
                          <a:cs typeface="Times New Roman" panose="02020603050405020304" pitchFamily="18" charset="0"/>
                        </a:rPr>
                        <a:t>Strategy Formulation requires a great deal of </a:t>
                      </a:r>
                      <a:r>
                        <a:rPr lang="en-US" sz="1800" b="1">
                          <a:effectLst/>
                          <a:latin typeface="Times New Roman" panose="02020603050405020304" pitchFamily="18" charset="0"/>
                          <a:cs typeface="Times New Roman" panose="02020603050405020304" pitchFamily="18" charset="0"/>
                        </a:rPr>
                        <a:t>initiative and logical skills</a:t>
                      </a:r>
                      <a:r>
                        <a:rPr lang="en-US" sz="1800">
                          <a:effectLst/>
                          <a:latin typeface="Times New Roman" panose="02020603050405020304" pitchFamily="18" charset="0"/>
                          <a:cs typeface="Times New Roman" panose="02020603050405020304" pitchFamily="18" charset="0"/>
                        </a:rPr>
                        <a:t>.</a:t>
                      </a:r>
                    </a:p>
                  </a:txBody>
                  <a:tcPr marL="24883" marR="24883" marT="24883" marB="24883">
                    <a:lnL>
                      <a:noFill/>
                    </a:lnL>
                    <a:lnR>
                      <a:noFill/>
                    </a:lnR>
                    <a:lnT>
                      <a:noFill/>
                    </a:lnT>
                    <a:lnB>
                      <a:noFill/>
                    </a:lnB>
                    <a:solidFill>
                      <a:srgbClr val="FFFFFF"/>
                    </a:solidFill>
                  </a:tcPr>
                </a:tc>
                <a:tc>
                  <a:txBody>
                    <a:bodyPr/>
                    <a:lstStyle/>
                    <a:p>
                      <a:r>
                        <a:rPr lang="en-US" sz="1800" dirty="0">
                          <a:effectLst/>
                          <a:latin typeface="Times New Roman" panose="02020603050405020304" pitchFamily="18" charset="0"/>
                          <a:cs typeface="Times New Roman" panose="02020603050405020304" pitchFamily="18" charset="0"/>
                        </a:rPr>
                        <a:t>Strategy Implementation requires specific </a:t>
                      </a:r>
                      <a:r>
                        <a:rPr lang="en-US" sz="1800" b="1" dirty="0">
                          <a:effectLst/>
                          <a:latin typeface="Times New Roman" panose="02020603050405020304" pitchFamily="18" charset="0"/>
                          <a:cs typeface="Times New Roman" panose="02020603050405020304" pitchFamily="18" charset="0"/>
                        </a:rPr>
                        <a:t>motivational and leadership traits</a:t>
                      </a:r>
                      <a:r>
                        <a:rPr lang="en-US" sz="1800" dirty="0">
                          <a:effectLst/>
                          <a:latin typeface="Times New Roman" panose="02020603050405020304" pitchFamily="18" charset="0"/>
                          <a:cs typeface="Times New Roman" panose="02020603050405020304" pitchFamily="18" charset="0"/>
                        </a:rPr>
                        <a:t>.</a:t>
                      </a:r>
                    </a:p>
                  </a:txBody>
                  <a:tcPr marL="24883" marR="24883" marT="24883" marB="24883">
                    <a:lnL>
                      <a:noFill/>
                    </a:lnL>
                    <a:lnR>
                      <a:noFill/>
                    </a:lnR>
                    <a:lnT>
                      <a:noFill/>
                    </a:lnT>
                    <a:lnB>
                      <a:noFill/>
                    </a:lnB>
                    <a:solidFill>
                      <a:srgbClr val="FFFFFF"/>
                    </a:solidFill>
                  </a:tcPr>
                </a:tc>
                <a:extLst>
                  <a:ext uri="{0D108BD9-81ED-4DB2-BD59-A6C34878D82A}">
                    <a16:rowId xmlns:a16="http://schemas.microsoft.com/office/drawing/2014/main" xmlns="" val="1653551055"/>
                  </a:ext>
                </a:extLst>
              </a:tr>
              <a:tr h="637333">
                <a:tc>
                  <a:txBody>
                    <a:bodyPr/>
                    <a:lstStyle/>
                    <a:p>
                      <a:r>
                        <a:rPr lang="en-US" sz="1800">
                          <a:effectLst/>
                          <a:latin typeface="Times New Roman" panose="02020603050405020304" pitchFamily="18" charset="0"/>
                          <a:cs typeface="Times New Roman" panose="02020603050405020304" pitchFamily="18" charset="0"/>
                        </a:rPr>
                        <a:t>Strategic Formulation precedes Strategy Implementation.</a:t>
                      </a:r>
                    </a:p>
                  </a:txBody>
                  <a:tcPr marL="24883" marR="24883" marT="24883" marB="24883">
                    <a:lnL>
                      <a:noFill/>
                    </a:lnL>
                    <a:lnR>
                      <a:noFill/>
                    </a:lnR>
                    <a:lnT>
                      <a:noFill/>
                    </a:lnT>
                    <a:lnB>
                      <a:noFill/>
                    </a:lnB>
                    <a:solidFill>
                      <a:srgbClr val="FFFFFF"/>
                    </a:solidFill>
                  </a:tcPr>
                </a:tc>
                <a:tc>
                  <a:txBody>
                    <a:bodyPr/>
                    <a:lstStyle/>
                    <a:p>
                      <a:r>
                        <a:rPr lang="en-US" sz="1800" dirty="0" smtClean="0">
                          <a:effectLst/>
                          <a:latin typeface="Times New Roman" panose="02020603050405020304" pitchFamily="18" charset="0"/>
                          <a:cs typeface="Times New Roman" panose="02020603050405020304" pitchFamily="18" charset="0"/>
                        </a:rPr>
                        <a:t>Strategy </a:t>
                      </a:r>
                      <a:r>
                        <a:rPr lang="en-US" sz="1800" dirty="0">
                          <a:effectLst/>
                          <a:latin typeface="Times New Roman" panose="02020603050405020304" pitchFamily="18" charset="0"/>
                          <a:cs typeface="Times New Roman" panose="02020603050405020304" pitchFamily="18" charset="0"/>
                        </a:rPr>
                        <a:t>Implementation follows Strategy Formulation.</a:t>
                      </a:r>
                    </a:p>
                  </a:txBody>
                  <a:tcPr marL="24883" marR="24883" marT="24883" marB="24883">
                    <a:lnL>
                      <a:noFill/>
                    </a:lnL>
                    <a:lnR>
                      <a:noFill/>
                    </a:lnR>
                    <a:lnT>
                      <a:noFill/>
                    </a:lnT>
                    <a:lnB>
                      <a:noFill/>
                    </a:lnB>
                    <a:solidFill>
                      <a:srgbClr val="FFFFFF"/>
                    </a:solidFill>
                  </a:tcPr>
                </a:tc>
                <a:extLst>
                  <a:ext uri="{0D108BD9-81ED-4DB2-BD59-A6C34878D82A}">
                    <a16:rowId xmlns:a16="http://schemas.microsoft.com/office/drawing/2014/main" xmlns="" val="3218828344"/>
                  </a:ext>
                </a:extLst>
              </a:tr>
            </a:tbl>
          </a:graphicData>
        </a:graphic>
      </p:graphicFrame>
    </p:spTree>
    <p:extLst>
      <p:ext uri="{BB962C8B-B14F-4D97-AF65-F5344CB8AC3E}">
        <p14:creationId xmlns:p14="http://schemas.microsoft.com/office/powerpoint/2010/main" xmlns="" val="2670811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8" descr="Strategy implementation"/>
          <p:cNvSpPr>
            <a:spLocks noGrp="1" noChangeAspect="1" noChangeArrowheads="1"/>
          </p:cNvSpPr>
          <p:nvPr>
            <p:ph idx="1"/>
          </p:nvPr>
        </p:nvSpPr>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en-US" b="1" dirty="0" smtClean="0"/>
              <a:t>		</a:t>
            </a:r>
          </a:p>
          <a:p>
            <a:pPr marL="0" indent="0">
              <a:buNone/>
            </a:pPr>
            <a:r>
              <a:rPr lang="en-US" b="1" dirty="0"/>
              <a:t>	</a:t>
            </a:r>
            <a:r>
              <a:rPr lang="en-US" b="1" dirty="0" smtClean="0"/>
              <a:t>	</a:t>
            </a:r>
            <a:r>
              <a:rPr lang="en-US" b="1" dirty="0" smtClean="0">
                <a:latin typeface="Times New Roman" panose="02020603050405020304" pitchFamily="18" charset="0"/>
                <a:cs typeface="Times New Roman" panose="02020603050405020304" pitchFamily="18" charset="0"/>
              </a:rPr>
              <a:t>Process of Strategy implementation:</a:t>
            </a:r>
          </a:p>
          <a:p>
            <a:pPr marL="514350" indent="-514350">
              <a:buAutoNum type="arabicPeriod"/>
            </a:pPr>
            <a:r>
              <a:rPr lang="en-US" dirty="0" smtClean="0">
                <a:latin typeface="Times New Roman" panose="02020603050405020304" pitchFamily="18" charset="0"/>
                <a:cs typeface="Times New Roman" panose="02020603050405020304" pitchFamily="18" charset="0"/>
              </a:rPr>
              <a:t>Determination of clear goal and policies</a:t>
            </a:r>
          </a:p>
          <a:p>
            <a:pPr marL="514350" indent="-514350">
              <a:buAutoNum type="arabicPeriod"/>
            </a:pPr>
            <a:r>
              <a:rPr lang="en-US" dirty="0" smtClean="0">
                <a:latin typeface="Times New Roman" panose="02020603050405020304" pitchFamily="18" charset="0"/>
                <a:cs typeface="Times New Roman" panose="02020603050405020304" pitchFamily="18" charset="0"/>
              </a:rPr>
              <a:t>Development of functional strategies and tactics</a:t>
            </a:r>
          </a:p>
          <a:p>
            <a:pPr marL="514350" indent="-514350">
              <a:buAutoNum type="arabicPeriod"/>
            </a:pPr>
            <a:r>
              <a:rPr lang="en-US" dirty="0" smtClean="0">
                <a:latin typeface="Times New Roman" panose="02020603050405020304" pitchFamily="18" charset="0"/>
                <a:cs typeface="Times New Roman" panose="02020603050405020304" pitchFamily="18" charset="0"/>
              </a:rPr>
              <a:t>Development of programs, budgets and procedures</a:t>
            </a:r>
          </a:p>
          <a:p>
            <a:pPr marL="514350" indent="-514350">
              <a:buAutoNum type="arabicPeriod"/>
            </a:pPr>
            <a:r>
              <a:rPr lang="en-US" dirty="0" smtClean="0">
                <a:latin typeface="Times New Roman" panose="02020603050405020304" pitchFamily="18" charset="0"/>
                <a:cs typeface="Times New Roman" panose="02020603050405020304" pitchFamily="18" charset="0"/>
              </a:rPr>
              <a:t>Managing conflict</a:t>
            </a:r>
          </a:p>
          <a:p>
            <a:pPr marL="514350" indent="-514350">
              <a:buAutoNum type="arabicPeriod"/>
            </a:pPr>
            <a:r>
              <a:rPr lang="en-US" dirty="0" smtClean="0">
                <a:latin typeface="Times New Roman" panose="02020603050405020304" pitchFamily="18" charset="0"/>
                <a:cs typeface="Times New Roman" panose="02020603050405020304" pitchFamily="18" charset="0"/>
              </a:rPr>
              <a:t>Matching strategy with structure</a:t>
            </a:r>
          </a:p>
          <a:p>
            <a:pPr marL="514350" indent="-514350">
              <a:buAutoNum type="arabicPeriod"/>
            </a:pPr>
            <a:r>
              <a:rPr lang="en-US" dirty="0" smtClean="0">
                <a:latin typeface="Times New Roman" panose="02020603050405020304" pitchFamily="18" charset="0"/>
                <a:cs typeface="Times New Roman" panose="02020603050405020304" pitchFamily="18" charset="0"/>
              </a:rPr>
              <a:t>Restructuring and reengineering</a:t>
            </a:r>
          </a:p>
          <a:p>
            <a:pPr marL="514350" indent="-514350">
              <a:buAutoNum type="arabicPeriod"/>
            </a:pPr>
            <a:r>
              <a:rPr lang="en-US" dirty="0" smtClean="0">
                <a:latin typeface="Times New Roman" panose="02020603050405020304" pitchFamily="18" charset="0"/>
                <a:cs typeface="Times New Roman" panose="02020603050405020304" pitchFamily="18" charset="0"/>
              </a:rPr>
              <a:t>Linking performance and pay to strategies</a:t>
            </a:r>
          </a:p>
          <a:p>
            <a:pPr marL="514350" indent="-514350">
              <a:buAutoNum type="arabicPeriod"/>
            </a:pPr>
            <a:r>
              <a:rPr lang="en-US" dirty="0" smtClean="0">
                <a:latin typeface="Times New Roman" panose="02020603050405020304" pitchFamily="18" charset="0"/>
                <a:cs typeface="Times New Roman" panose="02020603050405020304" pitchFamily="18" charset="0"/>
              </a:rPr>
              <a:t>Managing resistance to change </a:t>
            </a:r>
          </a:p>
          <a:p>
            <a:pPr marL="514350" indent="-514350">
              <a:buAutoNum type="arabicPeriod"/>
            </a:pPr>
            <a:r>
              <a:rPr lang="en-US" dirty="0" smtClean="0">
                <a:latin typeface="Times New Roman" panose="02020603050405020304" pitchFamily="18" charset="0"/>
                <a:cs typeface="Times New Roman" panose="02020603050405020304" pitchFamily="18" charset="0"/>
              </a:rPr>
              <a:t>Creating a strategy supportive culture</a:t>
            </a:r>
          </a:p>
          <a:p>
            <a:pPr marL="0" indent="0">
              <a:buNone/>
            </a:pPr>
            <a:endParaRPr lang="en-US" b="1" dirty="0"/>
          </a:p>
        </p:txBody>
      </p:sp>
    </p:spTree>
    <p:extLst>
      <p:ext uri="{BB962C8B-B14F-4D97-AF65-F5344CB8AC3E}">
        <p14:creationId xmlns:p14="http://schemas.microsoft.com/office/powerpoint/2010/main" xmlns="" val="183623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2819400"/>
          </a:xfrm>
        </p:spPr>
        <p:txBody>
          <a:bodyPr>
            <a:normAutofit fontScale="90000"/>
          </a:bodyPr>
          <a:lstStyle/>
          <a:p>
            <a:r>
              <a:rPr lang="en-US" dirty="0" smtClean="0"/>
              <a:t>	</a:t>
            </a:r>
            <a:r>
              <a:rPr lang="en-US" sz="3600" dirty="0" smtClean="0">
                <a:latin typeface="Times New Roman" panose="02020603050405020304" pitchFamily="18" charset="0"/>
                <a:cs typeface="Times New Roman" panose="02020603050405020304" pitchFamily="18" charset="0"/>
              </a:rPr>
              <a:t>Types of organizational structure</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1. Functional structure</a:t>
            </a:r>
            <a:br>
              <a:rPr lang="en-US" sz="3600" dirty="0" smtClean="0">
                <a:latin typeface="Times New Roman" panose="02020603050405020304" pitchFamily="18" charset="0"/>
                <a:cs typeface="Times New Roman" panose="02020603050405020304" pitchFamily="18" charset="0"/>
              </a:rPr>
            </a:br>
            <a:r>
              <a:rPr lang="en-US" dirty="0"/>
              <a:t/>
            </a:r>
            <a:br>
              <a:rPr lang="en-US" dirty="0"/>
            </a:br>
            <a:endParaRPr lang="en-US" dirty="0"/>
          </a:p>
        </p:txBody>
      </p:sp>
      <p:pic>
        <p:nvPicPr>
          <p:cNvPr id="3074" name="Picture 2" descr="Organizational chart with the CEO at the top and then the following functional areas in the level below: Human Resources, Finance &amp; Accounting, Sales &amp; Marketing, Research &amp; Development, and Operations. "/>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52400" y="2286000"/>
            <a:ext cx="8839200" cy="307857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2702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is where the organization units are defined by the nature of the work. Most organizations have four basic functions; production, sales, finance and human resources. </a:t>
            </a:r>
          </a:p>
          <a:p>
            <a:r>
              <a:rPr lang="en-US" dirty="0">
                <a:latin typeface="Times New Roman" panose="02020603050405020304" pitchFamily="18" charset="0"/>
                <a:cs typeface="Times New Roman" panose="02020603050405020304" pitchFamily="18" charset="0"/>
              </a:rPr>
              <a:t>Each of the functions may be broken down where necessary e.g. the production department may be split into maintenance, quality control, engineering, manufacturing etc.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Employees </a:t>
            </a:r>
            <a:r>
              <a:rPr lang="en-US" dirty="0">
                <a:latin typeface="Times New Roman" panose="02020603050405020304" pitchFamily="18" charset="0"/>
                <a:cs typeface="Times New Roman" panose="02020603050405020304" pitchFamily="18" charset="0"/>
              </a:rPr>
              <a:t>are grouped by function and report to managers in the same area of functional expertise, who report to the CEO. Such structure is often used in organizations with a similar or narrow product line. </a:t>
            </a:r>
          </a:p>
        </p:txBody>
      </p:sp>
    </p:spTree>
    <p:extLst>
      <p:ext uri="{BB962C8B-B14F-4D97-AF65-F5344CB8AC3E}">
        <p14:creationId xmlns:p14="http://schemas.microsoft.com/office/powerpoint/2010/main" xmlns="" val="10505313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2594</TotalTime>
  <Words>1535</Words>
  <Application>Microsoft Office PowerPoint</Application>
  <PresentationFormat>On-screen Show (4:3)</PresentationFormat>
  <Paragraphs>408</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Flow</vt:lpstr>
      <vt:lpstr>STRATEGY IMPLEMENTATION </vt:lpstr>
      <vt:lpstr>Slide 2</vt:lpstr>
      <vt:lpstr>Slide 3</vt:lpstr>
      <vt:lpstr>Slide 4</vt:lpstr>
      <vt:lpstr>Slide 5</vt:lpstr>
      <vt:lpstr>Slide 6</vt:lpstr>
      <vt:lpstr>Slide 7</vt:lpstr>
      <vt:lpstr> Types of organizational structure  1. Functional structure  </vt:lpstr>
      <vt:lpstr>Slide 9</vt:lpstr>
      <vt:lpstr>Slide 10</vt:lpstr>
      <vt:lpstr>  Simple structure</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deep</dc:creator>
  <cp:lastModifiedBy>Microsoft</cp:lastModifiedBy>
  <cp:revision>353</cp:revision>
  <dcterms:created xsi:type="dcterms:W3CDTF">2020-08-19T11:35:58Z</dcterms:created>
  <dcterms:modified xsi:type="dcterms:W3CDTF">2024-08-02T05:05:25Z</dcterms:modified>
</cp:coreProperties>
</file>