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7" r:id="rId2"/>
    <p:sldId id="316" r:id="rId3"/>
    <p:sldId id="317" r:id="rId4"/>
    <p:sldId id="318" r:id="rId5"/>
    <p:sldId id="259" r:id="rId6"/>
    <p:sldId id="260" r:id="rId7"/>
    <p:sldId id="346" r:id="rId8"/>
    <p:sldId id="261" r:id="rId9"/>
    <p:sldId id="262" r:id="rId10"/>
    <p:sldId id="263" r:id="rId11"/>
    <p:sldId id="267" r:id="rId12"/>
    <p:sldId id="351" r:id="rId13"/>
    <p:sldId id="352" r:id="rId14"/>
    <p:sldId id="349" r:id="rId15"/>
    <p:sldId id="339" r:id="rId16"/>
    <p:sldId id="344" r:id="rId17"/>
    <p:sldId id="345" r:id="rId18"/>
    <p:sldId id="268" r:id="rId19"/>
    <p:sldId id="340" r:id="rId20"/>
    <p:sldId id="341" r:id="rId21"/>
    <p:sldId id="338" r:id="rId22"/>
    <p:sldId id="343" r:id="rId23"/>
    <p:sldId id="342" r:id="rId24"/>
    <p:sldId id="322" r:id="rId25"/>
    <p:sldId id="323" r:id="rId26"/>
    <p:sldId id="350" r:id="rId27"/>
    <p:sldId id="32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11" r:id="rId41"/>
    <p:sldId id="312" r:id="rId42"/>
    <p:sldId id="313" r:id="rId43"/>
    <p:sldId id="269" r:id="rId44"/>
    <p:sldId id="271" r:id="rId45"/>
    <p:sldId id="305" r:id="rId46"/>
    <p:sldId id="306" r:id="rId47"/>
    <p:sldId id="307" r:id="rId48"/>
    <p:sldId id="308" r:id="rId49"/>
    <p:sldId id="309" r:id="rId50"/>
    <p:sldId id="310" r:id="rId51"/>
    <p:sldId id="272" r:id="rId52"/>
    <p:sldId id="273" r:id="rId53"/>
    <p:sldId id="287" r:id="rId54"/>
    <p:sldId id="348" r:id="rId55"/>
    <p:sldId id="353" r:id="rId56"/>
    <p:sldId id="354" r:id="rId57"/>
    <p:sldId id="355" r:id="rId58"/>
    <p:sldId id="356" r:id="rId59"/>
    <p:sldId id="357" r:id="rId60"/>
    <p:sldId id="358" r:id="rId61"/>
    <p:sldId id="364" r:id="rId62"/>
    <p:sldId id="359" r:id="rId63"/>
    <p:sldId id="360" r:id="rId64"/>
    <p:sldId id="361" r:id="rId65"/>
    <p:sldId id="362" r:id="rId66"/>
    <p:sldId id="365" r:id="rId67"/>
    <p:sldId id="363" r:id="rId68"/>
    <p:sldId id="366" r:id="rId69"/>
    <p:sldId id="367" r:id="rId70"/>
    <p:sldId id="347"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940EB-E710-4FAE-91BA-2B908D6E150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94AD3D1-6581-4377-8531-54911FA422B6}">
      <dgm:prSet custT="1"/>
      <dgm:spPr/>
      <dgm:t>
        <a:bodyPr/>
        <a:lstStyle/>
        <a:p>
          <a:pPr rtl="0"/>
          <a:r>
            <a:rPr lang="en-US" sz="3600" b="1" dirty="0"/>
            <a:t>Unit</a:t>
          </a:r>
          <a:r>
            <a:rPr lang="en-US" sz="3600" b="1" baseline="0" dirty="0"/>
            <a:t> 6 Application Of AI</a:t>
          </a:r>
          <a:endParaRPr lang="en-US" sz="3600" b="1" dirty="0"/>
        </a:p>
      </dgm:t>
    </dgm:pt>
    <dgm:pt modelId="{44BB31AB-6A85-45A4-954D-BA106370A372}" type="parTrans" cxnId="{1E13CFEC-6C9B-432D-9409-7B57D3799E57}">
      <dgm:prSet/>
      <dgm:spPr/>
      <dgm:t>
        <a:bodyPr/>
        <a:lstStyle/>
        <a:p>
          <a:endParaRPr lang="en-US"/>
        </a:p>
      </dgm:t>
    </dgm:pt>
    <dgm:pt modelId="{B58C23C4-C975-4722-B53E-DC04E5D121D6}" type="sibTrans" cxnId="{1E13CFEC-6C9B-432D-9409-7B57D3799E57}">
      <dgm:prSet/>
      <dgm:spPr/>
      <dgm:t>
        <a:bodyPr/>
        <a:lstStyle/>
        <a:p>
          <a:endParaRPr lang="en-US"/>
        </a:p>
      </dgm:t>
    </dgm:pt>
    <dgm:pt modelId="{4AA16569-9AE5-439C-8E78-A9DD32EB556B}" type="pres">
      <dgm:prSet presAssocID="{ED6940EB-E710-4FAE-91BA-2B908D6E1509}" presName="CompostProcess" presStyleCnt="0">
        <dgm:presLayoutVars>
          <dgm:dir/>
          <dgm:resizeHandles val="exact"/>
        </dgm:presLayoutVars>
      </dgm:prSet>
      <dgm:spPr/>
    </dgm:pt>
    <dgm:pt modelId="{6800A3A4-342C-4759-A0AD-37947CFA3C58}" type="pres">
      <dgm:prSet presAssocID="{ED6940EB-E710-4FAE-91BA-2B908D6E1509}" presName="arrow" presStyleLbl="bgShp" presStyleIdx="0" presStyleCnt="1"/>
      <dgm:spPr/>
    </dgm:pt>
    <dgm:pt modelId="{FED5F7FF-BC7C-4CC0-90FC-F04EA229139A}" type="pres">
      <dgm:prSet presAssocID="{ED6940EB-E710-4FAE-91BA-2B908D6E1509}" presName="linearProcess" presStyleCnt="0"/>
      <dgm:spPr/>
    </dgm:pt>
    <dgm:pt modelId="{DC411C9E-E348-455D-A62C-803F6BB30396}" type="pres">
      <dgm:prSet presAssocID="{094AD3D1-6581-4377-8531-54911FA422B6}" presName="textNode" presStyleLbl="node1" presStyleIdx="0" presStyleCnt="1" custLinFactNeighborX="-7940" custLinFactNeighborY="3294">
        <dgm:presLayoutVars>
          <dgm:bulletEnabled val="1"/>
        </dgm:presLayoutVars>
      </dgm:prSet>
      <dgm:spPr/>
    </dgm:pt>
  </dgm:ptLst>
  <dgm:cxnLst>
    <dgm:cxn modelId="{1BD31B05-92FB-41B3-A550-8F4B13C36351}" type="presOf" srcId="{ED6940EB-E710-4FAE-91BA-2B908D6E1509}" destId="{4AA16569-9AE5-439C-8E78-A9DD32EB556B}" srcOrd="0" destOrd="0" presId="urn:microsoft.com/office/officeart/2005/8/layout/hProcess9"/>
    <dgm:cxn modelId="{14FC6DC0-C0FC-4552-8196-5D5A80C98100}" type="presOf" srcId="{094AD3D1-6581-4377-8531-54911FA422B6}" destId="{DC411C9E-E348-455D-A62C-803F6BB30396}" srcOrd="0" destOrd="0" presId="urn:microsoft.com/office/officeart/2005/8/layout/hProcess9"/>
    <dgm:cxn modelId="{1E13CFEC-6C9B-432D-9409-7B57D3799E57}" srcId="{ED6940EB-E710-4FAE-91BA-2B908D6E1509}" destId="{094AD3D1-6581-4377-8531-54911FA422B6}" srcOrd="0" destOrd="0" parTransId="{44BB31AB-6A85-45A4-954D-BA106370A372}" sibTransId="{B58C23C4-C975-4722-B53E-DC04E5D121D6}"/>
    <dgm:cxn modelId="{CC251FD4-91D0-49AD-AA1E-BD2305E5AA81}" type="presParOf" srcId="{4AA16569-9AE5-439C-8E78-A9DD32EB556B}" destId="{6800A3A4-342C-4759-A0AD-37947CFA3C58}" srcOrd="0" destOrd="0" presId="urn:microsoft.com/office/officeart/2005/8/layout/hProcess9"/>
    <dgm:cxn modelId="{F567F2C5-D160-4AE5-91CE-5A0D0C930936}" type="presParOf" srcId="{4AA16569-9AE5-439C-8E78-A9DD32EB556B}" destId="{FED5F7FF-BC7C-4CC0-90FC-F04EA229139A}" srcOrd="1" destOrd="0" presId="urn:microsoft.com/office/officeart/2005/8/layout/hProcess9"/>
    <dgm:cxn modelId="{FD45A3B9-5116-442C-A031-1D80DF1382E7}" type="presParOf" srcId="{FED5F7FF-BC7C-4CC0-90FC-F04EA229139A}" destId="{DC411C9E-E348-455D-A62C-803F6BB30396}"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D3B20-6E64-4D99-A7E1-08DAA8B574E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5327FC61-F260-40D6-91B0-990A7D9827FB}">
      <dgm:prSet/>
      <dgm:spPr/>
      <dgm:t>
        <a:bodyPr/>
        <a:lstStyle/>
        <a:p>
          <a:pPr rtl="0"/>
          <a:endParaRPr lang="en-US" dirty="0"/>
        </a:p>
      </dgm:t>
    </dgm:pt>
    <dgm:pt modelId="{8F35EB7F-F0FD-42B8-BCC2-647D1E0DD4BF}" type="parTrans" cxnId="{E5690670-4E32-4CFE-AB14-9BC6330D83D8}">
      <dgm:prSet/>
      <dgm:spPr/>
      <dgm:t>
        <a:bodyPr/>
        <a:lstStyle/>
        <a:p>
          <a:endParaRPr lang="en-US"/>
        </a:p>
      </dgm:t>
    </dgm:pt>
    <dgm:pt modelId="{2C1E6098-5369-412E-BE85-DAA7A16051BB}" type="sibTrans" cxnId="{E5690670-4E32-4CFE-AB14-9BC6330D83D8}">
      <dgm:prSet/>
      <dgm:spPr/>
      <dgm:t>
        <a:bodyPr/>
        <a:lstStyle/>
        <a:p>
          <a:endParaRPr lang="en-US"/>
        </a:p>
      </dgm:t>
    </dgm:pt>
    <dgm:pt modelId="{7536F4F6-8F56-44FD-94EA-77A12B7C4B74}" type="pres">
      <dgm:prSet presAssocID="{E88D3B20-6E64-4D99-A7E1-08DAA8B574E7}" presName="Name0" presStyleCnt="0">
        <dgm:presLayoutVars>
          <dgm:dir/>
          <dgm:resizeHandles val="exact"/>
        </dgm:presLayoutVars>
      </dgm:prSet>
      <dgm:spPr/>
    </dgm:pt>
    <dgm:pt modelId="{7F2D25E4-AD49-4856-8EDC-C11D6A9BE476}" type="pres">
      <dgm:prSet presAssocID="{E88D3B20-6E64-4D99-A7E1-08DAA8B574E7}" presName="arrow" presStyleLbl="bgShp" presStyleIdx="0" presStyleCnt="1"/>
      <dgm:spPr/>
    </dgm:pt>
    <dgm:pt modelId="{C82EC66D-58DB-4949-9155-F0BDADE4CA69}" type="pres">
      <dgm:prSet presAssocID="{E88D3B20-6E64-4D99-A7E1-08DAA8B574E7}" presName="points" presStyleCnt="0"/>
      <dgm:spPr/>
    </dgm:pt>
    <dgm:pt modelId="{B083EED2-F978-499B-B19A-E26E37F4A468}" type="pres">
      <dgm:prSet presAssocID="{5327FC61-F260-40D6-91B0-990A7D9827FB}" presName="compositeA" presStyleCnt="0"/>
      <dgm:spPr/>
    </dgm:pt>
    <dgm:pt modelId="{6A518CD1-0D64-472F-A20E-29662B643DF6}" type="pres">
      <dgm:prSet presAssocID="{5327FC61-F260-40D6-91B0-990A7D9827FB}" presName="textA" presStyleLbl="revTx" presStyleIdx="0" presStyleCnt="1">
        <dgm:presLayoutVars>
          <dgm:bulletEnabled val="1"/>
        </dgm:presLayoutVars>
      </dgm:prSet>
      <dgm:spPr/>
    </dgm:pt>
    <dgm:pt modelId="{A6C7E3B3-EC05-4361-8C5E-61CEFE395321}" type="pres">
      <dgm:prSet presAssocID="{5327FC61-F260-40D6-91B0-990A7D9827FB}" presName="circleA" presStyleLbl="node1" presStyleIdx="0" presStyleCnt="1"/>
      <dgm:spPr/>
    </dgm:pt>
    <dgm:pt modelId="{D16F69B3-A670-4593-ACE4-54AA8C0FB3F7}" type="pres">
      <dgm:prSet presAssocID="{5327FC61-F260-40D6-91B0-990A7D9827FB}" presName="spaceA" presStyleCnt="0"/>
      <dgm:spPr/>
    </dgm:pt>
  </dgm:ptLst>
  <dgm:cxnLst>
    <dgm:cxn modelId="{84159F17-125F-4F50-8D3E-CD3961298058}" type="presOf" srcId="{E88D3B20-6E64-4D99-A7E1-08DAA8B574E7}" destId="{7536F4F6-8F56-44FD-94EA-77A12B7C4B74}" srcOrd="0" destOrd="0" presId="urn:microsoft.com/office/officeart/2005/8/layout/hProcess11"/>
    <dgm:cxn modelId="{410AFF67-8334-42EC-9EBF-83827F6B086D}" type="presOf" srcId="{5327FC61-F260-40D6-91B0-990A7D9827FB}" destId="{6A518CD1-0D64-472F-A20E-29662B643DF6}" srcOrd="0" destOrd="0" presId="urn:microsoft.com/office/officeart/2005/8/layout/hProcess11"/>
    <dgm:cxn modelId="{E5690670-4E32-4CFE-AB14-9BC6330D83D8}" srcId="{E88D3B20-6E64-4D99-A7E1-08DAA8B574E7}" destId="{5327FC61-F260-40D6-91B0-990A7D9827FB}" srcOrd="0" destOrd="0" parTransId="{8F35EB7F-F0FD-42B8-BCC2-647D1E0DD4BF}" sibTransId="{2C1E6098-5369-412E-BE85-DAA7A16051BB}"/>
    <dgm:cxn modelId="{87E8BD09-03DB-463E-87C2-8527F326CB1B}" type="presParOf" srcId="{7536F4F6-8F56-44FD-94EA-77A12B7C4B74}" destId="{7F2D25E4-AD49-4856-8EDC-C11D6A9BE476}" srcOrd="0" destOrd="0" presId="urn:microsoft.com/office/officeart/2005/8/layout/hProcess11"/>
    <dgm:cxn modelId="{CE07901D-713C-4979-B279-8075C5A7850C}" type="presParOf" srcId="{7536F4F6-8F56-44FD-94EA-77A12B7C4B74}" destId="{C82EC66D-58DB-4949-9155-F0BDADE4CA69}" srcOrd="1" destOrd="0" presId="urn:microsoft.com/office/officeart/2005/8/layout/hProcess11"/>
    <dgm:cxn modelId="{E6083631-670C-4C44-B2D3-521E0D603DD3}" type="presParOf" srcId="{C82EC66D-58DB-4949-9155-F0BDADE4CA69}" destId="{B083EED2-F978-499B-B19A-E26E37F4A468}" srcOrd="0" destOrd="0" presId="urn:microsoft.com/office/officeart/2005/8/layout/hProcess11"/>
    <dgm:cxn modelId="{118E8128-A9BE-4CE0-8985-F6E8A5F53F6A}" type="presParOf" srcId="{B083EED2-F978-499B-B19A-E26E37F4A468}" destId="{6A518CD1-0D64-472F-A20E-29662B643DF6}" srcOrd="0" destOrd="0" presId="urn:microsoft.com/office/officeart/2005/8/layout/hProcess11"/>
    <dgm:cxn modelId="{CFCEF00F-EF80-4D17-B8EC-963935EDDF99}" type="presParOf" srcId="{B083EED2-F978-499B-B19A-E26E37F4A468}" destId="{A6C7E3B3-EC05-4361-8C5E-61CEFE395321}" srcOrd="1" destOrd="0" presId="urn:microsoft.com/office/officeart/2005/8/layout/hProcess11"/>
    <dgm:cxn modelId="{E05D6A08-A6EC-49EF-B238-0A50993BDEDE}" type="presParOf" srcId="{B083EED2-F978-499B-B19A-E26E37F4A468}" destId="{D16F69B3-A670-4593-ACE4-54AA8C0FB3F7}" srcOrd="2"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7ADD71-2191-49BC-8AFE-30E2B727D21D}" type="doc">
      <dgm:prSet loTypeId="urn:microsoft.com/office/officeart/2005/8/layout/orgChart1" loCatId="hierarchy" qsTypeId="urn:microsoft.com/office/officeart/2005/8/quickstyle/simple1" qsCatId="simple" csTypeId="urn:microsoft.com/office/officeart/2005/8/colors/accent1_2" csCatId="accent1"/>
      <dgm:spPr/>
    </dgm:pt>
    <dgm:pt modelId="{B2BA2863-2EB6-4F3F-B963-E80E93B01E6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Basic Models of ANN</a:t>
          </a:r>
        </a:p>
      </dgm:t>
    </dgm:pt>
    <dgm:pt modelId="{1A26841C-80FF-4837-83F0-002318D43CA5}" type="parTrans" cxnId="{E50F2573-7189-4F1C-8EEE-90F0499D8553}">
      <dgm:prSet/>
      <dgm:spPr/>
    </dgm:pt>
    <dgm:pt modelId="{C4AD20DD-3A57-4F70-954C-B4B15345BA7A}" type="sibTrans" cxnId="{E50F2573-7189-4F1C-8EEE-90F0499D8553}">
      <dgm:prSet/>
      <dgm:spPr/>
    </dgm:pt>
    <dgm:pt modelId="{059D64B7-287A-409B-9C9E-A4B0390FB71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Interconnections</a:t>
          </a:r>
        </a:p>
      </dgm:t>
    </dgm:pt>
    <dgm:pt modelId="{D11513FF-4432-4986-A8C5-6831686C4CE9}" type="parTrans" cxnId="{5970D452-B3BB-4E91-8A4C-6D29444EC5F8}">
      <dgm:prSet/>
      <dgm:spPr/>
    </dgm:pt>
    <dgm:pt modelId="{32F3CD00-E60C-44B1-86B1-0D6FFA17E298}" type="sibTrans" cxnId="{5970D452-B3BB-4E91-8A4C-6D29444EC5F8}">
      <dgm:prSet/>
      <dgm:spPr/>
    </dgm:pt>
    <dgm:pt modelId="{E2453935-E5FE-4100-9DF8-FB15F9397C3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Learning rules</a:t>
          </a:r>
        </a:p>
      </dgm:t>
    </dgm:pt>
    <dgm:pt modelId="{B24939BA-237C-4BBB-9177-C69E77E2C2DE}" type="parTrans" cxnId="{69E89B58-7FEF-4E01-80A6-EC5DB4395355}">
      <dgm:prSet/>
      <dgm:spPr/>
    </dgm:pt>
    <dgm:pt modelId="{468BC328-C5CE-45F4-9604-0FF8A4845F6F}" type="sibTrans" cxnId="{69E89B58-7FEF-4E01-80A6-EC5DB4395355}">
      <dgm:prSet/>
      <dgm:spPr/>
    </dgm:pt>
    <dgm:pt modelId="{BA197A15-91E6-440E-8059-C14913C46E8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Activation function</a:t>
          </a:r>
        </a:p>
      </dgm:t>
    </dgm:pt>
    <dgm:pt modelId="{AB90E2D8-CB67-490C-8C59-2025B6DFFC71}" type="parTrans" cxnId="{FF97D216-026B-4ED2-B959-1C5BF400C0DF}">
      <dgm:prSet/>
      <dgm:spPr/>
    </dgm:pt>
    <dgm:pt modelId="{73C181BA-0117-4771-99C6-931FEB9C6D1D}" type="sibTrans" cxnId="{FF97D216-026B-4ED2-B959-1C5BF400C0DF}">
      <dgm:prSet/>
      <dgm:spPr/>
    </dgm:pt>
    <dgm:pt modelId="{636F1246-2CB7-416D-9973-95ACC244A0AB}" type="pres">
      <dgm:prSet presAssocID="{527ADD71-2191-49BC-8AFE-30E2B727D21D}" presName="hierChild1" presStyleCnt="0">
        <dgm:presLayoutVars>
          <dgm:orgChart val="1"/>
          <dgm:chPref val="1"/>
          <dgm:dir/>
          <dgm:animOne val="branch"/>
          <dgm:animLvl val="lvl"/>
          <dgm:resizeHandles/>
        </dgm:presLayoutVars>
      </dgm:prSet>
      <dgm:spPr/>
    </dgm:pt>
    <dgm:pt modelId="{AD5E9AF5-64E1-427E-935B-152234480A0E}" type="pres">
      <dgm:prSet presAssocID="{B2BA2863-2EB6-4F3F-B963-E80E93B01E6E}" presName="hierRoot1" presStyleCnt="0">
        <dgm:presLayoutVars>
          <dgm:hierBranch/>
        </dgm:presLayoutVars>
      </dgm:prSet>
      <dgm:spPr/>
    </dgm:pt>
    <dgm:pt modelId="{2835FAC3-59BA-4155-B59B-9606F5DFE255}" type="pres">
      <dgm:prSet presAssocID="{B2BA2863-2EB6-4F3F-B963-E80E93B01E6E}" presName="rootComposite1" presStyleCnt="0"/>
      <dgm:spPr/>
    </dgm:pt>
    <dgm:pt modelId="{50944F1B-2370-415C-BED3-2E3D88C62E72}" type="pres">
      <dgm:prSet presAssocID="{B2BA2863-2EB6-4F3F-B963-E80E93B01E6E}" presName="rootText1" presStyleLbl="node0" presStyleIdx="0" presStyleCnt="1">
        <dgm:presLayoutVars>
          <dgm:chPref val="3"/>
        </dgm:presLayoutVars>
      </dgm:prSet>
      <dgm:spPr/>
    </dgm:pt>
    <dgm:pt modelId="{3EE14983-6645-4866-B766-DBBD34D34E4E}" type="pres">
      <dgm:prSet presAssocID="{B2BA2863-2EB6-4F3F-B963-E80E93B01E6E}" presName="rootConnector1" presStyleLbl="node1" presStyleIdx="0" presStyleCnt="0"/>
      <dgm:spPr/>
    </dgm:pt>
    <dgm:pt modelId="{8B5C9E62-96B4-4A33-9398-2491EEC9A88A}" type="pres">
      <dgm:prSet presAssocID="{B2BA2863-2EB6-4F3F-B963-E80E93B01E6E}" presName="hierChild2" presStyleCnt="0"/>
      <dgm:spPr/>
    </dgm:pt>
    <dgm:pt modelId="{F9E3753A-D10C-4A7B-99DB-5387545B7B38}" type="pres">
      <dgm:prSet presAssocID="{D11513FF-4432-4986-A8C5-6831686C4CE9}" presName="Name35" presStyleLbl="parChTrans1D2" presStyleIdx="0" presStyleCnt="3"/>
      <dgm:spPr/>
    </dgm:pt>
    <dgm:pt modelId="{8CC2CC4B-E1BC-4948-B783-8FFF2D71B425}" type="pres">
      <dgm:prSet presAssocID="{059D64B7-287A-409B-9C9E-A4B0390FB71B}" presName="hierRoot2" presStyleCnt="0">
        <dgm:presLayoutVars>
          <dgm:hierBranch/>
        </dgm:presLayoutVars>
      </dgm:prSet>
      <dgm:spPr/>
    </dgm:pt>
    <dgm:pt modelId="{8016DC0D-93DC-4871-BA07-D9CD8B49351E}" type="pres">
      <dgm:prSet presAssocID="{059D64B7-287A-409B-9C9E-A4B0390FB71B}" presName="rootComposite" presStyleCnt="0"/>
      <dgm:spPr/>
    </dgm:pt>
    <dgm:pt modelId="{8EB21CB5-5547-4F42-BFE1-D3ED17CB5449}" type="pres">
      <dgm:prSet presAssocID="{059D64B7-287A-409B-9C9E-A4B0390FB71B}" presName="rootText" presStyleLbl="node2" presStyleIdx="0" presStyleCnt="3">
        <dgm:presLayoutVars>
          <dgm:chPref val="3"/>
        </dgm:presLayoutVars>
      </dgm:prSet>
      <dgm:spPr/>
    </dgm:pt>
    <dgm:pt modelId="{A6C04A8C-2D78-450B-968D-9EBC276936B7}" type="pres">
      <dgm:prSet presAssocID="{059D64B7-287A-409B-9C9E-A4B0390FB71B}" presName="rootConnector" presStyleLbl="node2" presStyleIdx="0" presStyleCnt="3"/>
      <dgm:spPr/>
    </dgm:pt>
    <dgm:pt modelId="{E643691B-31D9-4AF7-9280-1234AD60CD10}" type="pres">
      <dgm:prSet presAssocID="{059D64B7-287A-409B-9C9E-A4B0390FB71B}" presName="hierChild4" presStyleCnt="0"/>
      <dgm:spPr/>
    </dgm:pt>
    <dgm:pt modelId="{A5521788-C43A-402E-AF4F-B4BB78AF05E6}" type="pres">
      <dgm:prSet presAssocID="{059D64B7-287A-409B-9C9E-A4B0390FB71B}" presName="hierChild5" presStyleCnt="0"/>
      <dgm:spPr/>
    </dgm:pt>
    <dgm:pt modelId="{E223DE72-88C0-4B63-BFB4-FA7CFD319371}" type="pres">
      <dgm:prSet presAssocID="{B24939BA-237C-4BBB-9177-C69E77E2C2DE}" presName="Name35" presStyleLbl="parChTrans1D2" presStyleIdx="1" presStyleCnt="3"/>
      <dgm:spPr/>
    </dgm:pt>
    <dgm:pt modelId="{AF0FAE37-ED80-40A3-8700-4BA5FD57A345}" type="pres">
      <dgm:prSet presAssocID="{E2453935-E5FE-4100-9DF8-FB15F9397C3C}" presName="hierRoot2" presStyleCnt="0">
        <dgm:presLayoutVars>
          <dgm:hierBranch/>
        </dgm:presLayoutVars>
      </dgm:prSet>
      <dgm:spPr/>
    </dgm:pt>
    <dgm:pt modelId="{01B747D1-FB27-429B-9422-9CE78C27702C}" type="pres">
      <dgm:prSet presAssocID="{E2453935-E5FE-4100-9DF8-FB15F9397C3C}" presName="rootComposite" presStyleCnt="0"/>
      <dgm:spPr/>
    </dgm:pt>
    <dgm:pt modelId="{2DD21F12-44F8-4B12-BBA4-726CAAE2DFB1}" type="pres">
      <dgm:prSet presAssocID="{E2453935-E5FE-4100-9DF8-FB15F9397C3C}" presName="rootText" presStyleLbl="node2" presStyleIdx="1" presStyleCnt="3">
        <dgm:presLayoutVars>
          <dgm:chPref val="3"/>
        </dgm:presLayoutVars>
      </dgm:prSet>
      <dgm:spPr/>
    </dgm:pt>
    <dgm:pt modelId="{BD8F9AC3-4198-4C0B-A6C4-2EF88A01B0FC}" type="pres">
      <dgm:prSet presAssocID="{E2453935-E5FE-4100-9DF8-FB15F9397C3C}" presName="rootConnector" presStyleLbl="node2" presStyleIdx="1" presStyleCnt="3"/>
      <dgm:spPr/>
    </dgm:pt>
    <dgm:pt modelId="{1385285C-2F2D-498F-9C79-1449ADCF9629}" type="pres">
      <dgm:prSet presAssocID="{E2453935-E5FE-4100-9DF8-FB15F9397C3C}" presName="hierChild4" presStyleCnt="0"/>
      <dgm:spPr/>
    </dgm:pt>
    <dgm:pt modelId="{00D40F48-8AA1-4423-B3C2-EE8823CF617E}" type="pres">
      <dgm:prSet presAssocID="{E2453935-E5FE-4100-9DF8-FB15F9397C3C}" presName="hierChild5" presStyleCnt="0"/>
      <dgm:spPr/>
    </dgm:pt>
    <dgm:pt modelId="{8B2D2867-7AF3-4D85-945B-4EE03A01F325}" type="pres">
      <dgm:prSet presAssocID="{AB90E2D8-CB67-490C-8C59-2025B6DFFC71}" presName="Name35" presStyleLbl="parChTrans1D2" presStyleIdx="2" presStyleCnt="3"/>
      <dgm:spPr/>
    </dgm:pt>
    <dgm:pt modelId="{7D00FA52-90F3-4362-8D69-E29A0D08ACAD}" type="pres">
      <dgm:prSet presAssocID="{BA197A15-91E6-440E-8059-C14913C46E83}" presName="hierRoot2" presStyleCnt="0">
        <dgm:presLayoutVars>
          <dgm:hierBranch/>
        </dgm:presLayoutVars>
      </dgm:prSet>
      <dgm:spPr/>
    </dgm:pt>
    <dgm:pt modelId="{3F2BAEB3-5C12-46CE-BFD2-30D701E76C3D}" type="pres">
      <dgm:prSet presAssocID="{BA197A15-91E6-440E-8059-C14913C46E83}" presName="rootComposite" presStyleCnt="0"/>
      <dgm:spPr/>
    </dgm:pt>
    <dgm:pt modelId="{2DB52AB3-54EC-48C2-84DC-A54229F04CA9}" type="pres">
      <dgm:prSet presAssocID="{BA197A15-91E6-440E-8059-C14913C46E83}" presName="rootText" presStyleLbl="node2" presStyleIdx="2" presStyleCnt="3">
        <dgm:presLayoutVars>
          <dgm:chPref val="3"/>
        </dgm:presLayoutVars>
      </dgm:prSet>
      <dgm:spPr/>
    </dgm:pt>
    <dgm:pt modelId="{BA0A2AE5-5D86-4A1D-9E9F-428C508B5EF8}" type="pres">
      <dgm:prSet presAssocID="{BA197A15-91E6-440E-8059-C14913C46E83}" presName="rootConnector" presStyleLbl="node2" presStyleIdx="2" presStyleCnt="3"/>
      <dgm:spPr/>
    </dgm:pt>
    <dgm:pt modelId="{8F801FF9-30C8-4EA2-9E2A-A3D036E57C1E}" type="pres">
      <dgm:prSet presAssocID="{BA197A15-91E6-440E-8059-C14913C46E83}" presName="hierChild4" presStyleCnt="0"/>
      <dgm:spPr/>
    </dgm:pt>
    <dgm:pt modelId="{8C8D704E-420E-4DE0-81EA-20D04CDAF6FF}" type="pres">
      <dgm:prSet presAssocID="{BA197A15-91E6-440E-8059-C14913C46E83}" presName="hierChild5" presStyleCnt="0"/>
      <dgm:spPr/>
    </dgm:pt>
    <dgm:pt modelId="{7097F5E3-2423-48CF-8ACA-79F4A387D778}" type="pres">
      <dgm:prSet presAssocID="{B2BA2863-2EB6-4F3F-B963-E80E93B01E6E}" presName="hierChild3" presStyleCnt="0"/>
      <dgm:spPr/>
    </dgm:pt>
  </dgm:ptLst>
  <dgm:cxnLst>
    <dgm:cxn modelId="{706FCE05-A889-4957-9CA2-A297F5194858}" type="presOf" srcId="{B2BA2863-2EB6-4F3F-B963-E80E93B01E6E}" destId="{3EE14983-6645-4866-B766-DBBD34D34E4E}" srcOrd="1" destOrd="0" presId="urn:microsoft.com/office/officeart/2005/8/layout/orgChart1"/>
    <dgm:cxn modelId="{FF97D216-026B-4ED2-B959-1C5BF400C0DF}" srcId="{B2BA2863-2EB6-4F3F-B963-E80E93B01E6E}" destId="{BA197A15-91E6-440E-8059-C14913C46E83}" srcOrd="2" destOrd="0" parTransId="{AB90E2D8-CB67-490C-8C59-2025B6DFFC71}" sibTransId="{73C181BA-0117-4771-99C6-931FEB9C6D1D}"/>
    <dgm:cxn modelId="{E759402D-6AD4-4B55-8023-B248C9BFACE4}" type="presOf" srcId="{527ADD71-2191-49BC-8AFE-30E2B727D21D}" destId="{636F1246-2CB7-416D-9973-95ACC244A0AB}" srcOrd="0" destOrd="0" presId="urn:microsoft.com/office/officeart/2005/8/layout/orgChart1"/>
    <dgm:cxn modelId="{D63CC733-298D-4368-B003-C7D971DBBFA8}" type="presOf" srcId="{BA197A15-91E6-440E-8059-C14913C46E83}" destId="{2DB52AB3-54EC-48C2-84DC-A54229F04CA9}" srcOrd="0" destOrd="0" presId="urn:microsoft.com/office/officeart/2005/8/layout/orgChart1"/>
    <dgm:cxn modelId="{47125C34-A67E-4193-8839-B56173299840}" type="presOf" srcId="{B24939BA-237C-4BBB-9177-C69E77E2C2DE}" destId="{E223DE72-88C0-4B63-BFB4-FA7CFD319371}" srcOrd="0" destOrd="0" presId="urn:microsoft.com/office/officeart/2005/8/layout/orgChart1"/>
    <dgm:cxn modelId="{6457023F-FCAE-4A96-B1C8-5BAD95790DAE}" type="presOf" srcId="{BA197A15-91E6-440E-8059-C14913C46E83}" destId="{BA0A2AE5-5D86-4A1D-9E9F-428C508B5EF8}" srcOrd="1" destOrd="0" presId="urn:microsoft.com/office/officeart/2005/8/layout/orgChart1"/>
    <dgm:cxn modelId="{39793042-5625-4A3F-9AFB-8FBD4D1EE2DB}" type="presOf" srcId="{B2BA2863-2EB6-4F3F-B963-E80E93B01E6E}" destId="{50944F1B-2370-415C-BED3-2E3D88C62E72}" srcOrd="0" destOrd="0" presId="urn:microsoft.com/office/officeart/2005/8/layout/orgChart1"/>
    <dgm:cxn modelId="{5970D452-B3BB-4E91-8A4C-6D29444EC5F8}" srcId="{B2BA2863-2EB6-4F3F-B963-E80E93B01E6E}" destId="{059D64B7-287A-409B-9C9E-A4B0390FB71B}" srcOrd="0" destOrd="0" parTransId="{D11513FF-4432-4986-A8C5-6831686C4CE9}" sibTransId="{32F3CD00-E60C-44B1-86B1-0D6FFA17E298}"/>
    <dgm:cxn modelId="{E50F2573-7189-4F1C-8EEE-90F0499D8553}" srcId="{527ADD71-2191-49BC-8AFE-30E2B727D21D}" destId="{B2BA2863-2EB6-4F3F-B963-E80E93B01E6E}" srcOrd="0" destOrd="0" parTransId="{1A26841C-80FF-4837-83F0-002318D43CA5}" sibTransId="{C4AD20DD-3A57-4F70-954C-B4B15345BA7A}"/>
    <dgm:cxn modelId="{CED63054-3A4D-4D85-AD8D-305901A09FF9}" type="presOf" srcId="{E2453935-E5FE-4100-9DF8-FB15F9397C3C}" destId="{BD8F9AC3-4198-4C0B-A6C4-2EF88A01B0FC}" srcOrd="1" destOrd="0" presId="urn:microsoft.com/office/officeart/2005/8/layout/orgChart1"/>
    <dgm:cxn modelId="{555B0F57-26BB-401B-8CAC-CFC3FB127EF8}" type="presOf" srcId="{059D64B7-287A-409B-9C9E-A4B0390FB71B}" destId="{8EB21CB5-5547-4F42-BFE1-D3ED17CB5449}" srcOrd="0" destOrd="0" presId="urn:microsoft.com/office/officeart/2005/8/layout/orgChart1"/>
    <dgm:cxn modelId="{69E89B58-7FEF-4E01-80A6-EC5DB4395355}" srcId="{B2BA2863-2EB6-4F3F-B963-E80E93B01E6E}" destId="{E2453935-E5FE-4100-9DF8-FB15F9397C3C}" srcOrd="1" destOrd="0" parTransId="{B24939BA-237C-4BBB-9177-C69E77E2C2DE}" sibTransId="{468BC328-C5CE-45F4-9604-0FF8A4845F6F}"/>
    <dgm:cxn modelId="{C097AC81-AD39-4189-AEB2-9DC542DE3322}" type="presOf" srcId="{059D64B7-287A-409B-9C9E-A4B0390FB71B}" destId="{A6C04A8C-2D78-450B-968D-9EBC276936B7}" srcOrd="1" destOrd="0" presId="urn:microsoft.com/office/officeart/2005/8/layout/orgChart1"/>
    <dgm:cxn modelId="{3749B98B-A881-43ED-BEBD-289119B92035}" type="presOf" srcId="{AB90E2D8-CB67-490C-8C59-2025B6DFFC71}" destId="{8B2D2867-7AF3-4D85-945B-4EE03A01F325}" srcOrd="0" destOrd="0" presId="urn:microsoft.com/office/officeart/2005/8/layout/orgChart1"/>
    <dgm:cxn modelId="{421D1FEF-F59A-4562-BC20-78F2AADB4084}" type="presOf" srcId="{D11513FF-4432-4986-A8C5-6831686C4CE9}" destId="{F9E3753A-D10C-4A7B-99DB-5387545B7B38}" srcOrd="0" destOrd="0" presId="urn:microsoft.com/office/officeart/2005/8/layout/orgChart1"/>
    <dgm:cxn modelId="{58C03DF2-C723-4B70-AA1F-FFF525EE4CBF}" type="presOf" srcId="{E2453935-E5FE-4100-9DF8-FB15F9397C3C}" destId="{2DD21F12-44F8-4B12-BBA4-726CAAE2DFB1}" srcOrd="0" destOrd="0" presId="urn:microsoft.com/office/officeart/2005/8/layout/orgChart1"/>
    <dgm:cxn modelId="{388EB5D4-6E13-44F5-8DD8-2BFE9D0B8C95}" type="presParOf" srcId="{636F1246-2CB7-416D-9973-95ACC244A0AB}" destId="{AD5E9AF5-64E1-427E-935B-152234480A0E}" srcOrd="0" destOrd="0" presId="urn:microsoft.com/office/officeart/2005/8/layout/orgChart1"/>
    <dgm:cxn modelId="{79236801-F66E-43E3-8D1C-F18BB4277518}" type="presParOf" srcId="{AD5E9AF5-64E1-427E-935B-152234480A0E}" destId="{2835FAC3-59BA-4155-B59B-9606F5DFE255}" srcOrd="0" destOrd="0" presId="urn:microsoft.com/office/officeart/2005/8/layout/orgChart1"/>
    <dgm:cxn modelId="{BE10236D-D7BC-453D-88DE-EF87F8DAFFDB}" type="presParOf" srcId="{2835FAC3-59BA-4155-B59B-9606F5DFE255}" destId="{50944F1B-2370-415C-BED3-2E3D88C62E72}" srcOrd="0" destOrd="0" presId="urn:microsoft.com/office/officeart/2005/8/layout/orgChart1"/>
    <dgm:cxn modelId="{E22BE7C6-B26B-4374-A95C-1864E7315156}" type="presParOf" srcId="{2835FAC3-59BA-4155-B59B-9606F5DFE255}" destId="{3EE14983-6645-4866-B766-DBBD34D34E4E}" srcOrd="1" destOrd="0" presId="urn:microsoft.com/office/officeart/2005/8/layout/orgChart1"/>
    <dgm:cxn modelId="{F804A345-F994-41CD-9DE0-0AB0CC7F4368}" type="presParOf" srcId="{AD5E9AF5-64E1-427E-935B-152234480A0E}" destId="{8B5C9E62-96B4-4A33-9398-2491EEC9A88A}" srcOrd="1" destOrd="0" presId="urn:microsoft.com/office/officeart/2005/8/layout/orgChart1"/>
    <dgm:cxn modelId="{A2FC2429-26AA-498F-9F14-6A29B3B27659}" type="presParOf" srcId="{8B5C9E62-96B4-4A33-9398-2491EEC9A88A}" destId="{F9E3753A-D10C-4A7B-99DB-5387545B7B38}" srcOrd="0" destOrd="0" presId="urn:microsoft.com/office/officeart/2005/8/layout/orgChart1"/>
    <dgm:cxn modelId="{0AED1A3B-A735-4216-A0D4-517FB49C58AF}" type="presParOf" srcId="{8B5C9E62-96B4-4A33-9398-2491EEC9A88A}" destId="{8CC2CC4B-E1BC-4948-B783-8FFF2D71B425}" srcOrd="1" destOrd="0" presId="urn:microsoft.com/office/officeart/2005/8/layout/orgChart1"/>
    <dgm:cxn modelId="{8DD298D4-97A4-414D-B15D-C3FC229B7BA6}" type="presParOf" srcId="{8CC2CC4B-E1BC-4948-B783-8FFF2D71B425}" destId="{8016DC0D-93DC-4871-BA07-D9CD8B49351E}" srcOrd="0" destOrd="0" presId="urn:microsoft.com/office/officeart/2005/8/layout/orgChart1"/>
    <dgm:cxn modelId="{8AB4985E-E2BA-4837-B8D4-7492BA094D6C}" type="presParOf" srcId="{8016DC0D-93DC-4871-BA07-D9CD8B49351E}" destId="{8EB21CB5-5547-4F42-BFE1-D3ED17CB5449}" srcOrd="0" destOrd="0" presId="urn:microsoft.com/office/officeart/2005/8/layout/orgChart1"/>
    <dgm:cxn modelId="{F06B177F-6F2D-4951-9187-DB966F60C83D}" type="presParOf" srcId="{8016DC0D-93DC-4871-BA07-D9CD8B49351E}" destId="{A6C04A8C-2D78-450B-968D-9EBC276936B7}" srcOrd="1" destOrd="0" presId="urn:microsoft.com/office/officeart/2005/8/layout/orgChart1"/>
    <dgm:cxn modelId="{FED186CD-F8BA-4D82-9494-336D7DE5725B}" type="presParOf" srcId="{8CC2CC4B-E1BC-4948-B783-8FFF2D71B425}" destId="{E643691B-31D9-4AF7-9280-1234AD60CD10}" srcOrd="1" destOrd="0" presId="urn:microsoft.com/office/officeart/2005/8/layout/orgChart1"/>
    <dgm:cxn modelId="{662458B3-441C-45CC-ABE8-1813D63570AF}" type="presParOf" srcId="{8CC2CC4B-E1BC-4948-B783-8FFF2D71B425}" destId="{A5521788-C43A-402E-AF4F-B4BB78AF05E6}" srcOrd="2" destOrd="0" presId="urn:microsoft.com/office/officeart/2005/8/layout/orgChart1"/>
    <dgm:cxn modelId="{FC7C417A-4765-47DC-927C-688548D5C613}" type="presParOf" srcId="{8B5C9E62-96B4-4A33-9398-2491EEC9A88A}" destId="{E223DE72-88C0-4B63-BFB4-FA7CFD319371}" srcOrd="2" destOrd="0" presId="urn:microsoft.com/office/officeart/2005/8/layout/orgChart1"/>
    <dgm:cxn modelId="{CFC1F480-53E0-4EB7-AF18-49D260B045BB}" type="presParOf" srcId="{8B5C9E62-96B4-4A33-9398-2491EEC9A88A}" destId="{AF0FAE37-ED80-40A3-8700-4BA5FD57A345}" srcOrd="3" destOrd="0" presId="urn:microsoft.com/office/officeart/2005/8/layout/orgChart1"/>
    <dgm:cxn modelId="{EC64A605-B085-4E05-A6B7-588275C7986B}" type="presParOf" srcId="{AF0FAE37-ED80-40A3-8700-4BA5FD57A345}" destId="{01B747D1-FB27-429B-9422-9CE78C27702C}" srcOrd="0" destOrd="0" presId="urn:microsoft.com/office/officeart/2005/8/layout/orgChart1"/>
    <dgm:cxn modelId="{42A74793-931D-4369-9C7B-0AD9035A8EF4}" type="presParOf" srcId="{01B747D1-FB27-429B-9422-9CE78C27702C}" destId="{2DD21F12-44F8-4B12-BBA4-726CAAE2DFB1}" srcOrd="0" destOrd="0" presId="urn:microsoft.com/office/officeart/2005/8/layout/orgChart1"/>
    <dgm:cxn modelId="{74F287EE-E3C2-4313-92D7-A3596453F627}" type="presParOf" srcId="{01B747D1-FB27-429B-9422-9CE78C27702C}" destId="{BD8F9AC3-4198-4C0B-A6C4-2EF88A01B0FC}" srcOrd="1" destOrd="0" presId="urn:microsoft.com/office/officeart/2005/8/layout/orgChart1"/>
    <dgm:cxn modelId="{18E51F8B-84B2-4DD9-B736-8B387AD33283}" type="presParOf" srcId="{AF0FAE37-ED80-40A3-8700-4BA5FD57A345}" destId="{1385285C-2F2D-498F-9C79-1449ADCF9629}" srcOrd="1" destOrd="0" presId="urn:microsoft.com/office/officeart/2005/8/layout/orgChart1"/>
    <dgm:cxn modelId="{97D7E4B5-6BEE-4CD6-99EA-07162D5BEAD0}" type="presParOf" srcId="{AF0FAE37-ED80-40A3-8700-4BA5FD57A345}" destId="{00D40F48-8AA1-4423-B3C2-EE8823CF617E}" srcOrd="2" destOrd="0" presId="urn:microsoft.com/office/officeart/2005/8/layout/orgChart1"/>
    <dgm:cxn modelId="{AAF0DD66-856D-4080-9ED6-07399B5327E7}" type="presParOf" srcId="{8B5C9E62-96B4-4A33-9398-2491EEC9A88A}" destId="{8B2D2867-7AF3-4D85-945B-4EE03A01F325}" srcOrd="4" destOrd="0" presId="urn:microsoft.com/office/officeart/2005/8/layout/orgChart1"/>
    <dgm:cxn modelId="{2841E859-C00D-4A3C-A9EC-624987266F4C}" type="presParOf" srcId="{8B5C9E62-96B4-4A33-9398-2491EEC9A88A}" destId="{7D00FA52-90F3-4362-8D69-E29A0D08ACAD}" srcOrd="5" destOrd="0" presId="urn:microsoft.com/office/officeart/2005/8/layout/orgChart1"/>
    <dgm:cxn modelId="{7557A5DF-B67E-4172-ACB5-2A87DA2B5BA9}" type="presParOf" srcId="{7D00FA52-90F3-4362-8D69-E29A0D08ACAD}" destId="{3F2BAEB3-5C12-46CE-BFD2-30D701E76C3D}" srcOrd="0" destOrd="0" presId="urn:microsoft.com/office/officeart/2005/8/layout/orgChart1"/>
    <dgm:cxn modelId="{3AE15FB2-4F36-4A03-B843-F66193B6CFD9}" type="presParOf" srcId="{3F2BAEB3-5C12-46CE-BFD2-30D701E76C3D}" destId="{2DB52AB3-54EC-48C2-84DC-A54229F04CA9}" srcOrd="0" destOrd="0" presId="urn:microsoft.com/office/officeart/2005/8/layout/orgChart1"/>
    <dgm:cxn modelId="{222B6FCB-D27F-43CB-B35F-7FC6CBA951E6}" type="presParOf" srcId="{3F2BAEB3-5C12-46CE-BFD2-30D701E76C3D}" destId="{BA0A2AE5-5D86-4A1D-9E9F-428C508B5EF8}" srcOrd="1" destOrd="0" presId="urn:microsoft.com/office/officeart/2005/8/layout/orgChart1"/>
    <dgm:cxn modelId="{D76BF7A9-4244-49FC-88BF-12EB17E5C068}" type="presParOf" srcId="{7D00FA52-90F3-4362-8D69-E29A0D08ACAD}" destId="{8F801FF9-30C8-4EA2-9E2A-A3D036E57C1E}" srcOrd="1" destOrd="0" presId="urn:microsoft.com/office/officeart/2005/8/layout/orgChart1"/>
    <dgm:cxn modelId="{8C446D1B-7013-4D6D-996A-E6D56FF118C0}" type="presParOf" srcId="{7D00FA52-90F3-4362-8D69-E29A0D08ACAD}" destId="{8C8D704E-420E-4DE0-81EA-20D04CDAF6FF}" srcOrd="2" destOrd="0" presId="urn:microsoft.com/office/officeart/2005/8/layout/orgChart1"/>
    <dgm:cxn modelId="{132230A0-1C02-4AC4-A2BD-2DB70F4B91B0}" type="presParOf" srcId="{AD5E9AF5-64E1-427E-935B-152234480A0E}" destId="{7097F5E3-2423-48CF-8ACA-79F4A387D77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0A3A4-342C-4759-A0AD-37947CFA3C58}">
      <dsp:nvSpPr>
        <dsp:cNvPr id="0" name=""/>
        <dsp:cNvSpPr/>
      </dsp:nvSpPr>
      <dsp:spPr>
        <a:xfrm>
          <a:off x="685799" y="0"/>
          <a:ext cx="7772400" cy="13906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11C9E-E348-455D-A62C-803F6BB30396}">
      <dsp:nvSpPr>
        <dsp:cNvPr id="0" name=""/>
        <dsp:cNvSpPr/>
      </dsp:nvSpPr>
      <dsp:spPr>
        <a:xfrm>
          <a:off x="1707750" y="435518"/>
          <a:ext cx="4943475" cy="5562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b="1" kern="1200" dirty="0"/>
            <a:t>Unit</a:t>
          </a:r>
          <a:r>
            <a:rPr lang="en-US" sz="3600" b="1" kern="1200" baseline="0" dirty="0"/>
            <a:t> 6 Application Of AI</a:t>
          </a:r>
          <a:endParaRPr lang="en-US" sz="3600" b="1" kern="1200" dirty="0"/>
        </a:p>
      </dsp:txBody>
      <dsp:txXfrm>
        <a:off x="1734904" y="462672"/>
        <a:ext cx="4889167" cy="501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D25E4-AD49-4856-8EDC-C11D6A9BE476}">
      <dsp:nvSpPr>
        <dsp:cNvPr id="0" name=""/>
        <dsp:cNvSpPr/>
      </dsp:nvSpPr>
      <dsp:spPr>
        <a:xfrm>
          <a:off x="0" y="891539"/>
          <a:ext cx="8610600" cy="118872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18CD1-0D64-472F-A20E-29662B643DF6}">
      <dsp:nvSpPr>
        <dsp:cNvPr id="0" name=""/>
        <dsp:cNvSpPr/>
      </dsp:nvSpPr>
      <dsp:spPr>
        <a:xfrm>
          <a:off x="0" y="0"/>
          <a:ext cx="7749540" cy="118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704" tIns="298704" rIns="298704" bIns="298704" numCol="1" spcCol="1270" anchor="b" anchorCtr="0">
          <a:noAutofit/>
        </a:bodyPr>
        <a:lstStyle/>
        <a:p>
          <a:pPr marL="0" lvl="0" indent="0" algn="ctr" defTabSz="1866900" rtl="0">
            <a:lnSpc>
              <a:spcPct val="90000"/>
            </a:lnSpc>
            <a:spcBef>
              <a:spcPct val="0"/>
            </a:spcBef>
            <a:spcAft>
              <a:spcPct val="35000"/>
            </a:spcAft>
            <a:buNone/>
          </a:pPr>
          <a:endParaRPr lang="en-US" sz="4200" kern="1200" dirty="0"/>
        </a:p>
      </dsp:txBody>
      <dsp:txXfrm>
        <a:off x="0" y="0"/>
        <a:ext cx="7749540" cy="1188720"/>
      </dsp:txXfrm>
    </dsp:sp>
    <dsp:sp modelId="{A6C7E3B3-EC05-4361-8C5E-61CEFE395321}">
      <dsp:nvSpPr>
        <dsp:cNvPr id="0" name=""/>
        <dsp:cNvSpPr/>
      </dsp:nvSpPr>
      <dsp:spPr>
        <a:xfrm>
          <a:off x="3726180" y="1337310"/>
          <a:ext cx="297180" cy="29718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D2867-7AF3-4D85-945B-4EE03A01F325}">
      <dsp:nvSpPr>
        <dsp:cNvPr id="0" name=""/>
        <dsp:cNvSpPr/>
      </dsp:nvSpPr>
      <dsp:spPr>
        <a:xfrm>
          <a:off x="4114799" y="1210252"/>
          <a:ext cx="2911251" cy="505258"/>
        </a:xfrm>
        <a:custGeom>
          <a:avLst/>
          <a:gdLst/>
          <a:ahLst/>
          <a:cxnLst/>
          <a:rect l="0" t="0" r="0" b="0"/>
          <a:pathLst>
            <a:path>
              <a:moveTo>
                <a:pt x="0" y="0"/>
              </a:moveTo>
              <a:lnTo>
                <a:pt x="0" y="252629"/>
              </a:lnTo>
              <a:lnTo>
                <a:pt x="2911251" y="252629"/>
              </a:lnTo>
              <a:lnTo>
                <a:pt x="2911251"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3DE72-88C0-4B63-BFB4-FA7CFD319371}">
      <dsp:nvSpPr>
        <dsp:cNvPr id="0" name=""/>
        <dsp:cNvSpPr/>
      </dsp:nvSpPr>
      <dsp:spPr>
        <a:xfrm>
          <a:off x="4069079" y="1210252"/>
          <a:ext cx="91440" cy="505258"/>
        </a:xfrm>
        <a:custGeom>
          <a:avLst/>
          <a:gdLst/>
          <a:ahLst/>
          <a:cxnLst/>
          <a:rect l="0" t="0" r="0" b="0"/>
          <a:pathLst>
            <a:path>
              <a:moveTo>
                <a:pt x="45720" y="0"/>
              </a:moveTo>
              <a:lnTo>
                <a:pt x="45720"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3753A-D10C-4A7B-99DB-5387545B7B38}">
      <dsp:nvSpPr>
        <dsp:cNvPr id="0" name=""/>
        <dsp:cNvSpPr/>
      </dsp:nvSpPr>
      <dsp:spPr>
        <a:xfrm>
          <a:off x="1203548" y="1210252"/>
          <a:ext cx="2911251" cy="505258"/>
        </a:xfrm>
        <a:custGeom>
          <a:avLst/>
          <a:gdLst/>
          <a:ahLst/>
          <a:cxnLst/>
          <a:rect l="0" t="0" r="0" b="0"/>
          <a:pathLst>
            <a:path>
              <a:moveTo>
                <a:pt x="2911251" y="0"/>
              </a:moveTo>
              <a:lnTo>
                <a:pt x="2911251" y="252629"/>
              </a:lnTo>
              <a:lnTo>
                <a:pt x="0" y="252629"/>
              </a:lnTo>
              <a:lnTo>
                <a:pt x="0" y="5052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944F1B-2370-415C-BED3-2E3D88C62E72}">
      <dsp:nvSpPr>
        <dsp:cNvPr id="0" name=""/>
        <dsp:cNvSpPr/>
      </dsp:nvSpPr>
      <dsp:spPr>
        <a:xfrm>
          <a:off x="2911803" y="7255"/>
          <a:ext cx="2405992" cy="120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kern="1200" cap="none" normalizeH="0" baseline="0">
              <a:ln>
                <a:noFill/>
              </a:ln>
              <a:solidFill>
                <a:schemeClr val="tx1"/>
              </a:solidFill>
              <a:effectLst/>
              <a:latin typeface="Arial" panose="020B0604020202020204" pitchFamily="34" charset="0"/>
            </a:rPr>
            <a:t>Basic Models of ANN</a:t>
          </a:r>
        </a:p>
      </dsp:txBody>
      <dsp:txXfrm>
        <a:off x="2911803" y="7255"/>
        <a:ext cx="2405992" cy="1202996"/>
      </dsp:txXfrm>
    </dsp:sp>
    <dsp:sp modelId="{8EB21CB5-5547-4F42-BFE1-D3ED17CB5449}">
      <dsp:nvSpPr>
        <dsp:cNvPr id="0" name=""/>
        <dsp:cNvSpPr/>
      </dsp:nvSpPr>
      <dsp:spPr>
        <a:xfrm>
          <a:off x="552" y="1715510"/>
          <a:ext cx="2405992" cy="120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kern="1200" cap="none" normalizeH="0" baseline="0">
              <a:ln>
                <a:noFill/>
              </a:ln>
              <a:solidFill>
                <a:schemeClr val="tx1"/>
              </a:solidFill>
              <a:effectLst/>
              <a:latin typeface="Arial" panose="020B0604020202020204" pitchFamily="34" charset="0"/>
            </a:rPr>
            <a:t>Interconnections</a:t>
          </a:r>
        </a:p>
      </dsp:txBody>
      <dsp:txXfrm>
        <a:off x="552" y="1715510"/>
        <a:ext cx="2405992" cy="1202996"/>
      </dsp:txXfrm>
    </dsp:sp>
    <dsp:sp modelId="{2DD21F12-44F8-4B12-BBA4-726CAAE2DFB1}">
      <dsp:nvSpPr>
        <dsp:cNvPr id="0" name=""/>
        <dsp:cNvSpPr/>
      </dsp:nvSpPr>
      <dsp:spPr>
        <a:xfrm>
          <a:off x="2911803" y="1715510"/>
          <a:ext cx="2405992" cy="120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kern="1200" cap="none" normalizeH="0" baseline="0">
              <a:ln>
                <a:noFill/>
              </a:ln>
              <a:solidFill>
                <a:schemeClr val="tx1"/>
              </a:solidFill>
              <a:effectLst/>
              <a:latin typeface="Arial" panose="020B0604020202020204" pitchFamily="34" charset="0"/>
            </a:rPr>
            <a:t>Learning rules</a:t>
          </a:r>
        </a:p>
      </dsp:txBody>
      <dsp:txXfrm>
        <a:off x="2911803" y="1715510"/>
        <a:ext cx="2405992" cy="1202996"/>
      </dsp:txXfrm>
    </dsp:sp>
    <dsp:sp modelId="{2DB52AB3-54EC-48C2-84DC-A54229F04CA9}">
      <dsp:nvSpPr>
        <dsp:cNvPr id="0" name=""/>
        <dsp:cNvSpPr/>
      </dsp:nvSpPr>
      <dsp:spPr>
        <a:xfrm>
          <a:off x="5823054" y="1715510"/>
          <a:ext cx="2405992" cy="120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500" b="0" i="0" u="none" strike="noStrike" kern="1200" cap="none" normalizeH="0" baseline="0">
              <a:ln>
                <a:noFill/>
              </a:ln>
              <a:solidFill>
                <a:schemeClr val="tx1"/>
              </a:solidFill>
              <a:effectLst/>
              <a:latin typeface="Arial" panose="020B0604020202020204" pitchFamily="34" charset="0"/>
            </a:rPr>
            <a:t>Activation function</a:t>
          </a:r>
        </a:p>
      </dsp:txBody>
      <dsp:txXfrm>
        <a:off x="5823054" y="1715510"/>
        <a:ext cx="2405992" cy="12029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993490-224C-44BB-A7FA-77A6E25142A0}" type="datetimeFigureOut">
              <a:rPr lang="en-US" smtClean="0"/>
              <a:pPr/>
              <a:t>11/28/2023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BF86CB-A0E0-4CE7-9562-5DDFDF93B8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DE12556-71EB-4BAB-AFE6-D2B3790CFF94}"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7FE9C9-7571-4FCE-AF77-34EDFD53EAE9}"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873CB2-B1E3-44D1-A07D-D4035DA42830}"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AEE07E-FCC8-4AC9-8BA2-E3477EEF370A}"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4AD85-F92F-4B33-B953-1AE52925C14D}"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7F05E-FA71-42C4-9685-C9E1885B78AB}"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56CB5E-A5E6-495B-AFFA-48C90B1C38E5}" type="datetime1">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1AC2DC-44CE-44F7-9BD7-5B3598CC74AA}" type="datetime1">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3A02F-1844-45E2-B786-B828F353F50F}" type="datetime1">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136C7-42E5-4D56-B654-F3B88253D47A}"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1E233-7E14-4B8B-BC21-7B7CDC0B4CE6}"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0D104-A363-4B68-8E25-60CAE5B164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AAEFC-CAFF-4FB9-84A7-814B40815FED}" type="datetime1">
              <a:rPr lang="en-US" smtClean="0"/>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0D104-A363-4B68-8E25-60CAE5B164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0" y="2209800"/>
          <a:ext cx="9144000" cy="1390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00708997"/>
              </p:ext>
            </p:extLst>
          </p:nvPr>
        </p:nvGraphicFramePr>
        <p:xfrm>
          <a:off x="228600" y="3581400"/>
          <a:ext cx="8610600" cy="2971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nSpc>
                <a:spcPct val="150000"/>
              </a:lnSpc>
            </a:pPr>
            <a:r>
              <a:rPr lang="en-US" sz="2800" b="1" dirty="0">
                <a:latin typeface="Times New Roman" pitchFamily="18" charset="0"/>
                <a:cs typeface="Times New Roman" pitchFamily="18" charset="0"/>
              </a:rPr>
              <a:t>Neural networks versus conventional computers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6324600"/>
          </a:xfrm>
        </p:spPr>
        <p:txBody>
          <a:bodyPr>
            <a:normAutofit fontScale="70000" lnSpcReduction="20000"/>
          </a:bodyPr>
          <a:lstStyle/>
          <a:p>
            <a:pPr algn="just">
              <a:lnSpc>
                <a:spcPct val="160000"/>
              </a:lnSpc>
            </a:pPr>
            <a:r>
              <a:rPr lang="en-US" dirty="0">
                <a:latin typeface="Times New Roman" pitchFamily="18" charset="0"/>
                <a:cs typeface="Times New Roman" pitchFamily="18" charset="0"/>
              </a:rPr>
              <a:t>As for neural networks, information is processed in much a similar way the human brain does. </a:t>
            </a:r>
          </a:p>
          <a:p>
            <a:pPr algn="just">
              <a:lnSpc>
                <a:spcPct val="160000"/>
              </a:lnSpc>
            </a:pPr>
            <a:r>
              <a:rPr lang="en-US" dirty="0">
                <a:latin typeface="Times New Roman" pitchFamily="18" charset="0"/>
                <a:cs typeface="Times New Roman" pitchFamily="18" charset="0"/>
              </a:rPr>
              <a:t>A NN consists of a large amounts of highly interconnected processing elements--neurons which </a:t>
            </a:r>
            <a:r>
              <a:rPr lang="en-US" dirty="0">
                <a:solidFill>
                  <a:srgbClr val="FF0000"/>
                </a:solidFill>
                <a:latin typeface="Times New Roman" pitchFamily="18" charset="0"/>
                <a:cs typeface="Times New Roman" pitchFamily="18" charset="0"/>
              </a:rPr>
              <a:t>works in parallel </a:t>
            </a:r>
            <a:r>
              <a:rPr lang="en-US" dirty="0">
                <a:latin typeface="Times New Roman" pitchFamily="18" charset="0"/>
                <a:cs typeface="Times New Roman" pitchFamily="18" charset="0"/>
              </a:rPr>
              <a:t>to solve a specific problem. </a:t>
            </a:r>
          </a:p>
          <a:p>
            <a:pPr algn="just">
              <a:lnSpc>
                <a:spcPct val="160000"/>
              </a:lnSpc>
            </a:pPr>
            <a:r>
              <a:rPr lang="en-US" dirty="0">
                <a:latin typeface="Times New Roman" pitchFamily="18" charset="0"/>
                <a:cs typeface="Times New Roman" pitchFamily="18" charset="0"/>
              </a:rPr>
              <a:t>Neural networks can </a:t>
            </a:r>
            <a:r>
              <a:rPr lang="en-US" dirty="0">
                <a:solidFill>
                  <a:srgbClr val="FF0000"/>
                </a:solidFill>
                <a:latin typeface="Times New Roman" pitchFamily="18" charset="0"/>
                <a:cs typeface="Times New Roman" pitchFamily="18" charset="0"/>
              </a:rPr>
              <a:t>learn by examples </a:t>
            </a:r>
            <a:r>
              <a:rPr lang="en-US" dirty="0">
                <a:latin typeface="Times New Roman" pitchFamily="18" charset="0"/>
                <a:cs typeface="Times New Roman" pitchFamily="18" charset="0"/>
              </a:rPr>
              <a:t>but they cannot be </a:t>
            </a:r>
            <a:r>
              <a:rPr lang="en-US" dirty="0">
                <a:solidFill>
                  <a:srgbClr val="FF0000"/>
                </a:solidFill>
                <a:latin typeface="Times New Roman" pitchFamily="18" charset="0"/>
                <a:cs typeface="Times New Roman" pitchFamily="18" charset="0"/>
              </a:rPr>
              <a:t>programmed</a:t>
            </a:r>
            <a:r>
              <a:rPr lang="en-US" dirty="0">
                <a:latin typeface="Times New Roman" pitchFamily="18" charset="0"/>
                <a:cs typeface="Times New Roman" pitchFamily="18" charset="0"/>
              </a:rPr>
              <a:t> to perform a specific task like conventional computers. </a:t>
            </a:r>
          </a:p>
          <a:p>
            <a:pPr algn="just">
              <a:lnSpc>
                <a:spcPct val="160000"/>
              </a:lnSpc>
            </a:pPr>
            <a:r>
              <a:rPr lang="en-US" dirty="0">
                <a:latin typeface="Times New Roman" pitchFamily="18" charset="0"/>
                <a:cs typeface="Times New Roman" pitchFamily="18" charset="0"/>
              </a:rPr>
              <a:t>Moreover, the examples must be selected carefully otherwise it might be functioning incorrectly or waste time. </a:t>
            </a:r>
          </a:p>
          <a:p>
            <a:pPr algn="just">
              <a:lnSpc>
                <a:spcPct val="160000"/>
              </a:lnSpc>
            </a:pPr>
            <a:r>
              <a:rPr lang="en-US" dirty="0">
                <a:latin typeface="Times New Roman" pitchFamily="18" charset="0"/>
                <a:cs typeface="Times New Roman" pitchFamily="18" charset="0"/>
              </a:rPr>
              <a:t>This problem arises because of no method found currently to testify if the system is faulty or not.</a:t>
            </a:r>
          </a:p>
        </p:txBody>
      </p:sp>
      <p:sp>
        <p:nvSpPr>
          <p:cNvPr id="4" name="Slide Number Placeholder 3"/>
          <p:cNvSpPr>
            <a:spLocks noGrp="1"/>
          </p:cNvSpPr>
          <p:nvPr>
            <p:ph type="sldNum" sz="quarter" idx="12"/>
          </p:nvPr>
        </p:nvSpPr>
        <p:spPr/>
        <p:txBody>
          <a:bodyPr/>
          <a:lstStyle/>
          <a:p>
            <a:pPr>
              <a:lnSpc>
                <a:spcPct val="150000"/>
              </a:lnSpc>
            </a:pPr>
            <a:fld id="{9110D104-A363-4B68-8E25-60CAE5B16490}" type="slidenum">
              <a:rPr lang="en-US" smtClean="0">
                <a:latin typeface="Times New Roman" pitchFamily="18" charset="0"/>
                <a:cs typeface="Times New Roman" pitchFamily="18" charset="0"/>
              </a:rPr>
              <a:pPr>
                <a:lnSpc>
                  <a:spcPct val="150000"/>
                </a:lnSpc>
              </a:pPr>
              <a:t>10</a:t>
            </a:fld>
            <a:endParaRPr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r>
              <a:rPr lang="en-US" sz="3200" b="1" dirty="0">
                <a:latin typeface="Times New Roman" pitchFamily="18" charset="0"/>
                <a:cs typeface="Times New Roman" pitchFamily="18" charset="0"/>
              </a:rPr>
              <a:t>Basic model of ANN</a:t>
            </a:r>
          </a:p>
        </p:txBody>
      </p:sp>
      <p:sp>
        <p:nvSpPr>
          <p:cNvPr id="3" name="Content Placeholder 2"/>
          <p:cNvSpPr>
            <a:spLocks noGrp="1"/>
          </p:cNvSpPr>
          <p:nvPr>
            <p:ph idx="1"/>
          </p:nvPr>
        </p:nvSpPr>
        <p:spPr>
          <a:xfrm>
            <a:off x="152400" y="457200"/>
            <a:ext cx="8534400" cy="6172200"/>
          </a:xfrm>
        </p:spPr>
        <p:txBody>
          <a:bodyPr>
            <a:normAutofit/>
          </a:bodyPr>
          <a:lstStyle/>
          <a:p>
            <a:pPr algn="just">
              <a:lnSpc>
                <a:spcPct val="150000"/>
              </a:lnSpc>
            </a:pPr>
            <a:r>
              <a:rPr lang="en-US" sz="2400" dirty="0">
                <a:latin typeface="Times New Roman" pitchFamily="18" charset="0"/>
                <a:cs typeface="Times New Roman" pitchFamily="18" charset="0"/>
              </a:rPr>
              <a:t>Processing of ANN depends upon the following three building blocks:</a:t>
            </a:r>
          </a:p>
          <a:p>
            <a:pPr lvl="1" algn="just">
              <a:lnSpc>
                <a:spcPct val="150000"/>
              </a:lnSpc>
            </a:pPr>
            <a:r>
              <a:rPr lang="en-US" sz="2000" dirty="0">
                <a:latin typeface="Times New Roman" pitchFamily="18" charset="0"/>
                <a:cs typeface="Times New Roman" pitchFamily="18" charset="0"/>
              </a:rPr>
              <a:t>Network Architecture(interconnections)</a:t>
            </a:r>
          </a:p>
          <a:p>
            <a:pPr lvl="1" algn="just">
              <a:lnSpc>
                <a:spcPct val="150000"/>
              </a:lnSpc>
            </a:pPr>
            <a:r>
              <a:rPr lang="en-US" sz="2000" dirty="0">
                <a:latin typeface="Times New Roman" pitchFamily="18" charset="0"/>
                <a:cs typeface="Times New Roman" pitchFamily="18" charset="0"/>
              </a:rPr>
              <a:t>Adjustments of Weights or Learning rules</a:t>
            </a:r>
          </a:p>
          <a:p>
            <a:pPr lvl="1" algn="just">
              <a:lnSpc>
                <a:spcPct val="150000"/>
              </a:lnSpc>
            </a:pPr>
            <a:r>
              <a:rPr lang="en-US" sz="2000" dirty="0">
                <a:latin typeface="Times New Roman" pitchFamily="18" charset="0"/>
                <a:cs typeface="Times New Roman" pitchFamily="18" charset="0"/>
              </a:rPr>
              <a:t>Activation Functions</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11</a:t>
            </a:fld>
            <a:endParaRPr lang="en-US">
              <a:latin typeface="Times New Roman" pitchFamily="18" charset="0"/>
              <a:cs typeface="Times New Roman" pitchFamily="18" charset="0"/>
            </a:endParaRPr>
          </a:p>
        </p:txBody>
      </p:sp>
      <p:graphicFrame>
        <p:nvGraphicFramePr>
          <p:cNvPr id="4" name="Diagram 3">
            <a:extLst>
              <a:ext uri="{FF2B5EF4-FFF2-40B4-BE49-F238E27FC236}">
                <a16:creationId xmlns:a16="http://schemas.microsoft.com/office/drawing/2014/main" id="{A99574EC-8452-DC9F-25BD-4EDB34E4F657}"/>
              </a:ext>
            </a:extLst>
          </p:cNvPr>
          <p:cNvGraphicFramePr/>
          <p:nvPr/>
        </p:nvGraphicFramePr>
        <p:xfrm>
          <a:off x="457200" y="3200400"/>
          <a:ext cx="8229600" cy="292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First artificial neurons: The McCulloch-Pitts model</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60000"/>
              </a:lnSpc>
            </a:pPr>
            <a:r>
              <a:rPr lang="en-US" sz="2400" dirty="0">
                <a:latin typeface="Times New Roman" pitchFamily="18" charset="0"/>
                <a:cs typeface="Times New Roman" pitchFamily="18" charset="0"/>
              </a:rPr>
              <a:t>The McCulloch-Pitts model is an extremely simple artificial neuron as shown in figure below:</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12</a:t>
            </a:fld>
            <a:endParaRPr lang="en-US">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685800" y="2133600"/>
            <a:ext cx="8077200" cy="3962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0"/>
            <a:ext cx="9398000" cy="609600"/>
          </a:xfrm>
        </p:spPr>
        <p:txBody>
          <a:bodyPr>
            <a:normAutofit fontScale="90000"/>
          </a:bodyPr>
          <a:lstStyle/>
          <a:p>
            <a:r>
              <a:rPr lang="en-US" b="1" dirty="0">
                <a:latin typeface="Times New Roman" pitchFamily="18" charset="0"/>
                <a:cs typeface="Times New Roman" pitchFamily="18" charset="0"/>
              </a:rPr>
              <a:t>Contd..</a:t>
            </a:r>
          </a:p>
        </p:txBody>
      </p:sp>
      <p:sp>
        <p:nvSpPr>
          <p:cNvPr id="3" name="Content Placeholder 2"/>
          <p:cNvSpPr>
            <a:spLocks noGrp="1"/>
          </p:cNvSpPr>
          <p:nvPr>
            <p:ph idx="1"/>
          </p:nvPr>
        </p:nvSpPr>
        <p:spPr>
          <a:xfrm>
            <a:off x="0" y="457200"/>
            <a:ext cx="8991600" cy="6019800"/>
          </a:xfrm>
        </p:spPr>
        <p:txBody>
          <a:bodyPr>
            <a:noAutofit/>
          </a:bodyPr>
          <a:lstStyle/>
          <a:p>
            <a:pPr algn="just">
              <a:lnSpc>
                <a:spcPct val="150000"/>
              </a:lnSpc>
            </a:pPr>
            <a:r>
              <a:rPr lang="en-US" sz="2000" dirty="0">
                <a:latin typeface="Times New Roman" pitchFamily="18" charset="0"/>
                <a:cs typeface="Times New Roman" pitchFamily="18" charset="0"/>
              </a:rPr>
              <a:t>In the figure, the variables w</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w</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w</a:t>
            </a:r>
            <a:r>
              <a:rPr lang="en-US" sz="2000" baseline="-25000" dirty="0">
                <a:latin typeface="Times New Roman" pitchFamily="18" charset="0"/>
                <a:cs typeface="Times New Roman" pitchFamily="18" charset="0"/>
              </a:rPr>
              <a:t>3….. Wm</a:t>
            </a:r>
            <a:r>
              <a:rPr lang="en-US" sz="2000" dirty="0">
                <a:latin typeface="Times New Roman" pitchFamily="18" charset="0"/>
                <a:cs typeface="Times New Roman" pitchFamily="18" charset="0"/>
              </a:rPr>
              <a:t> are called "weights".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3,… </a:t>
            </a:r>
            <a:r>
              <a:rPr lang="en-US" sz="2000" baseline="-25000" dirty="0" err="1">
                <a:latin typeface="Times New Roman" pitchFamily="18" charset="0"/>
                <a:cs typeface="Times New Roman" pitchFamily="18" charset="0"/>
              </a:rPr>
              <a:t>Xm</a:t>
            </a:r>
            <a:r>
              <a:rPr lang="en-US" sz="2000" dirty="0">
                <a:latin typeface="Times New Roman" pitchFamily="18" charset="0"/>
                <a:cs typeface="Times New Roman" pitchFamily="18" charset="0"/>
              </a:rPr>
              <a:t> represent the inputs. </a:t>
            </a:r>
          </a:p>
          <a:p>
            <a:pPr algn="just">
              <a:lnSpc>
                <a:spcPct val="150000"/>
              </a:lnSpc>
            </a:pPr>
            <a:r>
              <a:rPr lang="en-US" sz="2000" dirty="0">
                <a:latin typeface="Times New Roman" pitchFamily="18" charset="0"/>
                <a:cs typeface="Times New Roman" pitchFamily="18" charset="0"/>
              </a:rPr>
              <a:t>Net input can be calculated as  a weighted sum of its inputs (actual input):</a:t>
            </a:r>
            <a:endParaRPr lang="en-US" sz="2000" b="1" dirty="0">
              <a:latin typeface="Times New Roman" pitchFamily="18" charset="0"/>
              <a:cs typeface="Times New Roman" pitchFamily="18" charset="0"/>
            </a:endParaRPr>
          </a:p>
          <a:p>
            <a:pPr algn="just">
              <a:lnSpc>
                <a:spcPct val="150000"/>
              </a:lnSpc>
              <a:buNone/>
            </a:pPr>
            <a:r>
              <a:rPr lang="en-US" sz="2000" dirty="0">
                <a:latin typeface="Times New Roman" pitchFamily="18" charset="0"/>
                <a:cs typeface="Times New Roman" pitchFamily="18" charset="0"/>
              </a:rPr>
              <a:t>			Net Input =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m</a:t>
            </a:r>
            <a:r>
              <a:rPr lang="en-US" sz="2000" dirty="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Then check if (Net input &lt; Threshold) or not (i.e., apply the activation function to the Net Input to derive the output). </a:t>
            </a:r>
          </a:p>
          <a:p>
            <a:pPr lvl="1" algn="just">
              <a:lnSpc>
                <a:spcPct val="150000"/>
              </a:lnSpc>
            </a:pPr>
            <a:r>
              <a:rPr lang="en-US" sz="2000" dirty="0">
                <a:latin typeface="Times New Roman" pitchFamily="18" charset="0"/>
                <a:cs typeface="Times New Roman" pitchFamily="18" charset="0"/>
              </a:rPr>
              <a:t>If it is, then the output is made zero. </a:t>
            </a:r>
          </a:p>
          <a:p>
            <a:pPr lvl="1" algn="just">
              <a:lnSpc>
                <a:spcPct val="150000"/>
              </a:lnSpc>
            </a:pPr>
            <a:r>
              <a:rPr lang="en-US" sz="2000" dirty="0">
                <a:latin typeface="Times New Roman" pitchFamily="18" charset="0"/>
                <a:cs typeface="Times New Roman" pitchFamily="18" charset="0"/>
              </a:rPr>
              <a:t>Otherwise, it is made a one.</a:t>
            </a:r>
            <a:r>
              <a:rPr lang="en-US" sz="2000" b="1" dirty="0">
                <a:latin typeface="Times New Roman" pitchFamily="18" charset="0"/>
                <a:cs typeface="Times New Roman" pitchFamily="18" charset="0"/>
              </a:rPr>
              <a:t> </a:t>
            </a:r>
          </a:p>
          <a:p>
            <a:pPr lvl="1">
              <a:lnSpc>
                <a:spcPct val="150000"/>
              </a:lnSpc>
              <a:buNone/>
            </a:pPr>
            <a:r>
              <a:rPr lang="en-US" sz="2000" b="1" dirty="0">
                <a:latin typeface="Times New Roman" pitchFamily="18" charset="0"/>
                <a:cs typeface="Times New Roman" pitchFamily="18" charset="0"/>
              </a:rPr>
              <a:t>Note: </a:t>
            </a:r>
            <a:r>
              <a:rPr lang="en-US" sz="2000" dirty="0">
                <a:latin typeface="Times New Roman" pitchFamily="18" charset="0"/>
                <a:cs typeface="Times New Roman" pitchFamily="18" charset="0"/>
              </a:rPr>
              <a:t>The inputs can be either a zero or a one. And the output is a zero or a one. </a:t>
            </a:r>
          </a:p>
        </p:txBody>
      </p:sp>
      <p:sp>
        <p:nvSpPr>
          <p:cNvPr id="4" name="Slide Number Placeholder 3"/>
          <p:cNvSpPr>
            <a:spLocks noGrp="1"/>
          </p:cNvSpPr>
          <p:nvPr>
            <p:ph type="sldNum" sz="quarter" idx="12"/>
          </p:nvPr>
        </p:nvSpPr>
        <p:spPr>
          <a:xfrm>
            <a:off x="6493933" y="6356350"/>
            <a:ext cx="2192867" cy="365125"/>
          </a:xfrm>
        </p:spPr>
        <p:txBody>
          <a:bodyPr/>
          <a:lstStyle/>
          <a:p>
            <a:fld id="{9110D104-A363-4B68-8E25-60CAE5B16490}" type="slidenum">
              <a:rPr lang="en-US" smtClean="0">
                <a:latin typeface="Times New Roman" pitchFamily="18" charset="0"/>
                <a:cs typeface="Times New Roman" pitchFamily="18" charset="0"/>
              </a:rPr>
              <a:pPr/>
              <a:t>13</a:t>
            </a:fld>
            <a:endParaRPr lang="en-US">
              <a:latin typeface="Times New Roman" pitchFamily="18" charset="0"/>
              <a:cs typeface="Times New Roman" pitchFamily="18" charset="0"/>
            </a:endParaRPr>
          </a:p>
        </p:txBody>
      </p:sp>
      <p:pic>
        <p:nvPicPr>
          <p:cNvPr id="68611" name="Picture 3"/>
          <p:cNvPicPr>
            <a:picLocks noChangeAspect="1" noChangeArrowheads="1"/>
          </p:cNvPicPr>
          <p:nvPr/>
        </p:nvPicPr>
        <p:blipFill>
          <a:blip r:embed="rId2"/>
          <a:srcRect/>
          <a:stretch>
            <a:fillRect/>
          </a:stretch>
        </p:blipFill>
        <p:spPr bwMode="auto">
          <a:xfrm>
            <a:off x="6781800" y="2133600"/>
            <a:ext cx="1253067" cy="43030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r>
              <a:rPr lang="en-US" sz="3200" b="1" dirty="0">
                <a:latin typeface="Times New Roman" pitchFamily="18" charset="0"/>
                <a:cs typeface="Times New Roman" pitchFamily="18" charset="0"/>
              </a:rPr>
              <a:t>Activation functions</a:t>
            </a:r>
          </a:p>
        </p:txBody>
      </p:sp>
      <p:sp>
        <p:nvSpPr>
          <p:cNvPr id="3" name="Content Placeholder 2"/>
          <p:cNvSpPr>
            <a:spLocks noGrp="1"/>
          </p:cNvSpPr>
          <p:nvPr>
            <p:ph idx="1"/>
          </p:nvPr>
        </p:nvSpPr>
        <p:spPr>
          <a:xfrm>
            <a:off x="152400" y="457200"/>
            <a:ext cx="8534400" cy="6172200"/>
          </a:xfrm>
        </p:spPr>
        <p:txBody>
          <a:bodyPr>
            <a:normAutofit/>
          </a:bodyPr>
          <a:lstStyle/>
          <a:p>
            <a:pPr marL="342900" lvl="1" indent="-342900" algn="just">
              <a:lnSpc>
                <a:spcPct val="150000"/>
              </a:lnSpc>
              <a:buFont typeface="Arial" pitchFamily="34" charset="0"/>
              <a:buChar char="•"/>
            </a:pPr>
            <a:r>
              <a:rPr lang="en-US" sz="2200" dirty="0">
                <a:latin typeface="Times New Roman" pitchFamily="18" charset="0"/>
                <a:cs typeface="Times New Roman" pitchFamily="18" charset="0"/>
              </a:rPr>
              <a:t>It is also known as the transfer function.</a:t>
            </a:r>
          </a:p>
          <a:p>
            <a:pPr algn="just">
              <a:lnSpc>
                <a:spcPct val="150000"/>
              </a:lnSpc>
            </a:pPr>
            <a:r>
              <a:rPr lang="en-US" sz="2200" dirty="0">
                <a:latin typeface="Times New Roman" pitchFamily="18" charset="0"/>
                <a:cs typeface="Times New Roman" pitchFamily="18" charset="0"/>
              </a:rPr>
              <a:t>Activation function typically falls into one of three main categories: </a:t>
            </a:r>
          </a:p>
          <a:p>
            <a:pPr lvl="1" algn="just">
              <a:lnSpc>
                <a:spcPct val="150000"/>
              </a:lnSpc>
            </a:pPr>
            <a:r>
              <a:rPr lang="en-US" sz="2200" dirty="0">
                <a:latin typeface="Times New Roman" pitchFamily="18" charset="0"/>
                <a:cs typeface="Times New Roman" pitchFamily="18" charset="0"/>
              </a:rPr>
              <a:t>Linear activation function</a:t>
            </a:r>
          </a:p>
          <a:p>
            <a:pPr lvl="2" algn="just"/>
            <a:r>
              <a:rPr lang="en-US" sz="2200" dirty="0">
                <a:latin typeface="Times New Roman" pitchFamily="18" charset="0"/>
                <a:cs typeface="Times New Roman" pitchFamily="18" charset="0"/>
              </a:rPr>
              <a:t>Piecewise , and</a:t>
            </a:r>
          </a:p>
          <a:p>
            <a:pPr lvl="2" algn="just"/>
            <a:r>
              <a:rPr lang="en-US" sz="2200" dirty="0">
                <a:latin typeface="Times New Roman" pitchFamily="18" charset="0"/>
                <a:cs typeface="Times New Roman" pitchFamily="18" charset="0"/>
              </a:rPr>
              <a:t>Ramp</a:t>
            </a:r>
          </a:p>
          <a:p>
            <a:pPr lvl="1" algn="just"/>
            <a:r>
              <a:rPr lang="en-US" sz="2200" dirty="0">
                <a:latin typeface="Times New Roman" pitchFamily="18" charset="0"/>
                <a:cs typeface="Times New Roman" pitchFamily="18" charset="0"/>
              </a:rPr>
              <a:t>Threshold activation function </a:t>
            </a:r>
          </a:p>
          <a:p>
            <a:pPr lvl="2" algn="just"/>
            <a:r>
              <a:rPr lang="en-US" sz="2200" dirty="0">
                <a:latin typeface="Times New Roman" pitchFamily="18" charset="0"/>
                <a:cs typeface="Times New Roman" pitchFamily="18" charset="0"/>
              </a:rPr>
              <a:t>Step, and</a:t>
            </a:r>
          </a:p>
          <a:p>
            <a:pPr lvl="2" algn="just"/>
            <a:r>
              <a:rPr lang="en-US" sz="2200" dirty="0">
                <a:latin typeface="Times New Roman" pitchFamily="18" charset="0"/>
                <a:cs typeface="Times New Roman" pitchFamily="18" charset="0"/>
              </a:rPr>
              <a:t>sign</a:t>
            </a:r>
          </a:p>
          <a:p>
            <a:pPr lvl="1" algn="just"/>
            <a:r>
              <a:rPr lang="en-US" sz="2200" dirty="0">
                <a:latin typeface="Times New Roman" pitchFamily="18" charset="0"/>
                <a:cs typeface="Times New Roman" pitchFamily="18" charset="0"/>
              </a:rPr>
              <a:t> Sigmoid activation function</a:t>
            </a:r>
          </a:p>
          <a:p>
            <a:pPr lvl="2" algn="just"/>
            <a:r>
              <a:rPr lang="en-US" sz="2200" dirty="0">
                <a:latin typeface="Times New Roman" pitchFamily="18" charset="0"/>
                <a:cs typeface="Times New Roman" pitchFamily="18" charset="0"/>
              </a:rPr>
              <a:t>Binary, and</a:t>
            </a:r>
          </a:p>
          <a:p>
            <a:pPr lvl="2" algn="just"/>
            <a:r>
              <a:rPr lang="en-US" sz="2200" dirty="0">
                <a:latin typeface="Times New Roman" pitchFamily="18" charset="0"/>
                <a:cs typeface="Times New Roman" pitchFamily="18" charset="0"/>
              </a:rPr>
              <a:t>Bipolar</a:t>
            </a:r>
          </a:p>
          <a:p>
            <a:pPr lvl="1" algn="just">
              <a:lnSpc>
                <a:spcPct val="150000"/>
              </a:lnSpc>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14</a:t>
            </a:fld>
            <a:endParaRPr lang="en-US">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pPr>
              <a:lnSpc>
                <a:spcPct val="150000"/>
              </a:lnSpc>
            </a:pPr>
            <a:r>
              <a:rPr lang="en-US" sz="3200" b="1" dirty="0">
                <a:latin typeface="Times New Roman" pitchFamily="18" charset="0"/>
                <a:cs typeface="Times New Roman" pitchFamily="18" charset="0"/>
              </a:rPr>
              <a:t>Linear Activation</a:t>
            </a:r>
          </a:p>
        </p:txBody>
      </p:sp>
      <p:sp>
        <p:nvSpPr>
          <p:cNvPr id="3" name="Content Placeholder 2"/>
          <p:cNvSpPr>
            <a:spLocks noGrp="1"/>
          </p:cNvSpPr>
          <p:nvPr>
            <p:ph idx="1"/>
          </p:nvPr>
        </p:nvSpPr>
        <p:spPr>
          <a:xfrm>
            <a:off x="152400" y="457200"/>
            <a:ext cx="8534400" cy="6172200"/>
          </a:xfrm>
        </p:spPr>
        <p:txBody>
          <a:bodyPr>
            <a:normAutofit/>
          </a:bodyPr>
          <a:lstStyle/>
          <a:p>
            <a:pPr algn="just"/>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Also known as </a:t>
            </a:r>
            <a:r>
              <a:rPr lang="en-US" sz="2000" dirty="0">
                <a:solidFill>
                  <a:srgbClr val="FF0000"/>
                </a:solidFill>
                <a:latin typeface="Times New Roman" pitchFamily="18" charset="0"/>
                <a:cs typeface="Times New Roman" pitchFamily="18" charset="0"/>
              </a:rPr>
              <a:t>identity</a:t>
            </a:r>
            <a:r>
              <a:rPr lang="en-US" sz="2000" dirty="0">
                <a:latin typeface="Times New Roman" pitchFamily="18" charset="0"/>
                <a:cs typeface="Times New Roman" pitchFamily="18" charset="0"/>
              </a:rPr>
              <a:t> activation function.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For linear activation functions, the output activity is proportional to the total weighted sum(Net Input).</a:t>
            </a:r>
          </a:p>
          <a:p>
            <a:pPr lvl="1" algn="just">
              <a:lnSpc>
                <a:spcPct val="150000"/>
              </a:lnSpc>
            </a:pPr>
            <a:r>
              <a:rPr lang="en-US" sz="2000" dirty="0">
                <a:latin typeface="Times New Roman" pitchFamily="18" charset="0"/>
                <a:cs typeface="Times New Roman" pitchFamily="18" charset="0"/>
              </a:rPr>
              <a:t>Output (Y)= </a:t>
            </a:r>
            <a:r>
              <a:rPr lang="en-US" sz="2000" dirty="0" err="1">
                <a:latin typeface="Times New Roman" pitchFamily="18" charset="0"/>
                <a:cs typeface="Times New Roman" pitchFamily="18" charset="0"/>
              </a:rPr>
              <a:t>mx</a:t>
            </a:r>
            <a:r>
              <a:rPr lang="en-US" sz="2000" dirty="0">
                <a:latin typeface="Times New Roman" pitchFamily="18" charset="0"/>
                <a:cs typeface="Times New Roman" pitchFamily="18" charset="0"/>
              </a:rPr>
              <a:t> + c, where m and c are constant </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Neurons with the linear function are often used for linear approximation. </a:t>
            </a:r>
          </a:p>
          <a:p>
            <a:pPr lvl="1" algn="just">
              <a:lnSpc>
                <a:spcPct val="150000"/>
              </a:lnSpc>
              <a:buNone/>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15</a:t>
            </a:fld>
            <a:endParaRPr lang="en-US">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352800" y="3048000"/>
            <a:ext cx="2257425" cy="20764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440363"/>
          </a:xfrm>
        </p:spPr>
        <p:txBody>
          <a:bodyPr>
            <a:normAutofit/>
          </a:bodyPr>
          <a:lstStyle/>
          <a:p>
            <a:r>
              <a:rPr lang="en-US" sz="2400" dirty="0">
                <a:latin typeface="Times New Roman" pitchFamily="18" charset="0"/>
                <a:cs typeface="Times New Roman" pitchFamily="18" charset="0"/>
              </a:rPr>
              <a:t>Linear activation functions are of  two types:</a:t>
            </a:r>
          </a:p>
          <a:p>
            <a:pPr lvl="1"/>
            <a:r>
              <a:rPr lang="en-US" sz="2000" dirty="0">
                <a:latin typeface="Times New Roman" pitchFamily="18" charset="0"/>
                <a:cs typeface="Times New Roman" pitchFamily="18" charset="0"/>
              </a:rPr>
              <a:t>Piecewise, And</a:t>
            </a:r>
          </a:p>
          <a:p>
            <a:pPr lvl="1"/>
            <a:r>
              <a:rPr lang="en-US" sz="2000" dirty="0">
                <a:latin typeface="Times New Roman" pitchFamily="18" charset="0"/>
                <a:cs typeface="Times New Roman" pitchFamily="18" charset="0"/>
              </a:rPr>
              <a:t>Ramp</a:t>
            </a:r>
          </a:p>
          <a:p>
            <a:r>
              <a:rPr lang="en-US" sz="2400" dirty="0">
                <a:solidFill>
                  <a:srgbClr val="FF0000"/>
                </a:solidFill>
                <a:latin typeface="Times New Roman" pitchFamily="18" charset="0"/>
                <a:cs typeface="Times New Roman" pitchFamily="18" charset="0"/>
              </a:rPr>
              <a:t>Ramp Linear activation function</a:t>
            </a:r>
            <a:r>
              <a:rPr lang="en-US" sz="2400" dirty="0">
                <a:latin typeface="Times New Roman" pitchFamily="18" charset="0"/>
                <a:cs typeface="Times New Roman" pitchFamily="18" charset="0"/>
              </a:rPr>
              <a:t>: </a:t>
            </a:r>
          </a:p>
          <a:p>
            <a:pPr lvl="1"/>
            <a:r>
              <a:rPr lang="en-US" sz="2000" dirty="0">
                <a:latin typeface="Times New Roman" pitchFamily="18" charset="0"/>
                <a:cs typeface="Times New Roman" pitchFamily="18" charset="0"/>
              </a:rPr>
              <a:t>Also known as Rectifier, or Max.</a:t>
            </a:r>
          </a:p>
          <a:p>
            <a:endParaRPr lang="en-US" sz="24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Output(Y) = Max(0, Net input)</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16</a:t>
            </a:fld>
            <a:endParaRPr lang="en-US">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4953000" y="1447800"/>
            <a:ext cx="3914775" cy="38957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152400" y="533400"/>
            <a:ext cx="8839200" cy="5791200"/>
          </a:xfrm>
        </p:spPr>
        <p:txBody>
          <a:bodyPr>
            <a:normAutofit/>
          </a:bodyPr>
          <a:lstStyle/>
          <a:p>
            <a:pPr>
              <a:lnSpc>
                <a:spcPct val="150000"/>
              </a:lnSpc>
            </a:pPr>
            <a:r>
              <a:rPr lang="en-US" sz="2400" dirty="0">
                <a:solidFill>
                  <a:srgbClr val="FF0000"/>
                </a:solidFill>
                <a:latin typeface="Times New Roman" pitchFamily="18" charset="0"/>
                <a:cs typeface="Times New Roman" pitchFamily="18" charset="0"/>
              </a:rPr>
              <a:t>Piecewise Linear Activation: </a:t>
            </a:r>
          </a:p>
          <a:p>
            <a:pPr lvl="1">
              <a:lnSpc>
                <a:spcPct val="150000"/>
              </a:lnSpc>
            </a:pPr>
            <a:r>
              <a:rPr lang="en-US" sz="2000" dirty="0">
                <a:latin typeface="Times New Roman" pitchFamily="18" charset="0"/>
                <a:cs typeface="Times New Roman" pitchFamily="18" charset="0"/>
              </a:rPr>
              <a:t>Choose some </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min</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max</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  which is our "range". </a:t>
            </a:r>
          </a:p>
          <a:p>
            <a:pPr lvl="1">
              <a:lnSpc>
                <a:spcPct val="150000"/>
              </a:lnSpc>
            </a:pPr>
            <a:r>
              <a:rPr lang="en-US" sz="2000" dirty="0">
                <a:latin typeface="Times New Roman" pitchFamily="18" charset="0"/>
                <a:cs typeface="Times New Roman" pitchFamily="18" charset="0"/>
              </a:rPr>
              <a:t>Everything less than  this range will be 0, and everything greater than this range will be 1.</a:t>
            </a:r>
          </a:p>
          <a:p>
            <a:pPr lvl="1">
              <a:lnSpc>
                <a:spcPct val="150000"/>
              </a:lnSpc>
            </a:pPr>
            <a:r>
              <a:rPr lang="en-US" sz="2000" dirty="0">
                <a:latin typeface="Times New Roman" pitchFamily="18" charset="0"/>
                <a:cs typeface="Times New Roman" pitchFamily="18" charset="0"/>
              </a:rPr>
              <a:t> Anything else is linearly-interpolated between.</a:t>
            </a:r>
          </a:p>
          <a:p>
            <a:pPr lvl="1">
              <a:lnSpc>
                <a:spcPct val="150000"/>
              </a:lnSpc>
            </a:pPr>
            <a:r>
              <a:rPr lang="en-US" sz="2000" dirty="0">
                <a:latin typeface="Times New Roman" pitchFamily="18" charset="0"/>
                <a:cs typeface="Times New Roman" pitchFamily="18" charset="0"/>
              </a:rPr>
              <a:t> Here x is net input, </a:t>
            </a:r>
            <a:r>
              <a:rPr lang="en-US" sz="2400" dirty="0">
                <a:latin typeface="Times New Roman" pitchFamily="18" charset="0"/>
                <a:cs typeface="Times New Roman" pitchFamily="18" charset="0"/>
              </a:rPr>
              <a:t>and </a:t>
            </a:r>
          </a:p>
          <a:p>
            <a:pPr lvl="1">
              <a:lnSpc>
                <a:spcPct val="150000"/>
              </a:lnSpc>
            </a:pPr>
            <a:r>
              <a:rPr lang="en-US" sz="2400" dirty="0">
                <a:latin typeface="Times New Roman" pitchFamily="18" charset="0"/>
                <a:cs typeface="Times New Roman" pitchFamily="18" charset="0"/>
              </a:rPr>
              <a:t>f(x) is output</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17</a:t>
            </a:fld>
            <a:endParaRPr lang="en-US">
              <a:latin typeface="Times New Roman" pitchFamily="18" charset="0"/>
              <a:cs typeface="Times New Roman" pitchFamily="18" charset="0"/>
            </a:endParaRPr>
          </a:p>
        </p:txBody>
      </p:sp>
      <p:pic>
        <p:nvPicPr>
          <p:cNvPr id="6" name="Picture 5" descr="http://chem-eng.utoronto.ca/~datamining/dmc/images/ANN_piecewise.png"/>
          <p:cNvPicPr/>
          <p:nvPr/>
        </p:nvPicPr>
        <p:blipFill>
          <a:blip r:embed="rId2"/>
          <a:srcRect/>
          <a:stretch>
            <a:fillRect/>
          </a:stretch>
        </p:blipFill>
        <p:spPr bwMode="auto">
          <a:xfrm>
            <a:off x="3581400" y="3276600"/>
            <a:ext cx="5562600" cy="30765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a:bodyPr>
          <a:lstStyle/>
          <a:p>
            <a:pPr algn="just">
              <a:lnSpc>
                <a:spcPct val="150000"/>
              </a:lnSpc>
            </a:pPr>
            <a:r>
              <a:rPr lang="en-US" sz="2000" dirty="0">
                <a:latin typeface="Times New Roman" pitchFamily="18" charset="0"/>
                <a:cs typeface="Times New Roman" pitchFamily="18" charset="0"/>
              </a:rPr>
              <a:t>Also known as </a:t>
            </a:r>
            <a:r>
              <a:rPr lang="en-US" sz="2000" dirty="0">
                <a:solidFill>
                  <a:srgbClr val="FF0000"/>
                </a:solidFill>
                <a:latin typeface="Times New Roman" pitchFamily="18" charset="0"/>
                <a:cs typeface="Times New Roman" pitchFamily="18" charset="0"/>
              </a:rPr>
              <a:t>hard limit </a:t>
            </a:r>
            <a:r>
              <a:rPr lang="en-US" sz="2000" dirty="0">
                <a:latin typeface="Times New Roman" pitchFamily="18" charset="0"/>
                <a:cs typeface="Times New Roman" pitchFamily="18" charset="0"/>
              </a:rPr>
              <a:t>functions. For threshold activation functions, the output are set at one of two levels, depending on whether the </a:t>
            </a:r>
            <a:r>
              <a:rPr lang="en-US" sz="2000" dirty="0" err="1">
                <a:latin typeface="Times New Roman" pitchFamily="18" charset="0"/>
                <a:cs typeface="Times New Roman" pitchFamily="18" charset="0"/>
              </a:rPr>
              <a:t>Net_input</a:t>
            </a:r>
            <a:r>
              <a:rPr lang="en-US" sz="2000" dirty="0">
                <a:latin typeface="Times New Roman" pitchFamily="18" charset="0"/>
                <a:cs typeface="Times New Roman" pitchFamily="18" charset="0"/>
              </a:rPr>
              <a:t> is greater than or less than some threshold value. </a:t>
            </a:r>
          </a:p>
          <a:p>
            <a:pPr algn="just">
              <a:lnSpc>
                <a:spcPct val="150000"/>
              </a:lnSpc>
            </a:pPr>
            <a:r>
              <a:rPr lang="en-US" sz="2000" dirty="0">
                <a:latin typeface="Times New Roman" pitchFamily="18" charset="0"/>
                <a:cs typeface="Times New Roman" pitchFamily="18" charset="0"/>
              </a:rPr>
              <a:t>Threshold activation functions are of two types:</a:t>
            </a:r>
          </a:p>
          <a:p>
            <a:pPr lvl="1" algn="just">
              <a:lnSpc>
                <a:spcPct val="150000"/>
              </a:lnSpc>
            </a:pPr>
            <a:r>
              <a:rPr lang="en-US" sz="2000" dirty="0">
                <a:latin typeface="Times New Roman" pitchFamily="18" charset="0"/>
                <a:cs typeface="Times New Roman" pitchFamily="18" charset="0"/>
              </a:rPr>
              <a:t>Step activation function ,and </a:t>
            </a:r>
          </a:p>
          <a:p>
            <a:pPr lvl="1" algn="just">
              <a:lnSpc>
                <a:spcPct val="150000"/>
              </a:lnSpc>
            </a:pPr>
            <a:r>
              <a:rPr lang="en-US" sz="2000" dirty="0">
                <a:latin typeface="Times New Roman" pitchFamily="18" charset="0"/>
                <a:cs typeface="Times New Roman" pitchFamily="18" charset="0"/>
              </a:rPr>
              <a:t>sign activation function.</a:t>
            </a:r>
          </a:p>
          <a:p>
            <a:pPr algn="just">
              <a:lnSpc>
                <a:spcPct val="150000"/>
              </a:lnSpc>
            </a:pPr>
            <a:r>
              <a:rPr lang="en-US" sz="2000" dirty="0">
                <a:latin typeface="Times New Roman" pitchFamily="18" charset="0"/>
                <a:cs typeface="Times New Roman" pitchFamily="18" charset="0"/>
              </a:rPr>
              <a:t>hard limit functions, are often used in decision-making neurons for classification and pattern recognition tasks.</a:t>
            </a:r>
          </a:p>
          <a:p>
            <a:pPr algn="just">
              <a:lnSpc>
                <a:spcPct val="150000"/>
              </a:lnSpc>
              <a:buNone/>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18</a:t>
            </a:fld>
            <a:endParaRPr lang="en-US">
              <a:latin typeface="Times New Roman" pitchFamily="18" charset="0"/>
              <a:cs typeface="Times New Roman" pitchFamily="18" charset="0"/>
            </a:endParaRPr>
          </a:p>
        </p:txBody>
      </p:sp>
      <p:sp>
        <p:nvSpPr>
          <p:cNvPr id="10" name="Rectangle 9"/>
          <p:cNvSpPr/>
          <p:nvPr/>
        </p:nvSpPr>
        <p:spPr>
          <a:xfrm>
            <a:off x="0" y="0"/>
            <a:ext cx="8839200" cy="523220"/>
          </a:xfrm>
          <a:prstGeom prst="rect">
            <a:avLst/>
          </a:prstGeom>
        </p:spPr>
        <p:txBody>
          <a:bodyPr wrap="square">
            <a:spAutoFit/>
          </a:bodyPr>
          <a:lstStyle/>
          <a:p>
            <a:pPr algn="ctr"/>
            <a:r>
              <a:rPr lang="en-US" sz="2800" b="1" dirty="0">
                <a:latin typeface="Times New Roman" pitchFamily="18" charset="0"/>
                <a:cs typeface="Times New Roman" pitchFamily="18" charset="0"/>
              </a:rPr>
              <a:t>Threshold(Unit ) activation Function</a:t>
            </a: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a:bodyPr>
          <a:lstStyle/>
          <a:p>
            <a:pPr lvl="1">
              <a:buNone/>
            </a:pPr>
            <a:endParaRPr lang="en-US" sz="2400" dirty="0">
              <a:latin typeface="Times New Roman" pitchFamily="18" charset="0"/>
              <a:cs typeface="Times New Roman" pitchFamily="18" charset="0"/>
            </a:endParaRPr>
          </a:p>
          <a:p>
            <a:pPr lvl="1">
              <a:buNone/>
            </a:pPr>
            <a:r>
              <a:rPr lang="en-US" sz="2400" dirty="0">
                <a:latin typeface="Times New Roman" pitchFamily="18" charset="0"/>
                <a:cs typeface="Times New Roman" pitchFamily="18" charset="0"/>
              </a:rPr>
              <a:t>output ( y)</a:t>
            </a:r>
          </a:p>
          <a:p>
            <a:pPr lvl="3">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19</a:t>
            </a:fld>
            <a:endParaRPr lang="en-US">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838200" y="3048000"/>
            <a:ext cx="4648200" cy="25812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62200" y="990600"/>
            <a:ext cx="2133600" cy="990600"/>
          </a:xfrm>
          <a:prstGeom prst="rect">
            <a:avLst/>
          </a:prstGeom>
          <a:noFill/>
          <a:ln w="9525">
            <a:noFill/>
            <a:miter lim="800000"/>
            <a:headEnd/>
            <a:tailEnd/>
          </a:ln>
          <a:effectLst/>
        </p:spPr>
      </p:pic>
      <p:sp>
        <p:nvSpPr>
          <p:cNvPr id="9" name="Title 1"/>
          <p:cNvSpPr>
            <a:spLocks noGrp="1"/>
          </p:cNvSpPr>
          <p:nvPr>
            <p:ph type="title"/>
          </p:nvPr>
        </p:nvSpPr>
        <p:spPr>
          <a:xfrm>
            <a:off x="457200" y="0"/>
            <a:ext cx="8382000" cy="685800"/>
          </a:xfrm>
        </p:spPr>
        <p:txBody>
          <a:bodyPr>
            <a:noAutofit/>
          </a:bodyPr>
          <a:lstStyle/>
          <a:p>
            <a:r>
              <a:rPr lang="en-US" sz="3200" b="1" dirty="0">
                <a:latin typeface="Times New Roman" pitchFamily="18" charset="0"/>
                <a:cs typeface="Times New Roman" pitchFamily="18" charset="0"/>
              </a:rPr>
              <a:t>Step(Binary) activation</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Biological Neuron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400" dirty="0">
                <a:latin typeface="Times New Roman" pitchFamily="18" charset="0"/>
                <a:cs typeface="Times New Roman" pitchFamily="18" charset="0"/>
              </a:rPr>
              <a:t>A nerve cell (neuron) is a special biological cell that processes information.</a:t>
            </a:r>
          </a:p>
          <a:p>
            <a:pPr algn="just">
              <a:lnSpc>
                <a:spcPct val="150000"/>
              </a:lnSpc>
            </a:pPr>
            <a:r>
              <a:rPr lang="en-US" sz="2400" dirty="0">
                <a:latin typeface="Times New Roman" pitchFamily="18" charset="0"/>
                <a:cs typeface="Times New Roman" pitchFamily="18" charset="0"/>
              </a:rPr>
              <a:t> According to an estimation, there are huge number of neurons, approximately 10</a:t>
            </a:r>
            <a:r>
              <a:rPr lang="en-US" sz="2400" baseline="30000" dirty="0">
                <a:latin typeface="Times New Roman" pitchFamily="18" charset="0"/>
                <a:cs typeface="Times New Roman" pitchFamily="18" charset="0"/>
              </a:rPr>
              <a:t>11</a:t>
            </a:r>
            <a:r>
              <a:rPr lang="en-US" sz="2400" dirty="0">
                <a:latin typeface="Times New Roman" pitchFamily="18" charset="0"/>
                <a:cs typeface="Times New Roman" pitchFamily="18" charset="0"/>
              </a:rPr>
              <a:t> with numerous interconnections, approximately 10</a:t>
            </a:r>
            <a:r>
              <a:rPr lang="en-US" sz="2400" baseline="30000" dirty="0">
                <a:latin typeface="Times New Roman" pitchFamily="18" charset="0"/>
                <a:cs typeface="Times New Roman" pitchFamily="18" charset="0"/>
              </a:rPr>
              <a:t>15</a:t>
            </a:r>
            <a:r>
              <a:rPr lang="en-US" sz="24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r>
              <a:rPr lang="en-US" dirty="0">
                <a:latin typeface="Times New Roman" pitchFamily="18" charset="0"/>
                <a:cs typeface="Times New Roman" pitchFamily="18" charset="0"/>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200" b="1" dirty="0">
                <a:latin typeface="Times New Roman" pitchFamily="18" charset="0"/>
                <a:cs typeface="Times New Roman" pitchFamily="18" charset="0"/>
              </a:rPr>
              <a:t>Sign(Bipolar) activation</a:t>
            </a:r>
          </a:p>
        </p:txBody>
      </p:sp>
      <p:sp>
        <p:nvSpPr>
          <p:cNvPr id="3" name="Content Placeholder 2"/>
          <p:cNvSpPr>
            <a:spLocks noGrp="1"/>
          </p:cNvSpPr>
          <p:nvPr>
            <p:ph idx="1"/>
          </p:nvPr>
        </p:nvSpPr>
        <p:spPr>
          <a:xfrm>
            <a:off x="457200" y="1066800"/>
            <a:ext cx="8229600" cy="5059363"/>
          </a:xfrm>
        </p:spPr>
        <p:txBody>
          <a:bodyPr/>
          <a:lstStyle/>
          <a:p>
            <a:r>
              <a:rPr lang="en-US" dirty="0">
                <a:latin typeface="Times New Roman" pitchFamily="18" charset="0"/>
                <a:cs typeface="Times New Roman" pitchFamily="18" charset="0"/>
              </a:rPr>
              <a:t>Output(Y)</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20</a:t>
            </a:fld>
            <a:endParaRPr lang="en-US">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819400" y="2819400"/>
            <a:ext cx="2105025" cy="1981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19400" y="838200"/>
            <a:ext cx="1733550" cy="1219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a:bodyPr>
          <a:lstStyle/>
          <a:p>
            <a:pPr algn="just">
              <a:lnSpc>
                <a:spcPct val="150000"/>
              </a:lnSpc>
            </a:pPr>
            <a:r>
              <a:rPr lang="en-US" sz="2800" dirty="0">
                <a:latin typeface="Times New Roman" pitchFamily="18" charset="0"/>
                <a:cs typeface="Times New Roman" pitchFamily="18" charset="0"/>
              </a:rPr>
              <a:t>For sigmoid activation functions, the output varies continuously but not linearly as the input changes. </a:t>
            </a:r>
          </a:p>
        </p:txBody>
      </p:sp>
      <p:sp>
        <p:nvSpPr>
          <p:cNvPr id="5" name="Slide Number Placeholder 4"/>
          <p:cNvSpPr>
            <a:spLocks noGrp="1"/>
          </p:cNvSpPr>
          <p:nvPr>
            <p:ph type="sldNum" sz="quarter" idx="12"/>
          </p:nvPr>
        </p:nvSpPr>
        <p:spPr/>
        <p:txBody>
          <a:bodyPr/>
          <a:lstStyle/>
          <a:p>
            <a:fld id="{9110D104-A363-4B68-8E25-60CAE5B16490}" type="slidenum">
              <a:rPr lang="en-US" smtClean="0"/>
              <a:pPr/>
              <a:t>21</a:t>
            </a:fld>
            <a:endParaRPr lang="en-US"/>
          </a:p>
        </p:txBody>
      </p:sp>
      <p:pic>
        <p:nvPicPr>
          <p:cNvPr id="2" name="Picture 2"/>
          <p:cNvPicPr>
            <a:picLocks noChangeAspect="1" noChangeArrowheads="1"/>
          </p:cNvPicPr>
          <p:nvPr/>
        </p:nvPicPr>
        <p:blipFill>
          <a:blip r:embed="rId2"/>
          <a:srcRect/>
          <a:stretch>
            <a:fillRect/>
          </a:stretch>
        </p:blipFill>
        <p:spPr bwMode="auto">
          <a:xfrm>
            <a:off x="3352800" y="2133600"/>
            <a:ext cx="3286125" cy="2609850"/>
          </a:xfrm>
          <a:prstGeom prst="rect">
            <a:avLst/>
          </a:prstGeom>
          <a:noFill/>
          <a:ln w="9525">
            <a:noFill/>
            <a:miter lim="800000"/>
            <a:headEnd/>
            <a:tailEnd/>
          </a:ln>
          <a:effectLst/>
        </p:spPr>
      </p:pic>
      <p:sp>
        <p:nvSpPr>
          <p:cNvPr id="8" name="Title 1"/>
          <p:cNvSpPr>
            <a:spLocks noGrp="1"/>
          </p:cNvSpPr>
          <p:nvPr>
            <p:ph type="title"/>
          </p:nvPr>
        </p:nvSpPr>
        <p:spPr>
          <a:xfrm>
            <a:off x="533400" y="228600"/>
            <a:ext cx="8229600" cy="381000"/>
          </a:xfrm>
        </p:spPr>
        <p:txBody>
          <a:bodyPr>
            <a:noAutofit/>
          </a:bodyPr>
          <a:lstStyle/>
          <a:p>
            <a:pPr>
              <a:lnSpc>
                <a:spcPct val="150000"/>
              </a:lnSpc>
            </a:pPr>
            <a:r>
              <a:rPr lang="en-US" sz="3200" b="1" dirty="0">
                <a:latin typeface="Times New Roman" pitchFamily="18" charset="0"/>
                <a:cs typeface="Times New Roman" pitchFamily="18" charset="0"/>
              </a:rPr>
              <a:t>Sigmoid Activation Function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pPr>
              <a:lnSpc>
                <a:spcPct val="150000"/>
              </a:lnSpc>
            </a:pPr>
            <a:r>
              <a:rPr lang="en-US" sz="3200" b="1" dirty="0">
                <a:latin typeface="Times New Roman" pitchFamily="18" charset="0"/>
                <a:cs typeface="Times New Roman" pitchFamily="18" charset="0"/>
              </a:rPr>
              <a:t>Sigmoid Activation Function</a:t>
            </a:r>
          </a:p>
        </p:txBody>
      </p:sp>
      <p:sp>
        <p:nvSpPr>
          <p:cNvPr id="3" name="Content Placeholder 2"/>
          <p:cNvSpPr>
            <a:spLocks noGrp="1"/>
          </p:cNvSpPr>
          <p:nvPr>
            <p:ph idx="1"/>
          </p:nvPr>
        </p:nvSpPr>
        <p:spPr>
          <a:xfrm>
            <a:off x="609600" y="533400"/>
            <a:ext cx="8077200" cy="5791200"/>
          </a:xfrm>
        </p:spPr>
        <p:txBody>
          <a:bodyPr>
            <a:noAutofit/>
          </a:bodyPr>
          <a:lstStyle/>
          <a:p>
            <a:pPr algn="just">
              <a:lnSpc>
                <a:spcPct val="150000"/>
              </a:lnSpc>
            </a:pPr>
            <a:r>
              <a:rPr lang="en-US" sz="2400" dirty="0">
                <a:latin typeface="Times New Roman" pitchFamily="18" charset="0"/>
                <a:cs typeface="Times New Roman" pitchFamily="18" charset="0"/>
              </a:rPr>
              <a:t>It is of two type as follows:</a:t>
            </a:r>
          </a:p>
          <a:p>
            <a:pPr algn="just">
              <a:lnSpc>
                <a:spcPct val="150000"/>
              </a:lnSpc>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Binary sigmoid function: </a:t>
            </a:r>
          </a:p>
          <a:p>
            <a:pPr lvl="1" algn="just">
              <a:lnSpc>
                <a:spcPct val="150000"/>
              </a:lnSpc>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This activation function performs input editing between 0 and 1. It is positive in nature. It is always bounded, which means its output cannot be less than 0 and more than 1. It is also strictly increasing in nature, which means more the input higher would be the output. It can be defined as:</a:t>
            </a:r>
          </a:p>
          <a:p>
            <a:pPr lvl="1" algn="just">
              <a:lnSpc>
                <a:spcPct val="150000"/>
              </a:lnSpc>
              <a:buNone/>
            </a:pP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rPr>
              <a:t>			output (Y)</a:t>
            </a:r>
          </a:p>
          <a:p>
            <a:pPr algn="just">
              <a:lnSpc>
                <a:spcPct val="150000"/>
              </a:lnSpc>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nSpc>
                <a:spcPct val="150000"/>
              </a:lnSpc>
            </a:pPr>
            <a:fld id="{9110D104-A363-4B68-8E25-60CAE5B16490}" type="slidenum">
              <a:rPr lang="en-US" smtClean="0">
                <a:latin typeface="Times New Roman" pitchFamily="18" charset="0"/>
                <a:cs typeface="Times New Roman" pitchFamily="18" charset="0"/>
              </a:rPr>
              <a:pPr>
                <a:lnSpc>
                  <a:spcPct val="150000"/>
                </a:lnSpc>
              </a:pPr>
              <a:t>22</a:t>
            </a:fld>
            <a:endParaRPr lang="en-US">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3962400" y="4572000"/>
            <a:ext cx="1676400" cy="990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pPr>
              <a:lnSpc>
                <a:spcPct val="150000"/>
              </a:lnSpc>
            </a:pPr>
            <a:r>
              <a:rPr lang="en-US" sz="3200" b="1" dirty="0">
                <a:latin typeface="Times New Roman" pitchFamily="18" charset="0"/>
                <a:cs typeface="Times New Roman" pitchFamily="18" charset="0"/>
              </a:rPr>
              <a:t>Sigmoid Activation Function</a:t>
            </a:r>
          </a:p>
        </p:txBody>
      </p:sp>
      <p:sp>
        <p:nvSpPr>
          <p:cNvPr id="3" name="Content Placeholder 2"/>
          <p:cNvSpPr>
            <a:spLocks noGrp="1"/>
          </p:cNvSpPr>
          <p:nvPr>
            <p:ph idx="1"/>
          </p:nvPr>
        </p:nvSpPr>
        <p:spPr>
          <a:xfrm>
            <a:off x="685800" y="533400"/>
            <a:ext cx="8001000" cy="5791200"/>
          </a:xfrm>
        </p:spPr>
        <p:txBody>
          <a:bodyPr>
            <a:noAutofit/>
          </a:bodyPr>
          <a:lstStyle/>
          <a:p>
            <a:pPr algn="just">
              <a:lnSpc>
                <a:spcPct val="150000"/>
              </a:lnSpc>
            </a:pPr>
            <a:r>
              <a:rPr lang="en-US" sz="2400" b="1" dirty="0">
                <a:latin typeface="Times New Roman" pitchFamily="18" charset="0"/>
                <a:cs typeface="Times New Roman" pitchFamily="18" charset="0"/>
              </a:rPr>
              <a:t>Bipolar sigmoid function:</a:t>
            </a:r>
            <a:r>
              <a:rPr lang="en-US" sz="2200" dirty="0">
                <a:latin typeface="Times New Roman" pitchFamily="18" charset="0"/>
                <a:cs typeface="Times New Roman" pitchFamily="18" charset="0"/>
              </a:rPr>
              <a:t> </a:t>
            </a:r>
          </a:p>
          <a:p>
            <a:pPr lvl="1" algn="just">
              <a:lnSpc>
                <a:spcPct val="150000"/>
              </a:lnSpc>
            </a:pPr>
            <a:r>
              <a:rPr lang="en-US" sz="1800" dirty="0">
                <a:latin typeface="Times New Roman" pitchFamily="18" charset="0"/>
                <a:cs typeface="Times New Roman" pitchFamily="18" charset="0"/>
              </a:rPr>
              <a:t>This activation function performs input editing between -1 and 1. It can be positive or negative in nature. It is always bounded, which means its output cannot be less than -1 and more than 1. It is also strictly increasing in nature like sigmoid function. It can be defined as</a:t>
            </a:r>
          </a:p>
          <a:p>
            <a:pPr algn="just">
              <a:lnSpc>
                <a:spcPct val="150000"/>
              </a:lnSpc>
            </a:pPr>
            <a:endParaRPr lang="en-US" sz="2400" dirty="0">
              <a:latin typeface="Times New Roman" pitchFamily="18" charset="0"/>
              <a:cs typeface="Times New Roman" pitchFamily="18" charset="0"/>
            </a:endParaRPr>
          </a:p>
          <a:p>
            <a:pPr algn="just">
              <a:lnSpc>
                <a:spcPct val="150000"/>
              </a:lnSpc>
              <a:buNone/>
            </a:pPr>
            <a:r>
              <a:rPr lang="en-US" sz="2400" dirty="0">
                <a:latin typeface="Times New Roman" pitchFamily="18" charset="0"/>
                <a:cs typeface="Times New Roman" pitchFamily="18" charset="0"/>
              </a:rPr>
              <a:t>			Output(Y)</a:t>
            </a:r>
          </a:p>
        </p:txBody>
      </p:sp>
      <p:sp>
        <p:nvSpPr>
          <p:cNvPr id="4" name="Slide Number Placeholder 3"/>
          <p:cNvSpPr>
            <a:spLocks noGrp="1"/>
          </p:cNvSpPr>
          <p:nvPr>
            <p:ph type="sldNum" sz="quarter" idx="12"/>
          </p:nvPr>
        </p:nvSpPr>
        <p:spPr/>
        <p:txBody>
          <a:bodyPr/>
          <a:lstStyle/>
          <a:p>
            <a:pPr>
              <a:lnSpc>
                <a:spcPct val="150000"/>
              </a:lnSpc>
            </a:pPr>
            <a:fld id="{9110D104-A363-4B68-8E25-60CAE5B16490}" type="slidenum">
              <a:rPr lang="en-US" smtClean="0">
                <a:latin typeface="Times New Roman" pitchFamily="18" charset="0"/>
                <a:cs typeface="Times New Roman" pitchFamily="18" charset="0"/>
              </a:rPr>
              <a:pPr>
                <a:lnSpc>
                  <a:spcPct val="150000"/>
                </a:lnSpc>
              </a:pPr>
              <a:t>23</a:t>
            </a:fld>
            <a:endParaRPr lang="en-US">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4038600" y="3200400"/>
            <a:ext cx="3200400" cy="1295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First artificial neurons: The McCulloch-Pitts model</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60000"/>
              </a:lnSpc>
            </a:pPr>
            <a:r>
              <a:rPr lang="en-US" sz="2400" dirty="0">
                <a:latin typeface="Times New Roman" pitchFamily="18" charset="0"/>
                <a:cs typeface="Times New Roman" pitchFamily="18" charset="0"/>
              </a:rPr>
              <a:t>The McCulloch-Pitts model is an extremely simple artificial neuron as shown in figure below:</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24</a:t>
            </a:fld>
            <a:endParaRPr lang="en-US">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685800" y="2133600"/>
            <a:ext cx="8077200" cy="3962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0"/>
            <a:ext cx="9398000" cy="609600"/>
          </a:xfrm>
        </p:spPr>
        <p:txBody>
          <a:bodyPr>
            <a:normAutofit fontScale="90000"/>
          </a:bodyPr>
          <a:lstStyle/>
          <a:p>
            <a:r>
              <a:rPr lang="en-US" b="1" dirty="0">
                <a:latin typeface="Times New Roman" pitchFamily="18" charset="0"/>
                <a:cs typeface="Times New Roman" pitchFamily="18" charset="0"/>
              </a:rPr>
              <a:t>Contd..</a:t>
            </a:r>
          </a:p>
        </p:txBody>
      </p:sp>
      <p:sp>
        <p:nvSpPr>
          <p:cNvPr id="3" name="Content Placeholder 2"/>
          <p:cNvSpPr>
            <a:spLocks noGrp="1"/>
          </p:cNvSpPr>
          <p:nvPr>
            <p:ph idx="1"/>
          </p:nvPr>
        </p:nvSpPr>
        <p:spPr>
          <a:xfrm>
            <a:off x="304800" y="457200"/>
            <a:ext cx="8458200" cy="6019800"/>
          </a:xfrm>
        </p:spPr>
        <p:txBody>
          <a:bodyPr>
            <a:noAutofit/>
          </a:bodyPr>
          <a:lstStyle/>
          <a:p>
            <a:pPr algn="just">
              <a:lnSpc>
                <a:spcPct val="150000"/>
              </a:lnSpc>
            </a:pPr>
            <a:r>
              <a:rPr lang="en-US" sz="2000" dirty="0">
                <a:latin typeface="Times New Roman" pitchFamily="18" charset="0"/>
                <a:cs typeface="Times New Roman" pitchFamily="18" charset="0"/>
              </a:rPr>
              <a:t>In the figure, the variables w</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w</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w</a:t>
            </a:r>
            <a:r>
              <a:rPr lang="en-US" sz="2000" baseline="-25000" dirty="0">
                <a:latin typeface="Times New Roman" pitchFamily="18" charset="0"/>
                <a:cs typeface="Times New Roman" pitchFamily="18" charset="0"/>
              </a:rPr>
              <a:t>3….. Wm</a:t>
            </a:r>
            <a:r>
              <a:rPr lang="en-US" sz="2000" dirty="0">
                <a:latin typeface="Times New Roman" pitchFamily="18" charset="0"/>
                <a:cs typeface="Times New Roman" pitchFamily="18" charset="0"/>
              </a:rPr>
              <a:t> are called "weights".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x</a:t>
            </a:r>
            <a:r>
              <a:rPr lang="en-US" sz="2000" baseline="-25000" dirty="0">
                <a:latin typeface="Times New Roman" pitchFamily="18" charset="0"/>
                <a:cs typeface="Times New Roman" pitchFamily="18" charset="0"/>
              </a:rPr>
              <a:t>3,… </a:t>
            </a:r>
            <a:r>
              <a:rPr lang="en-US" sz="2000" baseline="-25000" dirty="0" err="1">
                <a:latin typeface="Times New Roman" pitchFamily="18" charset="0"/>
                <a:cs typeface="Times New Roman" pitchFamily="18" charset="0"/>
              </a:rPr>
              <a:t>Xm</a:t>
            </a:r>
            <a:r>
              <a:rPr lang="en-US" sz="2000" dirty="0">
                <a:latin typeface="Times New Roman" pitchFamily="18" charset="0"/>
                <a:cs typeface="Times New Roman" pitchFamily="18" charset="0"/>
              </a:rPr>
              <a:t> represent the inputs. </a:t>
            </a:r>
          </a:p>
          <a:p>
            <a:pPr algn="just">
              <a:lnSpc>
                <a:spcPct val="150000"/>
              </a:lnSpc>
            </a:pPr>
            <a:r>
              <a:rPr lang="en-US" sz="2000" dirty="0">
                <a:latin typeface="Times New Roman" pitchFamily="18" charset="0"/>
                <a:cs typeface="Times New Roman" pitchFamily="18" charset="0"/>
              </a:rPr>
              <a:t>Net input is calculated as  a weighted sum of its inputs:</a:t>
            </a:r>
            <a:endParaRPr lang="en-US" sz="2000" b="1" dirty="0">
              <a:latin typeface="Times New Roman" pitchFamily="18" charset="0"/>
              <a:cs typeface="Times New Roman" pitchFamily="18" charset="0"/>
            </a:endParaRPr>
          </a:p>
          <a:p>
            <a:pPr algn="just">
              <a:lnSpc>
                <a:spcPct val="150000"/>
              </a:lnSpc>
              <a:buNone/>
            </a:pPr>
            <a:r>
              <a:rPr lang="en-US" sz="2000" dirty="0">
                <a:latin typeface="Times New Roman" pitchFamily="18" charset="0"/>
                <a:cs typeface="Times New Roman" pitchFamily="18" charset="0"/>
              </a:rPr>
              <a:t>			Net Input = x</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 x</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w</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X</a:t>
            </a:r>
            <a:r>
              <a:rPr lang="en-US" sz="2000" baseline="-25000" dirty="0" err="1">
                <a:latin typeface="Times New Roman" pitchFamily="18" charset="0"/>
                <a:cs typeface="Times New Roman" pitchFamily="18" charset="0"/>
              </a:rPr>
              <a:t>m</a:t>
            </a:r>
            <a:r>
              <a:rPr lang="en-US" sz="2000" dirty="0" err="1">
                <a:latin typeface="Times New Roman" pitchFamily="18" charset="0"/>
                <a:cs typeface="Times New Roman" pitchFamily="18" charset="0"/>
              </a:rPr>
              <a:t>W</a:t>
            </a:r>
            <a:r>
              <a:rPr lang="en-US" sz="2000" baseline="-25000" dirty="0" err="1">
                <a:latin typeface="Times New Roman" pitchFamily="18" charset="0"/>
                <a:cs typeface="Times New Roman" pitchFamily="18" charset="0"/>
              </a:rPr>
              <a:t>m</a:t>
            </a:r>
            <a:r>
              <a:rPr lang="en-US" sz="2000" dirty="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Then check if (Net input &lt; Threshold) or not (i.e., apply the activation function to the Net Input to derive the output). </a:t>
            </a:r>
          </a:p>
          <a:p>
            <a:pPr lvl="1" algn="just">
              <a:lnSpc>
                <a:spcPct val="150000"/>
              </a:lnSpc>
            </a:pPr>
            <a:r>
              <a:rPr lang="en-US" sz="2000" dirty="0">
                <a:latin typeface="Times New Roman" pitchFamily="18" charset="0"/>
                <a:cs typeface="Times New Roman" pitchFamily="18" charset="0"/>
              </a:rPr>
              <a:t>If it is, then the output is made zero. </a:t>
            </a:r>
          </a:p>
          <a:p>
            <a:pPr lvl="1" algn="just">
              <a:lnSpc>
                <a:spcPct val="150000"/>
              </a:lnSpc>
            </a:pPr>
            <a:r>
              <a:rPr lang="en-US" sz="2000" dirty="0">
                <a:latin typeface="Times New Roman" pitchFamily="18" charset="0"/>
                <a:cs typeface="Times New Roman" pitchFamily="18" charset="0"/>
              </a:rPr>
              <a:t>Otherwise, it is made a one.</a:t>
            </a:r>
            <a:r>
              <a:rPr lang="en-US" sz="2000" b="1" dirty="0">
                <a:latin typeface="Times New Roman" pitchFamily="18" charset="0"/>
                <a:cs typeface="Times New Roman" pitchFamily="18" charset="0"/>
              </a:rPr>
              <a:t> </a:t>
            </a:r>
          </a:p>
          <a:p>
            <a:pPr lvl="1">
              <a:lnSpc>
                <a:spcPct val="150000"/>
              </a:lnSpc>
              <a:buNone/>
            </a:pPr>
            <a:r>
              <a:rPr lang="en-US" sz="2000" b="1" dirty="0">
                <a:latin typeface="Times New Roman" pitchFamily="18" charset="0"/>
                <a:cs typeface="Times New Roman" pitchFamily="18" charset="0"/>
              </a:rPr>
              <a:t>Note: </a:t>
            </a:r>
            <a:r>
              <a:rPr lang="en-US" sz="2000" dirty="0">
                <a:latin typeface="Times New Roman" pitchFamily="18" charset="0"/>
                <a:cs typeface="Times New Roman" pitchFamily="18" charset="0"/>
              </a:rPr>
              <a:t>The inputs can be either a zero or a one. And the output is a zero or a one. </a:t>
            </a:r>
          </a:p>
        </p:txBody>
      </p:sp>
      <p:sp>
        <p:nvSpPr>
          <p:cNvPr id="4" name="Slide Number Placeholder 3"/>
          <p:cNvSpPr>
            <a:spLocks noGrp="1"/>
          </p:cNvSpPr>
          <p:nvPr>
            <p:ph type="sldNum" sz="quarter" idx="12"/>
          </p:nvPr>
        </p:nvSpPr>
        <p:spPr>
          <a:xfrm>
            <a:off x="6493933" y="6356350"/>
            <a:ext cx="2192867" cy="365125"/>
          </a:xfrm>
        </p:spPr>
        <p:txBody>
          <a:bodyPr/>
          <a:lstStyle/>
          <a:p>
            <a:fld id="{9110D104-A363-4B68-8E25-60CAE5B16490}" type="slidenum">
              <a:rPr lang="en-US" smtClean="0">
                <a:latin typeface="Times New Roman" pitchFamily="18" charset="0"/>
                <a:cs typeface="Times New Roman" pitchFamily="18" charset="0"/>
              </a:rPr>
              <a:pPr/>
              <a:t>25</a:t>
            </a:fld>
            <a:endParaRPr lang="en-US">
              <a:latin typeface="Times New Roman" pitchFamily="18" charset="0"/>
              <a:cs typeface="Times New Roman" pitchFamily="18" charset="0"/>
            </a:endParaRPr>
          </a:p>
        </p:txBody>
      </p:sp>
      <p:pic>
        <p:nvPicPr>
          <p:cNvPr id="68611" name="Picture 3"/>
          <p:cNvPicPr>
            <a:picLocks noChangeAspect="1" noChangeArrowheads="1"/>
          </p:cNvPicPr>
          <p:nvPr/>
        </p:nvPicPr>
        <p:blipFill>
          <a:blip r:embed="rId2"/>
          <a:srcRect/>
          <a:stretch>
            <a:fillRect/>
          </a:stretch>
        </p:blipFill>
        <p:spPr bwMode="auto">
          <a:xfrm>
            <a:off x="7086600" y="2133600"/>
            <a:ext cx="1253067" cy="43030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0" y="0"/>
            <a:ext cx="9144000" cy="914400"/>
          </a:xfrm>
        </p:spPr>
        <p:txBody>
          <a:bodyPr>
            <a:normAutofit/>
          </a:bodyPr>
          <a:lstStyle/>
          <a:p>
            <a:pPr eaLnBrk="1" hangingPunct="1"/>
            <a:r>
              <a:rPr lang="en-US" sz="3200" b="1" dirty="0">
                <a:latin typeface="Times New Roman" pitchFamily="18" charset="0"/>
                <a:cs typeface="Times New Roman" pitchFamily="18" charset="0"/>
              </a:rPr>
              <a:t>Logic Gates with MP Neurons</a:t>
            </a:r>
          </a:p>
        </p:txBody>
      </p:sp>
      <p:sp>
        <p:nvSpPr>
          <p:cNvPr id="30726" name="Rectangle 3"/>
          <p:cNvSpPr>
            <a:spLocks noGrp="1" noChangeArrowheads="1"/>
          </p:cNvSpPr>
          <p:nvPr>
            <p:ph type="body" idx="1"/>
          </p:nvPr>
        </p:nvSpPr>
        <p:spPr>
          <a:xfrm>
            <a:off x="152400" y="1143000"/>
            <a:ext cx="8763000" cy="5410200"/>
          </a:xfrm>
        </p:spPr>
        <p:txBody>
          <a:bodyPr>
            <a:normAutofit/>
          </a:bodyPr>
          <a:lstStyle/>
          <a:p>
            <a:pPr algn="just" eaLnBrk="1" hangingPunct="1">
              <a:lnSpc>
                <a:spcPct val="150000"/>
              </a:lnSpc>
            </a:pPr>
            <a:r>
              <a:rPr lang="en-US" sz="2400" dirty="0">
                <a:latin typeface="Times New Roman" pitchFamily="18" charset="0"/>
                <a:cs typeface="Times New Roman" pitchFamily="18" charset="0"/>
              </a:rPr>
              <a:t>We can use McCulloch-Pitts neurons to implement the basic logic gates.</a:t>
            </a:r>
          </a:p>
          <a:p>
            <a:pPr algn="just" eaLnBrk="1" hangingPunct="1">
              <a:lnSpc>
                <a:spcPct val="150000"/>
              </a:lnSpc>
            </a:pPr>
            <a:r>
              <a:rPr lang="en-US" sz="2400" dirty="0">
                <a:latin typeface="Times New Roman" pitchFamily="18" charset="0"/>
                <a:cs typeface="Times New Roman" pitchFamily="18" charset="0"/>
              </a:rPr>
              <a:t>All we need to do is find the appropriate connection weights and neuron thresholds to produce the right outputs for each set of inputs.</a:t>
            </a:r>
          </a:p>
        </p:txBody>
      </p:sp>
      <p:sp>
        <p:nvSpPr>
          <p:cNvPr id="2" name="Slide Number Placeholder 1">
            <a:extLst>
              <a:ext uri="{FF2B5EF4-FFF2-40B4-BE49-F238E27FC236}">
                <a16:creationId xmlns:a16="http://schemas.microsoft.com/office/drawing/2014/main" id="{A29282B1-7D01-6390-6360-57E3846860F0}"/>
              </a:ext>
            </a:extLst>
          </p:cNvPr>
          <p:cNvSpPr>
            <a:spLocks noGrp="1"/>
          </p:cNvSpPr>
          <p:nvPr>
            <p:ph type="sldNum" sz="quarter" idx="12"/>
          </p:nvPr>
        </p:nvSpPr>
        <p:spPr/>
        <p:txBody>
          <a:bodyPr/>
          <a:lstStyle/>
          <a:p>
            <a:fld id="{9110D104-A363-4B68-8E25-60CAE5B1649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nSpc>
                <a:spcPct val="150000"/>
              </a:lnSpc>
            </a:pPr>
            <a:r>
              <a:rPr lang="en-US" sz="2800" b="1" dirty="0">
                <a:latin typeface="Times New Roman" pitchFamily="18" charset="0"/>
                <a:cs typeface="Times New Roman" pitchFamily="18" charset="0"/>
              </a:rPr>
              <a:t>Realization of AND gate</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400" dirty="0">
                <a:latin typeface="Times New Roman" pitchFamily="18" charset="0"/>
                <a:cs typeface="Times New Roman" pitchFamily="18" charset="0"/>
              </a:rPr>
              <a:t> Looking at the logic table for the A^B, we can see that we only want the neuron to output a 1 when both inputs are activated. </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nSpc>
                <a:spcPct val="150000"/>
              </a:lnSpc>
            </a:pPr>
            <a:fld id="{9110D104-A363-4B68-8E25-60CAE5B16490}" type="slidenum">
              <a:rPr lang="en-US" sz="1100" smtClean="0">
                <a:latin typeface="Times New Roman" pitchFamily="18" charset="0"/>
                <a:cs typeface="Times New Roman" pitchFamily="18" charset="0"/>
              </a:rPr>
              <a:pPr>
                <a:lnSpc>
                  <a:spcPct val="150000"/>
                </a:lnSpc>
              </a:pPr>
              <a:t>27</a:t>
            </a:fld>
            <a:endParaRPr lang="en-US" sz="1100">
              <a:latin typeface="Times New Roman" pitchFamily="18" charset="0"/>
              <a:cs typeface="Times New Roman" pitchFamily="18" charset="0"/>
            </a:endParaRPr>
          </a:p>
        </p:txBody>
      </p:sp>
      <p:pic>
        <p:nvPicPr>
          <p:cNvPr id="6" name="Picture 5" descr="Picture"/>
          <p:cNvPicPr/>
          <p:nvPr/>
        </p:nvPicPr>
        <p:blipFill>
          <a:blip r:embed="rId2"/>
          <a:srcRect/>
          <a:stretch>
            <a:fillRect/>
          </a:stretch>
        </p:blipFill>
        <p:spPr bwMode="auto">
          <a:xfrm>
            <a:off x="2590800" y="2819400"/>
            <a:ext cx="3667125" cy="1914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nSpc>
                <a:spcPct val="150000"/>
              </a:lnSpc>
            </a:pPr>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457200"/>
            <a:ext cx="8229600" cy="6019800"/>
          </a:xfrm>
        </p:spPr>
        <p:txBody>
          <a:bodyPr>
            <a:normAutofit/>
          </a:bodyPr>
          <a:lstStyle/>
          <a:p>
            <a:pPr algn="just">
              <a:lnSpc>
                <a:spcPct val="170000"/>
              </a:lnSpc>
            </a:pPr>
            <a:r>
              <a:rPr lang="en-US" sz="2000" dirty="0">
                <a:latin typeface="Times New Roman" pitchFamily="18" charset="0"/>
                <a:cs typeface="Times New Roman" pitchFamily="18" charset="0"/>
              </a:rPr>
              <a:t>To do this, we want the sum of both inputs to be greater than the threshold, but each input alone must be lower than the threshold.</a:t>
            </a:r>
          </a:p>
          <a:p>
            <a:pPr algn="just">
              <a:lnSpc>
                <a:spcPct val="170000"/>
              </a:lnSpc>
            </a:pPr>
            <a:r>
              <a:rPr lang="en-US" sz="2000" dirty="0">
                <a:latin typeface="Times New Roman" pitchFamily="18" charset="0"/>
                <a:cs typeface="Times New Roman" pitchFamily="18" charset="0"/>
              </a:rPr>
              <a:t>Let's use a threshold of 1 (simple and convenient!).  So, now we need to choose the weights according to the constraints :</a:t>
            </a:r>
          </a:p>
          <a:p>
            <a:pPr lvl="1" algn="just">
              <a:lnSpc>
                <a:spcPct val="170000"/>
              </a:lnSpc>
            </a:pPr>
            <a:r>
              <a:rPr lang="en-US" sz="1600" dirty="0">
                <a:latin typeface="Times New Roman" pitchFamily="18" charset="0"/>
                <a:cs typeface="Times New Roman" pitchFamily="18" charset="0"/>
              </a:rPr>
              <a:t>E.g.,  0.6 and 0.6</a:t>
            </a:r>
          </a:p>
          <a:p>
            <a:pPr algn="just">
              <a:lnSpc>
                <a:spcPct val="170000"/>
              </a:lnSpc>
            </a:pPr>
            <a:r>
              <a:rPr lang="en-US" sz="2000" dirty="0">
                <a:latin typeface="Times New Roman" pitchFamily="18" charset="0"/>
                <a:cs typeface="Times New Roman" pitchFamily="18" charset="0"/>
              </a:rPr>
              <a:t>With these weights, individual activation of either input A or B will not exceed the threshold, while the sum of the two will be 1.2, which exceeds the threshold and causes the neuron to fire.  Here is a diagram:</a:t>
            </a:r>
            <a:endParaRPr lang="en-US" sz="2000" b="1" dirty="0">
              <a:latin typeface="Times New Roman" pitchFamily="18" charset="0"/>
              <a:cs typeface="Times New Roman" pitchFamily="18" charset="0"/>
            </a:endParaRPr>
          </a:p>
          <a:p>
            <a:pPr algn="just">
              <a:lnSpc>
                <a:spcPct val="170000"/>
              </a:lnSpc>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gn="just">
              <a:lnSpc>
                <a:spcPct val="150000"/>
              </a:lnSpc>
            </a:pPr>
            <a:fld id="{9110D104-A363-4B68-8E25-60CAE5B16490}" type="slidenum">
              <a:rPr lang="en-US" smtClean="0">
                <a:latin typeface="Times New Roman" pitchFamily="18" charset="0"/>
                <a:cs typeface="Times New Roman" pitchFamily="18" charset="0"/>
              </a:rPr>
              <a:pPr algn="just">
                <a:lnSpc>
                  <a:spcPct val="150000"/>
                </a:lnSpc>
              </a:pPr>
              <a:t>28</a:t>
            </a:fld>
            <a:endParaRPr lang="en-US">
              <a:latin typeface="Times New Roman" pitchFamily="18" charset="0"/>
              <a:cs typeface="Times New Roman" pitchFamily="18" charset="0"/>
            </a:endParaRPr>
          </a:p>
        </p:txBody>
      </p:sp>
      <p:pic>
        <p:nvPicPr>
          <p:cNvPr id="7" name="Picture 6" descr="Picture"/>
          <p:cNvPicPr/>
          <p:nvPr/>
        </p:nvPicPr>
        <p:blipFill>
          <a:blip r:embed="rId2"/>
          <a:srcRect/>
          <a:stretch>
            <a:fillRect/>
          </a:stretch>
        </p:blipFill>
        <p:spPr bwMode="auto">
          <a:xfrm>
            <a:off x="2895600" y="4724400"/>
            <a:ext cx="3752850" cy="1676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fontScale="77500" lnSpcReduction="20000"/>
          </a:bodyPr>
          <a:lstStyle/>
          <a:p>
            <a:pPr algn="just">
              <a:lnSpc>
                <a:spcPct val="170000"/>
              </a:lnSpc>
            </a:pPr>
            <a:r>
              <a:rPr lang="en-US" dirty="0">
                <a:latin typeface="Times New Roman" pitchFamily="18" charset="0"/>
                <a:cs typeface="Times New Roman" pitchFamily="18" charset="0"/>
              </a:rPr>
              <a:t>Here, letter theta denote the threshold.</a:t>
            </a:r>
          </a:p>
          <a:p>
            <a:pPr algn="just">
              <a:lnSpc>
                <a:spcPct val="170000"/>
              </a:lnSpc>
            </a:pPr>
            <a:r>
              <a:rPr lang="en-US" dirty="0">
                <a:latin typeface="Times New Roman" pitchFamily="18" charset="0"/>
                <a:cs typeface="Times New Roman" pitchFamily="18" charset="0"/>
              </a:rPr>
              <a:t>A and B are the two inputs. They will each be set to 1 or 0 depending upon the truth of their proposition.  </a:t>
            </a:r>
          </a:p>
          <a:p>
            <a:pPr algn="just">
              <a:lnSpc>
                <a:spcPct val="170000"/>
              </a:lnSpc>
            </a:pPr>
            <a:r>
              <a:rPr lang="en-US" dirty="0">
                <a:latin typeface="Times New Roman" pitchFamily="18" charset="0"/>
                <a:cs typeface="Times New Roman" pitchFamily="18" charset="0"/>
              </a:rPr>
              <a:t>The red neuron is our decision neuron.  If the sum of the weighted inputs is greater than the threshold, this will output a 1, otherwise it will output 0 . </a:t>
            </a:r>
          </a:p>
          <a:p>
            <a:pPr algn="just">
              <a:lnSpc>
                <a:spcPct val="170000"/>
              </a:lnSpc>
            </a:pPr>
            <a:r>
              <a:rPr lang="en-US" dirty="0">
                <a:latin typeface="Times New Roman" pitchFamily="18" charset="0"/>
                <a:cs typeface="Times New Roman" pitchFamily="18" charset="0"/>
              </a:rPr>
              <a:t>So, to test it by hand, we can try setting A and B to the different values in the truth table and seeing if the decision neuron's output matches the A^B column:</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29</a:t>
            </a:fld>
            <a:endParaRPr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Biological Neuron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lstStyle/>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3</a:t>
            </a:fld>
            <a:endParaRPr lang="en-US">
              <a:latin typeface="Times New Roman" pitchFamily="18" charset="0"/>
              <a:cs typeface="Times New Roman" pitchFamily="18" charset="0"/>
            </a:endParaRPr>
          </a:p>
        </p:txBody>
      </p:sp>
      <p:pic>
        <p:nvPicPr>
          <p:cNvPr id="72706" name="Picture 2"/>
          <p:cNvPicPr>
            <a:picLocks noChangeAspect="1" noChangeArrowheads="1"/>
          </p:cNvPicPr>
          <p:nvPr/>
        </p:nvPicPr>
        <p:blipFill>
          <a:blip r:embed="rId2"/>
          <a:srcRect/>
          <a:stretch>
            <a:fillRect/>
          </a:stretch>
        </p:blipFill>
        <p:spPr bwMode="auto">
          <a:xfrm>
            <a:off x="152400" y="685800"/>
            <a:ext cx="8991600" cy="5714999"/>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lvl="0" algn="just">
              <a:lnSpc>
                <a:spcPct val="150000"/>
              </a:lnSpc>
            </a:pPr>
            <a:r>
              <a:rPr lang="en-US" sz="2400" dirty="0">
                <a:latin typeface="Times New Roman" pitchFamily="18" charset="0"/>
                <a:cs typeface="Times New Roman" pitchFamily="18" charset="0"/>
              </a:rPr>
              <a:t>If A=0 &amp; B=0  --&gt;   0*0.6  +  0*0.6  = 0.    This is not greater than the threshold of 1, so the output = 0. </a:t>
            </a:r>
            <a:r>
              <a:rPr lang="en-US" sz="2400" dirty="0">
                <a:solidFill>
                  <a:srgbClr val="FF0000"/>
                </a:solidFill>
                <a:latin typeface="Times New Roman" pitchFamily="18" charset="0"/>
                <a:cs typeface="Times New Roman" pitchFamily="18" charset="0"/>
              </a:rPr>
              <a:t> Good!</a:t>
            </a:r>
            <a:endParaRPr lang="en-US" sz="2400" b="1" dirty="0">
              <a:solidFill>
                <a:srgbClr val="FF0000"/>
              </a:solidFill>
              <a:latin typeface="Times New Roman" pitchFamily="18" charset="0"/>
              <a:cs typeface="Times New Roman" pitchFamily="18" charset="0"/>
            </a:endParaRPr>
          </a:p>
          <a:p>
            <a:pPr lvl="0" algn="just">
              <a:lnSpc>
                <a:spcPct val="150000"/>
              </a:lnSpc>
            </a:pPr>
            <a:r>
              <a:rPr lang="en-US" sz="2400" dirty="0">
                <a:latin typeface="Times New Roman" pitchFamily="18" charset="0"/>
                <a:cs typeface="Times New Roman" pitchFamily="18" charset="0"/>
              </a:rPr>
              <a:t>If A=0 &amp; B=1  --&gt;   0*0.6  +  1*0.6  = 0.6.  This is not greater than the threshold, so the output = 0. </a:t>
            </a:r>
            <a:r>
              <a:rPr lang="en-US" sz="2400" dirty="0">
                <a:solidFill>
                  <a:srgbClr val="FF0000"/>
                </a:solidFill>
                <a:latin typeface="Times New Roman" pitchFamily="18" charset="0"/>
                <a:cs typeface="Times New Roman" pitchFamily="18" charset="0"/>
              </a:rPr>
              <a:t> Good</a:t>
            </a: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lvl="0" algn="just">
              <a:lnSpc>
                <a:spcPct val="150000"/>
              </a:lnSpc>
            </a:pPr>
            <a:r>
              <a:rPr lang="en-US" sz="2400" dirty="0">
                <a:latin typeface="Times New Roman" pitchFamily="18" charset="0"/>
                <a:cs typeface="Times New Roman" pitchFamily="18" charset="0"/>
              </a:rPr>
              <a:t>If A=1 &amp; B=0  --&gt;  exactly the same as above. </a:t>
            </a:r>
            <a:r>
              <a:rPr lang="en-US" sz="2400" dirty="0">
                <a:solidFill>
                  <a:srgbClr val="FF0000"/>
                </a:solidFill>
                <a:latin typeface="Times New Roman" pitchFamily="18" charset="0"/>
                <a:cs typeface="Times New Roman" pitchFamily="18" charset="0"/>
              </a:rPr>
              <a:t> Good</a:t>
            </a: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lvl="0" algn="just">
              <a:lnSpc>
                <a:spcPct val="150000"/>
              </a:lnSpc>
            </a:pPr>
            <a:r>
              <a:rPr lang="en-US" sz="2400" dirty="0">
                <a:latin typeface="Times New Roman" pitchFamily="18" charset="0"/>
                <a:cs typeface="Times New Roman" pitchFamily="18" charset="0"/>
              </a:rPr>
              <a:t>If A=1 &amp; B=1  --&gt;   1*0.6  +  1*0.6  = 1.2.  This exceeds the threshold, so the output = 1.  </a:t>
            </a:r>
            <a:r>
              <a:rPr lang="en-US" sz="2400" dirty="0">
                <a:solidFill>
                  <a:srgbClr val="FF0000"/>
                </a:solidFill>
                <a:latin typeface="Times New Roman" pitchFamily="18" charset="0"/>
                <a:cs typeface="Times New Roman" pitchFamily="18" charset="0"/>
              </a:rPr>
              <a:t>Good</a:t>
            </a: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30</a:t>
            </a:fld>
            <a:endParaRPr lang="en-US">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Realization of OR Gate</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400" dirty="0">
                <a:latin typeface="Times New Roman" pitchFamily="18" charset="0"/>
                <a:cs typeface="Times New Roman" pitchFamily="18" charset="0"/>
              </a:rPr>
              <a:t>Logic table for the OR GATE  is as shown in below:</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In this case, we want the output to be 1 when either or both of the inputs, A and B, are active, but 0 when both of the inputs are 0.  </a:t>
            </a:r>
          </a:p>
        </p:txBody>
      </p:sp>
      <p:sp>
        <p:nvSpPr>
          <p:cNvPr id="4" name="Slide Number Placeholder 3"/>
          <p:cNvSpPr>
            <a:spLocks noGrp="1"/>
          </p:cNvSpPr>
          <p:nvPr>
            <p:ph type="sldNum" sz="quarter" idx="12"/>
          </p:nvPr>
        </p:nvSpPr>
        <p:spPr/>
        <p:txBody>
          <a:bodyPr/>
          <a:lstStyle/>
          <a:p>
            <a:fld id="{9110D104-A363-4B68-8E25-60CAE5B16490}" type="slidenum">
              <a:rPr lang="en-US" smtClean="0"/>
              <a:pPr/>
              <a:t>31</a:t>
            </a:fld>
            <a:endParaRPr lang="en-US"/>
          </a:p>
        </p:txBody>
      </p:sp>
      <p:pic>
        <p:nvPicPr>
          <p:cNvPr id="6" name="Picture 5" descr="Picture"/>
          <p:cNvPicPr/>
          <p:nvPr/>
        </p:nvPicPr>
        <p:blipFill>
          <a:blip r:embed="rId2"/>
          <a:srcRect/>
          <a:stretch>
            <a:fillRect/>
          </a:stretch>
        </p:blipFill>
        <p:spPr bwMode="auto">
          <a:xfrm>
            <a:off x="2667000" y="1524000"/>
            <a:ext cx="3667125" cy="19145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000" dirty="0">
                <a:latin typeface="Times New Roman" pitchFamily="18" charset="0"/>
                <a:cs typeface="Times New Roman" pitchFamily="18" charset="0"/>
              </a:rPr>
              <a:t>This is simple enough.  If we make each synapse greater than the threshold, then it'll fire whenever there is any activity in either or both of A and B.</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This is shown in figure below.  Synaptic values of 1.1 are sufficient to surpass the threshold of 1 whenever their respective input is active.</a:t>
            </a:r>
          </a:p>
        </p:txBody>
      </p:sp>
      <p:sp>
        <p:nvSpPr>
          <p:cNvPr id="4" name="Slide Number Placeholder 3"/>
          <p:cNvSpPr>
            <a:spLocks noGrp="1"/>
          </p:cNvSpPr>
          <p:nvPr>
            <p:ph type="sldNum" sz="quarter" idx="12"/>
          </p:nvPr>
        </p:nvSpPr>
        <p:spPr/>
        <p:txBody>
          <a:bodyPr/>
          <a:lstStyle/>
          <a:p>
            <a:fld id="{9110D104-A363-4B68-8E25-60CAE5B16490}" type="slidenum">
              <a:rPr lang="en-US" smtClean="0"/>
              <a:pPr/>
              <a:t>32</a:t>
            </a:fld>
            <a:endParaRPr lang="en-US"/>
          </a:p>
        </p:txBody>
      </p:sp>
      <p:pic>
        <p:nvPicPr>
          <p:cNvPr id="6" name="Picture 5" descr="Picture"/>
          <p:cNvPicPr/>
          <p:nvPr/>
        </p:nvPicPr>
        <p:blipFill>
          <a:blip r:embed="rId2"/>
          <a:srcRect/>
          <a:stretch>
            <a:fillRect/>
          </a:stretch>
        </p:blipFill>
        <p:spPr bwMode="auto">
          <a:xfrm>
            <a:off x="2819400" y="3352800"/>
            <a:ext cx="3657600" cy="18573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Realization of NOT Gate</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60000"/>
              </a:lnSpc>
            </a:pPr>
            <a:r>
              <a:rPr lang="en-US" sz="2400" dirty="0">
                <a:latin typeface="Times New Roman" pitchFamily="18" charset="0"/>
                <a:cs typeface="Times New Roman" pitchFamily="18" charset="0"/>
              </a:rPr>
              <a:t>Logic table for the NOT gate is as shown in table below:</a:t>
            </a:r>
          </a:p>
          <a:p>
            <a:pPr algn="just">
              <a:lnSpc>
                <a:spcPct val="160000"/>
              </a:lnSpc>
            </a:pPr>
            <a:endParaRPr lang="en-US" sz="2400" dirty="0">
              <a:latin typeface="Times New Roman" pitchFamily="18" charset="0"/>
              <a:cs typeface="Times New Roman" pitchFamily="18" charset="0"/>
            </a:endParaRPr>
          </a:p>
          <a:p>
            <a:pPr algn="just">
              <a:lnSpc>
                <a:spcPct val="160000"/>
              </a:lnSpc>
            </a:pPr>
            <a:endParaRPr lang="en-US" sz="2400" dirty="0">
              <a:latin typeface="Times New Roman" pitchFamily="18" charset="0"/>
              <a:cs typeface="Times New Roman" pitchFamily="18" charset="0"/>
            </a:endParaRPr>
          </a:p>
          <a:p>
            <a:pPr algn="just">
              <a:lnSpc>
                <a:spcPct val="160000"/>
              </a:lnSpc>
              <a:buNone/>
            </a:pPr>
            <a:endParaRPr lang="en-US" sz="2400" dirty="0">
              <a:latin typeface="Times New Roman" pitchFamily="18" charset="0"/>
              <a:cs typeface="Times New Roman" pitchFamily="18" charset="0"/>
            </a:endParaRPr>
          </a:p>
          <a:p>
            <a:pPr algn="just">
              <a:lnSpc>
                <a:spcPct val="160000"/>
              </a:lnSpc>
            </a:pPr>
            <a:endParaRPr lang="en-US" sz="2400" dirty="0">
              <a:latin typeface="Times New Roman" pitchFamily="18" charset="0"/>
              <a:cs typeface="Times New Roman" pitchFamily="18" charset="0"/>
            </a:endParaRPr>
          </a:p>
          <a:p>
            <a:pPr algn="just">
              <a:lnSpc>
                <a:spcPct val="160000"/>
              </a:lnSpc>
            </a:pPr>
            <a:r>
              <a:rPr lang="en-US" sz="2400" dirty="0">
                <a:latin typeface="Times New Roman" pitchFamily="18" charset="0"/>
                <a:cs typeface="Times New Roman" pitchFamily="18" charset="0"/>
              </a:rPr>
              <a:t>The NOT operator simply negates the input, When A is true (value 1), ¬A is false (value 0) and vice-versa.</a:t>
            </a:r>
          </a:p>
        </p:txBody>
      </p:sp>
      <p:sp>
        <p:nvSpPr>
          <p:cNvPr id="4" name="Slide Number Placeholder 3"/>
          <p:cNvSpPr>
            <a:spLocks noGrp="1"/>
          </p:cNvSpPr>
          <p:nvPr>
            <p:ph type="sldNum" sz="quarter" idx="12"/>
          </p:nvPr>
        </p:nvSpPr>
        <p:spPr/>
        <p:txBody>
          <a:bodyPr/>
          <a:lstStyle/>
          <a:p>
            <a:fld id="{9110D104-A363-4B68-8E25-60CAE5B16490}" type="slidenum">
              <a:rPr lang="en-US" smtClean="0"/>
              <a:pPr/>
              <a:t>33</a:t>
            </a:fld>
            <a:endParaRPr lang="en-US"/>
          </a:p>
        </p:txBody>
      </p:sp>
      <p:graphicFrame>
        <p:nvGraphicFramePr>
          <p:cNvPr id="8" name="Table 7"/>
          <p:cNvGraphicFramePr>
            <a:graphicFrameLocks noGrp="1"/>
          </p:cNvGraphicFramePr>
          <p:nvPr/>
        </p:nvGraphicFramePr>
        <p:xfrm>
          <a:off x="2438400" y="1600200"/>
          <a:ext cx="3124200" cy="187452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624840">
                <a:tc>
                  <a:txBody>
                    <a:bodyPr/>
                    <a:lstStyle/>
                    <a:p>
                      <a:r>
                        <a:rPr lang="en-US" dirty="0"/>
                        <a:t>A</a:t>
                      </a:r>
                    </a:p>
                  </a:txBody>
                  <a:tcPr/>
                </a:tc>
                <a:tc>
                  <a:txBody>
                    <a:bodyPr/>
                    <a:lstStyle/>
                    <a:p>
                      <a:r>
                        <a:rPr lang="en-US" dirty="0"/>
                        <a:t>¬ A</a:t>
                      </a:r>
                    </a:p>
                  </a:txBody>
                  <a:tcPr/>
                </a:tc>
                <a:extLst>
                  <a:ext uri="{0D108BD9-81ED-4DB2-BD59-A6C34878D82A}">
                    <a16:rowId xmlns:a16="http://schemas.microsoft.com/office/drawing/2014/main" val="10000"/>
                  </a:ext>
                </a:extLst>
              </a:tr>
              <a:tr h="62484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624840">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nSpc>
                <a:spcPct val="150000"/>
              </a:lnSpc>
            </a:pPr>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fontScale="70000" lnSpcReduction="20000"/>
          </a:bodyPr>
          <a:lstStyle/>
          <a:p>
            <a:pPr algn="just">
              <a:lnSpc>
                <a:spcPct val="170000"/>
              </a:lnSpc>
            </a:pPr>
            <a:r>
              <a:rPr lang="en-US" dirty="0">
                <a:latin typeface="Times New Roman" pitchFamily="18" charset="0"/>
                <a:cs typeface="Times New Roman" pitchFamily="18" charset="0"/>
              </a:rPr>
              <a:t>This is a little tricky.  We have to change a 1 to a 0 - this is easy, just make sure that the input doesn't exceed the threshold. </a:t>
            </a:r>
          </a:p>
          <a:p>
            <a:pPr algn="just">
              <a:lnSpc>
                <a:spcPct val="170000"/>
              </a:lnSpc>
            </a:pPr>
            <a:r>
              <a:rPr lang="en-US" dirty="0">
                <a:latin typeface="Times New Roman" pitchFamily="18" charset="0"/>
                <a:cs typeface="Times New Roman" pitchFamily="18" charset="0"/>
              </a:rPr>
              <a:t> However, we also have to change a 0 to a 1 -</a:t>
            </a:r>
            <a:r>
              <a:rPr lang="en-US" dirty="0">
                <a:solidFill>
                  <a:srgbClr val="FF0000"/>
                </a:solidFill>
                <a:latin typeface="Times New Roman" pitchFamily="18" charset="0"/>
                <a:cs typeface="Times New Roman" pitchFamily="18" charset="0"/>
              </a:rPr>
              <a:t> how can we do this?  </a:t>
            </a:r>
          </a:p>
          <a:p>
            <a:pPr algn="just">
              <a:lnSpc>
                <a:spcPct val="170000"/>
              </a:lnSpc>
            </a:pPr>
            <a:r>
              <a:rPr lang="en-US" dirty="0">
                <a:latin typeface="Times New Roman" pitchFamily="18" charset="0"/>
                <a:cs typeface="Times New Roman" pitchFamily="18" charset="0"/>
              </a:rPr>
              <a:t>The answer is to think of our decision neuron as a tonic neuron - one whose natural state is active. </a:t>
            </a:r>
          </a:p>
          <a:p>
            <a:pPr algn="just">
              <a:lnSpc>
                <a:spcPct val="170000"/>
              </a:lnSpc>
            </a:pPr>
            <a:r>
              <a:rPr lang="en-US" dirty="0">
                <a:latin typeface="Times New Roman" pitchFamily="18" charset="0"/>
                <a:cs typeface="Times New Roman" pitchFamily="18" charset="0"/>
              </a:rPr>
              <a:t> To make this, all we do is set the threshold lower than 0, so even when it receives no input, it still exceeds the threshold. </a:t>
            </a:r>
          </a:p>
          <a:p>
            <a:pPr algn="just">
              <a:lnSpc>
                <a:spcPct val="170000"/>
              </a:lnSpc>
            </a:pPr>
            <a:r>
              <a:rPr lang="en-US" dirty="0">
                <a:latin typeface="Times New Roman" pitchFamily="18" charset="0"/>
                <a:cs typeface="Times New Roman" pitchFamily="18" charset="0"/>
              </a:rPr>
              <a:t> In fact, we have to set the synapse to a negative number (here use    -1) and the threshold to some number between that and 0 ( use -0.5).  </a:t>
            </a:r>
          </a:p>
        </p:txBody>
      </p:sp>
      <p:sp>
        <p:nvSpPr>
          <p:cNvPr id="4" name="Slide Number Placeholder 3"/>
          <p:cNvSpPr>
            <a:spLocks noGrp="1"/>
          </p:cNvSpPr>
          <p:nvPr>
            <p:ph type="sldNum" sz="quarter" idx="12"/>
          </p:nvPr>
        </p:nvSpPr>
        <p:spPr/>
        <p:txBody>
          <a:bodyPr/>
          <a:lstStyle/>
          <a:p>
            <a:pPr algn="just">
              <a:lnSpc>
                <a:spcPct val="150000"/>
              </a:lnSpc>
            </a:pPr>
            <a:fld id="{9110D104-A363-4B68-8E25-60CAE5B16490}" type="slidenum">
              <a:rPr lang="en-US" smtClean="0">
                <a:latin typeface="Times New Roman" pitchFamily="18" charset="0"/>
                <a:cs typeface="Times New Roman" pitchFamily="18" charset="0"/>
              </a:rPr>
              <a:pPr algn="just">
                <a:lnSpc>
                  <a:spcPct val="150000"/>
                </a:lnSpc>
              </a:pPr>
              <a:t>34</a:t>
            </a:fld>
            <a:endParaRPr lang="en-US">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nSpc>
                <a:spcPct val="150000"/>
              </a:lnSpc>
            </a:pPr>
            <a:r>
              <a:rPr lang="en-US" sz="2400" dirty="0">
                <a:latin typeface="Times New Roman" pitchFamily="18" charset="0"/>
                <a:cs typeface="Times New Roman" pitchFamily="18" charset="0"/>
              </a:rPr>
              <a:t>The decision neuron shown below, with threshold -0.5 and synapse weight -1, will reverse the input: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 = 1    --&gt;    output = 0</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 = 0    --&gt;    output  = 1</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35</a:t>
            </a:fld>
            <a:endParaRPr lang="en-US">
              <a:latin typeface="Times New Roman" pitchFamily="18" charset="0"/>
              <a:cs typeface="Times New Roman" pitchFamily="18" charset="0"/>
            </a:endParaRPr>
          </a:p>
        </p:txBody>
      </p:sp>
      <p:pic>
        <p:nvPicPr>
          <p:cNvPr id="6" name="Picture 5" descr="Picture"/>
          <p:cNvPicPr/>
          <p:nvPr/>
        </p:nvPicPr>
        <p:blipFill>
          <a:blip r:embed="rId2"/>
          <a:srcRect/>
          <a:stretch>
            <a:fillRect/>
          </a:stretch>
        </p:blipFill>
        <p:spPr bwMode="auto">
          <a:xfrm>
            <a:off x="2971799" y="3581400"/>
            <a:ext cx="2743201" cy="9906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Realization of XOR Gate</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400" dirty="0">
                <a:latin typeface="Times New Roman" pitchFamily="18" charset="0"/>
                <a:cs typeface="Times New Roman" pitchFamily="18" charset="0"/>
              </a:rPr>
              <a:t>XOR (exclusive OR) operator actually put a spanner in the works of neural network research for a long time because it is not possible to create an XOR gate with a single neuron, or even a single layer of neurons - we need to have two layers.  </a:t>
            </a:r>
          </a:p>
          <a:p>
            <a:pPr>
              <a:lnSpc>
                <a:spcPct val="150000"/>
              </a:lnSpc>
            </a:pPr>
            <a:r>
              <a:rPr lang="en-US" sz="2400" dirty="0">
                <a:latin typeface="Times New Roman" pitchFamily="18" charset="0"/>
                <a:cs typeface="Times New Roman" pitchFamily="18" charset="0"/>
              </a:rPr>
              <a:t>The truth table for the XOR gate is as shown below: </a:t>
            </a:r>
          </a:p>
          <a:p>
            <a:pPr>
              <a:lnSpc>
                <a:spcPct val="150000"/>
              </a:lnSpc>
            </a:pPr>
            <a:endParaRPr lang="en-US" sz="2400" dirty="0">
              <a:latin typeface="Times New Roman" pitchFamily="18" charset="0"/>
              <a:cs typeface="Times New Roman" pitchFamily="18" charset="0"/>
            </a:endParaRPr>
          </a:p>
          <a:p>
            <a:pPr>
              <a:lnSpc>
                <a:spcPct val="150000"/>
              </a:lnSpc>
            </a:pPr>
            <a:endParaRPr lang="en-US" sz="2400" dirty="0">
              <a:latin typeface="Times New Roman" pitchFamily="18" charset="0"/>
              <a:cs typeface="Times New Roman" pitchFamily="18" charset="0"/>
            </a:endParaRPr>
          </a:p>
          <a:p>
            <a:pPr algn="just">
              <a:lnSpc>
                <a:spcPct val="150000"/>
              </a:lnSpc>
            </a:pPr>
            <a:endParaRPr lang="en-US" sz="2400" b="1"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pPr/>
              <a:t>36</a:t>
            </a:fld>
            <a:endParaRPr lang="en-US"/>
          </a:p>
        </p:txBody>
      </p:sp>
      <p:pic>
        <p:nvPicPr>
          <p:cNvPr id="7" name="Picture 6" descr="Picture"/>
          <p:cNvPicPr/>
          <p:nvPr/>
        </p:nvPicPr>
        <p:blipFill>
          <a:blip r:embed="rId2"/>
          <a:srcRect/>
          <a:stretch>
            <a:fillRect/>
          </a:stretch>
        </p:blipFill>
        <p:spPr bwMode="auto">
          <a:xfrm>
            <a:off x="1828800" y="3962400"/>
            <a:ext cx="3667125" cy="19145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nSpc>
                <a:spcPct val="150000"/>
              </a:lnSpc>
            </a:pPr>
            <a:r>
              <a:rPr lang="en-US" sz="2000" dirty="0">
                <a:latin typeface="Times New Roman" pitchFamily="18" charset="0"/>
                <a:cs typeface="Times New Roman" pitchFamily="18" charset="0"/>
              </a:rPr>
              <a:t>Exclusive OR means that we want a truth value of 1 either when A is 1, or when B is 1(i.e. A and B have different truth value), but not when both A and B are 1 or 0(i.e., both have same truth value).</a:t>
            </a:r>
          </a:p>
          <a:p>
            <a:pPr>
              <a:lnSpc>
                <a:spcPct val="150000"/>
              </a:lnSpc>
            </a:pPr>
            <a:r>
              <a:rPr lang="en-US" sz="2000" dirty="0">
                <a:latin typeface="Times New Roman" pitchFamily="18" charset="0"/>
                <a:cs typeface="Times New Roman" pitchFamily="18" charset="0"/>
              </a:rPr>
              <a:t>  The truth table on the above shows this.  </a:t>
            </a:r>
          </a:p>
          <a:p>
            <a:pPr>
              <a:lnSpc>
                <a:spcPct val="150000"/>
              </a:lnSpc>
            </a:pPr>
            <a:r>
              <a:rPr lang="en-US" sz="2000" dirty="0">
                <a:latin typeface="Times New Roman" pitchFamily="18" charset="0"/>
                <a:cs typeface="Times New Roman" pitchFamily="18" charset="0"/>
              </a:rPr>
              <a:t>To use a real world example, in the question "would you like tea or coffee?", the "or" is actually and exclusive or, because the person is offering you one or the other, but not both.  Contrast this with "would you like milk or sugar?".  In this case you can have milk, or sugar, or both.</a:t>
            </a:r>
          </a:p>
        </p:txBody>
      </p:sp>
      <p:sp>
        <p:nvSpPr>
          <p:cNvPr id="4" name="Slide Number Placeholder 3"/>
          <p:cNvSpPr>
            <a:spLocks noGrp="1"/>
          </p:cNvSpPr>
          <p:nvPr>
            <p:ph type="sldNum" sz="quarter" idx="12"/>
          </p:nvPr>
        </p:nvSpPr>
        <p:spPr/>
        <p:txBody>
          <a:bodyPr/>
          <a:lstStyle/>
          <a:p>
            <a:fld id="{9110D104-A363-4B68-8E25-60CAE5B16490}"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000" dirty="0">
                <a:latin typeface="Times New Roman" pitchFamily="18" charset="0"/>
                <a:cs typeface="Times New Roman" pitchFamily="18" charset="0"/>
              </a:rPr>
              <a:t>The only way to solve this problem is to have a bunch of neurons working together.  start by breaking down the XOR operation into a number of simpler logical functions:</a:t>
            </a:r>
          </a:p>
          <a:p>
            <a:pPr algn="ctr">
              <a:lnSpc>
                <a:spcPct val="150000"/>
              </a:lnSpc>
            </a:pPr>
            <a:r>
              <a:rPr lang="en-US" sz="2000" dirty="0">
                <a:latin typeface="Times New Roman" pitchFamily="18" charset="0"/>
                <a:cs typeface="Times New Roman" pitchFamily="18" charset="0"/>
              </a:rPr>
              <a:t>A </a:t>
            </a:r>
            <a:r>
              <a:rPr lang="en-US" sz="2000" dirty="0" err="1">
                <a:latin typeface="Times New Roman" pitchFamily="18" charset="0"/>
                <a:cs typeface="Times New Roman" pitchFamily="18" charset="0"/>
              </a:rPr>
              <a:t>xor</a:t>
            </a:r>
            <a:r>
              <a:rPr lang="en-US" sz="2000" dirty="0">
                <a:latin typeface="Times New Roman" pitchFamily="18" charset="0"/>
                <a:cs typeface="Times New Roman" pitchFamily="18" charset="0"/>
              </a:rPr>
              <a:t> B   =   (</a:t>
            </a:r>
            <a:r>
              <a:rPr lang="en-US" sz="2000" dirty="0" err="1">
                <a:latin typeface="Times New Roman" pitchFamily="18" charset="0"/>
                <a:cs typeface="Times New Roman" pitchFamily="18" charset="0"/>
              </a:rPr>
              <a:t>AvB</a:t>
            </a:r>
            <a:r>
              <a:rPr lang="en-US" sz="2000" dirty="0">
                <a:latin typeface="Times New Roman" pitchFamily="18" charset="0"/>
                <a:cs typeface="Times New Roman" pitchFamily="18" charset="0"/>
              </a:rPr>
              <a:t>)   ^   ¬(A^B)</a:t>
            </a:r>
          </a:p>
          <a:p>
            <a:pPr algn="just">
              <a:lnSpc>
                <a:spcPct val="150000"/>
              </a:lnSpc>
            </a:pPr>
            <a:r>
              <a:rPr lang="en-US" sz="2000" dirty="0">
                <a:latin typeface="Times New Roman" pitchFamily="18" charset="0"/>
                <a:cs typeface="Times New Roman" pitchFamily="18" charset="0"/>
              </a:rPr>
              <a:t>This line of logic contains three important operations: an OR operator in the brackets on the left, an AND operator in the brackets on the right, and another AND operator in the middle. </a:t>
            </a:r>
          </a:p>
          <a:p>
            <a:pPr algn="just">
              <a:lnSpc>
                <a:spcPct val="150000"/>
              </a:lnSpc>
            </a:pPr>
            <a:r>
              <a:rPr lang="en-US" sz="2000" dirty="0">
                <a:latin typeface="Times New Roman" pitchFamily="18" charset="0"/>
                <a:cs typeface="Times New Roman" pitchFamily="18" charset="0"/>
              </a:rPr>
              <a:t>We can create a neuron for each of these operations, and stick them together like this:</a:t>
            </a:r>
            <a:endParaRPr lang="en-US" sz="2000" b="1"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38</a:t>
            </a:fld>
            <a:endParaRPr lang="en-US">
              <a:latin typeface="Times New Roman" pitchFamily="18" charset="0"/>
              <a:cs typeface="Times New Roman" pitchFamily="18" charset="0"/>
            </a:endParaRPr>
          </a:p>
        </p:txBody>
      </p:sp>
      <p:pic>
        <p:nvPicPr>
          <p:cNvPr id="7" name="Picture 6" descr="Picture"/>
          <p:cNvPicPr/>
          <p:nvPr/>
        </p:nvPicPr>
        <p:blipFill>
          <a:blip r:embed="rId2"/>
          <a:srcRect/>
          <a:stretch>
            <a:fillRect/>
          </a:stretch>
        </p:blipFill>
        <p:spPr bwMode="auto">
          <a:xfrm>
            <a:off x="3124200" y="4648200"/>
            <a:ext cx="6019800" cy="16192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r>
              <a:rPr lang="en-US" sz="28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228600" y="381000"/>
            <a:ext cx="8686800" cy="6248400"/>
          </a:xfrm>
        </p:spPr>
        <p:txBody>
          <a:bodyPr>
            <a:noAutofit/>
          </a:bodyPr>
          <a:lstStyle/>
          <a:p>
            <a:pPr algn="just">
              <a:lnSpc>
                <a:spcPct val="150000"/>
              </a:lnSpc>
            </a:pPr>
            <a:r>
              <a:rPr lang="en-US" sz="1900" dirty="0">
                <a:latin typeface="Times New Roman" pitchFamily="18" charset="0"/>
                <a:cs typeface="Times New Roman" pitchFamily="18" charset="0"/>
              </a:rPr>
              <a:t>The upper of the two red neurons in the first layer has two inputs with synaptic weights of 0.6 each and a threshold of 1, exactly the same as the AND gate we made earlier.  This is the AND function in the brackets on the right of the formula  wrote earlier.</a:t>
            </a:r>
          </a:p>
          <a:p>
            <a:pPr>
              <a:lnSpc>
                <a:spcPct val="150000"/>
              </a:lnSpc>
            </a:pPr>
            <a:r>
              <a:rPr lang="en-US" sz="1900" dirty="0">
                <a:latin typeface="Times New Roman" pitchFamily="18" charset="0"/>
                <a:cs typeface="Times New Roman" pitchFamily="18" charset="0"/>
              </a:rPr>
              <a:t>Notice that it is connected to the output neuron with a negative synaptic weight (-2).  This accounts for the NOT operator that precedes the brackets on the right hand side.</a:t>
            </a:r>
          </a:p>
          <a:p>
            <a:pPr algn="just">
              <a:lnSpc>
                <a:spcPct val="150000"/>
              </a:lnSpc>
            </a:pPr>
            <a:r>
              <a:rPr lang="en-US" sz="1900" dirty="0">
                <a:latin typeface="Times New Roman" pitchFamily="18" charset="0"/>
                <a:cs typeface="Times New Roman" pitchFamily="18" charset="0"/>
              </a:rPr>
              <a:t>The lower of the two red neurons in the first layer has two synaptic weights of 1.1 and a threshold of 1, just like the OR gate we made earlier.  This neuron is doing the job of the OR operator in the brackets on the left of the formula.</a:t>
            </a:r>
          </a:p>
          <a:p>
            <a:pPr algn="just">
              <a:lnSpc>
                <a:spcPct val="150000"/>
              </a:lnSpc>
            </a:pPr>
            <a:r>
              <a:rPr lang="en-US" sz="1900" dirty="0">
                <a:latin typeface="Times New Roman" pitchFamily="18" charset="0"/>
                <a:cs typeface="Times New Roman" pitchFamily="18" charset="0"/>
              </a:rPr>
              <a:t>The output neuron is performing another AND operation - the one in the middle of the formula.  Practically, this output neuron is active whenever one of the inputs, A or B is on, but it is overpowered by the inhibition of the upper neuron in cases when both A and B are on.</a:t>
            </a:r>
          </a:p>
        </p:txBody>
      </p:sp>
      <p:sp>
        <p:nvSpPr>
          <p:cNvPr id="4" name="Slide Number Placeholder 3"/>
          <p:cNvSpPr>
            <a:spLocks noGrp="1"/>
          </p:cNvSpPr>
          <p:nvPr>
            <p:ph type="sldNum" sz="quarter" idx="12"/>
          </p:nvPr>
        </p:nvSpPr>
        <p:spPr/>
        <p:txBody>
          <a:bodyPr/>
          <a:lstStyle/>
          <a:p>
            <a:fld id="{9110D104-A363-4B68-8E25-60CAE5B16490}" type="slidenum">
              <a:rPr lang="en-US" sz="1900" smtClean="0">
                <a:latin typeface="Times New Roman" pitchFamily="18" charset="0"/>
                <a:cs typeface="Times New Roman" pitchFamily="18" charset="0"/>
              </a:rPr>
              <a:pPr/>
              <a:t>39</a:t>
            </a:fld>
            <a:endParaRPr lang="en-US" sz="19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Biological Neuron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533400"/>
            <a:ext cx="8686800" cy="5943600"/>
          </a:xfrm>
        </p:spPr>
        <p:txBody>
          <a:bodyPr>
            <a:normAutofit fontScale="70000" lnSpcReduction="20000"/>
          </a:bodyPr>
          <a:lstStyle/>
          <a:p>
            <a:pPr algn="just">
              <a:lnSpc>
                <a:spcPct val="170000"/>
              </a:lnSpc>
            </a:pPr>
            <a:r>
              <a:rPr lang="en-US" b="1" dirty="0">
                <a:solidFill>
                  <a:srgbClr val="FF0000"/>
                </a:solidFill>
                <a:latin typeface="Times New Roman" pitchFamily="18" charset="0"/>
                <a:cs typeface="Times New Roman" pitchFamily="18" charset="0"/>
              </a:rPr>
              <a:t>Working of a Biological Neuron</a:t>
            </a:r>
          </a:p>
          <a:p>
            <a:pPr lvl="1" algn="just">
              <a:lnSpc>
                <a:spcPct val="170000"/>
              </a:lnSpc>
            </a:pPr>
            <a:r>
              <a:rPr lang="en-US" dirty="0">
                <a:latin typeface="Times New Roman" pitchFamily="18" charset="0"/>
                <a:cs typeface="Times New Roman" pitchFamily="18" charset="0"/>
              </a:rPr>
              <a:t>As shown in the above diagram, a typical neuron consists of the following four parts with the help of which we can explain its working:</a:t>
            </a:r>
          </a:p>
          <a:p>
            <a:pPr lvl="1" algn="just">
              <a:lnSpc>
                <a:spcPct val="170000"/>
              </a:lnSpc>
            </a:pPr>
            <a:r>
              <a:rPr lang="en-US" dirty="0">
                <a:solidFill>
                  <a:srgbClr val="FF0000"/>
                </a:solidFill>
                <a:latin typeface="Times New Roman" pitchFamily="18" charset="0"/>
                <a:cs typeface="Times New Roman" pitchFamily="18" charset="0"/>
              </a:rPr>
              <a:t>Dendrites:</a:t>
            </a:r>
            <a:r>
              <a:rPr lang="en-US" dirty="0">
                <a:latin typeface="Times New Roman" pitchFamily="18" charset="0"/>
                <a:cs typeface="Times New Roman" pitchFamily="18" charset="0"/>
              </a:rPr>
              <a:t> They are tree-like branches, responsible for receiving the information from other neurons it is connected to. In other sense, we can say that they are like the ears of neuron.</a:t>
            </a:r>
          </a:p>
          <a:p>
            <a:pPr lvl="1" algn="just">
              <a:lnSpc>
                <a:spcPct val="170000"/>
              </a:lnSpc>
            </a:pPr>
            <a:r>
              <a:rPr lang="en-US" dirty="0">
                <a:solidFill>
                  <a:srgbClr val="FF0000"/>
                </a:solidFill>
                <a:latin typeface="Times New Roman" pitchFamily="18" charset="0"/>
                <a:cs typeface="Times New Roman" pitchFamily="18" charset="0"/>
              </a:rPr>
              <a:t>Soma:</a:t>
            </a:r>
            <a:r>
              <a:rPr lang="en-US" dirty="0">
                <a:latin typeface="Times New Roman" pitchFamily="18" charset="0"/>
                <a:cs typeface="Times New Roman" pitchFamily="18" charset="0"/>
              </a:rPr>
              <a:t> It is the cell body of the neuron and is responsible for processing of information, they have received from dendrites.</a:t>
            </a:r>
          </a:p>
          <a:p>
            <a:pPr lvl="1" algn="just">
              <a:lnSpc>
                <a:spcPct val="170000"/>
              </a:lnSpc>
            </a:pPr>
            <a:r>
              <a:rPr lang="en-US" dirty="0">
                <a:solidFill>
                  <a:srgbClr val="FF0000"/>
                </a:solidFill>
                <a:latin typeface="Times New Roman" pitchFamily="18" charset="0"/>
                <a:cs typeface="Times New Roman" pitchFamily="18" charset="0"/>
              </a:rPr>
              <a:t>Axon:</a:t>
            </a:r>
            <a:r>
              <a:rPr lang="en-US" dirty="0">
                <a:latin typeface="Times New Roman" pitchFamily="18" charset="0"/>
                <a:cs typeface="Times New Roman" pitchFamily="18" charset="0"/>
              </a:rPr>
              <a:t> It is just like a cable through which neurons send the information.</a:t>
            </a:r>
          </a:p>
          <a:p>
            <a:pPr lvl="1" algn="just">
              <a:lnSpc>
                <a:spcPct val="170000"/>
              </a:lnSpc>
            </a:pPr>
            <a:r>
              <a:rPr lang="en-US" dirty="0">
                <a:solidFill>
                  <a:srgbClr val="FF0000"/>
                </a:solidFill>
                <a:latin typeface="Times New Roman" pitchFamily="18" charset="0"/>
                <a:cs typeface="Times New Roman" pitchFamily="18" charset="0"/>
              </a:rPr>
              <a:t>Synapses:</a:t>
            </a:r>
            <a:r>
              <a:rPr lang="en-US" dirty="0">
                <a:latin typeface="Times New Roman" pitchFamily="18" charset="0"/>
                <a:cs typeface="Times New Roman" pitchFamily="18" charset="0"/>
              </a:rPr>
              <a:t> It is the connection between the axon and other neuron dendrites.</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4</a:t>
            </a:fld>
            <a:endParaRPr lang="en-US">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pPr>
              <a:lnSpc>
                <a:spcPct val="150000"/>
              </a:lnSpc>
            </a:pPr>
            <a:r>
              <a:rPr lang="en-US" sz="3200" b="1" dirty="0">
                <a:latin typeface="Times New Roman" pitchFamily="18" charset="0"/>
                <a:cs typeface="Times New Roman" pitchFamily="18" charset="0"/>
              </a:rPr>
              <a:t>Learning in Neural Networks:</a:t>
            </a:r>
          </a:p>
        </p:txBody>
      </p:sp>
      <p:sp>
        <p:nvSpPr>
          <p:cNvPr id="3" name="Content Placeholder 2"/>
          <p:cNvSpPr>
            <a:spLocks noGrp="1"/>
          </p:cNvSpPr>
          <p:nvPr>
            <p:ph idx="1"/>
          </p:nvPr>
        </p:nvSpPr>
        <p:spPr>
          <a:xfrm>
            <a:off x="0" y="228600"/>
            <a:ext cx="9144000" cy="6096000"/>
          </a:xfrm>
        </p:spPr>
        <p:txBody>
          <a:bodyPr>
            <a:noAutofit/>
          </a:bodyPr>
          <a:lstStyle/>
          <a:p>
            <a:pPr>
              <a:lnSpc>
                <a:spcPct val="150000"/>
              </a:lnSpc>
            </a:pPr>
            <a:r>
              <a:rPr lang="en-US" sz="3200" dirty="0">
                <a:latin typeface="Times New Roman" pitchFamily="18" charset="0"/>
                <a:cs typeface="Times New Roman" pitchFamily="18" charset="0"/>
              </a:rPr>
              <a:t>Learning:</a:t>
            </a:r>
          </a:p>
          <a:p>
            <a:pPr lvl="1">
              <a:lnSpc>
                <a:spcPct val="150000"/>
              </a:lnSpc>
            </a:pPr>
            <a:r>
              <a:rPr lang="en-US" sz="2000" dirty="0">
                <a:latin typeface="Times New Roman" pitchFamily="18" charset="0"/>
                <a:cs typeface="Times New Roman" pitchFamily="18" charset="0"/>
              </a:rPr>
              <a:t>Learning in neural networks is carried out by adjusting the connection weights among neurons. </a:t>
            </a:r>
          </a:p>
          <a:p>
            <a:pPr lvl="1">
              <a:lnSpc>
                <a:spcPct val="150000"/>
              </a:lnSpc>
            </a:pPr>
            <a:r>
              <a:rPr lang="en-US" sz="2000" dirty="0">
                <a:latin typeface="Times New Roman" pitchFamily="18" charset="0"/>
                <a:cs typeface="Times New Roman" pitchFamily="18" charset="0"/>
              </a:rPr>
              <a:t>There is no algorithm that determines how the weights should be assigned in order to solve specific problems. Hence, the weights are determined by a learning process </a:t>
            </a:r>
          </a:p>
          <a:p>
            <a:pPr>
              <a:lnSpc>
                <a:spcPct val="150000"/>
              </a:lnSpc>
            </a:pPr>
            <a:r>
              <a:rPr lang="en-US" sz="2400" dirty="0">
                <a:latin typeface="Times New Roman" pitchFamily="18" charset="0"/>
                <a:cs typeface="Times New Roman" pitchFamily="18" charset="0"/>
              </a:rPr>
              <a:t>Learning may be classified into two categories</a:t>
            </a:r>
            <a:r>
              <a:rPr lang="en-US" sz="2800" dirty="0">
                <a:latin typeface="Times New Roman" pitchFamily="18" charset="0"/>
                <a:cs typeface="Times New Roman" pitchFamily="18" charset="0"/>
              </a:rPr>
              <a:t>: </a:t>
            </a:r>
          </a:p>
          <a:p>
            <a:pPr lvl="1">
              <a:lnSpc>
                <a:spcPct val="150000"/>
              </a:lnSpc>
            </a:pPr>
            <a:r>
              <a:rPr lang="en-US" sz="2000" dirty="0">
                <a:latin typeface="Times New Roman" pitchFamily="18" charset="0"/>
                <a:cs typeface="Times New Roman" pitchFamily="18" charset="0"/>
              </a:rPr>
              <a:t>Supervised Learning </a:t>
            </a:r>
          </a:p>
          <a:p>
            <a:pPr lvl="1">
              <a:lnSpc>
                <a:spcPct val="150000"/>
              </a:lnSpc>
            </a:pPr>
            <a:r>
              <a:rPr lang="en-US" sz="2000" dirty="0">
                <a:latin typeface="Times New Roman" pitchFamily="18" charset="0"/>
                <a:cs typeface="Times New Roman" pitchFamily="18" charset="0"/>
              </a:rPr>
              <a:t>Unsupervised Learning </a:t>
            </a:r>
          </a:p>
          <a:p>
            <a:pPr>
              <a:lnSpc>
                <a:spcPct val="150000"/>
              </a:lnSpc>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nSpc>
                <a:spcPct val="150000"/>
              </a:lnSpc>
            </a:pPr>
            <a:fld id="{9110D104-A363-4B68-8E25-60CAE5B16490}" type="slidenum">
              <a:rPr lang="en-US" smtClean="0">
                <a:latin typeface="Times New Roman" pitchFamily="18" charset="0"/>
                <a:cs typeface="Times New Roman" pitchFamily="18" charset="0"/>
              </a:rPr>
              <a:pPr>
                <a:lnSpc>
                  <a:spcPct val="150000"/>
                </a:lnSpc>
              </a:pPr>
              <a:t>40</a:t>
            </a:fld>
            <a:endParaRPr lang="en-US">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4114800"/>
          </a:xfrm>
        </p:spPr>
        <p:txBody>
          <a:bodyPr>
            <a:normAutofit fontScale="62500" lnSpcReduction="20000"/>
          </a:bodyPr>
          <a:lstStyle/>
          <a:p>
            <a:pPr algn="just">
              <a:lnSpc>
                <a:spcPct val="170000"/>
              </a:lnSpc>
              <a:buNone/>
            </a:pPr>
            <a:r>
              <a:rPr lang="en-US" b="1" dirty="0">
                <a:latin typeface="Times New Roman" pitchFamily="18" charset="0"/>
                <a:cs typeface="Times New Roman" pitchFamily="18" charset="0"/>
              </a:rPr>
              <a:t>1) Supervised Learning: </a:t>
            </a:r>
          </a:p>
          <a:p>
            <a:pPr lvl="1" algn="just">
              <a:lnSpc>
                <a:spcPct val="170000"/>
              </a:lnSpc>
            </a:pPr>
            <a:r>
              <a:rPr lang="en-US" dirty="0">
                <a:latin typeface="Times New Roman" pitchFamily="18" charset="0"/>
                <a:cs typeface="Times New Roman" pitchFamily="18" charset="0"/>
              </a:rPr>
              <a:t>In supervised learning, the network is presented with inputs together with the target (teacher signal) outputs. </a:t>
            </a:r>
          </a:p>
          <a:p>
            <a:pPr lvl="1" algn="just">
              <a:lnSpc>
                <a:spcPct val="170000"/>
              </a:lnSpc>
            </a:pPr>
            <a:r>
              <a:rPr lang="en-US" dirty="0">
                <a:latin typeface="Times New Roman" pitchFamily="18" charset="0"/>
                <a:cs typeface="Times New Roman" pitchFamily="18" charset="0"/>
              </a:rPr>
              <a:t>Then, the neural network tries to produce an output as close as possible to the target output by adjusting the values of internal weights.</a:t>
            </a:r>
          </a:p>
          <a:p>
            <a:pPr lvl="1" algn="just">
              <a:lnSpc>
                <a:spcPct val="170000"/>
              </a:lnSpc>
            </a:pPr>
            <a:r>
              <a:rPr lang="en-US" dirty="0">
                <a:latin typeface="Times New Roman" pitchFamily="18" charset="0"/>
                <a:cs typeface="Times New Roman" pitchFamily="18" charset="0"/>
              </a:rPr>
              <a:t> The most common supervised learning method is the “</a:t>
            </a:r>
            <a:r>
              <a:rPr lang="en-US" b="1" dirty="0">
                <a:latin typeface="Times New Roman" pitchFamily="18" charset="0"/>
                <a:cs typeface="Times New Roman" pitchFamily="18" charset="0"/>
              </a:rPr>
              <a:t>error correction method”. </a:t>
            </a:r>
          </a:p>
          <a:p>
            <a:pPr lvl="2" algn="just">
              <a:lnSpc>
                <a:spcPct val="170000"/>
              </a:lnSpc>
            </a:pPr>
            <a:r>
              <a:rPr lang="en-US" dirty="0">
                <a:latin typeface="Times New Roman" pitchFamily="18" charset="0"/>
                <a:cs typeface="Times New Roman" pitchFamily="18" charset="0"/>
              </a:rPr>
              <a:t>Neural networks are trained with this method in order to reduce the error (difference between the network's output and the desired output) to zero.</a:t>
            </a:r>
          </a:p>
        </p:txBody>
      </p:sp>
      <p:pic>
        <p:nvPicPr>
          <p:cNvPr id="10242" name="Picture 2"/>
          <p:cNvPicPr>
            <a:picLocks noChangeAspect="1" noChangeArrowheads="1"/>
          </p:cNvPicPr>
          <p:nvPr/>
        </p:nvPicPr>
        <p:blipFill>
          <a:blip r:embed="rId2"/>
          <a:srcRect/>
          <a:stretch>
            <a:fillRect/>
          </a:stretch>
        </p:blipFill>
        <p:spPr bwMode="auto">
          <a:xfrm>
            <a:off x="2895600" y="3886200"/>
            <a:ext cx="4314825" cy="24193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9110D104-A363-4B68-8E25-60CAE5B16490}" type="slidenum">
              <a:rPr lang="en-US" smtClean="0"/>
              <a:pPr/>
              <a:t>41</a:t>
            </a:fld>
            <a:endParaRPr lang="en-US"/>
          </a:p>
        </p:txBody>
      </p:sp>
      <p:sp>
        <p:nvSpPr>
          <p:cNvPr id="6" name="Title 1"/>
          <p:cNvSpPr>
            <a:spLocks noGrp="1"/>
          </p:cNvSpPr>
          <p:nvPr>
            <p:ph type="title"/>
          </p:nvPr>
        </p:nvSpPr>
        <p:spPr>
          <a:xfrm>
            <a:off x="457200" y="0"/>
            <a:ext cx="8229600" cy="381000"/>
          </a:xfrm>
        </p:spPr>
        <p:txBody>
          <a:bodyPr>
            <a:noAutofit/>
          </a:bodyPr>
          <a:lstStyle/>
          <a:p>
            <a:pPr>
              <a:lnSpc>
                <a:spcPct val="150000"/>
              </a:lnSpc>
            </a:pPr>
            <a:r>
              <a:rPr lang="en-US" sz="3200" b="1" dirty="0">
                <a:latin typeface="Times New Roman" pitchFamily="18" charset="0"/>
                <a:cs typeface="Times New Roman" pitchFamily="18" charset="0"/>
              </a:rPr>
              <a:t>Learning in Neural Networks: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5943600"/>
          </a:xfrm>
        </p:spPr>
        <p:txBody>
          <a:bodyPr>
            <a:normAutofit/>
          </a:bodyPr>
          <a:lstStyle/>
          <a:p>
            <a:pPr>
              <a:lnSpc>
                <a:spcPct val="150000"/>
              </a:lnSpc>
              <a:buNone/>
            </a:pPr>
            <a:r>
              <a:rPr lang="en-US" sz="2400" b="1" dirty="0">
                <a:latin typeface="Times New Roman" pitchFamily="18" charset="0"/>
                <a:cs typeface="Times New Roman" pitchFamily="18" charset="0"/>
              </a:rPr>
              <a:t>2) Unsupervised Learning: </a:t>
            </a:r>
          </a:p>
          <a:p>
            <a:pPr lvl="1">
              <a:lnSpc>
                <a:spcPct val="150000"/>
              </a:lnSpc>
            </a:pPr>
            <a:r>
              <a:rPr lang="en-US" sz="2000" dirty="0">
                <a:latin typeface="Times New Roman" pitchFamily="18" charset="0"/>
                <a:cs typeface="Times New Roman" pitchFamily="18" charset="0"/>
              </a:rPr>
              <a:t>In unsupervised learning, there is no teacher (target signal/output) from outside and the network adjusts its weights in response to only the input patterns</a:t>
            </a:r>
          </a:p>
          <a:p>
            <a:pPr lvl="1">
              <a:lnSpc>
                <a:spcPct val="150000"/>
              </a:lnSpc>
            </a:pPr>
            <a:r>
              <a:rPr lang="en-US" sz="2000" dirty="0">
                <a:latin typeface="Times New Roman" pitchFamily="18" charset="0"/>
                <a:cs typeface="Times New Roman" pitchFamily="18" charset="0"/>
              </a:rPr>
              <a:t> A typical example of unsupervised learning is </a:t>
            </a:r>
            <a:r>
              <a:rPr lang="en-US" sz="2000" b="1" dirty="0" err="1">
                <a:latin typeface="Times New Roman" pitchFamily="18" charset="0"/>
                <a:cs typeface="Times New Roman" pitchFamily="18" charset="0"/>
              </a:rPr>
              <a:t>Hebbian</a:t>
            </a:r>
            <a:r>
              <a:rPr lang="en-US" sz="2000" b="1" dirty="0">
                <a:latin typeface="Times New Roman" pitchFamily="18" charset="0"/>
                <a:cs typeface="Times New Roman" pitchFamily="18" charset="0"/>
              </a:rPr>
              <a:t> learning.</a:t>
            </a:r>
          </a:p>
          <a:p>
            <a:pPr lvl="1">
              <a:lnSpc>
                <a:spcPct val="150000"/>
              </a:lnSpc>
            </a:pPr>
            <a:endParaRPr lang="en-US" sz="2000" dirty="0">
              <a:latin typeface="Times New Roman" pitchFamily="18" charset="0"/>
              <a:cs typeface="Times New Roman" pitchFamily="18" charset="0"/>
            </a:endParaRPr>
          </a:p>
        </p:txBody>
      </p:sp>
      <p:pic>
        <p:nvPicPr>
          <p:cNvPr id="11267" name="Picture 3"/>
          <p:cNvPicPr>
            <a:picLocks noChangeAspect="1" noChangeArrowheads="1"/>
          </p:cNvPicPr>
          <p:nvPr/>
        </p:nvPicPr>
        <p:blipFill>
          <a:blip r:embed="rId2"/>
          <a:srcRect/>
          <a:stretch>
            <a:fillRect/>
          </a:stretch>
        </p:blipFill>
        <p:spPr bwMode="auto">
          <a:xfrm>
            <a:off x="2590800" y="3048000"/>
            <a:ext cx="3457575" cy="31527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9110D104-A363-4B68-8E25-60CAE5B16490}" type="slidenum">
              <a:rPr lang="en-US" smtClean="0"/>
              <a:pPr/>
              <a:t>42</a:t>
            </a:fld>
            <a:endParaRPr lang="en-US"/>
          </a:p>
        </p:txBody>
      </p:sp>
      <p:sp>
        <p:nvSpPr>
          <p:cNvPr id="6" name="Title 1"/>
          <p:cNvSpPr>
            <a:spLocks noGrp="1"/>
          </p:cNvSpPr>
          <p:nvPr>
            <p:ph type="title"/>
          </p:nvPr>
        </p:nvSpPr>
        <p:spPr>
          <a:xfrm>
            <a:off x="457200" y="0"/>
            <a:ext cx="8229600" cy="381000"/>
          </a:xfrm>
        </p:spPr>
        <p:txBody>
          <a:bodyPr>
            <a:noAutofit/>
          </a:bodyPr>
          <a:lstStyle/>
          <a:p>
            <a:pPr>
              <a:lnSpc>
                <a:spcPct val="150000"/>
              </a:lnSpc>
            </a:pPr>
            <a:r>
              <a:rPr lang="en-US" sz="3200" b="1" dirty="0">
                <a:latin typeface="Times New Roman" pitchFamily="18" charset="0"/>
                <a:cs typeface="Times New Roman" pitchFamily="18" charset="0"/>
              </a:rPr>
              <a:t>Learning in Neural Networks: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67512"/>
          </a:xfrm>
        </p:spPr>
        <p:txBody>
          <a:bodyPr>
            <a:noAutofit/>
          </a:bodyPr>
          <a:lstStyle/>
          <a:p>
            <a:r>
              <a:rPr lang="en-US" sz="3600" b="1" dirty="0">
                <a:latin typeface="Times New Roman" pitchFamily="18" charset="0"/>
                <a:cs typeface="Times New Roman" pitchFamily="18" charset="0"/>
              </a:rPr>
              <a:t>Network Architecture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715000"/>
          </a:xfrm>
        </p:spPr>
        <p:txBody>
          <a:bodyPr>
            <a:normAutofit/>
          </a:bodyPr>
          <a:lstStyle/>
          <a:p>
            <a:pPr>
              <a:lnSpc>
                <a:spcPct val="150000"/>
              </a:lnSpc>
              <a:buNone/>
            </a:pPr>
            <a:r>
              <a:rPr lang="en-US" sz="2400" b="1" dirty="0">
                <a:latin typeface="Times New Roman" pitchFamily="18" charset="0"/>
                <a:cs typeface="Times New Roman" pitchFamily="18" charset="0"/>
              </a:rPr>
              <a:t>1) Feed-forward networks: </a:t>
            </a:r>
          </a:p>
          <a:p>
            <a:pPr lvl="1">
              <a:lnSpc>
                <a:spcPct val="150000"/>
              </a:lnSpc>
            </a:pPr>
            <a:r>
              <a:rPr lang="en-US" sz="2000" dirty="0">
                <a:latin typeface="Times New Roman" pitchFamily="18" charset="0"/>
                <a:cs typeface="Times New Roman" pitchFamily="18" charset="0"/>
              </a:rPr>
              <a:t>Feed-forward ANNs allow signals to travel one way only; from input to output.</a:t>
            </a:r>
          </a:p>
          <a:p>
            <a:pPr lvl="1">
              <a:lnSpc>
                <a:spcPct val="150000"/>
              </a:lnSpc>
            </a:pPr>
            <a:r>
              <a:rPr lang="en-US" sz="2000" dirty="0">
                <a:latin typeface="Times New Roman" pitchFamily="18" charset="0"/>
                <a:cs typeface="Times New Roman" pitchFamily="18" charset="0"/>
              </a:rPr>
              <a:t> There is no feedback (loops) i.e. the output of any layer does not affect that same layer. </a:t>
            </a:r>
          </a:p>
          <a:p>
            <a:pPr lvl="1">
              <a:lnSpc>
                <a:spcPct val="150000"/>
              </a:lnSpc>
            </a:pPr>
            <a:r>
              <a:rPr lang="en-US" sz="2000" dirty="0">
                <a:latin typeface="Times New Roman" pitchFamily="18" charset="0"/>
                <a:cs typeface="Times New Roman" pitchFamily="18" charset="0"/>
              </a:rPr>
              <a:t>Feed-forward ANNs tend to be straight forward networks that associate inputs with outputs. </a:t>
            </a:r>
          </a:p>
        </p:txBody>
      </p:sp>
      <p:pic>
        <p:nvPicPr>
          <p:cNvPr id="5122" name="Picture 2"/>
          <p:cNvPicPr>
            <a:picLocks noChangeAspect="1" noChangeArrowheads="1"/>
          </p:cNvPicPr>
          <p:nvPr/>
        </p:nvPicPr>
        <p:blipFill>
          <a:blip r:embed="rId2"/>
          <a:srcRect/>
          <a:stretch>
            <a:fillRect/>
          </a:stretch>
        </p:blipFill>
        <p:spPr bwMode="auto">
          <a:xfrm>
            <a:off x="1524000" y="4572000"/>
            <a:ext cx="6019801" cy="1752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43</a:t>
            </a:fld>
            <a:endParaRPr lang="en-US">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411162"/>
          </a:xfrm>
        </p:spPr>
        <p:txBody>
          <a:bodyPr>
            <a:noAutofit/>
          </a:bodyPr>
          <a:lstStyle/>
          <a:p>
            <a:r>
              <a:rPr lang="en-US" sz="3200" b="1" dirty="0">
                <a:latin typeface="Times New Roman" pitchFamily="18" charset="0"/>
                <a:cs typeface="Times New Roman" pitchFamily="18" charset="0"/>
              </a:rPr>
              <a:t>Types of Feed Forward Neural Network:</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pPr algn="just">
              <a:lnSpc>
                <a:spcPct val="150000"/>
              </a:lnSpc>
              <a:buNone/>
            </a:pPr>
            <a:r>
              <a:rPr lang="en-US" sz="2800" b="1" dirty="0">
                <a:latin typeface="Times New Roman" pitchFamily="18" charset="0"/>
                <a:cs typeface="Times New Roman" pitchFamily="18" charset="0"/>
              </a:rPr>
              <a:t>a) Single-layer neural networks </a:t>
            </a:r>
          </a:p>
          <a:p>
            <a:pPr algn="just">
              <a:lnSpc>
                <a:spcPct val="150000"/>
              </a:lnSpc>
              <a:buNone/>
            </a:pPr>
            <a:r>
              <a:rPr lang="en-US" sz="2400" dirty="0">
                <a:latin typeface="Times New Roman" pitchFamily="18" charset="0"/>
                <a:cs typeface="Times New Roman" pitchFamily="18" charset="0"/>
              </a:rPr>
              <a:t>	A neural network in which all the inputs connected directly to the outputs is called a single-layer neural network.</a:t>
            </a:r>
          </a:p>
        </p:txBody>
      </p:sp>
      <p:pic>
        <p:nvPicPr>
          <p:cNvPr id="8194" name="Picture 2"/>
          <p:cNvPicPr>
            <a:picLocks noChangeAspect="1" noChangeArrowheads="1"/>
          </p:cNvPicPr>
          <p:nvPr/>
        </p:nvPicPr>
        <p:blipFill>
          <a:blip r:embed="rId2"/>
          <a:srcRect/>
          <a:stretch>
            <a:fillRect/>
          </a:stretch>
        </p:blipFill>
        <p:spPr bwMode="auto">
          <a:xfrm>
            <a:off x="2667000" y="3429000"/>
            <a:ext cx="3438525" cy="2514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44</a:t>
            </a:fld>
            <a:endParaRPr lang="en-US">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Autofit/>
          </a:bodyPr>
          <a:lstStyle/>
          <a:p>
            <a:r>
              <a:rPr lang="en-US" sz="3200" b="1" dirty="0">
                <a:latin typeface="Times New Roman" pitchFamily="18" charset="0"/>
                <a:cs typeface="Times New Roman" pitchFamily="18" charset="0"/>
              </a:rPr>
              <a:t>Types of Feed Forward Neural Network:</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516563"/>
          </a:xfrm>
        </p:spPr>
        <p:txBody>
          <a:bodyPr>
            <a:normAutofit/>
          </a:bodyPr>
          <a:lstStyle/>
          <a:p>
            <a:pPr marL="514350" indent="-514350" algn="just">
              <a:lnSpc>
                <a:spcPct val="150000"/>
              </a:lnSpc>
              <a:buAutoNum type="alphaLcParenR"/>
            </a:pPr>
            <a:r>
              <a:rPr lang="en-US" sz="2800" dirty="0">
                <a:solidFill>
                  <a:srgbClr val="FF0000"/>
                </a:solidFill>
                <a:latin typeface="Times New Roman" pitchFamily="18" charset="0"/>
                <a:cs typeface="Times New Roman" pitchFamily="18" charset="0"/>
              </a:rPr>
              <a:t>Single-layer Feed Forward neural networks</a:t>
            </a:r>
            <a:r>
              <a:rPr lang="en-US" sz="2800" dirty="0">
                <a:latin typeface="Times New Roman" pitchFamily="18" charset="0"/>
                <a:cs typeface="Times New Roman" pitchFamily="18" charset="0"/>
              </a:rPr>
              <a:t> :</a:t>
            </a:r>
          </a:p>
          <a:p>
            <a:pPr marL="514350" indent="-514350" algn="just">
              <a:lnSpc>
                <a:spcPct val="150000"/>
              </a:lnSpc>
              <a:buNone/>
            </a:pPr>
            <a:r>
              <a:rPr lang="en-US" sz="2800" dirty="0">
                <a:latin typeface="Times New Roman" pitchFamily="18" charset="0"/>
                <a:cs typeface="Times New Roman" pitchFamily="18" charset="0"/>
              </a:rPr>
              <a:t>Two types: </a:t>
            </a:r>
          </a:p>
          <a:p>
            <a:pPr marL="914400" lvl="1" indent="-514350" algn="just">
              <a:lnSpc>
                <a:spcPct val="150000"/>
              </a:lnSpc>
            </a:pPr>
            <a:r>
              <a:rPr lang="en-US" sz="2400" dirty="0">
                <a:latin typeface="Times New Roman" pitchFamily="18" charset="0"/>
                <a:cs typeface="Times New Roman" pitchFamily="18" charset="0"/>
              </a:rPr>
              <a:t>Perceptron, and</a:t>
            </a:r>
          </a:p>
          <a:p>
            <a:pPr marL="914400" lvl="1" indent="-514350" algn="just">
              <a:lnSpc>
                <a:spcPct val="150000"/>
              </a:lnSpc>
            </a:pPr>
            <a:r>
              <a:rPr lang="en-US" sz="2400" dirty="0">
                <a:latin typeface="Times New Roman" pitchFamily="18" charset="0"/>
                <a:cs typeface="Times New Roman" pitchFamily="18" charset="0"/>
              </a:rPr>
              <a:t>ADLINE	 </a:t>
            </a:r>
            <a:r>
              <a:rPr lang="en-US" sz="2000"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45</a:t>
            </a:fld>
            <a:endParaRPr lang="en-US">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Autofit/>
          </a:bodyPr>
          <a:lstStyle/>
          <a:p>
            <a:pPr>
              <a:lnSpc>
                <a:spcPct val="150000"/>
              </a:lnSpc>
            </a:pPr>
            <a:r>
              <a:rPr lang="en-US" sz="3200" b="1" dirty="0">
                <a:latin typeface="Times New Roman" pitchFamily="18" charset="0"/>
                <a:cs typeface="Times New Roman" pitchFamily="18" charset="0"/>
              </a:rPr>
              <a:t>Perceptron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516563"/>
          </a:xfrm>
        </p:spPr>
        <p:txBody>
          <a:bodyPr>
            <a:normAutofit fontScale="92500"/>
          </a:bodyPr>
          <a:lstStyle/>
          <a:p>
            <a:pPr algn="just">
              <a:lnSpc>
                <a:spcPct val="150000"/>
              </a:lnSpc>
            </a:pPr>
            <a:r>
              <a:rPr lang="en-US" sz="2400" dirty="0">
                <a:latin typeface="Times New Roman" pitchFamily="18" charset="0"/>
                <a:cs typeface="Times New Roman" pitchFamily="18" charset="0"/>
              </a:rPr>
              <a:t>Developed by Frank Rosenblatt by using McCulloch and Pitts model, perceptron is the basic operational unit of artificial neural networks. </a:t>
            </a:r>
          </a:p>
          <a:p>
            <a:pPr algn="just">
              <a:lnSpc>
                <a:spcPct val="150000"/>
              </a:lnSpc>
            </a:pPr>
            <a:r>
              <a:rPr lang="en-US" sz="2400" dirty="0">
                <a:latin typeface="Times New Roman" pitchFamily="18" charset="0"/>
                <a:cs typeface="Times New Roman" pitchFamily="18" charset="0"/>
              </a:rPr>
              <a:t>It employs supervised learning rule and is able to classify the data into two classes.</a:t>
            </a:r>
          </a:p>
          <a:p>
            <a:pPr algn="just">
              <a:lnSpc>
                <a:spcPct val="150000"/>
              </a:lnSpc>
            </a:pPr>
            <a:r>
              <a:rPr lang="en-US" sz="2400" dirty="0">
                <a:solidFill>
                  <a:srgbClr val="FF0000"/>
                </a:solidFill>
                <a:latin typeface="Times New Roman" pitchFamily="18" charset="0"/>
                <a:cs typeface="Times New Roman" pitchFamily="18" charset="0"/>
              </a:rPr>
              <a:t>Operational characteristics of the perceptron:</a:t>
            </a:r>
            <a:r>
              <a:rPr lang="en-US" sz="2400" dirty="0">
                <a:latin typeface="Times New Roman" pitchFamily="18" charset="0"/>
                <a:cs typeface="Times New Roman" pitchFamily="18" charset="0"/>
              </a:rPr>
              <a:t> </a:t>
            </a:r>
          </a:p>
          <a:p>
            <a:pPr lvl="1" algn="just">
              <a:lnSpc>
                <a:spcPct val="150000"/>
              </a:lnSpc>
            </a:pPr>
            <a:r>
              <a:rPr lang="en-US" sz="2000" dirty="0">
                <a:latin typeface="Times New Roman" pitchFamily="18" charset="0"/>
                <a:cs typeface="Times New Roman" pitchFamily="18" charset="0"/>
              </a:rPr>
              <a:t>It consists of a single neuron with an arbitrary number of inputs along with adjustable weights, but the output of the neuron is 1 or -1 depending upon the input. It also consists of a bias whose weight is always 1.</a:t>
            </a:r>
          </a:p>
          <a:p>
            <a:pPr algn="just">
              <a:lnSpc>
                <a:spcPct val="150000"/>
              </a:lnSpc>
            </a:pPr>
            <a:r>
              <a:rPr lang="en-US" sz="2400" dirty="0">
                <a:latin typeface="Times New Roman" pitchFamily="18" charset="0"/>
                <a:cs typeface="Times New Roman" pitchFamily="18" charset="0"/>
              </a:rPr>
              <a:t>Following figure gives a schematic representation of the perceptron.</a:t>
            </a:r>
          </a:p>
        </p:txBody>
      </p:sp>
      <p:sp>
        <p:nvSpPr>
          <p:cNvPr id="5" name="Slide Number Placeholder 4"/>
          <p:cNvSpPr>
            <a:spLocks noGrp="1"/>
          </p:cNvSpPr>
          <p:nvPr>
            <p:ph type="sldNum" sz="quarter" idx="12"/>
          </p:nvPr>
        </p:nvSpPr>
        <p:spPr/>
        <p:txBody>
          <a:bodyPr/>
          <a:lstStyle/>
          <a:p>
            <a:pPr algn="just">
              <a:lnSpc>
                <a:spcPct val="150000"/>
              </a:lnSpc>
            </a:pPr>
            <a:fld id="{9110D104-A363-4B68-8E25-60CAE5B16490}" type="slidenum">
              <a:rPr lang="en-US" smtClean="0">
                <a:latin typeface="Times New Roman" pitchFamily="18" charset="0"/>
                <a:cs typeface="Times New Roman" pitchFamily="18" charset="0"/>
              </a:rPr>
              <a:pPr algn="just">
                <a:lnSpc>
                  <a:spcPct val="150000"/>
                </a:lnSpc>
              </a:pPr>
              <a:t>46</a:t>
            </a:fld>
            <a:endParaRPr lang="en-US">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Autofit/>
          </a:bodyPr>
          <a:lstStyle/>
          <a:p>
            <a:r>
              <a:rPr lang="en-US" sz="3200" b="1" dirty="0">
                <a:latin typeface="Times New Roman" pitchFamily="18" charset="0"/>
                <a:cs typeface="Times New Roman" pitchFamily="18" charset="0"/>
              </a:rPr>
              <a:t>Perceptron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516563"/>
          </a:xfrm>
        </p:spPr>
        <p:txBody>
          <a:bodyPr>
            <a:normAutofit/>
          </a:bodyPr>
          <a:lstStyle/>
          <a:p>
            <a:r>
              <a:rPr lang="en-US" sz="2000" dirty="0">
                <a:latin typeface="Times New Roman" pitchFamily="18" charset="0"/>
                <a:cs typeface="Times New Roman" pitchFamily="18" charset="0"/>
              </a:rPr>
              <a:t>Following figure gives a schematic representation of the perceptron:</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47</a:t>
            </a:fld>
            <a:endParaRPr lang="en-US">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81000" y="1524000"/>
            <a:ext cx="8229600" cy="48006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Autofit/>
          </a:bodyPr>
          <a:lstStyle/>
          <a:p>
            <a:r>
              <a:rPr lang="en-US" sz="3200" b="1" dirty="0">
                <a:latin typeface="Times New Roman" pitchFamily="18" charset="0"/>
                <a:cs typeface="Times New Roman" pitchFamily="18" charset="0"/>
              </a:rPr>
              <a:t>Perceptron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381000"/>
            <a:ext cx="8610600" cy="6019800"/>
          </a:xfrm>
        </p:spPr>
        <p:txBody>
          <a:bodyPr>
            <a:normAutofit/>
          </a:bodyPr>
          <a:lstStyle/>
          <a:p>
            <a:pPr algn="just">
              <a:lnSpc>
                <a:spcPct val="150000"/>
              </a:lnSpc>
            </a:pPr>
            <a:r>
              <a:rPr lang="en-US" sz="2400" dirty="0">
                <a:latin typeface="Times New Roman" pitchFamily="18" charset="0"/>
                <a:cs typeface="Times New Roman" pitchFamily="18" charset="0"/>
              </a:rPr>
              <a:t>Perceptron thus has the following three basic elements:</a:t>
            </a:r>
          </a:p>
          <a:p>
            <a:pPr lvl="1" algn="just">
              <a:lnSpc>
                <a:spcPct val="150000"/>
              </a:lnSpc>
            </a:pPr>
            <a:r>
              <a:rPr lang="en-US" sz="2000" dirty="0">
                <a:solidFill>
                  <a:srgbClr val="FF0000"/>
                </a:solidFill>
                <a:latin typeface="Times New Roman" pitchFamily="18" charset="0"/>
                <a:cs typeface="Times New Roman" pitchFamily="18" charset="0"/>
              </a:rPr>
              <a:t>Links</a:t>
            </a:r>
            <a:r>
              <a:rPr lang="en-US" sz="2000" dirty="0">
                <a:latin typeface="Times New Roman" pitchFamily="18" charset="0"/>
                <a:cs typeface="Times New Roman" pitchFamily="18" charset="0"/>
              </a:rPr>
              <a:t>: It would have a set of connection links, which carries a weight including a bias always having weight 1.</a:t>
            </a:r>
          </a:p>
          <a:p>
            <a:pPr lvl="1" algn="just">
              <a:lnSpc>
                <a:spcPct val="150000"/>
              </a:lnSpc>
            </a:pPr>
            <a:r>
              <a:rPr lang="en-US" sz="2000" dirty="0">
                <a:solidFill>
                  <a:srgbClr val="FF0000"/>
                </a:solidFill>
                <a:latin typeface="Times New Roman" pitchFamily="18" charset="0"/>
                <a:cs typeface="Times New Roman" pitchFamily="18" charset="0"/>
              </a:rPr>
              <a:t>Adder</a:t>
            </a:r>
            <a:r>
              <a:rPr lang="en-US" sz="2000" dirty="0">
                <a:latin typeface="Times New Roman" pitchFamily="18" charset="0"/>
                <a:cs typeface="Times New Roman" pitchFamily="18" charset="0"/>
              </a:rPr>
              <a:t>: It adds the input after they are multiplied with their respective weights. It also add up the bias.</a:t>
            </a:r>
          </a:p>
          <a:p>
            <a:pPr lvl="1" algn="just">
              <a:lnSpc>
                <a:spcPct val="150000"/>
              </a:lnSpc>
            </a:pPr>
            <a:r>
              <a:rPr lang="en-US" sz="2000" dirty="0">
                <a:solidFill>
                  <a:srgbClr val="FF0000"/>
                </a:solidFill>
                <a:latin typeface="Times New Roman" pitchFamily="18" charset="0"/>
                <a:cs typeface="Times New Roman" pitchFamily="18" charset="0"/>
              </a:rPr>
              <a:t>Activation function</a:t>
            </a:r>
            <a:r>
              <a:rPr lang="en-US" sz="2000" dirty="0">
                <a:latin typeface="Times New Roman" pitchFamily="18" charset="0"/>
                <a:cs typeface="Times New Roman" pitchFamily="18" charset="0"/>
              </a:rPr>
              <a:t>: It limits the output of neuron. The most basic activation function is a sign function that has two possible outputs. This function returns 1, if the input is positive, and -1 for any negative input.</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48</a:t>
            </a:fld>
            <a:endParaRPr lang="en-US">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Autofit/>
          </a:bodyPr>
          <a:lstStyle/>
          <a:p>
            <a:r>
              <a:rPr lang="en-US" sz="3200" b="1" dirty="0">
                <a:latin typeface="Times New Roman" pitchFamily="18" charset="0"/>
                <a:cs typeface="Times New Roman" pitchFamily="18" charset="0"/>
              </a:rPr>
              <a:t>Adaptive Linear Neuron (ADALINE)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381000"/>
            <a:ext cx="8610600" cy="6019800"/>
          </a:xfrm>
        </p:spPr>
        <p:txBody>
          <a:bodyPr>
            <a:normAutofit/>
          </a:bodyPr>
          <a:lstStyle/>
          <a:p>
            <a:pPr algn="just">
              <a:lnSpc>
                <a:spcPct val="150000"/>
              </a:lnSpc>
            </a:pPr>
            <a:r>
              <a:rPr lang="en-US" sz="2400" dirty="0">
                <a:latin typeface="Times New Roman" pitchFamily="18" charset="0"/>
                <a:cs typeface="Times New Roman" pitchFamily="18" charset="0"/>
              </a:rPr>
              <a:t>ADALINE which stands for Adaptive Linear Neuron, is a network having a single linear unit.</a:t>
            </a:r>
          </a:p>
          <a:p>
            <a:pPr algn="just">
              <a:lnSpc>
                <a:spcPct val="150000"/>
              </a:lnSpc>
            </a:pPr>
            <a:r>
              <a:rPr lang="en-US" sz="2400" dirty="0">
                <a:latin typeface="Times New Roman" pitchFamily="18" charset="0"/>
                <a:cs typeface="Times New Roman" pitchFamily="18" charset="0"/>
              </a:rPr>
              <a:t>It was developed by </a:t>
            </a:r>
            <a:r>
              <a:rPr lang="en-US" sz="2400" dirty="0" err="1">
                <a:latin typeface="Times New Roman" pitchFamily="18" charset="0"/>
                <a:cs typeface="Times New Roman" pitchFamily="18" charset="0"/>
              </a:rPr>
              <a:t>Widrow</a:t>
            </a:r>
            <a:r>
              <a:rPr lang="en-US" sz="2400" dirty="0">
                <a:latin typeface="Times New Roman" pitchFamily="18" charset="0"/>
                <a:cs typeface="Times New Roman" pitchFamily="18" charset="0"/>
              </a:rPr>
              <a:t> and Hoff in 1960. Some important points about ADALINE are as follows:</a:t>
            </a:r>
          </a:p>
          <a:p>
            <a:pPr lvl="1" algn="just">
              <a:lnSpc>
                <a:spcPct val="150000"/>
              </a:lnSpc>
            </a:pPr>
            <a:r>
              <a:rPr lang="en-US" sz="2000" dirty="0">
                <a:latin typeface="Times New Roman" pitchFamily="18" charset="0"/>
                <a:cs typeface="Times New Roman" pitchFamily="18" charset="0"/>
              </a:rPr>
              <a:t> It uses bipolar activation function.</a:t>
            </a:r>
          </a:p>
          <a:p>
            <a:pPr lvl="1" algn="just">
              <a:lnSpc>
                <a:spcPct val="150000"/>
              </a:lnSpc>
            </a:pPr>
            <a:r>
              <a:rPr lang="en-US" sz="2000" dirty="0">
                <a:latin typeface="Times New Roman" pitchFamily="18" charset="0"/>
                <a:cs typeface="Times New Roman" pitchFamily="18" charset="0"/>
              </a:rPr>
              <a:t>It uses delta rule for training to minimize the Mean-Squared Error (MSE) between the actual output and the desired/target output.</a:t>
            </a:r>
          </a:p>
          <a:p>
            <a:pPr lvl="1" algn="just">
              <a:lnSpc>
                <a:spcPct val="150000"/>
              </a:lnSpc>
            </a:pPr>
            <a:r>
              <a:rPr lang="en-US" sz="2000" dirty="0">
                <a:latin typeface="Times New Roman" pitchFamily="18" charset="0"/>
                <a:cs typeface="Times New Roman" pitchFamily="18" charset="0"/>
              </a:rPr>
              <a:t>The weights and the bias are adjustable.</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49</a:t>
            </a:fld>
            <a:endParaRPr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pPr>
              <a:lnSpc>
                <a:spcPct val="150000"/>
              </a:lnSpc>
            </a:pPr>
            <a:r>
              <a:rPr lang="en-US" sz="3200" b="1" dirty="0">
                <a:latin typeface="Times New Roman" pitchFamily="18" charset="0"/>
                <a:cs typeface="Times New Roman" pitchFamily="18" charset="0"/>
              </a:rPr>
              <a:t> Biological Neural Networks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rmAutofit fontScale="85000" lnSpcReduction="10000"/>
          </a:bodyPr>
          <a:lstStyle/>
          <a:p>
            <a:pPr algn="just">
              <a:lnSpc>
                <a:spcPct val="150000"/>
              </a:lnSpc>
            </a:pPr>
            <a:r>
              <a:rPr lang="en-US" dirty="0">
                <a:solidFill>
                  <a:srgbClr val="FF0000"/>
                </a:solidFill>
                <a:latin typeface="Times New Roman" pitchFamily="18" charset="0"/>
                <a:cs typeface="Times New Roman" pitchFamily="18" charset="0"/>
              </a:rPr>
              <a:t>Neuron</a:t>
            </a:r>
            <a:r>
              <a:rPr lang="en-US" dirty="0">
                <a:latin typeface="Times New Roman" pitchFamily="18" charset="0"/>
                <a:cs typeface="Times New Roman" pitchFamily="18" charset="0"/>
              </a:rPr>
              <a:t> is a cell in brain whose principle function is the collection, Processing, and dissemination of  signals.</a:t>
            </a:r>
          </a:p>
          <a:p>
            <a:pPr algn="just">
              <a:lnSpc>
                <a:spcPct val="150000"/>
              </a:lnSpc>
            </a:pPr>
            <a:r>
              <a:rPr lang="en-US" dirty="0">
                <a:latin typeface="Times New Roman" pitchFamily="18" charset="0"/>
                <a:cs typeface="Times New Roman" pitchFamily="18" charset="0"/>
              </a:rPr>
              <a:t>Networks of such neurons is called neural network . </a:t>
            </a:r>
          </a:p>
          <a:p>
            <a:pPr algn="just">
              <a:lnSpc>
                <a:spcPct val="150000"/>
              </a:lnSpc>
            </a:pPr>
            <a:r>
              <a:rPr lang="en-US" dirty="0">
                <a:latin typeface="Times New Roman" pitchFamily="18" charset="0"/>
                <a:cs typeface="Times New Roman" pitchFamily="18" charset="0"/>
              </a:rPr>
              <a:t>Neural network is capable of information processing.</a:t>
            </a:r>
          </a:p>
          <a:p>
            <a:pPr algn="just">
              <a:lnSpc>
                <a:spcPct val="150000"/>
              </a:lnSpc>
            </a:pPr>
            <a:r>
              <a:rPr lang="en-US" dirty="0">
                <a:latin typeface="Times New Roman" pitchFamily="18" charset="0"/>
                <a:cs typeface="Times New Roman" pitchFamily="18" charset="0"/>
              </a:rPr>
              <a:t>It is also known as:</a:t>
            </a:r>
          </a:p>
          <a:p>
            <a:pPr lvl="1" algn="just">
              <a:lnSpc>
                <a:spcPct val="150000"/>
              </a:lnSpc>
            </a:pPr>
            <a:r>
              <a:rPr lang="en-US" dirty="0">
                <a:latin typeface="Times New Roman" pitchFamily="18" charset="0"/>
                <a:cs typeface="Times New Roman" pitchFamily="18" charset="0"/>
              </a:rPr>
              <a:t>Connectionism</a:t>
            </a:r>
          </a:p>
          <a:p>
            <a:pPr lvl="1" algn="just">
              <a:lnSpc>
                <a:spcPct val="150000"/>
              </a:lnSpc>
            </a:pPr>
            <a:r>
              <a:rPr lang="en-US" dirty="0">
                <a:latin typeface="Times New Roman" pitchFamily="18" charset="0"/>
                <a:cs typeface="Times New Roman" pitchFamily="18" charset="0"/>
              </a:rPr>
              <a:t> Parallel and distributed processing and </a:t>
            </a:r>
          </a:p>
          <a:p>
            <a:pPr lvl="1" algn="just">
              <a:lnSpc>
                <a:spcPct val="150000"/>
              </a:lnSpc>
            </a:pPr>
            <a:r>
              <a:rPr lang="en-US" dirty="0">
                <a:latin typeface="Times New Roman" pitchFamily="18" charset="0"/>
                <a:cs typeface="Times New Roman" pitchFamily="18" charset="0"/>
              </a:rPr>
              <a:t>neural computing. </a:t>
            </a:r>
          </a:p>
        </p:txBody>
      </p:sp>
      <p:sp>
        <p:nvSpPr>
          <p:cNvPr id="4" name="Slide Number Placeholder 3"/>
          <p:cNvSpPr>
            <a:spLocks noGrp="1"/>
          </p:cNvSpPr>
          <p:nvPr>
            <p:ph type="sldNum" sz="quarter" idx="12"/>
          </p:nvPr>
        </p:nvSpPr>
        <p:spPr/>
        <p:txBody>
          <a:bodyPr/>
          <a:lstStyle/>
          <a:p>
            <a:fld id="{9110D104-A363-4B68-8E25-60CAE5B16490}"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Autofit/>
          </a:bodyPr>
          <a:lstStyle/>
          <a:p>
            <a:r>
              <a:rPr lang="en-US" sz="3200" b="1" dirty="0">
                <a:latin typeface="Times New Roman" pitchFamily="18" charset="0"/>
                <a:cs typeface="Times New Roman" pitchFamily="18" charset="0"/>
              </a:rPr>
              <a:t>Adaptive Linear Neuron (ADALINE)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381000"/>
            <a:ext cx="8610600" cy="6019800"/>
          </a:xfrm>
        </p:spPr>
        <p:txBody>
          <a:bodyPr>
            <a:normAutofit/>
          </a:bodyPr>
          <a:lstStyle/>
          <a:p>
            <a:pPr algn="just">
              <a:lnSpc>
                <a:spcPct val="150000"/>
              </a:lnSpc>
            </a:pPr>
            <a:r>
              <a:rPr lang="en-US" sz="2400" b="1" dirty="0">
                <a:solidFill>
                  <a:srgbClr val="FF0000"/>
                </a:solidFill>
                <a:latin typeface="Times New Roman" pitchFamily="18" charset="0"/>
                <a:cs typeface="Times New Roman" pitchFamily="18" charset="0"/>
              </a:rPr>
              <a:t>Architecture :</a:t>
            </a:r>
          </a:p>
          <a:p>
            <a:pPr lvl="1" algn="just">
              <a:lnSpc>
                <a:spcPct val="150000"/>
              </a:lnSpc>
            </a:pPr>
            <a:r>
              <a:rPr lang="en-US" sz="2000" dirty="0">
                <a:latin typeface="Times New Roman" pitchFamily="18" charset="0"/>
                <a:cs typeface="Times New Roman" pitchFamily="18" charset="0"/>
              </a:rPr>
              <a:t>The basic structure of ADALINE is similar to perceptron having an extra feedback loop with the help of which the calculated output is compared with the desired/target output. </a:t>
            </a:r>
          </a:p>
          <a:p>
            <a:pPr lvl="1" algn="just">
              <a:lnSpc>
                <a:spcPct val="150000"/>
              </a:lnSpc>
            </a:pPr>
            <a:r>
              <a:rPr lang="en-US" sz="2000" dirty="0">
                <a:latin typeface="Times New Roman" pitchFamily="18" charset="0"/>
                <a:cs typeface="Times New Roman" pitchFamily="18" charset="0"/>
              </a:rPr>
              <a:t>After comparison on the basis of training algorithm, the weights and bias will be updated.</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50</a:t>
            </a:fld>
            <a:endParaRPr lang="en-US">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457200" y="3352800"/>
            <a:ext cx="8229600" cy="37338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400" dirty="0">
                <a:solidFill>
                  <a:srgbClr val="FF0000"/>
                </a:solidFill>
                <a:latin typeface="Times New Roman" pitchFamily="18" charset="0"/>
                <a:cs typeface="Times New Roman" pitchFamily="18" charset="0"/>
              </a:rPr>
              <a:t>b) Multilayer neural networks  </a:t>
            </a:r>
          </a:p>
          <a:p>
            <a:pPr>
              <a:buNone/>
            </a:pPr>
            <a:r>
              <a:rPr lang="en-US" sz="2000" dirty="0">
                <a:latin typeface="Times New Roman" pitchFamily="18" charset="0"/>
                <a:cs typeface="Times New Roman" pitchFamily="18" charset="0"/>
              </a:rPr>
              <a:t>	The neural network which contains input layers, output layers and some hidden layers also is called multilayer neural network.</a:t>
            </a:r>
          </a:p>
          <a:p>
            <a:pPr>
              <a:buNone/>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51</a:t>
            </a:fld>
            <a:endParaRPr lang="en-US">
              <a:latin typeface="Times New Roman" pitchFamily="18" charset="0"/>
              <a:cs typeface="Times New Roman" pitchFamily="18" charset="0"/>
            </a:endParaRPr>
          </a:p>
        </p:txBody>
      </p:sp>
      <p:sp>
        <p:nvSpPr>
          <p:cNvPr id="8" name="Title 1"/>
          <p:cNvSpPr>
            <a:spLocks noGrp="1"/>
          </p:cNvSpPr>
          <p:nvPr>
            <p:ph type="title"/>
          </p:nvPr>
        </p:nvSpPr>
        <p:spPr>
          <a:xfrm>
            <a:off x="0" y="0"/>
            <a:ext cx="9144000" cy="411162"/>
          </a:xfrm>
        </p:spPr>
        <p:txBody>
          <a:bodyPr>
            <a:noAutofit/>
          </a:bodyPr>
          <a:lstStyle/>
          <a:p>
            <a:r>
              <a:rPr lang="en-US" sz="3200" b="1" dirty="0">
                <a:latin typeface="Times New Roman" pitchFamily="18" charset="0"/>
                <a:cs typeface="Times New Roman" pitchFamily="18" charset="0"/>
              </a:rPr>
              <a:t>Types of Feed Forward Neural Network:</a:t>
            </a:r>
            <a:endParaRPr lang="en-US" sz="3200" dirty="0">
              <a:latin typeface="Times New Roman" pitchFamily="18" charset="0"/>
              <a:cs typeface="Times New Roman" pitchFamily="18" charset="0"/>
            </a:endParaRPr>
          </a:p>
        </p:txBody>
      </p:sp>
      <p:pic>
        <p:nvPicPr>
          <p:cNvPr id="26626" name="Picture 2"/>
          <p:cNvPicPr>
            <a:picLocks noChangeAspect="1" noChangeArrowheads="1"/>
          </p:cNvPicPr>
          <p:nvPr/>
        </p:nvPicPr>
        <p:blipFill>
          <a:blip r:embed="rId2"/>
          <a:srcRect/>
          <a:stretch>
            <a:fillRect/>
          </a:stretch>
        </p:blipFill>
        <p:spPr bwMode="auto">
          <a:xfrm>
            <a:off x="762000" y="1981200"/>
            <a:ext cx="7467600" cy="41148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91312"/>
          </a:xfrm>
        </p:spPr>
        <p:txBody>
          <a:bodyPr>
            <a:noAutofit/>
          </a:bodyPr>
          <a:lstStyle/>
          <a:p>
            <a:r>
              <a:rPr lang="en-US" sz="3200" b="1" dirty="0">
                <a:latin typeface="Times New Roman" pitchFamily="18" charset="0"/>
                <a:cs typeface="Times New Roman" pitchFamily="18" charset="0"/>
              </a:rPr>
              <a:t>Network Architectures</a:t>
            </a:r>
          </a:p>
        </p:txBody>
      </p:sp>
      <p:sp>
        <p:nvSpPr>
          <p:cNvPr id="3" name="Content Placeholder 2"/>
          <p:cNvSpPr>
            <a:spLocks noGrp="1"/>
          </p:cNvSpPr>
          <p:nvPr>
            <p:ph idx="1"/>
          </p:nvPr>
        </p:nvSpPr>
        <p:spPr>
          <a:xfrm>
            <a:off x="457200" y="533400"/>
            <a:ext cx="8229600" cy="4114800"/>
          </a:xfrm>
        </p:spPr>
        <p:txBody>
          <a:bodyPr>
            <a:noAutofit/>
          </a:bodyPr>
          <a:lstStyle/>
          <a:p>
            <a:pPr>
              <a:lnSpc>
                <a:spcPct val="150000"/>
              </a:lnSpc>
              <a:buNone/>
            </a:pPr>
            <a:r>
              <a:rPr lang="en-US" sz="2000" b="1" dirty="0">
                <a:latin typeface="Times New Roman" pitchFamily="18" charset="0"/>
                <a:cs typeface="Times New Roman" pitchFamily="18" charset="0"/>
              </a:rPr>
              <a:t>2) Feedback networks (Recurrent networks:) </a:t>
            </a:r>
          </a:p>
          <a:p>
            <a:pPr>
              <a:lnSpc>
                <a:spcPct val="150000"/>
              </a:lnSpc>
            </a:pPr>
            <a:r>
              <a:rPr lang="en-US" sz="2000" dirty="0">
                <a:latin typeface="Times New Roman" pitchFamily="18" charset="0"/>
                <a:cs typeface="Times New Roman" pitchFamily="18" charset="0"/>
              </a:rPr>
              <a:t>Feedback networks can have signals traveling in both directions by introducing loops in the network. </a:t>
            </a:r>
          </a:p>
          <a:p>
            <a:pPr lvl="1">
              <a:lnSpc>
                <a:spcPct val="150000"/>
              </a:lnSpc>
            </a:pPr>
            <a:r>
              <a:rPr lang="en-US" sz="1800" dirty="0">
                <a:latin typeface="Times New Roman" pitchFamily="18" charset="0"/>
                <a:cs typeface="Times New Roman" pitchFamily="18" charset="0"/>
              </a:rPr>
              <a:t> very powerful </a:t>
            </a:r>
          </a:p>
          <a:p>
            <a:pPr lvl="1">
              <a:lnSpc>
                <a:spcPct val="150000"/>
              </a:lnSpc>
            </a:pPr>
            <a:r>
              <a:rPr lang="en-US" sz="1800" dirty="0">
                <a:latin typeface="Times New Roman" pitchFamily="18" charset="0"/>
                <a:cs typeface="Times New Roman" pitchFamily="18" charset="0"/>
              </a:rPr>
              <a:t>extremely complicated.</a:t>
            </a:r>
          </a:p>
          <a:p>
            <a:pPr lvl="1">
              <a:lnSpc>
                <a:spcPct val="150000"/>
              </a:lnSpc>
            </a:pPr>
            <a:r>
              <a:rPr lang="en-US" sz="1800" dirty="0">
                <a:latin typeface="Times New Roman" pitchFamily="18" charset="0"/>
                <a:cs typeface="Times New Roman" pitchFamily="18" charset="0"/>
              </a:rPr>
              <a:t> dynamic: Their 'state' is changing continuously until they reach an equilibrium point. </a:t>
            </a:r>
          </a:p>
          <a:p>
            <a:pPr>
              <a:lnSpc>
                <a:spcPct val="150000"/>
              </a:lnSpc>
            </a:pPr>
            <a:r>
              <a:rPr lang="en-US" sz="2000" dirty="0">
                <a:latin typeface="Times New Roman" pitchFamily="18" charset="0"/>
                <a:cs typeface="Times New Roman" pitchFamily="18" charset="0"/>
              </a:rPr>
              <a:t>also known as interactive or recurrent. </a:t>
            </a:r>
          </a:p>
          <a:p>
            <a:pPr>
              <a:lnSpc>
                <a:spcPct val="150000"/>
              </a:lnSpc>
            </a:pPr>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066800" y="4267200"/>
            <a:ext cx="5638801" cy="2590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52</a:t>
            </a:fld>
            <a:endParaRPr lang="en-US">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Applications of Neural Network</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GB" sz="2400" dirty="0">
                <a:latin typeface="Times New Roman" pitchFamily="18" charset="0"/>
                <a:cs typeface="Times New Roman" pitchFamily="18" charset="0"/>
              </a:rPr>
              <a:t>Speech recognition</a:t>
            </a:r>
          </a:p>
          <a:p>
            <a:pPr algn="just">
              <a:lnSpc>
                <a:spcPct val="150000"/>
              </a:lnSpc>
            </a:pPr>
            <a:r>
              <a:rPr lang="en-GB" sz="2400" dirty="0">
                <a:latin typeface="Times New Roman" pitchFamily="18" charset="0"/>
                <a:cs typeface="Times New Roman" pitchFamily="18" charset="0"/>
              </a:rPr>
              <a:t>Optical character recognition</a:t>
            </a:r>
          </a:p>
          <a:p>
            <a:pPr algn="just">
              <a:lnSpc>
                <a:spcPct val="150000"/>
              </a:lnSpc>
            </a:pPr>
            <a:r>
              <a:rPr lang="en-GB" sz="2400" dirty="0">
                <a:latin typeface="Times New Roman" pitchFamily="18" charset="0"/>
                <a:cs typeface="Times New Roman" pitchFamily="18" charset="0"/>
              </a:rPr>
              <a:t>Face Recognition</a:t>
            </a:r>
          </a:p>
          <a:p>
            <a:pPr algn="just">
              <a:lnSpc>
                <a:spcPct val="150000"/>
              </a:lnSpc>
            </a:pPr>
            <a:r>
              <a:rPr lang="en-GB" sz="2400" dirty="0">
                <a:latin typeface="Times New Roman" pitchFamily="18" charset="0"/>
                <a:cs typeface="Times New Roman" pitchFamily="18" charset="0"/>
              </a:rPr>
              <a:t>Pronunciation (</a:t>
            </a:r>
            <a:r>
              <a:rPr lang="en-GB" sz="2400" dirty="0" err="1">
                <a:latin typeface="Times New Roman" pitchFamily="18" charset="0"/>
                <a:cs typeface="Times New Roman" pitchFamily="18" charset="0"/>
              </a:rPr>
              <a:t>NETtalk</a:t>
            </a:r>
            <a:r>
              <a:rPr lang="en-GB" sz="2400" dirty="0">
                <a:latin typeface="Times New Roman" pitchFamily="18" charset="0"/>
                <a:cs typeface="Times New Roman" pitchFamily="18" charset="0"/>
              </a:rPr>
              <a:t>)</a:t>
            </a:r>
          </a:p>
          <a:p>
            <a:pPr algn="just">
              <a:lnSpc>
                <a:spcPct val="150000"/>
              </a:lnSpc>
            </a:pPr>
            <a:r>
              <a:rPr lang="en-GB" sz="2400" dirty="0">
                <a:latin typeface="Times New Roman" pitchFamily="18" charset="0"/>
                <a:cs typeface="Times New Roman" pitchFamily="18" charset="0"/>
              </a:rPr>
              <a:t>Stock-market prediction</a:t>
            </a:r>
          </a:p>
          <a:p>
            <a:pPr algn="just">
              <a:lnSpc>
                <a:spcPct val="150000"/>
              </a:lnSpc>
            </a:pPr>
            <a:r>
              <a:rPr lang="en-GB" sz="2400" dirty="0">
                <a:latin typeface="Times New Roman" pitchFamily="18" charset="0"/>
                <a:cs typeface="Times New Roman" pitchFamily="18" charset="0"/>
              </a:rPr>
              <a:t>Navigation of a car</a:t>
            </a:r>
          </a:p>
          <a:p>
            <a:pPr algn="just">
              <a:lnSpc>
                <a:spcPct val="150000"/>
              </a:lnSpc>
            </a:pPr>
            <a:r>
              <a:rPr lang="en-GB" sz="2400" dirty="0">
                <a:latin typeface="Times New Roman" pitchFamily="18" charset="0"/>
                <a:cs typeface="Times New Roman" pitchFamily="18" charset="0"/>
              </a:rPr>
              <a:t>Signal processing/Communication</a:t>
            </a:r>
          </a:p>
          <a:p>
            <a:pPr algn="just">
              <a:lnSpc>
                <a:spcPct val="150000"/>
              </a:lnSpc>
            </a:pPr>
            <a:r>
              <a:rPr lang="en-GB" sz="2400" dirty="0">
                <a:latin typeface="Times New Roman" pitchFamily="18" charset="0"/>
                <a:cs typeface="Times New Roman" pitchFamily="18" charset="0"/>
              </a:rPr>
              <a:t>Imaging/Vision</a:t>
            </a:r>
          </a:p>
          <a:p>
            <a:pPr algn="just">
              <a:lnSpc>
                <a:spcPct val="150000"/>
              </a:lnSpc>
            </a:pPr>
            <a:r>
              <a:rPr lang="en-GB" sz="2400" dirty="0">
                <a:latin typeface="Times New Roman" pitchFamily="18" charset="0"/>
                <a:cs typeface="Times New Roman" pitchFamily="18" charset="0"/>
              </a:rPr>
              <a:t>….</a:t>
            </a:r>
          </a:p>
          <a:p>
            <a:pPr algn="just">
              <a:lnSpc>
                <a:spcPct val="150000"/>
              </a:lnSpc>
            </a:pPr>
            <a:endParaRPr lang="en-GB"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53</a:t>
            </a:fld>
            <a:endParaRPr lang="en-US">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Natural Language processing</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800" dirty="0">
                <a:solidFill>
                  <a:srgbClr val="FF0000"/>
                </a:solidFill>
                <a:latin typeface="Times New Roman" pitchFamily="18" charset="0"/>
                <a:cs typeface="Times New Roman" pitchFamily="18" charset="0"/>
              </a:rPr>
              <a:t>What is Natural language:</a:t>
            </a:r>
          </a:p>
          <a:p>
            <a:pPr lvl="1" algn="just">
              <a:lnSpc>
                <a:spcPct val="150000"/>
              </a:lnSpc>
            </a:pPr>
            <a:r>
              <a:rPr lang="en-US" sz="2400" dirty="0">
                <a:latin typeface="Times New Roman" pitchFamily="18" charset="0"/>
                <a:cs typeface="Times New Roman" pitchFamily="18" charset="0"/>
              </a:rPr>
              <a:t>Natural language refers to the way we, humans, communicate with each other.</a:t>
            </a:r>
          </a:p>
          <a:p>
            <a:pPr lvl="1" algn="just">
              <a:lnSpc>
                <a:spcPct val="150000"/>
              </a:lnSpc>
            </a:pPr>
            <a:r>
              <a:rPr lang="en-US" sz="2400" dirty="0">
                <a:latin typeface="Times New Roman" pitchFamily="18" charset="0"/>
                <a:cs typeface="Times New Roman" pitchFamily="18" charset="0"/>
              </a:rPr>
              <a:t>English, Spanish, French, and Nepali are all examples of a natural language.</a:t>
            </a:r>
          </a:p>
          <a:p>
            <a:pPr lvl="1" algn="just">
              <a:lnSpc>
                <a:spcPct val="150000"/>
              </a:lnSpc>
            </a:pPr>
            <a:r>
              <a:rPr lang="en-US" sz="2400" dirty="0">
                <a:latin typeface="Times New Roman" pitchFamily="18" charset="0"/>
                <a:cs typeface="Times New Roman" pitchFamily="18" charset="0"/>
              </a:rPr>
              <a:t>Natural communication takes place in the form of speech and text.</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54</a:t>
            </a:fld>
            <a:endParaRPr lang="en-US">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What is Natural Language processing</a:t>
            </a:r>
          </a:p>
        </p:txBody>
      </p:sp>
      <p:sp>
        <p:nvSpPr>
          <p:cNvPr id="3" name="Content Placeholder 2"/>
          <p:cNvSpPr>
            <a:spLocks noGrp="1"/>
          </p:cNvSpPr>
          <p:nvPr>
            <p:ph idx="1"/>
          </p:nvPr>
        </p:nvSpPr>
        <p:spPr>
          <a:xfrm>
            <a:off x="457200" y="685800"/>
            <a:ext cx="8229600" cy="5791200"/>
          </a:xfrm>
        </p:spPr>
        <p:txBody>
          <a:bodyPr>
            <a:noAutofit/>
          </a:bodyPr>
          <a:lstStyle/>
          <a:p>
            <a:pPr algn="just">
              <a:lnSpc>
                <a:spcPct val="170000"/>
              </a:lnSpc>
            </a:pPr>
            <a:r>
              <a:rPr lang="en-US" sz="2000" dirty="0">
                <a:latin typeface="Times New Roman" pitchFamily="18" charset="0"/>
                <a:cs typeface="Times New Roman" pitchFamily="18" charset="0"/>
              </a:rPr>
              <a:t>Natural language processing is a technology which involves converting spoken or written human language into a form which can be processed by computers, and vice versa.</a:t>
            </a:r>
          </a:p>
          <a:p>
            <a:pPr algn="just">
              <a:lnSpc>
                <a:spcPct val="170000"/>
              </a:lnSpc>
            </a:pPr>
            <a:r>
              <a:rPr lang="en-US" sz="2000" dirty="0">
                <a:latin typeface="Times New Roman" pitchFamily="18" charset="0"/>
                <a:cs typeface="Times New Roman" pitchFamily="18" charset="0"/>
              </a:rPr>
              <a:t> The </a:t>
            </a:r>
            <a:r>
              <a:rPr lang="en-US" sz="2000" dirty="0">
                <a:solidFill>
                  <a:srgbClr val="FF0000"/>
                </a:solidFill>
                <a:latin typeface="Times New Roman" pitchFamily="18" charset="0"/>
                <a:cs typeface="Times New Roman" pitchFamily="18" charset="0"/>
              </a:rPr>
              <a:t>goal</a:t>
            </a:r>
            <a:r>
              <a:rPr lang="en-US" sz="2000" dirty="0">
                <a:latin typeface="Times New Roman" pitchFamily="18" charset="0"/>
                <a:cs typeface="Times New Roman" pitchFamily="18" charset="0"/>
              </a:rPr>
              <a:t> of NLP is to make interactions between computers and humans feel exactly like interactions between humans and humans.</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55</a:t>
            </a:fld>
            <a:endParaRPr lang="en-US">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nSpc>
                <a:spcPct val="150000"/>
              </a:lnSpc>
            </a:pPr>
            <a:r>
              <a:rPr lang="en-US" sz="3200" dirty="0">
                <a:solidFill>
                  <a:srgbClr val="FF0000"/>
                </a:solidFill>
                <a:latin typeface="Times New Roman" pitchFamily="18" charset="0"/>
                <a:cs typeface="Times New Roman" pitchFamily="18" charset="0"/>
              </a:rPr>
              <a:t>Components of NLP </a:t>
            </a:r>
          </a:p>
        </p:txBody>
      </p:sp>
      <p:sp>
        <p:nvSpPr>
          <p:cNvPr id="3" name="Content Placeholder 2"/>
          <p:cNvSpPr>
            <a:spLocks noGrp="1"/>
          </p:cNvSpPr>
          <p:nvPr>
            <p:ph idx="1"/>
          </p:nvPr>
        </p:nvSpPr>
        <p:spPr>
          <a:xfrm>
            <a:off x="457200" y="685800"/>
            <a:ext cx="8229600" cy="5791200"/>
          </a:xfrm>
        </p:spPr>
        <p:txBody>
          <a:bodyPr>
            <a:normAutofit/>
          </a:bodyPr>
          <a:lstStyle/>
          <a:p>
            <a:pPr lvl="1" algn="just">
              <a:lnSpc>
                <a:spcPct val="150000"/>
              </a:lnSpc>
            </a:pPr>
            <a:r>
              <a:rPr lang="en-US" sz="2000" dirty="0">
                <a:latin typeface="Times New Roman" pitchFamily="18" charset="0"/>
                <a:cs typeface="Times New Roman" pitchFamily="18" charset="0"/>
              </a:rPr>
              <a:t>Because computers operate on artificial languages, they are unable to understand natural language. This is the problem that NLP solves. </a:t>
            </a:r>
          </a:p>
          <a:p>
            <a:pPr lvl="1" algn="just">
              <a:lnSpc>
                <a:spcPct val="150000"/>
              </a:lnSpc>
            </a:pPr>
            <a:r>
              <a:rPr lang="en-US" sz="2000" dirty="0">
                <a:latin typeface="Times New Roman" pitchFamily="18" charset="0"/>
                <a:cs typeface="Times New Roman" pitchFamily="18" charset="0"/>
              </a:rPr>
              <a:t>With NLP, a computer is able to listen to a natural language being spoken by a person, understand the meaning of it, and then if needed, respond to it by generating natural language to communicate back to the person.</a:t>
            </a:r>
          </a:p>
          <a:p>
            <a:pPr algn="just">
              <a:lnSpc>
                <a:spcPct val="150000"/>
              </a:lnSpc>
            </a:pPr>
            <a:r>
              <a:rPr lang="en-US" sz="2400" dirty="0">
                <a:latin typeface="Times New Roman" pitchFamily="18" charset="0"/>
                <a:cs typeface="Times New Roman" pitchFamily="18" charset="0"/>
              </a:rPr>
              <a:t>There are two components of NLP as given </a:t>
            </a:r>
          </a:p>
          <a:p>
            <a:pPr lvl="1" algn="just">
              <a:lnSpc>
                <a:spcPct val="150000"/>
              </a:lnSpc>
            </a:pPr>
            <a:r>
              <a:rPr lang="en-US" sz="2000" dirty="0">
                <a:latin typeface="Times New Roman" pitchFamily="18" charset="0"/>
                <a:cs typeface="Times New Roman" pitchFamily="18" charset="0"/>
              </a:rPr>
              <a:t>Natural Language Understanding (NLU)</a:t>
            </a:r>
          </a:p>
          <a:p>
            <a:pPr lvl="1" algn="just">
              <a:lnSpc>
                <a:spcPct val="150000"/>
              </a:lnSpc>
            </a:pPr>
            <a:r>
              <a:rPr lang="en-US" sz="2000" dirty="0">
                <a:latin typeface="Times New Roman" pitchFamily="18" charset="0"/>
                <a:cs typeface="Times New Roman" pitchFamily="18" charset="0"/>
              </a:rPr>
              <a:t>Natural Language Generation (NLG)</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56</a:t>
            </a:fld>
            <a:endParaRPr lang="en-US">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pPr/>
              <a:t>57</a:t>
            </a:fld>
            <a:endParaRPr lang="en-US"/>
          </a:p>
        </p:txBody>
      </p:sp>
      <p:pic>
        <p:nvPicPr>
          <p:cNvPr id="26626" name="Picture 2"/>
          <p:cNvPicPr>
            <a:picLocks noChangeAspect="1" noChangeArrowheads="1"/>
          </p:cNvPicPr>
          <p:nvPr/>
        </p:nvPicPr>
        <p:blipFill>
          <a:blip r:embed="rId2"/>
          <a:srcRect/>
          <a:stretch>
            <a:fillRect/>
          </a:stretch>
        </p:blipFill>
        <p:spPr bwMode="auto">
          <a:xfrm>
            <a:off x="457200" y="533400"/>
            <a:ext cx="8305800" cy="51816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solidFill>
                  <a:srgbClr val="FF0000"/>
                </a:solidFill>
                <a:latin typeface="Times New Roman" pitchFamily="18" charset="0"/>
                <a:cs typeface="Times New Roman" pitchFamily="18" charset="0"/>
              </a:rPr>
              <a:t>Natural language Understanding(NLU):</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457200"/>
            <a:ext cx="8915400" cy="6019800"/>
          </a:xfrm>
        </p:spPr>
        <p:txBody>
          <a:bodyPr>
            <a:noAutofit/>
          </a:bodyPr>
          <a:lstStyle/>
          <a:p>
            <a:pPr fontAlgn="base"/>
            <a:r>
              <a:rPr lang="en-US" sz="2000" dirty="0">
                <a:latin typeface="Times New Roman" pitchFamily="18" charset="0"/>
                <a:cs typeface="Times New Roman" pitchFamily="18" charset="0"/>
              </a:rPr>
              <a:t>The most difficult part of NLP is understanding, or providing meaning to the natural language that the computer received.</a:t>
            </a: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pPr algn="just">
              <a:lnSpc>
                <a:spcPct val="150000"/>
              </a:lnSpc>
              <a:buNone/>
            </a:pPr>
            <a:endParaRPr lang="en-US" sz="2000" dirty="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To understand a language a system should have understanding about:</a:t>
            </a:r>
          </a:p>
          <a:p>
            <a:pPr lvl="1" algn="just">
              <a:lnSpc>
                <a:spcPct val="150000"/>
              </a:lnSpc>
            </a:pPr>
            <a:r>
              <a:rPr lang="en-US" sz="2000" dirty="0">
                <a:latin typeface="Times New Roman" pitchFamily="18" charset="0"/>
                <a:cs typeface="Times New Roman" pitchFamily="18" charset="0"/>
              </a:rPr>
              <a:t> structures of the language including what the words are and how they combine into phrases and sentences. </a:t>
            </a:r>
          </a:p>
          <a:p>
            <a:pPr lvl="1" algn="just">
              <a:lnSpc>
                <a:spcPct val="150000"/>
              </a:lnSpc>
            </a:pPr>
            <a:r>
              <a:rPr lang="en-US" sz="2000" dirty="0">
                <a:latin typeface="Times New Roman" pitchFamily="18" charset="0"/>
                <a:cs typeface="Times New Roman" pitchFamily="18" charset="0"/>
              </a:rPr>
              <a:t>the meanings of the words and how they contribute to the meanings of the sentence and</a:t>
            </a:r>
          </a:p>
          <a:p>
            <a:pPr lvl="1" algn="just">
              <a:lnSpc>
                <a:spcPct val="150000"/>
              </a:lnSpc>
            </a:pPr>
            <a:r>
              <a:rPr lang="en-US" sz="2000" dirty="0">
                <a:latin typeface="Times New Roman" pitchFamily="18" charset="0"/>
                <a:cs typeface="Times New Roman" pitchFamily="18" charset="0"/>
              </a:rPr>
              <a:t> context within which they are being used</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58</a:t>
            </a:fld>
            <a:endParaRPr lang="en-US">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2"/>
          <a:srcRect/>
          <a:stretch>
            <a:fillRect/>
          </a:stretch>
        </p:blipFill>
        <p:spPr bwMode="auto">
          <a:xfrm>
            <a:off x="1524000" y="1295400"/>
            <a:ext cx="5419725" cy="156210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solidFill>
                  <a:srgbClr val="FF0000"/>
                </a:solidFill>
                <a:latin typeface="Times New Roman" pitchFamily="18" charset="0"/>
                <a:cs typeface="Times New Roman" pitchFamily="18" charset="0"/>
              </a:rPr>
              <a:t>Natural language Understanding: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200" dirty="0">
                <a:latin typeface="Times New Roman" pitchFamily="18" charset="0"/>
                <a:cs typeface="Times New Roman" pitchFamily="18" charset="0"/>
              </a:rPr>
              <a:t>But, Developing programs that understand a natural language is a difficult and challenging task in the AI due to the following reasons:</a:t>
            </a:r>
          </a:p>
          <a:p>
            <a:pPr lvl="1" algn="just">
              <a:lnSpc>
                <a:spcPct val="150000"/>
              </a:lnSpc>
            </a:pPr>
            <a:r>
              <a:rPr lang="en-US" sz="2200" dirty="0">
                <a:solidFill>
                  <a:srgbClr val="FF0000"/>
                </a:solidFill>
                <a:latin typeface="Times New Roman" pitchFamily="18" charset="0"/>
                <a:cs typeface="Times New Roman" pitchFamily="18" charset="0"/>
              </a:rPr>
              <a:t> Natural languages are large: </a:t>
            </a:r>
            <a:r>
              <a:rPr lang="en-US" sz="2200" dirty="0">
                <a:latin typeface="Times New Roman" pitchFamily="18" charset="0"/>
                <a:cs typeface="Times New Roman" pitchFamily="18" charset="0"/>
              </a:rPr>
              <a:t>They contain infinity of different sentences. No matter how many sentences a person has heard or seen, new ones can always be produced. </a:t>
            </a:r>
          </a:p>
          <a:p>
            <a:pPr lvl="1" algn="just">
              <a:lnSpc>
                <a:spcPct val="150000"/>
              </a:lnSpc>
            </a:pPr>
            <a:r>
              <a:rPr lang="en-US" sz="2200" dirty="0">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much ambiguity in a natural language:</a:t>
            </a:r>
            <a:r>
              <a:rPr lang="en-US" sz="2200" dirty="0">
                <a:latin typeface="Times New Roman" pitchFamily="18" charset="0"/>
                <a:cs typeface="Times New Roman" pitchFamily="18" charset="0"/>
              </a:rPr>
              <a:t> </a:t>
            </a:r>
          </a:p>
          <a:p>
            <a:pPr lvl="2" algn="just">
              <a:lnSpc>
                <a:spcPct val="150000"/>
              </a:lnSpc>
            </a:pPr>
            <a:r>
              <a:rPr lang="en-US" sz="2200" dirty="0">
                <a:latin typeface="Times New Roman" pitchFamily="18" charset="0"/>
                <a:cs typeface="Times New Roman" pitchFamily="18" charset="0"/>
              </a:rPr>
              <a:t>Many words have several meanings such as can, bear, bank etc, and</a:t>
            </a:r>
          </a:p>
          <a:p>
            <a:pPr lvl="2" algn="just">
              <a:lnSpc>
                <a:spcPct val="150000"/>
              </a:lnSpc>
            </a:pPr>
            <a:r>
              <a:rPr lang="en-US" sz="2200" dirty="0">
                <a:latin typeface="Times New Roman" pitchFamily="18" charset="0"/>
                <a:cs typeface="Times New Roman" pitchFamily="18" charset="0"/>
              </a:rPr>
              <a:t> sentences have different meanings in different contexts.</a:t>
            </a:r>
          </a:p>
          <a:p>
            <a:pPr lvl="3" algn="just">
              <a:lnSpc>
                <a:spcPct val="150000"/>
              </a:lnSpc>
            </a:pPr>
            <a:r>
              <a:rPr lang="en-US" sz="2200" dirty="0">
                <a:latin typeface="Times New Roman" pitchFamily="18" charset="0"/>
                <a:cs typeface="Times New Roman" pitchFamily="18" charset="0"/>
              </a:rPr>
              <a:t> Example :- a </a:t>
            </a:r>
            <a:r>
              <a:rPr lang="en-US" sz="2200" i="1" dirty="0">
                <a:latin typeface="Times New Roman" pitchFamily="18" charset="0"/>
                <a:cs typeface="Times New Roman" pitchFamily="18" charset="0"/>
              </a:rPr>
              <a:t>can of juice. I can do it. </a:t>
            </a:r>
            <a:endParaRPr lang="en-US" sz="2200"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59</a:t>
            </a:fld>
            <a:endParaRPr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pPr>
              <a:lnSpc>
                <a:spcPct val="150000"/>
              </a:lnSpc>
            </a:pPr>
            <a:r>
              <a:rPr lang="en-US" sz="3200" b="1" dirty="0">
                <a:latin typeface="Times New Roman" pitchFamily="18" charset="0"/>
                <a:cs typeface="Times New Roman" pitchFamily="18" charset="0"/>
              </a:rPr>
              <a:t>What is a  Artificial Neural Network?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0" y="457200"/>
            <a:ext cx="8915400" cy="6019800"/>
          </a:xfrm>
        </p:spPr>
        <p:txBody>
          <a:bodyPr>
            <a:noAutofit/>
          </a:bodyPr>
          <a:lstStyle/>
          <a:p>
            <a:pPr algn="just">
              <a:lnSpc>
                <a:spcPct val="170000"/>
              </a:lnSpc>
            </a:pPr>
            <a:r>
              <a:rPr lang="en-US" sz="2000" dirty="0">
                <a:latin typeface="Times New Roman" pitchFamily="18" charset="0"/>
                <a:cs typeface="Times New Roman" pitchFamily="18" charset="0"/>
              </a:rPr>
              <a:t>An Artificial Neural Network (ANN) is an information processing paradigm(model) that is inspired by the way biological nervous systems process information.</a:t>
            </a:r>
          </a:p>
          <a:p>
            <a:pPr algn="just">
              <a:lnSpc>
                <a:spcPct val="170000"/>
              </a:lnSpc>
            </a:pPr>
            <a:r>
              <a:rPr lang="en-US" sz="2400" dirty="0">
                <a:latin typeface="Times New Roman" pitchFamily="18" charset="0"/>
                <a:cs typeface="Times New Roman" pitchFamily="18" charset="0"/>
              </a:rPr>
              <a:t> The key elements of this paradigm are:</a:t>
            </a:r>
          </a:p>
          <a:p>
            <a:pPr lvl="1" algn="just">
              <a:lnSpc>
                <a:spcPct val="150000"/>
              </a:lnSpc>
            </a:pPr>
            <a:r>
              <a:rPr lang="en-US" sz="2000" b="1" dirty="0">
                <a:solidFill>
                  <a:srgbClr val="FF0000"/>
                </a:solidFill>
                <a:latin typeface="Times New Roman" pitchFamily="18" charset="0"/>
                <a:cs typeface="Times New Roman" pitchFamily="18" charset="0"/>
              </a:rPr>
              <a:t>Nodes(units):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Nodes represent a cell of neural network. </a:t>
            </a:r>
          </a:p>
          <a:p>
            <a:pPr lvl="1" algn="just">
              <a:lnSpc>
                <a:spcPct val="150000"/>
              </a:lnSpc>
            </a:pPr>
            <a:r>
              <a:rPr lang="en-US" sz="2000" b="1" dirty="0">
                <a:solidFill>
                  <a:srgbClr val="FF0000"/>
                </a:solidFill>
                <a:latin typeface="Times New Roman" pitchFamily="18" charset="0"/>
                <a:cs typeface="Times New Roman" pitchFamily="18" charset="0"/>
              </a:rPr>
              <a:t>Links: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Links are directed arrows that show propagation of information from one node to another node. </a:t>
            </a:r>
          </a:p>
          <a:p>
            <a:pPr lvl="1" algn="just">
              <a:lnSpc>
                <a:spcPct val="150000"/>
              </a:lnSpc>
            </a:pPr>
            <a:r>
              <a:rPr lang="en-US" sz="2000" b="1" dirty="0">
                <a:solidFill>
                  <a:srgbClr val="FF0000"/>
                </a:solidFill>
                <a:latin typeface="Times New Roman" pitchFamily="18" charset="0"/>
                <a:cs typeface="Times New Roman" pitchFamily="18" charset="0"/>
              </a:rPr>
              <a:t>Activation: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Activations are inputs to or outputs from a unit. </a:t>
            </a:r>
          </a:p>
          <a:p>
            <a:pPr lvl="1" algn="just">
              <a:lnSpc>
                <a:spcPct val="150000"/>
              </a:lnSpc>
            </a:pPr>
            <a:r>
              <a:rPr lang="en-US" sz="2000" b="1" dirty="0">
                <a:solidFill>
                  <a:srgbClr val="FF0000"/>
                </a:solidFill>
                <a:latin typeface="Times New Roman" pitchFamily="18" charset="0"/>
                <a:cs typeface="Times New Roman" pitchFamily="18" charset="0"/>
              </a:rPr>
              <a:t>Weight:</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Each link has weight associated with it which determines strength of the connection. </a:t>
            </a:r>
          </a:p>
          <a:p>
            <a:pPr lvl="1" algn="just">
              <a:lnSpc>
                <a:spcPct val="150000"/>
              </a:lnSpc>
            </a:pPr>
            <a:r>
              <a:rPr lang="en-US" sz="2000" b="1" dirty="0">
                <a:solidFill>
                  <a:srgbClr val="FF0000"/>
                </a:solidFill>
                <a:latin typeface="Times New Roman" pitchFamily="18" charset="0"/>
                <a:cs typeface="Times New Roman" pitchFamily="18" charset="0"/>
              </a:rPr>
              <a:t>Activation function:</a:t>
            </a:r>
            <a:r>
              <a:rPr lang="en-US" sz="2000" dirty="0">
                <a:latin typeface="Times New Roman" pitchFamily="18" charset="0"/>
                <a:cs typeface="Times New Roman" pitchFamily="18" charset="0"/>
              </a:rPr>
              <a:t> A function which is used to derive output activation from the input activations to a given node is called activation function. </a:t>
            </a:r>
          </a:p>
        </p:txBody>
      </p:sp>
      <p:sp>
        <p:nvSpPr>
          <p:cNvPr id="4" name="Slide Number Placeholder 3"/>
          <p:cNvSpPr>
            <a:spLocks noGrp="1"/>
          </p:cNvSpPr>
          <p:nvPr>
            <p:ph type="sldNum" sz="quarter" idx="12"/>
          </p:nvPr>
        </p:nvSpPr>
        <p:spPr/>
        <p:txBody>
          <a:bodyPr/>
          <a:lstStyle/>
          <a:p>
            <a:fld id="{9110D104-A363-4B68-8E25-60CAE5B16490}"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solidFill>
                  <a:srgbClr val="FF0000"/>
                </a:solidFill>
                <a:latin typeface="Times New Roman" pitchFamily="18" charset="0"/>
                <a:cs typeface="Times New Roman" pitchFamily="18" charset="0"/>
              </a:rPr>
              <a:t>Natural Language Generation(NLG)</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400" dirty="0">
                <a:latin typeface="Times New Roman" pitchFamily="18" charset="0"/>
                <a:cs typeface="Times New Roman" pitchFamily="18" charset="0"/>
              </a:rPr>
              <a:t>NLG is much simpler to accomplish. NLG translates a computer’s artificial language into text, and can also go a step further by translating that text into audible speech with text-to-speech.</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60</a:t>
            </a:fld>
            <a:endParaRPr lang="en-US">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2057400" y="2743200"/>
            <a:ext cx="5000625" cy="1428750"/>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Autofit/>
          </a:bodyPr>
          <a:lstStyle/>
          <a:p>
            <a:r>
              <a:rPr lang="en-US" sz="3200" b="1" dirty="0">
                <a:solidFill>
                  <a:srgbClr val="FF0000"/>
                </a:solidFill>
                <a:latin typeface="Times New Roman" pitchFamily="18" charset="0"/>
                <a:cs typeface="Times New Roman" pitchFamily="18" charset="0"/>
              </a:rPr>
              <a:t>NLG v/s NLU</a:t>
            </a:r>
          </a:p>
        </p:txBody>
      </p:sp>
      <p:sp>
        <p:nvSpPr>
          <p:cNvPr id="3" name="Content Placeholder 2"/>
          <p:cNvSpPr>
            <a:spLocks noGrp="1"/>
          </p:cNvSpPr>
          <p:nvPr>
            <p:ph idx="1"/>
          </p:nvPr>
        </p:nvSpPr>
        <p:spPr>
          <a:xfrm>
            <a:off x="381000" y="533400"/>
            <a:ext cx="8534400" cy="6019800"/>
          </a:xfrm>
        </p:spPr>
        <p:txBody>
          <a:bodyPr>
            <a:normAutofit/>
          </a:bodyPr>
          <a:lstStyle/>
          <a:p>
            <a:pPr algn="just">
              <a:lnSpc>
                <a:spcPct val="150000"/>
              </a:lnSpc>
            </a:pPr>
            <a:r>
              <a:rPr lang="en-US" sz="2800" dirty="0">
                <a:latin typeface="Times New Roman" pitchFamily="18" charset="0"/>
                <a:cs typeface="Times New Roman" pitchFamily="18" charset="0"/>
              </a:rPr>
              <a:t>NLG may be viewed as the opposite NLU. </a:t>
            </a:r>
          </a:p>
          <a:p>
            <a:pPr algn="just">
              <a:lnSpc>
                <a:spcPct val="150000"/>
              </a:lnSpc>
            </a:pPr>
            <a:r>
              <a:rPr lang="en-US" sz="2800" dirty="0">
                <a:latin typeface="Times New Roman" pitchFamily="18" charset="0"/>
                <a:cs typeface="Times New Roman" pitchFamily="18" charset="0"/>
              </a:rPr>
              <a:t>The difference can be : </a:t>
            </a:r>
          </a:p>
          <a:p>
            <a:pPr lvl="1" algn="just">
              <a:lnSpc>
                <a:spcPct val="150000"/>
              </a:lnSpc>
            </a:pPr>
            <a:r>
              <a:rPr lang="en-US" sz="2400" dirty="0">
                <a:latin typeface="Times New Roman" pitchFamily="18" charset="0"/>
                <a:cs typeface="Times New Roman" pitchFamily="18" charset="0"/>
              </a:rPr>
              <a:t> in natural language understanding the system needs to disambiguate the input sentence to produce the machine representation language,.</a:t>
            </a:r>
          </a:p>
          <a:p>
            <a:pPr lvl="1" algn="just">
              <a:lnSpc>
                <a:spcPct val="150000"/>
              </a:lnSpc>
            </a:pPr>
            <a:r>
              <a:rPr lang="en-US" sz="2400" dirty="0">
                <a:latin typeface="Times New Roman" pitchFamily="18" charset="0"/>
                <a:cs typeface="Times New Roman" pitchFamily="18" charset="0"/>
              </a:rPr>
              <a:t>in NLG the system needs to make decisions about how to put a concept into words.</a:t>
            </a:r>
          </a:p>
          <a:p>
            <a:pPr lvl="1" algn="just">
              <a:lnSpc>
                <a:spcPct val="150000"/>
              </a:lnSpc>
            </a:pPr>
            <a:r>
              <a:rPr lang="en-US" sz="2400" dirty="0">
                <a:latin typeface="Times New Roman" pitchFamily="18" charset="0"/>
                <a:cs typeface="Times New Roman" pitchFamily="18" charset="0"/>
              </a:rPr>
              <a:t>The NLU is harder than NLG.</a:t>
            </a:r>
          </a:p>
        </p:txBody>
      </p:sp>
      <p:sp>
        <p:nvSpPr>
          <p:cNvPr id="4" name="Slide Number Placeholder 3">
            <a:extLst>
              <a:ext uri="{FF2B5EF4-FFF2-40B4-BE49-F238E27FC236}">
                <a16:creationId xmlns:a16="http://schemas.microsoft.com/office/drawing/2014/main" id="{C40926D2-A55D-4672-0323-C4B1B1424333}"/>
              </a:ext>
            </a:extLst>
          </p:cNvPr>
          <p:cNvSpPr>
            <a:spLocks noGrp="1"/>
          </p:cNvSpPr>
          <p:nvPr>
            <p:ph type="sldNum" sz="quarter" idx="12"/>
          </p:nvPr>
        </p:nvSpPr>
        <p:spPr/>
        <p:txBody>
          <a:bodyPr/>
          <a:lstStyle/>
          <a:p>
            <a:fld id="{9110D104-A363-4B68-8E25-60CAE5B16490}"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Steps in</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Natural Language processing</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400" dirty="0">
                <a:latin typeface="Times New Roman" pitchFamily="18" charset="0"/>
                <a:cs typeface="Times New Roman" pitchFamily="18" charset="0"/>
              </a:rPr>
              <a:t>There are general five steps as shown in figure below:</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62</a:t>
            </a:fld>
            <a:endParaRPr lang="en-US">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2971800" y="1295400"/>
            <a:ext cx="3467100" cy="508635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800" b="1" dirty="0">
                <a:solidFill>
                  <a:srgbClr val="FF0000"/>
                </a:solidFill>
                <a:latin typeface="Times New Roman" pitchFamily="18" charset="0"/>
                <a:cs typeface="Times New Roman" pitchFamily="18" charset="0"/>
              </a:rPr>
              <a:t>Lexical Analysis:</a:t>
            </a:r>
          </a:p>
          <a:p>
            <a:pPr lvl="1" algn="just">
              <a:lnSpc>
                <a:spcPct val="150000"/>
              </a:lnSpc>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It involves identifying and analyzing the structure of words. </a:t>
            </a:r>
          </a:p>
          <a:p>
            <a:pPr lvl="1" algn="just">
              <a:lnSpc>
                <a:spcPct val="150000"/>
              </a:lnSpc>
            </a:pPr>
            <a:r>
              <a:rPr lang="en-US" sz="2000" dirty="0">
                <a:latin typeface="Times New Roman" pitchFamily="18" charset="0"/>
                <a:cs typeface="Times New Roman" pitchFamily="18" charset="0"/>
              </a:rPr>
              <a:t>Lexicon of a language means the collection of words and phrases in a language.</a:t>
            </a:r>
          </a:p>
          <a:p>
            <a:pPr lvl="1" algn="just">
              <a:lnSpc>
                <a:spcPct val="150000"/>
              </a:lnSpc>
            </a:pPr>
            <a:r>
              <a:rPr lang="en-US" sz="2000" dirty="0">
                <a:latin typeface="Times New Roman" pitchFamily="18" charset="0"/>
                <a:cs typeface="Times New Roman" pitchFamily="18" charset="0"/>
              </a:rPr>
              <a:t> Lexical analysis is dividing the whole chunk of text into paragraphs, sentences, and words.</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63</a:t>
            </a:fld>
            <a:endParaRPr lang="en-US">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800" b="1" dirty="0">
                <a:solidFill>
                  <a:srgbClr val="FF0000"/>
                </a:solidFill>
                <a:latin typeface="Times New Roman" pitchFamily="18" charset="0"/>
                <a:cs typeface="Times New Roman" pitchFamily="18" charset="0"/>
              </a:rPr>
              <a:t>Syntactic Analysis (Parsing):</a:t>
            </a:r>
          </a:p>
          <a:p>
            <a:pPr lvl="1" algn="just">
              <a:lnSpc>
                <a:spcPct val="150000"/>
              </a:lnSpc>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It involves analysis of words in the sentence for grammar and arranging words in a manner that shows the relationship among the words. </a:t>
            </a:r>
          </a:p>
          <a:p>
            <a:pPr lvl="1" algn="just">
              <a:lnSpc>
                <a:spcPct val="150000"/>
              </a:lnSpc>
            </a:pPr>
            <a:r>
              <a:rPr lang="en-US" sz="2000" dirty="0">
                <a:latin typeface="Times New Roman" pitchFamily="18" charset="0"/>
                <a:cs typeface="Times New Roman" pitchFamily="18" charset="0"/>
              </a:rPr>
              <a:t>The sentence such as “The school goes to boy” is rejected by English syntactic analyzer.</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64</a:t>
            </a:fld>
            <a:endParaRPr lang="en-US">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800" b="1" dirty="0">
                <a:solidFill>
                  <a:srgbClr val="FF0000"/>
                </a:solidFill>
                <a:latin typeface="Times New Roman" pitchFamily="18" charset="0"/>
                <a:cs typeface="Times New Roman" pitchFamily="18" charset="0"/>
              </a:rPr>
              <a:t>Semantic Analysis:</a:t>
            </a:r>
          </a:p>
          <a:p>
            <a:pPr lvl="1" algn="just">
              <a:lnSpc>
                <a:spcPct val="150000"/>
              </a:lnSpc>
            </a:pPr>
            <a:r>
              <a:rPr lang="en-US" sz="2000" dirty="0">
                <a:latin typeface="Times New Roman" pitchFamily="18" charset="0"/>
                <a:cs typeface="Times New Roman" pitchFamily="18" charset="0"/>
              </a:rPr>
              <a:t>It draws the exact meaning or the dictionary meaning from the text. </a:t>
            </a:r>
          </a:p>
          <a:p>
            <a:pPr lvl="1" algn="just">
              <a:lnSpc>
                <a:spcPct val="150000"/>
              </a:lnSpc>
            </a:pPr>
            <a:r>
              <a:rPr lang="en-US" sz="2000" dirty="0">
                <a:latin typeface="Times New Roman" pitchFamily="18" charset="0"/>
                <a:cs typeface="Times New Roman" pitchFamily="18" charset="0"/>
              </a:rPr>
              <a:t>The text is checked for meaningfulness. </a:t>
            </a:r>
          </a:p>
          <a:p>
            <a:pPr lvl="1" algn="just">
              <a:lnSpc>
                <a:spcPct val="150000"/>
              </a:lnSpc>
            </a:pPr>
            <a:r>
              <a:rPr lang="en-US" sz="2000" dirty="0">
                <a:latin typeface="Times New Roman" pitchFamily="18" charset="0"/>
                <a:cs typeface="Times New Roman" pitchFamily="18" charset="0"/>
              </a:rPr>
              <a:t>It is done by mapping syntactic structures and objects in the task domain. </a:t>
            </a:r>
          </a:p>
          <a:p>
            <a:pPr lvl="1" algn="just">
              <a:lnSpc>
                <a:spcPct val="150000"/>
              </a:lnSpc>
            </a:pPr>
            <a:r>
              <a:rPr lang="en-US" sz="2000" dirty="0">
                <a:latin typeface="Times New Roman" pitchFamily="18" charset="0"/>
                <a:cs typeface="Times New Roman" pitchFamily="18" charset="0"/>
              </a:rPr>
              <a:t>The semantic analyzer disregards sentence such as “hot ice-cream”.</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65</a:t>
            </a:fld>
            <a:endParaRPr lang="en-US">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28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800" b="1" dirty="0">
                <a:solidFill>
                  <a:srgbClr val="FF0000"/>
                </a:solidFill>
                <a:latin typeface="Times New Roman" pitchFamily="18" charset="0"/>
                <a:cs typeface="Times New Roman" pitchFamily="18" charset="0"/>
              </a:rPr>
              <a:t>Discourse Integration:</a:t>
            </a:r>
          </a:p>
          <a:p>
            <a:pPr lvl="1" algn="just">
              <a:lnSpc>
                <a:spcPct val="150000"/>
              </a:lnSpc>
            </a:pPr>
            <a:r>
              <a:rPr lang="en-US" sz="2000" dirty="0">
                <a:latin typeface="Times New Roman" pitchFamily="18" charset="0"/>
                <a:cs typeface="Times New Roman" pitchFamily="18" charset="0"/>
              </a:rPr>
              <a:t>The meaning of any sentence depends upon the meaning of the sentence just before it.</a:t>
            </a:r>
          </a:p>
          <a:p>
            <a:pPr lvl="1" algn="just">
              <a:lnSpc>
                <a:spcPct val="150000"/>
              </a:lnSpc>
            </a:pPr>
            <a:r>
              <a:rPr lang="en-US" sz="2000" dirty="0">
                <a:latin typeface="Times New Roman" pitchFamily="18" charset="0"/>
                <a:cs typeface="Times New Roman" pitchFamily="18" charset="0"/>
              </a:rPr>
              <a:t> In addition, it also brings about the meaning of immediately succeeding sentence.</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z="1100" smtClean="0">
                <a:latin typeface="Times New Roman" pitchFamily="18" charset="0"/>
                <a:cs typeface="Times New Roman" pitchFamily="18" charset="0"/>
              </a:rPr>
              <a:pPr/>
              <a:t>66</a:t>
            </a:fld>
            <a:endParaRPr lang="en-US" sz="110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Contd..</a:t>
            </a:r>
          </a:p>
        </p:txBody>
      </p:sp>
      <p:sp>
        <p:nvSpPr>
          <p:cNvPr id="3" name="Content Placeholder 2"/>
          <p:cNvSpPr>
            <a:spLocks noGrp="1"/>
          </p:cNvSpPr>
          <p:nvPr>
            <p:ph idx="1"/>
          </p:nvPr>
        </p:nvSpPr>
        <p:spPr>
          <a:xfrm>
            <a:off x="457200" y="685800"/>
            <a:ext cx="8229600" cy="5791200"/>
          </a:xfrm>
        </p:spPr>
        <p:txBody>
          <a:bodyPr>
            <a:normAutofit/>
          </a:bodyPr>
          <a:lstStyle/>
          <a:p>
            <a:pPr algn="just">
              <a:lnSpc>
                <a:spcPct val="150000"/>
              </a:lnSpc>
            </a:pPr>
            <a:r>
              <a:rPr lang="en-US" sz="2800" b="1" dirty="0">
                <a:solidFill>
                  <a:srgbClr val="FF0000"/>
                </a:solidFill>
                <a:latin typeface="Times New Roman" pitchFamily="18" charset="0"/>
                <a:cs typeface="Times New Roman" pitchFamily="18" charset="0"/>
              </a:rPr>
              <a:t>Pragmatic Analysis:</a:t>
            </a:r>
          </a:p>
          <a:p>
            <a:pPr lvl="1" algn="just">
              <a:lnSpc>
                <a:spcPct val="150000"/>
              </a:lnSpc>
            </a:pPr>
            <a:r>
              <a:rPr lang="en-US" sz="2000" dirty="0">
                <a:latin typeface="Times New Roman" pitchFamily="18" charset="0"/>
                <a:cs typeface="Times New Roman" pitchFamily="18" charset="0"/>
              </a:rPr>
              <a:t>During this, what was said is re-interpreted on what it actually meant. </a:t>
            </a:r>
          </a:p>
          <a:p>
            <a:pPr lvl="1" algn="just">
              <a:lnSpc>
                <a:spcPct val="150000"/>
              </a:lnSpc>
            </a:pPr>
            <a:r>
              <a:rPr lang="en-US" sz="2000" dirty="0">
                <a:latin typeface="Times New Roman" pitchFamily="18" charset="0"/>
                <a:cs typeface="Times New Roman" pitchFamily="18" charset="0"/>
              </a:rPr>
              <a:t>It involves deriving those aspects of language which require real world knowledge.</a:t>
            </a: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67</a:t>
            </a:fld>
            <a:endParaRPr lang="en-US">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a:latin typeface="Times New Roman" pitchFamily="18" charset="0"/>
                <a:cs typeface="Times New Roman" pitchFamily="18" charset="0"/>
              </a:rPr>
              <a:t>Applications of NLP</a:t>
            </a:r>
          </a:p>
        </p:txBody>
      </p:sp>
      <p:sp>
        <p:nvSpPr>
          <p:cNvPr id="3" name="Content Placeholder 2"/>
          <p:cNvSpPr>
            <a:spLocks noGrp="1"/>
          </p:cNvSpPr>
          <p:nvPr>
            <p:ph idx="1"/>
          </p:nvPr>
        </p:nvSpPr>
        <p:spPr>
          <a:xfrm>
            <a:off x="457200" y="685800"/>
            <a:ext cx="8229600" cy="5791200"/>
          </a:xfrm>
        </p:spPr>
        <p:txBody>
          <a:bodyPr>
            <a:normAutofit fontScale="70000" lnSpcReduction="20000"/>
          </a:bodyPr>
          <a:lstStyle/>
          <a:p>
            <a:pPr algn="just">
              <a:lnSpc>
                <a:spcPct val="160000"/>
              </a:lnSpc>
            </a:pPr>
            <a:r>
              <a:rPr lang="tr-TR" dirty="0">
                <a:latin typeface="Times New Roman" pitchFamily="18" charset="0"/>
                <a:cs typeface="Times New Roman" pitchFamily="18" charset="0"/>
              </a:rPr>
              <a:t>Text-to-Speech &amp; Speech recognition</a:t>
            </a:r>
          </a:p>
          <a:p>
            <a:pPr algn="just">
              <a:lnSpc>
                <a:spcPct val="160000"/>
              </a:lnSpc>
            </a:pPr>
            <a:r>
              <a:rPr lang="tr-TR" dirty="0">
                <a:latin typeface="Times New Roman" pitchFamily="18" charset="0"/>
                <a:cs typeface="Times New Roman" pitchFamily="18" charset="0"/>
              </a:rPr>
              <a:t>Information Retrieval</a:t>
            </a:r>
          </a:p>
          <a:p>
            <a:pPr algn="just">
              <a:lnSpc>
                <a:spcPct val="160000"/>
              </a:lnSpc>
            </a:pPr>
            <a:r>
              <a:rPr lang="tr-TR" dirty="0">
                <a:latin typeface="Times New Roman" pitchFamily="18" charset="0"/>
                <a:cs typeface="Times New Roman" pitchFamily="18" charset="0"/>
              </a:rPr>
              <a:t>Information Extraction</a:t>
            </a:r>
          </a:p>
          <a:p>
            <a:pPr algn="just">
              <a:lnSpc>
                <a:spcPct val="160000"/>
              </a:lnSpc>
            </a:pPr>
            <a:r>
              <a:rPr lang="tr-TR" dirty="0">
                <a:latin typeface="Times New Roman" pitchFamily="18" charset="0"/>
                <a:cs typeface="Times New Roman" pitchFamily="18" charset="0"/>
              </a:rPr>
              <a:t>Document Classification</a:t>
            </a:r>
          </a:p>
          <a:p>
            <a:pPr algn="just">
              <a:lnSpc>
                <a:spcPct val="160000"/>
              </a:lnSpc>
            </a:pPr>
            <a:r>
              <a:rPr lang="tr-TR" dirty="0">
                <a:latin typeface="Times New Roman" pitchFamily="18" charset="0"/>
                <a:cs typeface="Times New Roman" pitchFamily="18" charset="0"/>
              </a:rPr>
              <a:t>Automatic Summarization</a:t>
            </a:r>
          </a:p>
          <a:p>
            <a:pPr algn="just">
              <a:lnSpc>
                <a:spcPct val="160000"/>
              </a:lnSpc>
            </a:pPr>
            <a:r>
              <a:rPr lang="tr-TR" dirty="0">
                <a:latin typeface="Times New Roman" pitchFamily="18" charset="0"/>
                <a:cs typeface="Times New Roman" pitchFamily="18" charset="0"/>
              </a:rPr>
              <a:t>Machine Translation</a:t>
            </a:r>
          </a:p>
          <a:p>
            <a:pPr algn="just">
              <a:lnSpc>
                <a:spcPct val="160000"/>
              </a:lnSpc>
            </a:pPr>
            <a:r>
              <a:rPr lang="tr-TR" dirty="0">
                <a:latin typeface="Times New Roman" pitchFamily="18" charset="0"/>
                <a:cs typeface="Times New Roman" pitchFamily="18" charset="0"/>
              </a:rPr>
              <a:t>Story understanding systems</a:t>
            </a:r>
          </a:p>
          <a:p>
            <a:pPr algn="just">
              <a:lnSpc>
                <a:spcPct val="160000"/>
              </a:lnSpc>
            </a:pPr>
            <a:r>
              <a:rPr lang="en-US" altLang="zh-CN" dirty="0">
                <a:latin typeface="Times New Roman" pitchFamily="18" charset="0"/>
                <a:ea typeface="SimSun" pitchFamily="2" charset="-122"/>
                <a:cs typeface="Times New Roman" pitchFamily="18" charset="0"/>
              </a:rPr>
              <a:t>Question answering</a:t>
            </a:r>
          </a:p>
          <a:p>
            <a:pPr algn="just">
              <a:lnSpc>
                <a:spcPct val="160000"/>
              </a:lnSpc>
            </a:pPr>
            <a:r>
              <a:rPr lang="en-US" altLang="zh-CN" dirty="0">
                <a:latin typeface="Times New Roman" pitchFamily="18" charset="0"/>
                <a:ea typeface="SimSun" pitchFamily="2" charset="-122"/>
                <a:cs typeface="Times New Roman" pitchFamily="18" charset="0"/>
              </a:rPr>
              <a:t>Spelling correction</a:t>
            </a:r>
          </a:p>
          <a:p>
            <a:pPr algn="just">
              <a:lnSpc>
                <a:spcPct val="160000"/>
              </a:lnSpc>
            </a:pPr>
            <a:r>
              <a:rPr lang="en-US" dirty="0">
                <a:latin typeface="Times New Roman" pitchFamily="18" charset="0"/>
                <a:cs typeface="Times New Roman" pitchFamily="18" charset="0"/>
              </a:rPr>
              <a:t>Caption Generation</a:t>
            </a:r>
            <a:endParaRPr lang="en-US" altLang="zh-CN" dirty="0">
              <a:latin typeface="Times New Roman" pitchFamily="18" charset="0"/>
              <a:ea typeface="SimSun" pitchFamily="2" charset="-122"/>
              <a:cs typeface="Times New Roman" pitchFamily="18" charset="0"/>
            </a:endParaRPr>
          </a:p>
          <a:p>
            <a:pPr lvl="1" algn="just">
              <a:lnSpc>
                <a:spcPct val="160000"/>
              </a:lnSpc>
            </a:pPr>
            <a:endParaRPr lang="tr-TR" dirty="0">
              <a:latin typeface="Times New Roman" pitchFamily="18" charset="0"/>
              <a:cs typeface="Times New Roman" pitchFamily="18" charset="0"/>
            </a:endParaRPr>
          </a:p>
          <a:p>
            <a:pPr algn="just">
              <a:lnSpc>
                <a:spcPct val="16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68</a:t>
            </a:fld>
            <a:endParaRPr lang="en-US">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sz="3200" b="1" dirty="0">
                <a:latin typeface="Times New Roman" pitchFamily="18" charset="0"/>
                <a:cs typeface="Times New Roman" pitchFamily="18" charset="0"/>
              </a:rPr>
              <a:t>Assignment</a:t>
            </a:r>
          </a:p>
        </p:txBody>
      </p:sp>
      <p:sp>
        <p:nvSpPr>
          <p:cNvPr id="3" name="Content Placeholder 2"/>
          <p:cNvSpPr>
            <a:spLocks noGrp="1"/>
          </p:cNvSpPr>
          <p:nvPr>
            <p:ph idx="1"/>
          </p:nvPr>
        </p:nvSpPr>
        <p:spPr>
          <a:xfrm>
            <a:off x="228600" y="533400"/>
            <a:ext cx="8686800" cy="5592763"/>
          </a:xfrm>
        </p:spPr>
        <p:txBody>
          <a:bodyPr>
            <a:normAutofit fontScale="47500" lnSpcReduction="20000"/>
          </a:bodyPr>
          <a:lstStyle/>
          <a:p>
            <a:pPr algn="just">
              <a:lnSpc>
                <a:spcPct val="170000"/>
              </a:lnSpc>
            </a:pPr>
            <a:r>
              <a:rPr lang="en-US" dirty="0">
                <a:latin typeface="Times New Roman" pitchFamily="18" charset="0"/>
                <a:cs typeface="Times New Roman" pitchFamily="18" charset="0"/>
              </a:rPr>
              <a:t>Differentiate between connectionist and Symbolic AI.</a:t>
            </a:r>
          </a:p>
          <a:p>
            <a:pPr algn="just">
              <a:lnSpc>
                <a:spcPct val="170000"/>
              </a:lnSpc>
            </a:pPr>
            <a:r>
              <a:rPr lang="en-US" dirty="0">
                <a:latin typeface="Times New Roman" pitchFamily="18" charset="0"/>
                <a:cs typeface="Times New Roman" pitchFamily="18" charset="0"/>
              </a:rPr>
              <a:t>What is the difference between human intelligence and machine intelligence ?</a:t>
            </a:r>
          </a:p>
          <a:p>
            <a:pPr algn="just">
              <a:lnSpc>
                <a:spcPct val="170000"/>
              </a:lnSpc>
            </a:pPr>
            <a:r>
              <a:rPr lang="en-US" dirty="0">
                <a:latin typeface="Times New Roman" pitchFamily="18" charset="0"/>
                <a:cs typeface="Times New Roman" pitchFamily="18" charset="0"/>
              </a:rPr>
              <a:t>Explain McCulloch-Pitts model of neuron.</a:t>
            </a:r>
          </a:p>
          <a:p>
            <a:pPr algn="just">
              <a:lnSpc>
                <a:spcPct val="170000"/>
              </a:lnSpc>
            </a:pPr>
            <a:r>
              <a:rPr lang="en-US" dirty="0">
                <a:latin typeface="Times New Roman" pitchFamily="18" charset="0"/>
                <a:cs typeface="Times New Roman" pitchFamily="18" charset="0"/>
              </a:rPr>
              <a:t>Compare the performance of a computer and that of a biological neural network in terms of speed of processing, size and complexity, storage, fault tolerance and control mechanism.</a:t>
            </a:r>
          </a:p>
          <a:p>
            <a:pPr algn="just">
              <a:lnSpc>
                <a:spcPct val="170000"/>
              </a:lnSpc>
            </a:pPr>
            <a:r>
              <a:rPr lang="en-US" dirty="0">
                <a:latin typeface="Times New Roman" pitchFamily="18" charset="0"/>
                <a:cs typeface="Times New Roman" pitchFamily="18" charset="0"/>
              </a:rPr>
              <a:t>How does an artificial neural network model the brain? Describe two major classes of learning paradigms: supervised learning and unsupervised (self-</a:t>
            </a:r>
            <a:r>
              <a:rPr lang="en-US" dirty="0" err="1">
                <a:latin typeface="Times New Roman" pitchFamily="18" charset="0"/>
                <a:cs typeface="Times New Roman" pitchFamily="18" charset="0"/>
              </a:rPr>
              <a:t>organised</a:t>
            </a:r>
            <a:r>
              <a:rPr lang="en-US" dirty="0">
                <a:latin typeface="Times New Roman" pitchFamily="18" charset="0"/>
                <a:cs typeface="Times New Roman" pitchFamily="18" charset="0"/>
              </a:rPr>
              <a:t>) learning. What are the features that distinguish these two paradigms from each other?</a:t>
            </a:r>
          </a:p>
          <a:p>
            <a:pPr algn="just">
              <a:lnSpc>
                <a:spcPct val="170000"/>
              </a:lnSpc>
            </a:pPr>
            <a:r>
              <a:rPr lang="en-US" dirty="0">
                <a:latin typeface="Times New Roman" pitchFamily="18" charset="0"/>
                <a:cs typeface="Times New Roman" pitchFamily="18" charset="0"/>
              </a:rPr>
              <a:t>Construct a multilayer perceptron with an input layer of six neurons, a hidden layer of four neuron and an output layer of two neurons.</a:t>
            </a:r>
          </a:p>
          <a:p>
            <a:pPr algn="just">
              <a:lnSpc>
                <a:spcPct val="170000"/>
              </a:lnSpc>
            </a:pPr>
            <a:r>
              <a:rPr lang="en-US" dirty="0">
                <a:latin typeface="Times New Roman" pitchFamily="18" charset="0"/>
                <a:cs typeface="Times New Roman" pitchFamily="18" charset="0"/>
              </a:rPr>
              <a:t>Demonstrate perceptron learning of the binary logic function OR.</a:t>
            </a:r>
          </a:p>
          <a:p>
            <a:pPr algn="just">
              <a:lnSpc>
                <a:spcPct val="170000"/>
              </a:lnSpc>
            </a:pPr>
            <a:r>
              <a:rPr lang="en-US" dirty="0">
                <a:latin typeface="Times New Roman" pitchFamily="18" charset="0"/>
                <a:cs typeface="Times New Roman" pitchFamily="18" charset="0"/>
              </a:rPr>
              <a:t>Why natural language processing  is required in AI System? Differentiate between NLU and NLG.</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69</a:t>
            </a:fld>
            <a:endParaRPr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Contd….</a:t>
            </a:r>
          </a:p>
        </p:txBody>
      </p:sp>
      <p:sp>
        <p:nvSpPr>
          <p:cNvPr id="5" name="Slide Number Placeholder 4"/>
          <p:cNvSpPr>
            <a:spLocks noGrp="1"/>
          </p:cNvSpPr>
          <p:nvPr>
            <p:ph type="sldNum" sz="quarter" idx="12"/>
          </p:nvPr>
        </p:nvSpPr>
        <p:spPr/>
        <p:txBody>
          <a:bodyPr/>
          <a:lstStyle/>
          <a:p>
            <a:fld id="{9110D104-A363-4B68-8E25-60CAE5B16490}" type="slidenum">
              <a:rPr lang="en-US" smtClean="0">
                <a:latin typeface="Times New Roman" pitchFamily="18" charset="0"/>
                <a:cs typeface="Times New Roman" pitchFamily="18" charset="0"/>
              </a:rPr>
              <a:pPr/>
              <a:t>7</a:t>
            </a:fld>
            <a:endParaRPr lang="en-US">
              <a:latin typeface="Times New Roman" pitchFamily="18" charset="0"/>
              <a:cs typeface="Times New Roman" pitchFamily="18" charset="0"/>
            </a:endParaRPr>
          </a:p>
        </p:txBody>
      </p:sp>
      <p:pic>
        <p:nvPicPr>
          <p:cNvPr id="70658" name="Picture 2"/>
          <p:cNvPicPr>
            <a:picLocks noChangeAspect="1" noChangeArrowheads="1"/>
          </p:cNvPicPr>
          <p:nvPr/>
        </p:nvPicPr>
        <p:blipFill>
          <a:blip r:embed="rId2"/>
          <a:srcRect/>
          <a:stretch>
            <a:fillRect/>
          </a:stretch>
        </p:blipFill>
        <p:spPr bwMode="auto">
          <a:xfrm>
            <a:off x="1143000" y="1905000"/>
            <a:ext cx="6600825" cy="3600450"/>
          </a:xfrm>
          <a:prstGeom prst="rect">
            <a:avLst/>
          </a:prstGeom>
          <a:noFill/>
          <a:ln w="9525">
            <a:noFill/>
            <a:miter lim="800000"/>
            <a:headEnd/>
            <a:tailEnd/>
          </a:ln>
          <a:effectLst/>
        </p:spPr>
      </p:pic>
      <p:pic>
        <p:nvPicPr>
          <p:cNvPr id="6145" name="Picture 1"/>
          <p:cNvPicPr>
            <a:picLocks noChangeAspect="1" noChangeArrowheads="1"/>
          </p:cNvPicPr>
          <p:nvPr/>
        </p:nvPicPr>
        <p:blipFill>
          <a:blip r:embed="rId3"/>
          <a:srcRect/>
          <a:stretch>
            <a:fillRect/>
          </a:stretch>
        </p:blipFill>
        <p:spPr bwMode="auto">
          <a:xfrm>
            <a:off x="4419600" y="4343400"/>
            <a:ext cx="352425" cy="40103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Thank You !</a:t>
            </a:r>
          </a:p>
        </p:txBody>
      </p:sp>
      <p:pic>
        <p:nvPicPr>
          <p:cNvPr id="4" name="Content Placeholder 3" descr="ff2fe7586af3997cc39896fe5893fa6e.png"/>
          <p:cNvPicPr>
            <a:picLocks noGrp="1" noChangeAspect="1"/>
          </p:cNvPicPr>
          <p:nvPr>
            <p:ph idx="1"/>
          </p:nvPr>
        </p:nvPicPr>
        <p:blipFill>
          <a:blip r:embed="rId2"/>
          <a:stretch>
            <a:fillRect/>
          </a:stretch>
        </p:blipFill>
        <p:spPr>
          <a:xfrm>
            <a:off x="1447800" y="1600200"/>
            <a:ext cx="5943600" cy="4525963"/>
          </a:xfrm>
        </p:spPr>
      </p:pic>
      <p:sp>
        <p:nvSpPr>
          <p:cNvPr id="5" name="Slide Number Placeholder 4"/>
          <p:cNvSpPr>
            <a:spLocks noGrp="1"/>
          </p:cNvSpPr>
          <p:nvPr>
            <p:ph type="sldNum" sz="quarter" idx="12"/>
          </p:nvPr>
        </p:nvSpPr>
        <p:spPr/>
        <p:txBody>
          <a:bodyPr/>
          <a:lstStyle/>
          <a:p>
            <a:fld id="{58B2C780-65FD-4C51-96AD-7CB28B0141D8}" type="slidenum">
              <a:rPr lang="en-US" smtClean="0">
                <a:latin typeface="Times New Roman" pitchFamily="18" charset="0"/>
                <a:cs typeface="Times New Roman" pitchFamily="18" charset="0"/>
              </a:rPr>
              <a:pPr/>
              <a:t>70</a:t>
            </a:fld>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33400"/>
          </a:xfrm>
        </p:spPr>
        <p:txBody>
          <a:bodyPr>
            <a:normAutofit fontScale="90000"/>
          </a:bodyPr>
          <a:lstStyle/>
          <a:p>
            <a:pPr>
              <a:lnSpc>
                <a:spcPct val="150000"/>
              </a:lnSpc>
            </a:pPr>
            <a:r>
              <a:rPr lang="en-US" sz="3600" b="1" dirty="0">
                <a:latin typeface="Times New Roman" pitchFamily="18" charset="0"/>
                <a:cs typeface="Times New Roman" pitchFamily="18" charset="0"/>
              </a:rPr>
              <a:t>Why use neural networks?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943600"/>
          </a:xfrm>
        </p:spPr>
        <p:txBody>
          <a:bodyPr>
            <a:normAutofit fontScale="62500" lnSpcReduction="20000"/>
          </a:bodyPr>
          <a:lstStyle/>
          <a:p>
            <a:pPr algn="just">
              <a:lnSpc>
                <a:spcPct val="170000"/>
              </a:lnSpc>
            </a:pPr>
            <a:r>
              <a:rPr lang="en-US" dirty="0">
                <a:latin typeface="Times New Roman" pitchFamily="18" charset="0"/>
                <a:cs typeface="Times New Roman" pitchFamily="18" charset="0"/>
              </a:rPr>
              <a:t>Ability to derive meaning from complicated or imprecise data.</a:t>
            </a:r>
          </a:p>
          <a:p>
            <a:pPr algn="just">
              <a:lnSpc>
                <a:spcPct val="170000"/>
              </a:lnSpc>
            </a:pPr>
            <a:r>
              <a:rPr lang="en-US" dirty="0">
                <a:latin typeface="Times New Roman" pitchFamily="18" charset="0"/>
                <a:cs typeface="Times New Roman" pitchFamily="18" charset="0"/>
              </a:rPr>
              <a:t>Other  reasons for using the ANNs are as follows: </a:t>
            </a:r>
          </a:p>
          <a:p>
            <a:pPr lvl="1" algn="just">
              <a:lnSpc>
                <a:spcPct val="170000"/>
              </a:lnSpc>
            </a:pPr>
            <a:r>
              <a:rPr lang="en-US" b="1" dirty="0">
                <a:solidFill>
                  <a:srgbClr val="FF0000"/>
                </a:solidFill>
                <a:latin typeface="Times New Roman" pitchFamily="18" charset="0"/>
                <a:cs typeface="Times New Roman" pitchFamily="18" charset="0"/>
              </a:rPr>
              <a:t>Adaptive learning:</a:t>
            </a:r>
            <a:r>
              <a:rPr lang="en-US" dirty="0">
                <a:latin typeface="Times New Roman" pitchFamily="18" charset="0"/>
                <a:cs typeface="Times New Roman" pitchFamily="18" charset="0"/>
              </a:rPr>
              <a:t> An ability to learn how to do tasks based on the data given for training or initial experience. </a:t>
            </a:r>
          </a:p>
          <a:p>
            <a:pPr lvl="1" algn="just">
              <a:lnSpc>
                <a:spcPct val="170000"/>
              </a:lnSpc>
            </a:pPr>
            <a:r>
              <a:rPr lang="en-US" b="1" dirty="0">
                <a:solidFill>
                  <a:srgbClr val="FF0000"/>
                </a:solidFill>
                <a:latin typeface="Times New Roman" pitchFamily="18" charset="0"/>
                <a:cs typeface="Times New Roman" pitchFamily="18" charset="0"/>
              </a:rPr>
              <a:t> Self-Organization:</a:t>
            </a:r>
            <a:r>
              <a:rPr lang="en-US" dirty="0">
                <a:latin typeface="Times New Roman" pitchFamily="18" charset="0"/>
                <a:cs typeface="Times New Roman" pitchFamily="18" charset="0"/>
              </a:rPr>
              <a:t> An ANN can create its own organization or representation of the information it receives during learning time. </a:t>
            </a:r>
          </a:p>
          <a:p>
            <a:pPr lvl="1" algn="just">
              <a:lnSpc>
                <a:spcPct val="170000"/>
              </a:lnSpc>
            </a:pPr>
            <a:r>
              <a:rPr lang="en-US" b="1" dirty="0">
                <a:solidFill>
                  <a:srgbClr val="FF0000"/>
                </a:solidFill>
                <a:latin typeface="Times New Roman" pitchFamily="18" charset="0"/>
                <a:cs typeface="Times New Roman" pitchFamily="18" charset="0"/>
              </a:rPr>
              <a:t>Real Time Operation:</a:t>
            </a:r>
            <a:r>
              <a:rPr lang="en-US" dirty="0">
                <a:latin typeface="Times New Roman" pitchFamily="18" charset="0"/>
                <a:cs typeface="Times New Roman" pitchFamily="18" charset="0"/>
              </a:rPr>
              <a:t> ANN computations may be carried out in parallel</a:t>
            </a:r>
          </a:p>
          <a:p>
            <a:pPr lvl="1" algn="just">
              <a:lnSpc>
                <a:spcPct val="170000"/>
              </a:lnSpc>
            </a:pPr>
            <a:r>
              <a:rPr lang="en-US" b="1" dirty="0">
                <a:solidFill>
                  <a:srgbClr val="FF0000"/>
                </a:solidFill>
                <a:latin typeface="Times New Roman" pitchFamily="18" charset="0"/>
                <a:cs typeface="Times New Roman" pitchFamily="18" charset="0"/>
              </a:rPr>
              <a:t>Fault Tolerance via Redundant Information Coding:</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Partial destruction of a network leads to the corresponding degradation of performance. However, some network capabilities may be retained even with major network damage </a:t>
            </a:r>
          </a:p>
          <a:p>
            <a:pPr algn="just">
              <a:lnSpc>
                <a:spcPct val="17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lnSpc>
                <a:spcPct val="150000"/>
              </a:lnSpc>
            </a:pPr>
            <a:fld id="{9110D104-A363-4B68-8E25-60CAE5B16490}" type="slidenum">
              <a:rPr lang="en-US" smtClean="0">
                <a:latin typeface="Times New Roman" pitchFamily="18" charset="0"/>
                <a:cs typeface="Times New Roman" pitchFamily="18" charset="0"/>
              </a:rPr>
              <a:pPr>
                <a:lnSpc>
                  <a:spcPct val="150000"/>
                </a:lnSpc>
              </a:pPr>
              <a:t>8</a:t>
            </a:fld>
            <a:endParaRPr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09600"/>
          </a:xfrm>
        </p:spPr>
        <p:txBody>
          <a:bodyPr>
            <a:noAutofit/>
          </a:bodyPr>
          <a:lstStyle/>
          <a:p>
            <a:pPr>
              <a:lnSpc>
                <a:spcPct val="150000"/>
              </a:lnSpc>
            </a:pPr>
            <a:r>
              <a:rPr lang="en-US" sz="2800" b="1" dirty="0">
                <a:latin typeface="Times New Roman" pitchFamily="18" charset="0"/>
                <a:cs typeface="Times New Roman" pitchFamily="18" charset="0"/>
              </a:rPr>
              <a:t>Neural networks versus conventional computers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533400"/>
            <a:ext cx="8763000" cy="6096000"/>
          </a:xfrm>
        </p:spPr>
        <p:txBody>
          <a:bodyPr>
            <a:normAutofit fontScale="62500" lnSpcReduction="20000"/>
          </a:bodyPr>
          <a:lstStyle/>
          <a:p>
            <a:pPr algn="just">
              <a:lnSpc>
                <a:spcPct val="160000"/>
              </a:lnSpc>
            </a:pPr>
            <a:r>
              <a:rPr lang="en-US" dirty="0">
                <a:solidFill>
                  <a:srgbClr val="FF0000"/>
                </a:solidFill>
                <a:latin typeface="Times New Roman" pitchFamily="18" charset="0"/>
                <a:cs typeface="Times New Roman" pitchFamily="18" charset="0"/>
              </a:rPr>
              <a:t>Parallelism is NNs characteristics</a:t>
            </a:r>
            <a:r>
              <a:rPr lang="en-US" dirty="0">
                <a:latin typeface="Times New Roman" pitchFamily="18" charset="0"/>
                <a:cs typeface="Times New Roman" pitchFamily="18" charset="0"/>
              </a:rPr>
              <a:t>, because the computations of its components are largely independent of each other. Neural networks and conventional algorithmic computers are not in competition but complement each other.</a:t>
            </a:r>
          </a:p>
          <a:p>
            <a:pPr algn="just">
              <a:lnSpc>
                <a:spcPct val="160000"/>
              </a:lnSpc>
            </a:pPr>
            <a:r>
              <a:rPr lang="en-US" dirty="0">
                <a:latin typeface="Times New Roman" pitchFamily="18" charset="0"/>
                <a:cs typeface="Times New Roman" pitchFamily="18" charset="0"/>
              </a:rPr>
              <a:t>Different approach used to problem solving is the main difference between neural networks and conventional computers.</a:t>
            </a:r>
          </a:p>
          <a:p>
            <a:pPr algn="just">
              <a:lnSpc>
                <a:spcPct val="160000"/>
              </a:lnSpc>
            </a:pPr>
            <a:r>
              <a:rPr lang="en-US" dirty="0">
                <a:latin typeface="Times New Roman" pitchFamily="18" charset="0"/>
                <a:cs typeface="Times New Roman" pitchFamily="18" charset="0"/>
              </a:rPr>
              <a:t> Conventional computers use an </a:t>
            </a:r>
            <a:r>
              <a:rPr lang="en-US" dirty="0">
                <a:solidFill>
                  <a:srgbClr val="FF0000"/>
                </a:solidFill>
                <a:latin typeface="Times New Roman" pitchFamily="18" charset="0"/>
                <a:cs typeface="Times New Roman" pitchFamily="18" charset="0"/>
              </a:rPr>
              <a:t>algorithmic approach</a:t>
            </a:r>
            <a:r>
              <a:rPr lang="en-US" dirty="0">
                <a:latin typeface="Times New Roman" pitchFamily="18" charset="0"/>
                <a:cs typeface="Times New Roman" pitchFamily="18" charset="0"/>
              </a:rPr>
              <a:t>, for instance, the conventional computer follows a set of instructions in order to solve a problem.</a:t>
            </a:r>
          </a:p>
          <a:p>
            <a:pPr algn="just">
              <a:lnSpc>
                <a:spcPct val="160000"/>
              </a:lnSpc>
            </a:pPr>
            <a:r>
              <a:rPr lang="en-US" dirty="0">
                <a:latin typeface="Times New Roman" pitchFamily="18" charset="0"/>
                <a:cs typeface="Times New Roman" pitchFamily="18" charset="0"/>
              </a:rPr>
              <a:t> Thus, the specific steps must be well-defined so that the computer can follow to solve the problem. </a:t>
            </a:r>
          </a:p>
          <a:p>
            <a:pPr algn="just">
              <a:lnSpc>
                <a:spcPct val="160000"/>
              </a:lnSpc>
            </a:pPr>
            <a:r>
              <a:rPr lang="en-US" dirty="0">
                <a:latin typeface="Times New Roman" pitchFamily="18" charset="0"/>
                <a:cs typeface="Times New Roman" pitchFamily="18" charset="0"/>
              </a:rPr>
              <a:t>This rule restricts the problem solving ability of conventional computers. That means the computer must be given exactly how to solve a problem.</a:t>
            </a:r>
          </a:p>
        </p:txBody>
      </p:sp>
      <p:sp>
        <p:nvSpPr>
          <p:cNvPr id="4" name="Slide Number Placeholder 3"/>
          <p:cNvSpPr>
            <a:spLocks noGrp="1"/>
          </p:cNvSpPr>
          <p:nvPr>
            <p:ph type="sldNum" sz="quarter" idx="12"/>
          </p:nvPr>
        </p:nvSpPr>
        <p:spPr/>
        <p:txBody>
          <a:bodyPr/>
          <a:lstStyle/>
          <a:p>
            <a:pPr>
              <a:lnSpc>
                <a:spcPct val="150000"/>
              </a:lnSpc>
            </a:pPr>
            <a:fld id="{9110D104-A363-4B68-8E25-60CAE5B16490}" type="slidenum">
              <a:rPr lang="en-US" smtClean="0">
                <a:latin typeface="Times New Roman" pitchFamily="18" charset="0"/>
                <a:cs typeface="Times New Roman" pitchFamily="18" charset="0"/>
              </a:rPr>
              <a:pPr>
                <a:lnSpc>
                  <a:spcPct val="150000"/>
                </a:lnSpc>
              </a:pPr>
              <a:t>9</a:t>
            </a:fld>
            <a:endParaRPr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TotalTime>
  <Words>4517</Words>
  <Application>Microsoft Office PowerPoint</Application>
  <PresentationFormat>On-screen Show (4:3)</PresentationFormat>
  <Paragraphs>441</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Times New Roman</vt:lpstr>
      <vt:lpstr>Office Theme</vt:lpstr>
      <vt:lpstr>PowerPoint Presentation</vt:lpstr>
      <vt:lpstr>Biological Neuron</vt:lpstr>
      <vt:lpstr>Biological Neuron</vt:lpstr>
      <vt:lpstr>Biological Neuron</vt:lpstr>
      <vt:lpstr> Biological Neural Networks</vt:lpstr>
      <vt:lpstr>What is a  Artificial Neural Network? </vt:lpstr>
      <vt:lpstr>Contd….</vt:lpstr>
      <vt:lpstr>Why use neural networks? </vt:lpstr>
      <vt:lpstr>Neural networks versus conventional computers </vt:lpstr>
      <vt:lpstr>Neural networks versus conventional computers</vt:lpstr>
      <vt:lpstr>Basic model of ANN</vt:lpstr>
      <vt:lpstr>First artificial neurons: The McCulloch-Pitts model</vt:lpstr>
      <vt:lpstr>Contd..</vt:lpstr>
      <vt:lpstr>Activation functions</vt:lpstr>
      <vt:lpstr>Linear Activation</vt:lpstr>
      <vt:lpstr>Contd..</vt:lpstr>
      <vt:lpstr>Contd…</vt:lpstr>
      <vt:lpstr>PowerPoint Presentation</vt:lpstr>
      <vt:lpstr>Step(Binary) activation</vt:lpstr>
      <vt:lpstr>Sign(Bipolar) activation</vt:lpstr>
      <vt:lpstr>Sigmoid Activation Function</vt:lpstr>
      <vt:lpstr>Sigmoid Activation Function</vt:lpstr>
      <vt:lpstr>Sigmoid Activation Function</vt:lpstr>
      <vt:lpstr>First artificial neurons: The McCulloch-Pitts model</vt:lpstr>
      <vt:lpstr>Contd..</vt:lpstr>
      <vt:lpstr>Logic Gates with MP Neurons</vt:lpstr>
      <vt:lpstr>Realization of AND gate</vt:lpstr>
      <vt:lpstr>Contd..</vt:lpstr>
      <vt:lpstr>Contd…</vt:lpstr>
      <vt:lpstr>Contd..</vt:lpstr>
      <vt:lpstr>Realization of OR Gate</vt:lpstr>
      <vt:lpstr>Contd..</vt:lpstr>
      <vt:lpstr>Realization of NOT Gate</vt:lpstr>
      <vt:lpstr>Contd...</vt:lpstr>
      <vt:lpstr>Contd..</vt:lpstr>
      <vt:lpstr>Realization of XOR Gate</vt:lpstr>
      <vt:lpstr>Contd..</vt:lpstr>
      <vt:lpstr>Contd..</vt:lpstr>
      <vt:lpstr>Contd..</vt:lpstr>
      <vt:lpstr>Learning in Neural Networks:</vt:lpstr>
      <vt:lpstr>Learning in Neural Networks:</vt:lpstr>
      <vt:lpstr>Learning in Neural Networks:</vt:lpstr>
      <vt:lpstr>Network Architecture </vt:lpstr>
      <vt:lpstr>Types of Feed Forward Neural Network:</vt:lpstr>
      <vt:lpstr>Types of Feed Forward Neural Network:</vt:lpstr>
      <vt:lpstr>Perceptron</vt:lpstr>
      <vt:lpstr>Perceptron</vt:lpstr>
      <vt:lpstr>Perceptron</vt:lpstr>
      <vt:lpstr>Adaptive Linear Neuron (ADALINE)</vt:lpstr>
      <vt:lpstr>Adaptive Linear Neuron (ADALINE)</vt:lpstr>
      <vt:lpstr>Types of Feed Forward Neural Network:</vt:lpstr>
      <vt:lpstr>Network Architectures</vt:lpstr>
      <vt:lpstr>Applications of Neural Network</vt:lpstr>
      <vt:lpstr>Natural Language processing</vt:lpstr>
      <vt:lpstr>What is Natural Language processing</vt:lpstr>
      <vt:lpstr>Components of NLP </vt:lpstr>
      <vt:lpstr>Contd…</vt:lpstr>
      <vt:lpstr>Natural language Understanding(NLU):</vt:lpstr>
      <vt:lpstr>Natural language Understanding:</vt:lpstr>
      <vt:lpstr>Natural Language Generation(NLG)</vt:lpstr>
      <vt:lpstr>NLG v/s NLU</vt:lpstr>
      <vt:lpstr>Steps in Natural Language processing</vt:lpstr>
      <vt:lpstr>Contd..</vt:lpstr>
      <vt:lpstr>Contd..</vt:lpstr>
      <vt:lpstr>Contd…</vt:lpstr>
      <vt:lpstr>Contd…</vt:lpstr>
      <vt:lpstr>Contd..</vt:lpstr>
      <vt:lpstr>Applications of NLP</vt:lpstr>
      <vt:lpstr>Assignment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Sandep Gupta</cp:lastModifiedBy>
  <cp:revision>80</cp:revision>
  <dcterms:created xsi:type="dcterms:W3CDTF">2018-01-03T09:49:12Z</dcterms:created>
  <dcterms:modified xsi:type="dcterms:W3CDTF">2023-11-28T09:16:05Z</dcterms:modified>
</cp:coreProperties>
</file>