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660"/>
  </p:normalViewPr>
  <p:slideViewPr>
    <p:cSldViewPr snapToGrid="0">
      <p:cViewPr varScale="1">
        <p:scale>
          <a:sx n="73" d="100"/>
          <a:sy n="73" d="100"/>
        </p:scale>
        <p:origin x="4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E3B6-CA6B-49CF-A1AE-585E2D514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26D8F1-AB32-4F28-A693-495D0927A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3C0BB9-8C95-4332-990C-278A1F5F0DA1}"/>
              </a:ext>
            </a:extLst>
          </p:cNvPr>
          <p:cNvSpPr>
            <a:spLocks noGrp="1"/>
          </p:cNvSpPr>
          <p:nvPr>
            <p:ph type="dt" sz="half" idx="10"/>
          </p:nvPr>
        </p:nvSpPr>
        <p:spPr/>
        <p:txBody>
          <a:bodyPr/>
          <a:lstStyle/>
          <a:p>
            <a:fld id="{E9279327-8CF2-42A3-BAA4-CC0551AF0A80}" type="datetimeFigureOut">
              <a:rPr lang="en-US" smtClean="0"/>
              <a:t>5/7/2024</a:t>
            </a:fld>
            <a:endParaRPr lang="en-US"/>
          </a:p>
        </p:txBody>
      </p:sp>
      <p:sp>
        <p:nvSpPr>
          <p:cNvPr id="5" name="Footer Placeholder 4">
            <a:extLst>
              <a:ext uri="{FF2B5EF4-FFF2-40B4-BE49-F238E27FC236}">
                <a16:creationId xmlns:a16="http://schemas.microsoft.com/office/drawing/2014/main" id="{708078A5-AA1D-44D8-9239-8C38CC160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DFA72-FF4F-49A8-9A77-D700DB856B3C}"/>
              </a:ext>
            </a:extLst>
          </p:cNvPr>
          <p:cNvSpPr>
            <a:spLocks noGrp="1"/>
          </p:cNvSpPr>
          <p:nvPr>
            <p:ph type="sldNum" sz="quarter" idx="12"/>
          </p:nvPr>
        </p:nvSpPr>
        <p:spPr/>
        <p:txBody>
          <a:bodyPr/>
          <a:lstStyle/>
          <a:p>
            <a:fld id="{58D8CF62-739A-40BE-9AA0-7770C1CBBDCB}" type="slidenum">
              <a:rPr lang="en-US" smtClean="0"/>
              <a:t>‹#›</a:t>
            </a:fld>
            <a:endParaRPr lang="en-US"/>
          </a:p>
        </p:txBody>
      </p:sp>
    </p:spTree>
    <p:extLst>
      <p:ext uri="{BB962C8B-B14F-4D97-AF65-F5344CB8AC3E}">
        <p14:creationId xmlns:p14="http://schemas.microsoft.com/office/powerpoint/2010/main" val="52100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08EE-1496-490D-BA99-9F56DEB261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D1A5D9-0429-4DE2-896C-FC8C8F20CA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132B1-74EA-4660-90A5-284EBAE1C8C9}"/>
              </a:ext>
            </a:extLst>
          </p:cNvPr>
          <p:cNvSpPr>
            <a:spLocks noGrp="1"/>
          </p:cNvSpPr>
          <p:nvPr>
            <p:ph type="dt" sz="half" idx="10"/>
          </p:nvPr>
        </p:nvSpPr>
        <p:spPr/>
        <p:txBody>
          <a:bodyPr/>
          <a:lstStyle/>
          <a:p>
            <a:fld id="{E9279327-8CF2-42A3-BAA4-CC0551AF0A80}" type="datetimeFigureOut">
              <a:rPr lang="en-US" smtClean="0"/>
              <a:t>5/7/2024</a:t>
            </a:fld>
            <a:endParaRPr lang="en-US"/>
          </a:p>
        </p:txBody>
      </p:sp>
      <p:sp>
        <p:nvSpPr>
          <p:cNvPr id="5" name="Footer Placeholder 4">
            <a:extLst>
              <a:ext uri="{FF2B5EF4-FFF2-40B4-BE49-F238E27FC236}">
                <a16:creationId xmlns:a16="http://schemas.microsoft.com/office/drawing/2014/main" id="{99031DC2-8F06-46B6-9660-37FB7A8D4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DC957-F583-4810-955A-A1BCC8888619}"/>
              </a:ext>
            </a:extLst>
          </p:cNvPr>
          <p:cNvSpPr>
            <a:spLocks noGrp="1"/>
          </p:cNvSpPr>
          <p:nvPr>
            <p:ph type="sldNum" sz="quarter" idx="12"/>
          </p:nvPr>
        </p:nvSpPr>
        <p:spPr/>
        <p:txBody>
          <a:bodyPr/>
          <a:lstStyle/>
          <a:p>
            <a:fld id="{58D8CF62-739A-40BE-9AA0-7770C1CBBDCB}" type="slidenum">
              <a:rPr lang="en-US" smtClean="0"/>
              <a:t>‹#›</a:t>
            </a:fld>
            <a:endParaRPr lang="en-US"/>
          </a:p>
        </p:txBody>
      </p:sp>
    </p:spTree>
    <p:extLst>
      <p:ext uri="{BB962C8B-B14F-4D97-AF65-F5344CB8AC3E}">
        <p14:creationId xmlns:p14="http://schemas.microsoft.com/office/powerpoint/2010/main" val="284945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192E80-DE35-4818-8C19-49B4D6764F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C2569B-C66A-4192-878D-8448C7B010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DD1D5-145A-47F1-80A1-CF1E3B396BE1}"/>
              </a:ext>
            </a:extLst>
          </p:cNvPr>
          <p:cNvSpPr>
            <a:spLocks noGrp="1"/>
          </p:cNvSpPr>
          <p:nvPr>
            <p:ph type="dt" sz="half" idx="10"/>
          </p:nvPr>
        </p:nvSpPr>
        <p:spPr/>
        <p:txBody>
          <a:bodyPr/>
          <a:lstStyle/>
          <a:p>
            <a:fld id="{E9279327-8CF2-42A3-BAA4-CC0551AF0A80}" type="datetimeFigureOut">
              <a:rPr lang="en-US" smtClean="0"/>
              <a:t>5/7/2024</a:t>
            </a:fld>
            <a:endParaRPr lang="en-US"/>
          </a:p>
        </p:txBody>
      </p:sp>
      <p:sp>
        <p:nvSpPr>
          <p:cNvPr id="5" name="Footer Placeholder 4">
            <a:extLst>
              <a:ext uri="{FF2B5EF4-FFF2-40B4-BE49-F238E27FC236}">
                <a16:creationId xmlns:a16="http://schemas.microsoft.com/office/drawing/2014/main" id="{03EE01F0-6EBD-438E-B13D-4E1A256C5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91E92-FF01-4DB2-953B-5FFB1A099747}"/>
              </a:ext>
            </a:extLst>
          </p:cNvPr>
          <p:cNvSpPr>
            <a:spLocks noGrp="1"/>
          </p:cNvSpPr>
          <p:nvPr>
            <p:ph type="sldNum" sz="quarter" idx="12"/>
          </p:nvPr>
        </p:nvSpPr>
        <p:spPr/>
        <p:txBody>
          <a:bodyPr/>
          <a:lstStyle/>
          <a:p>
            <a:fld id="{58D8CF62-739A-40BE-9AA0-7770C1CBBDCB}" type="slidenum">
              <a:rPr lang="en-US" smtClean="0"/>
              <a:t>‹#›</a:t>
            </a:fld>
            <a:endParaRPr lang="en-US"/>
          </a:p>
        </p:txBody>
      </p:sp>
    </p:spTree>
    <p:extLst>
      <p:ext uri="{BB962C8B-B14F-4D97-AF65-F5344CB8AC3E}">
        <p14:creationId xmlns:p14="http://schemas.microsoft.com/office/powerpoint/2010/main" val="151603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D146-C2CE-416F-9507-BB41487A21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441B3-7E94-4B4F-ACE9-DD771E68F5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B8456-8E62-4669-8E16-68853EB6FED0}"/>
              </a:ext>
            </a:extLst>
          </p:cNvPr>
          <p:cNvSpPr>
            <a:spLocks noGrp="1"/>
          </p:cNvSpPr>
          <p:nvPr>
            <p:ph type="dt" sz="half" idx="10"/>
          </p:nvPr>
        </p:nvSpPr>
        <p:spPr/>
        <p:txBody>
          <a:bodyPr/>
          <a:lstStyle/>
          <a:p>
            <a:fld id="{E9279327-8CF2-42A3-BAA4-CC0551AF0A80}" type="datetimeFigureOut">
              <a:rPr lang="en-US" smtClean="0"/>
              <a:t>5/7/2024</a:t>
            </a:fld>
            <a:endParaRPr lang="en-US"/>
          </a:p>
        </p:txBody>
      </p:sp>
      <p:sp>
        <p:nvSpPr>
          <p:cNvPr id="5" name="Footer Placeholder 4">
            <a:extLst>
              <a:ext uri="{FF2B5EF4-FFF2-40B4-BE49-F238E27FC236}">
                <a16:creationId xmlns:a16="http://schemas.microsoft.com/office/drawing/2014/main" id="{9CB9DC59-E981-43DD-963D-7F781FA59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AE384-9E6B-4581-B3BD-04E0D25959A1}"/>
              </a:ext>
            </a:extLst>
          </p:cNvPr>
          <p:cNvSpPr>
            <a:spLocks noGrp="1"/>
          </p:cNvSpPr>
          <p:nvPr>
            <p:ph type="sldNum" sz="quarter" idx="12"/>
          </p:nvPr>
        </p:nvSpPr>
        <p:spPr/>
        <p:txBody>
          <a:bodyPr/>
          <a:lstStyle/>
          <a:p>
            <a:fld id="{58D8CF62-739A-40BE-9AA0-7770C1CBBDCB}" type="slidenum">
              <a:rPr lang="en-US" smtClean="0"/>
              <a:t>‹#›</a:t>
            </a:fld>
            <a:endParaRPr lang="en-US"/>
          </a:p>
        </p:txBody>
      </p:sp>
    </p:spTree>
    <p:extLst>
      <p:ext uri="{BB962C8B-B14F-4D97-AF65-F5344CB8AC3E}">
        <p14:creationId xmlns:p14="http://schemas.microsoft.com/office/powerpoint/2010/main" val="142976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C7B1-9B9E-4144-A244-A14C466D3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0C43D6-B176-4BC2-8BDC-9D5C5FA2AC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55DBD2C-C3C5-4D10-91E6-C26DD1D1A181}"/>
              </a:ext>
            </a:extLst>
          </p:cNvPr>
          <p:cNvSpPr>
            <a:spLocks noGrp="1"/>
          </p:cNvSpPr>
          <p:nvPr>
            <p:ph type="dt" sz="half" idx="10"/>
          </p:nvPr>
        </p:nvSpPr>
        <p:spPr/>
        <p:txBody>
          <a:bodyPr/>
          <a:lstStyle/>
          <a:p>
            <a:fld id="{E9279327-8CF2-42A3-BAA4-CC0551AF0A80}" type="datetimeFigureOut">
              <a:rPr lang="en-US" smtClean="0"/>
              <a:t>5/7/2024</a:t>
            </a:fld>
            <a:endParaRPr lang="en-US"/>
          </a:p>
        </p:txBody>
      </p:sp>
      <p:sp>
        <p:nvSpPr>
          <p:cNvPr id="5" name="Footer Placeholder 4">
            <a:extLst>
              <a:ext uri="{FF2B5EF4-FFF2-40B4-BE49-F238E27FC236}">
                <a16:creationId xmlns:a16="http://schemas.microsoft.com/office/drawing/2014/main" id="{239D89FF-E5EC-4D7F-B518-C6E1DFE58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6F95D-DF88-4814-BACF-FBE1C8076039}"/>
              </a:ext>
            </a:extLst>
          </p:cNvPr>
          <p:cNvSpPr>
            <a:spLocks noGrp="1"/>
          </p:cNvSpPr>
          <p:nvPr>
            <p:ph type="sldNum" sz="quarter" idx="12"/>
          </p:nvPr>
        </p:nvSpPr>
        <p:spPr/>
        <p:txBody>
          <a:bodyPr/>
          <a:lstStyle/>
          <a:p>
            <a:fld id="{58D8CF62-739A-40BE-9AA0-7770C1CBBDCB}" type="slidenum">
              <a:rPr lang="en-US" smtClean="0"/>
              <a:t>‹#›</a:t>
            </a:fld>
            <a:endParaRPr lang="en-US"/>
          </a:p>
        </p:txBody>
      </p:sp>
    </p:spTree>
    <p:extLst>
      <p:ext uri="{BB962C8B-B14F-4D97-AF65-F5344CB8AC3E}">
        <p14:creationId xmlns:p14="http://schemas.microsoft.com/office/powerpoint/2010/main" val="260262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26DD-758A-45DA-952F-04D14850C5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FD9752-86D5-4501-A683-F1B4A3C960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8C2924-60A8-4B26-9409-06B60CB317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794A58-818E-4792-A1AA-B8F72CF50930}"/>
              </a:ext>
            </a:extLst>
          </p:cNvPr>
          <p:cNvSpPr>
            <a:spLocks noGrp="1"/>
          </p:cNvSpPr>
          <p:nvPr>
            <p:ph type="dt" sz="half" idx="10"/>
          </p:nvPr>
        </p:nvSpPr>
        <p:spPr/>
        <p:txBody>
          <a:bodyPr/>
          <a:lstStyle/>
          <a:p>
            <a:fld id="{E9279327-8CF2-42A3-BAA4-CC0551AF0A80}" type="datetimeFigureOut">
              <a:rPr lang="en-US" smtClean="0"/>
              <a:t>5/7/2024</a:t>
            </a:fld>
            <a:endParaRPr lang="en-US"/>
          </a:p>
        </p:txBody>
      </p:sp>
      <p:sp>
        <p:nvSpPr>
          <p:cNvPr id="6" name="Footer Placeholder 5">
            <a:extLst>
              <a:ext uri="{FF2B5EF4-FFF2-40B4-BE49-F238E27FC236}">
                <a16:creationId xmlns:a16="http://schemas.microsoft.com/office/drawing/2014/main" id="{5B7563A6-9E73-4A0E-8CE3-91574BF87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2C4D6-3A62-490E-B316-49CDA4C9A763}"/>
              </a:ext>
            </a:extLst>
          </p:cNvPr>
          <p:cNvSpPr>
            <a:spLocks noGrp="1"/>
          </p:cNvSpPr>
          <p:nvPr>
            <p:ph type="sldNum" sz="quarter" idx="12"/>
          </p:nvPr>
        </p:nvSpPr>
        <p:spPr/>
        <p:txBody>
          <a:bodyPr/>
          <a:lstStyle/>
          <a:p>
            <a:fld id="{58D8CF62-739A-40BE-9AA0-7770C1CBBDCB}" type="slidenum">
              <a:rPr lang="en-US" smtClean="0"/>
              <a:t>‹#›</a:t>
            </a:fld>
            <a:endParaRPr lang="en-US"/>
          </a:p>
        </p:txBody>
      </p:sp>
    </p:spTree>
    <p:extLst>
      <p:ext uri="{BB962C8B-B14F-4D97-AF65-F5344CB8AC3E}">
        <p14:creationId xmlns:p14="http://schemas.microsoft.com/office/powerpoint/2010/main" val="308796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3C2F-F92A-4354-9DEC-9E900C6300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0D14F9-04C2-4746-AD51-DFF73D4827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4F23F9-05F2-492D-B2D7-F86B7A4230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81808-7B36-41F5-85EC-FD55C9C1CA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25E632-FF63-4CE6-9CBD-E06876A992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2BEB5E-3DBE-4B71-A4F0-5CB98CDD9E12}"/>
              </a:ext>
            </a:extLst>
          </p:cNvPr>
          <p:cNvSpPr>
            <a:spLocks noGrp="1"/>
          </p:cNvSpPr>
          <p:nvPr>
            <p:ph type="dt" sz="half" idx="10"/>
          </p:nvPr>
        </p:nvSpPr>
        <p:spPr/>
        <p:txBody>
          <a:bodyPr/>
          <a:lstStyle/>
          <a:p>
            <a:fld id="{E9279327-8CF2-42A3-BAA4-CC0551AF0A80}" type="datetimeFigureOut">
              <a:rPr lang="en-US" smtClean="0"/>
              <a:t>5/7/2024</a:t>
            </a:fld>
            <a:endParaRPr lang="en-US"/>
          </a:p>
        </p:txBody>
      </p:sp>
      <p:sp>
        <p:nvSpPr>
          <p:cNvPr id="8" name="Footer Placeholder 7">
            <a:extLst>
              <a:ext uri="{FF2B5EF4-FFF2-40B4-BE49-F238E27FC236}">
                <a16:creationId xmlns:a16="http://schemas.microsoft.com/office/drawing/2014/main" id="{359571B7-3B0B-40E7-BE00-3C6AB4CA28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4F884F-E559-47FF-9E45-F4C6B3BB83DB}"/>
              </a:ext>
            </a:extLst>
          </p:cNvPr>
          <p:cNvSpPr>
            <a:spLocks noGrp="1"/>
          </p:cNvSpPr>
          <p:nvPr>
            <p:ph type="sldNum" sz="quarter" idx="12"/>
          </p:nvPr>
        </p:nvSpPr>
        <p:spPr/>
        <p:txBody>
          <a:bodyPr/>
          <a:lstStyle/>
          <a:p>
            <a:fld id="{58D8CF62-739A-40BE-9AA0-7770C1CBBDCB}" type="slidenum">
              <a:rPr lang="en-US" smtClean="0"/>
              <a:t>‹#›</a:t>
            </a:fld>
            <a:endParaRPr lang="en-US"/>
          </a:p>
        </p:txBody>
      </p:sp>
    </p:spTree>
    <p:extLst>
      <p:ext uri="{BB962C8B-B14F-4D97-AF65-F5344CB8AC3E}">
        <p14:creationId xmlns:p14="http://schemas.microsoft.com/office/powerpoint/2010/main" val="2863161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F090-B5D1-439E-BD17-0946593217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58B4B8-3348-4799-B06A-A9D7D01EB93D}"/>
              </a:ext>
            </a:extLst>
          </p:cNvPr>
          <p:cNvSpPr>
            <a:spLocks noGrp="1"/>
          </p:cNvSpPr>
          <p:nvPr>
            <p:ph type="dt" sz="half" idx="10"/>
          </p:nvPr>
        </p:nvSpPr>
        <p:spPr/>
        <p:txBody>
          <a:bodyPr/>
          <a:lstStyle/>
          <a:p>
            <a:fld id="{E9279327-8CF2-42A3-BAA4-CC0551AF0A80}" type="datetimeFigureOut">
              <a:rPr lang="en-US" smtClean="0"/>
              <a:t>5/7/2024</a:t>
            </a:fld>
            <a:endParaRPr lang="en-US"/>
          </a:p>
        </p:txBody>
      </p:sp>
      <p:sp>
        <p:nvSpPr>
          <p:cNvPr id="4" name="Footer Placeholder 3">
            <a:extLst>
              <a:ext uri="{FF2B5EF4-FFF2-40B4-BE49-F238E27FC236}">
                <a16:creationId xmlns:a16="http://schemas.microsoft.com/office/drawing/2014/main" id="{FEE6F340-B353-460E-BF66-D6A8DC970A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BBBB3F-0477-423B-AE7A-1935FF5CE412}"/>
              </a:ext>
            </a:extLst>
          </p:cNvPr>
          <p:cNvSpPr>
            <a:spLocks noGrp="1"/>
          </p:cNvSpPr>
          <p:nvPr>
            <p:ph type="sldNum" sz="quarter" idx="12"/>
          </p:nvPr>
        </p:nvSpPr>
        <p:spPr/>
        <p:txBody>
          <a:bodyPr/>
          <a:lstStyle/>
          <a:p>
            <a:fld id="{58D8CF62-739A-40BE-9AA0-7770C1CBBDCB}" type="slidenum">
              <a:rPr lang="en-US" smtClean="0"/>
              <a:t>‹#›</a:t>
            </a:fld>
            <a:endParaRPr lang="en-US"/>
          </a:p>
        </p:txBody>
      </p:sp>
    </p:spTree>
    <p:extLst>
      <p:ext uri="{BB962C8B-B14F-4D97-AF65-F5344CB8AC3E}">
        <p14:creationId xmlns:p14="http://schemas.microsoft.com/office/powerpoint/2010/main" val="47218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D43F5A-ADDA-4D1C-B70F-2B9167894F26}"/>
              </a:ext>
            </a:extLst>
          </p:cNvPr>
          <p:cNvSpPr>
            <a:spLocks noGrp="1"/>
          </p:cNvSpPr>
          <p:nvPr>
            <p:ph type="dt" sz="half" idx="10"/>
          </p:nvPr>
        </p:nvSpPr>
        <p:spPr/>
        <p:txBody>
          <a:bodyPr/>
          <a:lstStyle/>
          <a:p>
            <a:fld id="{E9279327-8CF2-42A3-BAA4-CC0551AF0A80}" type="datetimeFigureOut">
              <a:rPr lang="en-US" smtClean="0"/>
              <a:t>5/7/2024</a:t>
            </a:fld>
            <a:endParaRPr lang="en-US"/>
          </a:p>
        </p:txBody>
      </p:sp>
      <p:sp>
        <p:nvSpPr>
          <p:cNvPr id="3" name="Footer Placeholder 2">
            <a:extLst>
              <a:ext uri="{FF2B5EF4-FFF2-40B4-BE49-F238E27FC236}">
                <a16:creationId xmlns:a16="http://schemas.microsoft.com/office/drawing/2014/main" id="{46739D81-109A-49A4-B1B1-F879223DB8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2D770E-2E86-4300-B29B-710DB2C024F1}"/>
              </a:ext>
            </a:extLst>
          </p:cNvPr>
          <p:cNvSpPr>
            <a:spLocks noGrp="1"/>
          </p:cNvSpPr>
          <p:nvPr>
            <p:ph type="sldNum" sz="quarter" idx="12"/>
          </p:nvPr>
        </p:nvSpPr>
        <p:spPr/>
        <p:txBody>
          <a:bodyPr/>
          <a:lstStyle/>
          <a:p>
            <a:fld id="{58D8CF62-739A-40BE-9AA0-7770C1CBBDCB}" type="slidenum">
              <a:rPr lang="en-US" smtClean="0"/>
              <a:t>‹#›</a:t>
            </a:fld>
            <a:endParaRPr lang="en-US"/>
          </a:p>
        </p:txBody>
      </p:sp>
    </p:spTree>
    <p:extLst>
      <p:ext uri="{BB962C8B-B14F-4D97-AF65-F5344CB8AC3E}">
        <p14:creationId xmlns:p14="http://schemas.microsoft.com/office/powerpoint/2010/main" val="299972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A99A-25F2-410A-8F97-14418647BE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15DE38-C280-4077-A02F-5E132574BD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85932-BC3B-43D9-A088-5D7D3769A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EDB18E-D967-43BB-B280-96F1EEF5F114}"/>
              </a:ext>
            </a:extLst>
          </p:cNvPr>
          <p:cNvSpPr>
            <a:spLocks noGrp="1"/>
          </p:cNvSpPr>
          <p:nvPr>
            <p:ph type="dt" sz="half" idx="10"/>
          </p:nvPr>
        </p:nvSpPr>
        <p:spPr/>
        <p:txBody>
          <a:bodyPr/>
          <a:lstStyle/>
          <a:p>
            <a:fld id="{E9279327-8CF2-42A3-BAA4-CC0551AF0A80}" type="datetimeFigureOut">
              <a:rPr lang="en-US" smtClean="0"/>
              <a:t>5/7/2024</a:t>
            </a:fld>
            <a:endParaRPr lang="en-US"/>
          </a:p>
        </p:txBody>
      </p:sp>
      <p:sp>
        <p:nvSpPr>
          <p:cNvPr id="6" name="Footer Placeholder 5">
            <a:extLst>
              <a:ext uri="{FF2B5EF4-FFF2-40B4-BE49-F238E27FC236}">
                <a16:creationId xmlns:a16="http://schemas.microsoft.com/office/drawing/2014/main" id="{7203217A-3999-4C9C-A23E-F718005BB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74248-CE52-4FA1-A9B6-84AC763FEEAD}"/>
              </a:ext>
            </a:extLst>
          </p:cNvPr>
          <p:cNvSpPr>
            <a:spLocks noGrp="1"/>
          </p:cNvSpPr>
          <p:nvPr>
            <p:ph type="sldNum" sz="quarter" idx="12"/>
          </p:nvPr>
        </p:nvSpPr>
        <p:spPr/>
        <p:txBody>
          <a:bodyPr/>
          <a:lstStyle/>
          <a:p>
            <a:fld id="{58D8CF62-739A-40BE-9AA0-7770C1CBBDCB}" type="slidenum">
              <a:rPr lang="en-US" smtClean="0"/>
              <a:t>‹#›</a:t>
            </a:fld>
            <a:endParaRPr lang="en-US"/>
          </a:p>
        </p:txBody>
      </p:sp>
    </p:spTree>
    <p:extLst>
      <p:ext uri="{BB962C8B-B14F-4D97-AF65-F5344CB8AC3E}">
        <p14:creationId xmlns:p14="http://schemas.microsoft.com/office/powerpoint/2010/main" val="354551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A63E-E480-4DD0-A823-7C2C8C2DB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CCC6B-15E5-4E1D-9DAD-30C2046C6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C86CB5-9228-4911-9FBB-62E2CA42C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B982FC-994A-4D4E-95F1-1C386BE9A2FF}"/>
              </a:ext>
            </a:extLst>
          </p:cNvPr>
          <p:cNvSpPr>
            <a:spLocks noGrp="1"/>
          </p:cNvSpPr>
          <p:nvPr>
            <p:ph type="dt" sz="half" idx="10"/>
          </p:nvPr>
        </p:nvSpPr>
        <p:spPr/>
        <p:txBody>
          <a:bodyPr/>
          <a:lstStyle/>
          <a:p>
            <a:fld id="{E9279327-8CF2-42A3-BAA4-CC0551AF0A80}" type="datetimeFigureOut">
              <a:rPr lang="en-US" smtClean="0"/>
              <a:t>5/7/2024</a:t>
            </a:fld>
            <a:endParaRPr lang="en-US"/>
          </a:p>
        </p:txBody>
      </p:sp>
      <p:sp>
        <p:nvSpPr>
          <p:cNvPr id="6" name="Footer Placeholder 5">
            <a:extLst>
              <a:ext uri="{FF2B5EF4-FFF2-40B4-BE49-F238E27FC236}">
                <a16:creationId xmlns:a16="http://schemas.microsoft.com/office/drawing/2014/main" id="{B1E073A4-4EE2-42F0-980F-F5EF99092F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1766EB-EFA0-4BD1-80A5-33C57541C424}"/>
              </a:ext>
            </a:extLst>
          </p:cNvPr>
          <p:cNvSpPr>
            <a:spLocks noGrp="1"/>
          </p:cNvSpPr>
          <p:nvPr>
            <p:ph type="sldNum" sz="quarter" idx="12"/>
          </p:nvPr>
        </p:nvSpPr>
        <p:spPr/>
        <p:txBody>
          <a:bodyPr/>
          <a:lstStyle/>
          <a:p>
            <a:fld id="{58D8CF62-739A-40BE-9AA0-7770C1CBBDCB}" type="slidenum">
              <a:rPr lang="en-US" smtClean="0"/>
              <a:t>‹#›</a:t>
            </a:fld>
            <a:endParaRPr lang="en-US"/>
          </a:p>
        </p:txBody>
      </p:sp>
    </p:spTree>
    <p:extLst>
      <p:ext uri="{BB962C8B-B14F-4D97-AF65-F5344CB8AC3E}">
        <p14:creationId xmlns:p14="http://schemas.microsoft.com/office/powerpoint/2010/main" val="273592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C9401D-7386-48E8-AD37-3C95DEEFB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EAEDD2-75C0-4801-8E59-A525790292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C94B6-B70A-4BAB-B646-AA5D382F03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79327-8CF2-42A3-BAA4-CC0551AF0A80}" type="datetimeFigureOut">
              <a:rPr lang="en-US" smtClean="0"/>
              <a:t>5/7/2024</a:t>
            </a:fld>
            <a:endParaRPr lang="en-US"/>
          </a:p>
        </p:txBody>
      </p:sp>
      <p:sp>
        <p:nvSpPr>
          <p:cNvPr id="5" name="Footer Placeholder 4">
            <a:extLst>
              <a:ext uri="{FF2B5EF4-FFF2-40B4-BE49-F238E27FC236}">
                <a16:creationId xmlns:a16="http://schemas.microsoft.com/office/drawing/2014/main" id="{05690422-5021-4D8D-B1E1-3856374C2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55DD33-6AE0-4854-96D8-522B9AE807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8CF62-739A-40BE-9AA0-7770C1CBBDCB}" type="slidenum">
              <a:rPr lang="en-US" smtClean="0"/>
              <a:t>‹#›</a:t>
            </a:fld>
            <a:endParaRPr lang="en-US"/>
          </a:p>
        </p:txBody>
      </p:sp>
    </p:spTree>
    <p:extLst>
      <p:ext uri="{BB962C8B-B14F-4D97-AF65-F5344CB8AC3E}">
        <p14:creationId xmlns:p14="http://schemas.microsoft.com/office/powerpoint/2010/main" val="1203810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2FA197-253A-475F-B215-EF230B6F2E68}"/>
              </a:ext>
            </a:extLst>
          </p:cNvPr>
          <p:cNvSpPr>
            <a:spLocks noGrp="1"/>
          </p:cNvSpPr>
          <p:nvPr>
            <p:ph type="subTitle" idx="1"/>
          </p:nvPr>
        </p:nvSpPr>
        <p:spPr>
          <a:xfrm>
            <a:off x="154983" y="-1"/>
            <a:ext cx="11716719" cy="6741763"/>
          </a:xfrm>
        </p:spPr>
        <p:txBody>
          <a:bodyPr>
            <a:normAutofit fontScale="77500" lnSpcReduction="20000"/>
          </a:bodyPr>
          <a:lstStyle/>
          <a:p>
            <a:pPr marL="469900" indent="-457200" algn="just">
              <a:lnSpc>
                <a:spcPct val="100000"/>
              </a:lnSpc>
              <a:spcBef>
                <a:spcPts val="625"/>
              </a:spcBef>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Market Strategies: Switching costs and Lock-in</a:t>
            </a:r>
          </a:p>
          <a:p>
            <a:pPr marL="469900" lvl="1" indent="-457200" algn="just">
              <a:lnSpc>
                <a:spcPct val="100000"/>
              </a:lnSpc>
              <a:spcBef>
                <a:spcPts val="1470"/>
              </a:spcBef>
              <a:buFont typeface="Arial" panose="020B0604020202020204" pitchFamily="34" charset="0"/>
              <a:buChar char="•"/>
              <a:tabLst>
                <a:tab pos="324485" algn="l"/>
              </a:tabLst>
            </a:pPr>
            <a:r>
              <a:rPr lang="en-GB" sz="3200" b="1" dirty="0">
                <a:latin typeface="Times New Roman" panose="02020603050405020304" pitchFamily="18" charset="0"/>
                <a:cs typeface="Times New Roman" panose="02020603050405020304" pitchFamily="18" charset="0"/>
              </a:rPr>
              <a:t>Recognizing Lock-in: An Introduction</a:t>
            </a:r>
          </a:p>
          <a:p>
            <a:pPr marL="469900" marR="6350" indent="-457200" algn="just">
              <a:lnSpc>
                <a:spcPct val="102899"/>
              </a:lnSpc>
              <a:spcBef>
                <a:spcPts val="595"/>
              </a:spcBef>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Since information technology products work in systems, switching any single product can cost users dearly. The lock-in that results from such switching costs confers a huge competitive advantage to firms that manage their installed base of customers effectively.</a:t>
            </a:r>
          </a:p>
          <a:p>
            <a:pPr marL="469900" indent="-457200" algn="just">
              <a:lnSpc>
                <a:spcPct val="100000"/>
              </a:lnSpc>
              <a:spcBef>
                <a:spcPts val="625"/>
              </a:spcBef>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Information goods involve significant switching costs and so the lock-in.</a:t>
            </a:r>
          </a:p>
          <a:p>
            <a:pPr marL="469900" marR="6985" indent="-457200" algn="just">
              <a:lnSpc>
                <a:spcPct val="102600"/>
              </a:lnSpc>
              <a:spcBef>
                <a:spcPts val="600"/>
              </a:spcBef>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Once you have chosen a technology or a format for keeping information, switching can be very expensive. For example data files unlikely to transfer perfectly and incompatibilities with other tools and need of retraining arise.</a:t>
            </a:r>
          </a:p>
          <a:p>
            <a:pPr marL="469900" marR="5715" indent="-457200" algn="just">
              <a:lnSpc>
                <a:spcPct val="102899"/>
              </a:lnSpc>
              <a:spcBef>
                <a:spcPts val="595"/>
              </a:spcBef>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Lock in arises whenever user invest in multiple complementary and durable assets  specific  particular  information  technology  system.  Lock-in  exists whenever a market exhibits switching costs: it may be explicitly monetary or costs of time and inconvenience.</a:t>
            </a:r>
          </a:p>
          <a:p>
            <a:pPr marL="469900" marR="5080" indent="-457200" algn="just">
              <a:lnSpc>
                <a:spcPct val="102800"/>
              </a:lnSpc>
              <a:spcBef>
                <a:spcPts val="585"/>
              </a:spcBef>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When you switch automobiles from Ford to G.M., the change is relatively painless. If you switch from Windows to Linux, it can be very costly. You may have  to  change  document  formats,  applications  software,  and,  most importantly, you will have to invest substantial time and effort in learning the new operating environment.</a:t>
            </a:r>
          </a:p>
          <a:p>
            <a:pPr algn="l"/>
            <a:endParaRPr lang="en-US" dirty="0"/>
          </a:p>
        </p:txBody>
      </p:sp>
    </p:spTree>
    <p:extLst>
      <p:ext uri="{BB962C8B-B14F-4D97-AF65-F5344CB8AC3E}">
        <p14:creationId xmlns:p14="http://schemas.microsoft.com/office/powerpoint/2010/main" val="1590333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848EA5-A854-4587-9489-A448F202DC61}"/>
              </a:ext>
            </a:extLst>
          </p:cNvPr>
          <p:cNvSpPr>
            <a:spLocks noGrp="1"/>
          </p:cNvSpPr>
          <p:nvPr>
            <p:ph idx="1"/>
          </p:nvPr>
        </p:nvSpPr>
        <p:spPr>
          <a:xfrm>
            <a:off x="69669" y="0"/>
            <a:ext cx="12061371" cy="6783977"/>
          </a:xfrm>
        </p:spPr>
        <p:txBody>
          <a:bodyPr/>
          <a:lstStyle/>
          <a:p>
            <a:r>
              <a:rPr lang="en-GB" dirty="0"/>
              <a:t>Under requirement Contracts, the buyer commits to purchase all of its requirements exclusively from a specific seller for an extended period of time. Under minimum order size contracts, the buyer promises to make a certain quantity of purchases and potentially leaving an option open to buy additional supplies from elsewhere as needed if the original vendor is not performing well. With explicit contractual commitments, the damages for breach of contract may cause the switching costs high. A new supplier may be willing to buy buyer’s current contract with the old suppliers. Alternatively, buyer can compensate existing supplier if new supplier offers a significant discount. But, if the liquidated damages in the existing contract are too large to compensate, then buyer has no option than lock-in.</a:t>
            </a:r>
            <a:endParaRPr lang="en-US" dirty="0"/>
          </a:p>
        </p:txBody>
      </p:sp>
    </p:spTree>
    <p:extLst>
      <p:ext uri="{BB962C8B-B14F-4D97-AF65-F5344CB8AC3E}">
        <p14:creationId xmlns:p14="http://schemas.microsoft.com/office/powerpoint/2010/main" val="3582673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F7EBF5-7265-4FE3-A2B4-34DDCF6CD82C}"/>
              </a:ext>
            </a:extLst>
          </p:cNvPr>
          <p:cNvSpPr>
            <a:spLocks noGrp="1"/>
          </p:cNvSpPr>
          <p:nvPr>
            <p:ph idx="1"/>
          </p:nvPr>
        </p:nvSpPr>
        <p:spPr>
          <a:xfrm>
            <a:off x="87086" y="0"/>
            <a:ext cx="12017828" cy="6714309"/>
          </a:xfrm>
        </p:spPr>
        <p:txBody>
          <a:bodyPr/>
          <a:lstStyle/>
          <a:p>
            <a:r>
              <a:rPr lang="en-GB" dirty="0"/>
              <a:t>Under evergreen Contracts, contract is automatically renewed sixty or ninety days before the initial ending date. When negotiating such contracts, think beyond the terms, conditions, and duration of the contract itself. It is advisable to consider Switching costs and various options after the contracts terminates. For example, if you purchase a specialized equipment having 10 years of economic lifetime, and if you arrange for a three-year service contract at the time of purchase, consider what your service options will be for the remaining seven years after the initial contract expires. If you enter into a five-year contract with a vendor to manage your customer databases, think carefully about the switching costs you will face in five years time if you seek to change vendors. Design the contract to minimize those costs, by reserving non-exclusive rights to some of the computer code developed to manage and exploit data.</a:t>
            </a:r>
            <a:endParaRPr lang="en-US" dirty="0"/>
          </a:p>
        </p:txBody>
      </p:sp>
    </p:spTree>
    <p:extLst>
      <p:ext uri="{BB962C8B-B14F-4D97-AF65-F5344CB8AC3E}">
        <p14:creationId xmlns:p14="http://schemas.microsoft.com/office/powerpoint/2010/main" val="161071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7F8D8-3766-4850-914F-4CC3E34E94F9}"/>
              </a:ext>
            </a:extLst>
          </p:cNvPr>
          <p:cNvSpPr>
            <a:spLocks noGrp="1"/>
          </p:cNvSpPr>
          <p:nvPr>
            <p:ph idx="1"/>
          </p:nvPr>
        </p:nvSpPr>
        <p:spPr>
          <a:xfrm>
            <a:off x="174171" y="87086"/>
            <a:ext cx="11956869" cy="6609805"/>
          </a:xfrm>
        </p:spPr>
        <p:txBody>
          <a:bodyPr/>
          <a:lstStyle/>
          <a:p>
            <a:r>
              <a:rPr lang="en-GB" dirty="0"/>
              <a:t>2. Durable purchases Once purchased the durable goods, it’s costly to buy a different durable good, i.e. lose the difference between the price of a new machine and the resale value of the current machine. This gap will be particularly large when the durable good is specialized to a given end-user. After the initial purchase is made the customer must buy follow on/complementary products that works with the durable equipment. For example, Bell Atlantic lock-in with AT &amp; T for telephone digital switches and its associated products such as transmission and voice messaging </a:t>
            </a:r>
            <a:r>
              <a:rPr lang="en-GB" dirty="0" err="1"/>
              <a:t>equipments</a:t>
            </a:r>
            <a:r>
              <a:rPr lang="en-GB" dirty="0"/>
              <a:t>. Suppliers of durable equipment derive the bulk of profits if not from their revenues, from “after markets” sales.</a:t>
            </a:r>
            <a:endParaRPr lang="en-US" dirty="0"/>
          </a:p>
        </p:txBody>
      </p:sp>
    </p:spTree>
    <p:extLst>
      <p:ext uri="{BB962C8B-B14F-4D97-AF65-F5344CB8AC3E}">
        <p14:creationId xmlns:p14="http://schemas.microsoft.com/office/powerpoint/2010/main" val="306861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2FBE6-DFA1-497C-8DE3-6E1F95FE66D9}"/>
              </a:ext>
            </a:extLst>
          </p:cNvPr>
          <p:cNvSpPr>
            <a:spLocks noGrp="1"/>
          </p:cNvSpPr>
          <p:nvPr>
            <p:ph idx="1"/>
          </p:nvPr>
        </p:nvSpPr>
        <p:spPr>
          <a:xfrm>
            <a:off x="87085" y="78377"/>
            <a:ext cx="11991703" cy="6583680"/>
          </a:xfrm>
        </p:spPr>
        <p:txBody>
          <a:bodyPr>
            <a:normAutofit fontScale="92500" lnSpcReduction="10000"/>
          </a:bodyPr>
          <a:lstStyle/>
          <a:p>
            <a:r>
              <a:rPr lang="en-GB" dirty="0"/>
              <a:t>Some of the other durable purchases lock-in includes medical equipment sold by siemens to hospital, large copiers sold by Xerox to Corporations, Zip drive sold by Iomega to individuals and business. Switching costs are the net costs of replacing durable goods or equipment. With durable equipment, switching costs fall over the economic life time because of depreciation i.e. as equipment depreciates, the switching costs fall. If the equipment quickly depreciates in economic value because of rapid technological progress, then expenditure of such equipment do not lock customer in for long periods. This is called “Self limiting Lock-in”.</a:t>
            </a:r>
          </a:p>
          <a:p>
            <a:r>
              <a:rPr lang="en-GB" dirty="0"/>
              <a:t>Incompatibilities and incorporation of proprietary features in durable equipment enhance switching costs and lock-in. Switching cost can be reduced by recovering some of the initial outlay for the equipment upon replacing it, if there is a market for used equipment. Rival/new supplier will want to accept used equipment to sell their new equipment also reduces the switching costs. Effective way for customer to reduce or eliminate switching cost based on durable </a:t>
            </a:r>
            <a:r>
              <a:rPr lang="en-GB" dirty="0" err="1"/>
              <a:t>equipments</a:t>
            </a:r>
            <a:r>
              <a:rPr lang="en-GB" dirty="0"/>
              <a:t> is to rent or lease equipment rather than buying it. But lock-in gives software vendors an incentive to sell their software, rather than rent it out (ASP model). ASPs will strive to increase customer switching costs and lock-in through contractual commitments and customization.</a:t>
            </a:r>
            <a:endParaRPr lang="en-US" dirty="0"/>
          </a:p>
        </p:txBody>
      </p:sp>
    </p:spTree>
    <p:extLst>
      <p:ext uri="{BB962C8B-B14F-4D97-AF65-F5344CB8AC3E}">
        <p14:creationId xmlns:p14="http://schemas.microsoft.com/office/powerpoint/2010/main" val="334123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D3C25A-CD2B-4A2A-9875-32D262176B71}"/>
              </a:ext>
            </a:extLst>
          </p:cNvPr>
          <p:cNvSpPr>
            <a:spLocks noGrp="1"/>
          </p:cNvSpPr>
          <p:nvPr>
            <p:ph idx="1"/>
          </p:nvPr>
        </p:nvSpPr>
        <p:spPr>
          <a:xfrm>
            <a:off x="182880" y="121920"/>
            <a:ext cx="11852366" cy="6540137"/>
          </a:xfrm>
        </p:spPr>
        <p:txBody>
          <a:bodyPr>
            <a:normAutofit lnSpcReduction="10000"/>
          </a:bodyPr>
          <a:lstStyle/>
          <a:p>
            <a:r>
              <a:rPr lang="en-GB" dirty="0"/>
              <a:t>3. Brand-specific Training With brand specific training, switching costs rise over the time because considerable additional time and effort is required to learn and to work with a new brand of product with equal proficiency i.e. it takes time to learn how to use a piece of equipment, system, software. General training (as opposed to brand- specific) does not give rise to lock-in. Magnitude of lock-in is determined by the value of that Knowledge in a competing application. Costs of learning to use a product or service are switching costs to the extent that the training is product-specific. It include direct costs of learning a new system, plus indirect costs in lost productivity while the switch is made. Increased importance of complex information products and services makes this type of lock-in more common. Examples of brand specific software training are Ms Office packages (MCSE, MCSD), Oracle Certified Program (OCP), UNIX/LINUX, Java Certified Program (JCP), Cisco networking (CCNA). Example of Enterprise level application training includes ERP, CRM provided by various vendors such as SAP, Oracle-Peoplesoft, BAAN, </a:t>
            </a:r>
            <a:r>
              <a:rPr lang="en-GB" dirty="0" err="1"/>
              <a:t>J.D.Edwards</a:t>
            </a:r>
            <a:r>
              <a:rPr lang="en-GB" dirty="0"/>
              <a:t> etc. This can also strengthen durable goods lock-in such as training on IBM Mainframe. It shows that software skill is “self-expanding lock in.”</a:t>
            </a:r>
            <a:endParaRPr lang="en-US" dirty="0"/>
          </a:p>
        </p:txBody>
      </p:sp>
    </p:spTree>
    <p:extLst>
      <p:ext uri="{BB962C8B-B14F-4D97-AF65-F5344CB8AC3E}">
        <p14:creationId xmlns:p14="http://schemas.microsoft.com/office/powerpoint/2010/main" val="1965676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757E5B-759F-4DD9-BA29-A5BDB87A9E58}"/>
              </a:ext>
            </a:extLst>
          </p:cNvPr>
          <p:cNvSpPr>
            <a:spLocks noGrp="1"/>
          </p:cNvSpPr>
          <p:nvPr>
            <p:ph idx="1"/>
          </p:nvPr>
        </p:nvSpPr>
        <p:spPr>
          <a:xfrm>
            <a:off x="156754" y="217714"/>
            <a:ext cx="11939452" cy="6548846"/>
          </a:xfrm>
        </p:spPr>
        <p:txBody>
          <a:bodyPr/>
          <a:lstStyle/>
          <a:p>
            <a:r>
              <a:rPr lang="en-GB" dirty="0"/>
              <a:t>For example commercial airlines placing great value on “fleet commonality” having must of the aircraft come from a single airframe manufacturer and even with a similar cockpit configuration. Uniform fleet can result in substantial saving on maintenance and training costs and can improve flights safety. American, Delta and continental agreed to buy all their aircraft from Boeing over next twenty years.</a:t>
            </a:r>
          </a:p>
          <a:p>
            <a:pPr marL="0" indent="0">
              <a:buNone/>
            </a:pPr>
            <a:r>
              <a:rPr lang="en-GB" dirty="0"/>
              <a:t>4. Information &amp; Databases Two aspects of lock-in normally encountered such as while dealing with historical information transferability: a. Complementary product such as hardware software used to store and manage information, and b. Information and databases being used. Here, issues regarding backward compatibility need to be dealt. For example DVD is backward compatible with CDs and can read from CDs, but DVD is incompatible with video tape players, laser disks and phonographs (LPs). For businesses and individuals, data must be stored in a particular physical form and format. Switching costs are the costs of converting data to a new format. </a:t>
            </a:r>
            <a:endParaRPr lang="en-US" dirty="0"/>
          </a:p>
        </p:txBody>
      </p:sp>
    </p:spTree>
    <p:extLst>
      <p:ext uri="{BB962C8B-B14F-4D97-AF65-F5344CB8AC3E}">
        <p14:creationId xmlns:p14="http://schemas.microsoft.com/office/powerpoint/2010/main" val="1356289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4EB4E-088E-4551-A944-B6D546B25448}"/>
              </a:ext>
            </a:extLst>
          </p:cNvPr>
          <p:cNvSpPr>
            <a:spLocks noGrp="1"/>
          </p:cNvSpPr>
          <p:nvPr>
            <p:ph idx="1"/>
          </p:nvPr>
        </p:nvSpPr>
        <p:spPr>
          <a:xfrm>
            <a:off x="-1" y="95794"/>
            <a:ext cx="12087497" cy="6548846"/>
          </a:xfrm>
        </p:spPr>
        <p:txBody>
          <a:bodyPr/>
          <a:lstStyle/>
          <a:p>
            <a:r>
              <a:rPr lang="en-GB" dirty="0"/>
              <a:t>With information and databases, switching costs may be falling as technology improves; yet tend to rise with time as the volume and importance of data increase and more information comes to reside in the historical databases. Switching cost rises as more information is archived or collected. Even if automation is possible, there will be some unavoidable costs of conversion and transfer, including </a:t>
            </a:r>
            <a:r>
              <a:rPr lang="en-GB" dirty="0" err="1"/>
              <a:t>labor</a:t>
            </a:r>
            <a:r>
              <a:rPr lang="en-GB" dirty="0"/>
              <a:t>, risk of loss of data, and possible temporary loss of use. To limit switching costs:</a:t>
            </a:r>
          </a:p>
          <a:p>
            <a:pPr marL="0" indent="0">
              <a:buNone/>
            </a:pPr>
            <a:r>
              <a:rPr lang="en-GB" dirty="0"/>
              <a:t> a. Keep control of information and databases by using standardized formats and open interface technology. </a:t>
            </a:r>
          </a:p>
          <a:p>
            <a:pPr marL="0" indent="0">
              <a:buNone/>
            </a:pPr>
            <a:r>
              <a:rPr lang="en-GB" dirty="0"/>
              <a:t>b. Make interface specifications available for compatible products. </a:t>
            </a:r>
          </a:p>
          <a:p>
            <a:pPr marL="0" indent="0">
              <a:buNone/>
            </a:pPr>
            <a:r>
              <a:rPr lang="en-GB" dirty="0"/>
              <a:t>c. Support and follow on open interface design for compatibility.</a:t>
            </a:r>
            <a:endParaRPr lang="en-US" dirty="0"/>
          </a:p>
        </p:txBody>
      </p:sp>
    </p:spTree>
    <p:extLst>
      <p:ext uri="{BB962C8B-B14F-4D97-AF65-F5344CB8AC3E}">
        <p14:creationId xmlns:p14="http://schemas.microsoft.com/office/powerpoint/2010/main" val="341407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70752-0685-45B6-81CD-393A03D9693A}"/>
              </a:ext>
            </a:extLst>
          </p:cNvPr>
          <p:cNvSpPr>
            <a:spLocks noGrp="1"/>
          </p:cNvSpPr>
          <p:nvPr>
            <p:ph idx="1"/>
          </p:nvPr>
        </p:nvSpPr>
        <p:spPr>
          <a:xfrm>
            <a:off x="148046" y="139336"/>
            <a:ext cx="11887200" cy="6718663"/>
          </a:xfrm>
        </p:spPr>
        <p:txBody>
          <a:bodyPr/>
          <a:lstStyle/>
          <a:p>
            <a:pPr marL="233045" indent="-220345" algn="just">
              <a:lnSpc>
                <a:spcPct val="100000"/>
              </a:lnSpc>
              <a:spcBef>
                <a:spcPts val="635"/>
              </a:spcBef>
              <a:buAutoNum type="arabicPeriod" startAt="5"/>
              <a:tabLst>
                <a:tab pos="233045" algn="l"/>
              </a:tabLst>
            </a:pPr>
            <a:r>
              <a:rPr lang="en-GB" sz="2000" b="1" dirty="0">
                <a:latin typeface="Times New Roman" panose="02020603050405020304" pitchFamily="18" charset="0"/>
                <a:cs typeface="Times New Roman" panose="02020603050405020304" pitchFamily="18" charset="0"/>
              </a:rPr>
              <a:t>Specialized</a:t>
            </a:r>
            <a:r>
              <a:rPr lang="en-GB" sz="2000" b="1" spc="85" dirty="0">
                <a:latin typeface="Times New Roman" panose="02020603050405020304" pitchFamily="18" charset="0"/>
                <a:cs typeface="Times New Roman" panose="02020603050405020304" pitchFamily="18" charset="0"/>
              </a:rPr>
              <a:t> </a:t>
            </a:r>
            <a:r>
              <a:rPr lang="en-GB" sz="2000" b="1" spc="-10" dirty="0">
                <a:latin typeface="Times New Roman" panose="02020603050405020304" pitchFamily="18" charset="0"/>
                <a:cs typeface="Times New Roman" panose="02020603050405020304" pitchFamily="18" charset="0"/>
              </a:rPr>
              <a:t>Suppliers</a:t>
            </a:r>
            <a:endParaRPr lang="en-GB" sz="2000" dirty="0">
              <a:latin typeface="Times New Roman" panose="02020603050405020304" pitchFamily="18" charset="0"/>
              <a:cs typeface="Times New Roman" panose="02020603050405020304" pitchFamily="18" charset="0"/>
            </a:endParaRPr>
          </a:p>
          <a:p>
            <a:pPr marL="12700" marR="6350" indent="-635" algn="just">
              <a:lnSpc>
                <a:spcPct val="102899"/>
              </a:lnSpc>
              <a:spcBef>
                <a:spcPts val="585"/>
              </a:spcBef>
            </a:pPr>
            <a:r>
              <a:rPr lang="en-GB" sz="2000" dirty="0">
                <a:latin typeface="Times New Roman" panose="02020603050405020304" pitchFamily="18" charset="0"/>
                <a:cs typeface="Times New Roman" panose="02020603050405020304" pitchFamily="18" charset="0"/>
              </a:rPr>
              <a:t>A</a:t>
            </a:r>
            <a:r>
              <a:rPr lang="en-GB" sz="2000" spc="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specialized</a:t>
            </a:r>
            <a:r>
              <a:rPr lang="en-GB" sz="2000" spc="7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supplier</a:t>
            </a:r>
            <a:r>
              <a:rPr lang="en-GB" sz="2000" spc="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is</a:t>
            </a:r>
            <a:r>
              <a:rPr lang="en-GB" sz="2000" spc="7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8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flip</a:t>
            </a:r>
            <a:r>
              <a:rPr lang="en-GB" sz="2000" spc="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side</a:t>
            </a:r>
            <a:r>
              <a:rPr lang="en-GB" sz="2000" spc="7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of</a:t>
            </a:r>
            <a:r>
              <a:rPr lang="en-GB" sz="2000" spc="6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customized</a:t>
            </a:r>
            <a:r>
              <a:rPr lang="en-GB" sz="2000" spc="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product</a:t>
            </a:r>
            <a:r>
              <a:rPr lang="en-GB" sz="2000" spc="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or</a:t>
            </a:r>
            <a:r>
              <a:rPr lang="en-GB" sz="2000" spc="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service.</a:t>
            </a:r>
            <a:r>
              <a:rPr lang="en-GB" sz="2000" spc="-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Lock-</a:t>
            </a:r>
            <a:r>
              <a:rPr lang="en-GB" sz="2000" spc="-25" dirty="0">
                <a:latin typeface="Times New Roman" panose="02020603050405020304" pitchFamily="18" charset="0"/>
                <a:cs typeface="Times New Roman" panose="02020603050405020304" pitchFamily="18" charset="0"/>
              </a:rPr>
              <a:t>in </a:t>
            </a:r>
            <a:r>
              <a:rPr lang="en-GB" sz="2000" dirty="0">
                <a:latin typeface="Times New Roman" panose="02020603050405020304" pitchFamily="18" charset="0"/>
                <a:cs typeface="Times New Roman" panose="02020603050405020304" pitchFamily="18" charset="0"/>
              </a:rPr>
              <a:t>occurs</a:t>
            </a:r>
            <a:r>
              <a:rPr lang="en-GB" sz="2000" spc="1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when</a:t>
            </a:r>
            <a:r>
              <a:rPr lang="en-GB" sz="2000" spc="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buyers</a:t>
            </a:r>
            <a:r>
              <a:rPr lang="en-GB" sz="2000" spc="1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purchase</a:t>
            </a:r>
            <a:r>
              <a:rPr lang="en-GB" sz="2000" spc="1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specialized</a:t>
            </a:r>
            <a:r>
              <a:rPr lang="en-GB" sz="2000" spc="9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equipments</a:t>
            </a:r>
            <a:r>
              <a:rPr lang="en-GB" sz="2000" spc="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gradually</a:t>
            </a:r>
            <a:r>
              <a:rPr lang="en-GB" sz="2000" spc="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over</a:t>
            </a:r>
            <a:r>
              <a:rPr lang="en-GB" sz="2000" spc="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time</a:t>
            </a:r>
            <a:r>
              <a:rPr lang="en-GB" sz="2000" spc="1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a:t>
            </a:r>
            <a:r>
              <a:rPr lang="en-GB" sz="2000" spc="90"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by </a:t>
            </a:r>
            <a:r>
              <a:rPr lang="en-GB" sz="2000" dirty="0">
                <a:latin typeface="Times New Roman" panose="02020603050405020304" pitchFamily="18" charset="0"/>
                <a:cs typeface="Times New Roman" panose="02020603050405020304" pitchFamily="18" charset="0"/>
              </a:rPr>
              <a:t>picking</a:t>
            </a:r>
            <a:r>
              <a:rPr lang="en-GB" sz="2000" spc="3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3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single</a:t>
            </a:r>
            <a:r>
              <a:rPr lang="en-GB" sz="2000" spc="3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source</a:t>
            </a:r>
            <a:r>
              <a:rPr lang="en-GB" sz="2000" spc="3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supplier</a:t>
            </a:r>
            <a:r>
              <a:rPr lang="en-GB" sz="2000" spc="3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of</a:t>
            </a:r>
            <a:r>
              <a:rPr lang="en-GB" sz="2000" spc="3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3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equipment.</a:t>
            </a:r>
            <a:r>
              <a:rPr lang="en-GB" sz="2000" spc="3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3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more</a:t>
            </a:r>
            <a:r>
              <a:rPr lang="en-GB" sz="2000" spc="3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specialized</a:t>
            </a:r>
            <a:r>
              <a:rPr lang="en-GB" sz="2000" spc="335"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an </a:t>
            </a:r>
            <a:r>
              <a:rPr lang="en-GB" sz="2000" dirty="0">
                <a:latin typeface="Times New Roman" panose="02020603050405020304" pitchFamily="18" charset="0"/>
                <a:cs typeface="Times New Roman" panose="02020603050405020304" pitchFamily="18" charset="0"/>
              </a:rPr>
              <a:t>input</a:t>
            </a:r>
            <a:r>
              <a:rPr lang="en-GB" sz="2000" spc="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is,</a:t>
            </a:r>
            <a:r>
              <a:rPr lang="en-GB" sz="2000" spc="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harder</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it</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will</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be</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(later)</a:t>
            </a:r>
            <a:r>
              <a:rPr lang="en-GB" sz="2000" spc="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switch</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different</a:t>
            </a:r>
            <a:r>
              <a:rPr lang="en-GB" sz="2000" spc="20"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input.</a:t>
            </a:r>
          </a:p>
          <a:p>
            <a:pPr marL="12700" marR="6350" indent="-635" algn="just">
              <a:lnSpc>
                <a:spcPct val="102899"/>
              </a:lnSpc>
              <a:spcBef>
                <a:spcPts val="585"/>
              </a:spcBef>
            </a:pPr>
            <a:endParaRPr lang="en-GB" sz="2000" dirty="0">
              <a:latin typeface="Times New Roman" panose="02020603050405020304" pitchFamily="18" charset="0"/>
              <a:cs typeface="Times New Roman" panose="02020603050405020304" pitchFamily="18" charset="0"/>
            </a:endParaRPr>
          </a:p>
          <a:p>
            <a:pPr marL="12700" marR="27305" algn="just">
              <a:lnSpc>
                <a:spcPts val="1430"/>
              </a:lnSpc>
              <a:spcBef>
                <a:spcPts val="40"/>
              </a:spcBef>
            </a:pPr>
            <a:r>
              <a:rPr lang="en-GB" sz="2000" dirty="0">
                <a:latin typeface="Times New Roman" panose="02020603050405020304" pitchFamily="18" charset="0"/>
                <a:cs typeface="Times New Roman" panose="02020603050405020304" pitchFamily="18" charset="0"/>
              </a:rPr>
              <a:t>EX:</a:t>
            </a:r>
            <a:r>
              <a:rPr lang="en-GB" sz="2000" spc="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PC</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OEMS</a:t>
            </a:r>
            <a:r>
              <a:rPr lang="en-GB" sz="2000" spc="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a:t>
            </a:r>
            <a:r>
              <a:rPr lang="en-GB" sz="2000" spc="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Intel’s</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Red-X</a:t>
            </a:r>
            <a:r>
              <a:rPr lang="en-GB" sz="2000" spc="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a:t>
            </a:r>
            <a:r>
              <a:rPr lang="en-GB" sz="2000" spc="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Intel</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Inside.</a:t>
            </a:r>
            <a:r>
              <a:rPr lang="en-GB" sz="2000" spc="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Hold-up</a:t>
            </a:r>
            <a:r>
              <a:rPr lang="en-GB" sz="2000" spc="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lock-in</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go</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hand</a:t>
            </a:r>
            <a:r>
              <a:rPr lang="en-GB" sz="2000" spc="35"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in </a:t>
            </a:r>
            <a:r>
              <a:rPr lang="en-GB" sz="2000" dirty="0">
                <a:latin typeface="Times New Roman" panose="02020603050405020304" pitchFamily="18" charset="0"/>
                <a:cs typeface="Times New Roman" panose="02020603050405020304" pitchFamily="18" charset="0"/>
              </a:rPr>
              <a:t>hand</a:t>
            </a:r>
            <a:r>
              <a:rPr lang="en-GB" sz="2000" spc="1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a:t>
            </a:r>
            <a:r>
              <a:rPr lang="en-GB" sz="2000" spc="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these</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cases.</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EX:</a:t>
            </a:r>
            <a:r>
              <a:rPr lang="en-GB" sz="2000" spc="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IBM</a:t>
            </a:r>
            <a:r>
              <a:rPr lang="en-GB" sz="2000" spc="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designs</a:t>
            </a:r>
            <a:r>
              <a:rPr lang="en-GB" sz="2000" spc="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Intel’s</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8086</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into</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40"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PC.</a:t>
            </a:r>
            <a:endParaRPr lang="en-GB" sz="2000" dirty="0">
              <a:latin typeface="Times New Roman" panose="02020603050405020304" pitchFamily="18" charset="0"/>
              <a:cs typeface="Times New Roman" panose="02020603050405020304" pitchFamily="18" charset="0"/>
            </a:endParaRPr>
          </a:p>
          <a:p>
            <a:pPr marL="12700" marR="6985" algn="just">
              <a:lnSpc>
                <a:spcPct val="103200"/>
              </a:lnSpc>
              <a:spcBef>
                <a:spcPts val="525"/>
              </a:spcBef>
            </a:pPr>
            <a:r>
              <a:rPr lang="en-GB" sz="2000" dirty="0">
                <a:latin typeface="Times New Roman" panose="02020603050405020304" pitchFamily="18" charset="0"/>
                <a:cs typeface="Times New Roman" panose="02020603050405020304" pitchFamily="18" charset="0"/>
              </a:rPr>
              <a:t>With</a:t>
            </a:r>
            <a:r>
              <a:rPr lang="en-GB" sz="2000" spc="2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specialized</a:t>
            </a:r>
            <a:r>
              <a:rPr lang="en-GB" sz="2000" spc="2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equipment,</a:t>
            </a:r>
            <a:r>
              <a:rPr lang="en-GB" sz="2000" spc="229"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2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switching</a:t>
            </a:r>
            <a:r>
              <a:rPr lang="en-GB" sz="2000" spc="2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costs</a:t>
            </a:r>
            <a:r>
              <a:rPr lang="en-GB" sz="2000" spc="2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depend</a:t>
            </a:r>
            <a:r>
              <a:rPr lang="en-GB" sz="2000" spc="2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on</a:t>
            </a:r>
            <a:r>
              <a:rPr lang="en-GB" sz="2000" spc="2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2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ability</a:t>
            </a:r>
            <a:r>
              <a:rPr lang="en-GB" sz="2000" spc="2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of</a:t>
            </a:r>
            <a:r>
              <a:rPr lang="en-GB" sz="2000" spc="225"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new </a:t>
            </a:r>
            <a:r>
              <a:rPr lang="en-GB" sz="2000" dirty="0">
                <a:latin typeface="Times New Roman" panose="02020603050405020304" pitchFamily="18" charset="0"/>
                <a:cs typeface="Times New Roman" panose="02020603050405020304" pitchFamily="18" charset="0"/>
              </a:rPr>
              <a:t>suppliers</a:t>
            </a:r>
            <a:r>
              <a:rPr lang="en-GB" sz="2000" spc="36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3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offer</a:t>
            </a:r>
            <a:r>
              <a:rPr lang="en-GB" sz="2000" spc="3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comparable</a:t>
            </a:r>
            <a:r>
              <a:rPr lang="en-GB" sz="2000" spc="3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equipment</a:t>
            </a:r>
            <a:r>
              <a:rPr lang="en-GB" sz="2000" spc="3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when</a:t>
            </a:r>
            <a:r>
              <a:rPr lang="en-GB" sz="2000" spc="3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needed</a:t>
            </a:r>
            <a:r>
              <a:rPr lang="en-GB" sz="2000" spc="3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a:t>
            </a:r>
            <a:r>
              <a:rPr lang="en-GB" sz="2000" spc="3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3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future.</a:t>
            </a:r>
            <a:r>
              <a:rPr lang="en-GB" sz="2000" spc="350"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These </a:t>
            </a:r>
            <a:r>
              <a:rPr lang="en-GB" sz="2000" dirty="0">
                <a:latin typeface="Times New Roman" panose="02020603050405020304" pitchFamily="18" charset="0"/>
                <a:cs typeface="Times New Roman" panose="02020603050405020304" pitchFamily="18" charset="0"/>
              </a:rPr>
              <a:t>costs</a:t>
            </a:r>
            <a:r>
              <a:rPr lang="en-GB" sz="2000" spc="4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can</a:t>
            </a:r>
            <a:r>
              <a:rPr lang="en-GB" sz="2000" spc="4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rise</a:t>
            </a:r>
            <a:r>
              <a:rPr lang="en-GB" sz="2000" spc="409"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over</a:t>
            </a:r>
            <a:r>
              <a:rPr lang="en-GB" sz="2000" spc="4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time</a:t>
            </a:r>
            <a:r>
              <a:rPr lang="en-GB" sz="2000" spc="4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if</a:t>
            </a:r>
            <a:r>
              <a:rPr lang="en-GB" sz="2000" spc="409"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other</a:t>
            </a:r>
            <a:r>
              <a:rPr lang="en-GB" sz="2000" spc="4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potential</a:t>
            </a:r>
            <a:r>
              <a:rPr lang="en-GB" sz="2000" spc="4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suppliers</a:t>
            </a:r>
            <a:r>
              <a:rPr lang="en-GB" sz="2000" spc="41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do</a:t>
            </a:r>
            <a:r>
              <a:rPr lang="en-GB" sz="2000" spc="4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not</a:t>
            </a:r>
            <a:r>
              <a:rPr lang="en-GB" sz="2000" spc="4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maintain</a:t>
            </a:r>
            <a:r>
              <a:rPr lang="en-GB" sz="2000" spc="405"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their capabilities.</a:t>
            </a:r>
          </a:p>
          <a:p>
            <a:pPr marL="12700" marR="6985" algn="just">
              <a:lnSpc>
                <a:spcPct val="103200"/>
              </a:lnSpc>
              <a:spcBef>
                <a:spcPts val="525"/>
              </a:spcBef>
            </a:pPr>
            <a:endParaRPr lang="en-GB" sz="2000" dirty="0">
              <a:latin typeface="Times New Roman" panose="02020603050405020304" pitchFamily="18" charset="0"/>
              <a:cs typeface="Times New Roman" panose="02020603050405020304" pitchFamily="18" charset="0"/>
            </a:endParaRPr>
          </a:p>
          <a:p>
            <a:pPr marL="12700" marR="6350" algn="just">
              <a:lnSpc>
                <a:spcPts val="1430"/>
              </a:lnSpc>
              <a:spcBef>
                <a:spcPts val="30"/>
              </a:spcBef>
            </a:pPr>
            <a:r>
              <a:rPr lang="en-GB" sz="2000" dirty="0">
                <a:latin typeface="Times New Roman" panose="02020603050405020304" pitchFamily="18" charset="0"/>
                <a:cs typeface="Times New Roman" panose="02020603050405020304" pitchFamily="18" charset="0"/>
              </a:rPr>
              <a:t>Large</a:t>
            </a:r>
            <a:r>
              <a:rPr lang="en-GB" sz="2000" spc="11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buyer</a:t>
            </a:r>
            <a:r>
              <a:rPr lang="en-GB" sz="2000" spc="1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of</a:t>
            </a:r>
            <a:r>
              <a:rPr lang="en-GB" sz="2000" spc="11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specialized</a:t>
            </a:r>
            <a:r>
              <a:rPr lang="en-GB" sz="2000" spc="11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needs</a:t>
            </a:r>
            <a:r>
              <a:rPr lang="en-GB" sz="2000" spc="11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commonly</a:t>
            </a:r>
            <a:r>
              <a:rPr lang="en-GB" sz="2000" spc="11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find</a:t>
            </a:r>
            <a:r>
              <a:rPr lang="en-GB" sz="2000" spc="11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their</a:t>
            </a:r>
            <a:r>
              <a:rPr lang="en-GB" sz="2000" spc="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options</a:t>
            </a:r>
            <a:r>
              <a:rPr lang="en-GB" sz="2000" spc="1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limited</a:t>
            </a:r>
            <a:r>
              <a:rPr lang="en-GB" sz="2000" spc="1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after</a:t>
            </a:r>
            <a:r>
              <a:rPr lang="en-GB" sz="2000" spc="120" dirty="0">
                <a:latin typeface="Times New Roman" panose="02020603050405020304" pitchFamily="18" charset="0"/>
                <a:cs typeface="Times New Roman" panose="02020603050405020304" pitchFamily="18" charset="0"/>
              </a:rPr>
              <a:t> </a:t>
            </a:r>
            <a:r>
              <a:rPr lang="en-GB" sz="2000" spc="-20" dirty="0">
                <a:latin typeface="Times New Roman" panose="02020603050405020304" pitchFamily="18" charset="0"/>
                <a:cs typeface="Times New Roman" panose="02020603050405020304" pitchFamily="18" charset="0"/>
              </a:rPr>
              <a:t>they </a:t>
            </a:r>
            <a:r>
              <a:rPr lang="en-GB" sz="2000" dirty="0">
                <a:latin typeface="Times New Roman" panose="02020603050405020304" pitchFamily="18" charset="0"/>
                <a:cs typeface="Times New Roman" panose="02020603050405020304" pitchFamily="18" charset="0"/>
              </a:rPr>
              <a:t>initially</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pick</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supplier</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serve</a:t>
            </a:r>
            <a:r>
              <a:rPr lang="en-GB" sz="2000" spc="35" dirty="0">
                <a:latin typeface="Times New Roman" panose="02020603050405020304" pitchFamily="18" charset="0"/>
                <a:cs typeface="Times New Roman" panose="02020603050405020304" pitchFamily="18" charset="0"/>
              </a:rPr>
              <a:t> </a:t>
            </a:r>
            <a:r>
              <a:rPr lang="en-GB" sz="2000" spc="-20" dirty="0">
                <a:latin typeface="Times New Roman" panose="02020603050405020304" pitchFamily="18" charset="0"/>
                <a:cs typeface="Times New Roman" panose="02020603050405020304" pitchFamily="18" charset="0"/>
              </a:rPr>
              <a:t>them.</a:t>
            </a:r>
            <a:endParaRPr lang="en-GB" sz="2000" dirty="0">
              <a:latin typeface="Times New Roman" panose="02020603050405020304" pitchFamily="18" charset="0"/>
              <a:cs typeface="Times New Roman" panose="02020603050405020304" pitchFamily="18" charset="0"/>
            </a:endParaRPr>
          </a:p>
          <a:p>
            <a:pPr marL="12700" algn="just">
              <a:lnSpc>
                <a:spcPct val="100000"/>
              </a:lnSpc>
              <a:spcBef>
                <a:spcPts val="575"/>
              </a:spcBef>
            </a:pPr>
            <a:r>
              <a:rPr lang="en-GB" sz="2000" dirty="0">
                <a:latin typeface="Times New Roman" panose="02020603050405020304" pitchFamily="18" charset="0"/>
                <a:cs typeface="Times New Roman" panose="02020603050405020304" pitchFamily="18" charset="0"/>
              </a:rPr>
              <a:t>Reduce</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potential</a:t>
            </a:r>
            <a:r>
              <a:rPr lang="en-GB" sz="2000" spc="6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lock-in</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by</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devising</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following</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procurement</a:t>
            </a:r>
            <a:r>
              <a:rPr lang="en-GB" sz="2000" spc="45"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strategies</a:t>
            </a:r>
            <a:endParaRPr lang="en-GB" sz="2000" dirty="0">
              <a:latin typeface="Times New Roman" panose="02020603050405020304" pitchFamily="18" charset="0"/>
              <a:cs typeface="Times New Roman" panose="02020603050405020304" pitchFamily="18" charset="0"/>
            </a:endParaRPr>
          </a:p>
          <a:p>
            <a:pPr marL="678180" lvl="1" indent="-220979" algn="just">
              <a:lnSpc>
                <a:spcPct val="100000"/>
              </a:lnSpc>
              <a:spcBef>
                <a:spcPts val="25"/>
              </a:spcBef>
              <a:buAutoNum type="alphaLcPeriod"/>
              <a:tabLst>
                <a:tab pos="678180" algn="l"/>
              </a:tabLst>
            </a:pPr>
            <a:r>
              <a:rPr lang="en-GB" sz="2000" dirty="0">
                <a:latin typeface="Times New Roman" panose="02020603050405020304" pitchFamily="18" charset="0"/>
                <a:cs typeface="Times New Roman" panose="02020603050405020304" pitchFamily="18" charset="0"/>
              </a:rPr>
              <a:t>Encourage</a:t>
            </a:r>
            <a:r>
              <a:rPr lang="en-GB" sz="2000" spc="55"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competition</a:t>
            </a:r>
            <a:endParaRPr lang="en-GB" sz="2000" dirty="0">
              <a:latin typeface="Times New Roman" panose="02020603050405020304" pitchFamily="18" charset="0"/>
              <a:cs typeface="Times New Roman" panose="02020603050405020304" pitchFamily="18" charset="0"/>
            </a:endParaRPr>
          </a:p>
          <a:p>
            <a:pPr marL="677545" marR="6350" lvl="1" indent="-220345" algn="just">
              <a:lnSpc>
                <a:spcPct val="102600"/>
              </a:lnSpc>
              <a:spcBef>
                <a:spcPts val="10"/>
              </a:spcBef>
              <a:buAutoNum type="alphaLcPeriod"/>
              <a:tabLst>
                <a:tab pos="680085" algn="l"/>
              </a:tabLst>
            </a:pPr>
            <a:r>
              <a:rPr lang="en-GB" sz="2000" dirty="0">
                <a:latin typeface="Times New Roman" panose="02020603050405020304" pitchFamily="18" charset="0"/>
                <a:cs typeface="Times New Roman" panose="02020603050405020304" pitchFamily="18" charset="0"/>
              </a:rPr>
              <a:t>Get</a:t>
            </a:r>
            <a:r>
              <a:rPr lang="en-GB" sz="2000" spc="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1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variety</a:t>
            </a:r>
            <a:r>
              <a:rPr lang="en-GB" sz="2000" spc="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of</a:t>
            </a:r>
            <a:r>
              <a:rPr lang="en-GB" sz="2000" spc="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commitment</a:t>
            </a:r>
            <a:r>
              <a:rPr lang="en-GB" sz="2000" spc="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a:t>
            </a:r>
            <a:r>
              <a:rPr lang="en-GB" sz="2000" spc="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options</a:t>
            </a:r>
            <a:r>
              <a:rPr lang="en-GB" sz="2000" spc="1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a:t>
            </a:r>
            <a:r>
              <a:rPr lang="en-GB" sz="2000" spc="1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part</a:t>
            </a:r>
            <a:r>
              <a:rPr lang="en-GB" sz="2000" spc="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of</a:t>
            </a:r>
            <a:r>
              <a:rPr lang="en-GB" sz="2000" spc="8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selecting</a:t>
            </a:r>
            <a:r>
              <a:rPr lang="en-GB" sz="2000" spc="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105"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winner 	</a:t>
            </a:r>
            <a:r>
              <a:rPr lang="en-GB" sz="2000" dirty="0">
                <a:latin typeface="Times New Roman" panose="02020603050405020304" pitchFamily="18" charset="0"/>
                <a:cs typeface="Times New Roman" panose="02020603050405020304" pitchFamily="18" charset="0"/>
              </a:rPr>
              <a:t>for</a:t>
            </a:r>
            <a:r>
              <a:rPr lang="en-GB" sz="2000" spc="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big</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contract</a:t>
            </a:r>
            <a:r>
              <a:rPr lang="en-GB" sz="2000" spc="25"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and/or</a:t>
            </a:r>
            <a:endParaRPr lang="en-GB" sz="2000" dirty="0">
              <a:latin typeface="Times New Roman" panose="02020603050405020304" pitchFamily="18" charset="0"/>
              <a:cs typeface="Times New Roman" panose="02020603050405020304" pitchFamily="18" charset="0"/>
            </a:endParaRPr>
          </a:p>
          <a:p>
            <a:pPr marL="677545" marR="7620" lvl="1" indent="-220345" algn="just">
              <a:lnSpc>
                <a:spcPct val="101699"/>
              </a:lnSpc>
              <a:spcBef>
                <a:spcPts val="25"/>
              </a:spcBef>
              <a:buAutoNum type="alphaLcPeriod"/>
              <a:tabLst>
                <a:tab pos="680085" algn="l"/>
              </a:tabLst>
            </a:pPr>
            <a:r>
              <a:rPr lang="en-GB" sz="2000" dirty="0">
                <a:latin typeface="Times New Roman" panose="02020603050405020304" pitchFamily="18" charset="0"/>
                <a:cs typeface="Times New Roman" panose="02020603050405020304" pitchFamily="18" charset="0"/>
              </a:rPr>
              <a:t>Keep</a:t>
            </a:r>
            <a:r>
              <a:rPr lang="en-GB" sz="2000" spc="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alive</a:t>
            </a:r>
            <a:r>
              <a:rPr lang="en-GB" sz="2000" spc="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a:t>
            </a:r>
            <a:r>
              <a:rPr lang="en-GB" sz="2000" spc="7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alternative</a:t>
            </a:r>
            <a:r>
              <a:rPr lang="en-GB" sz="2000" spc="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source</a:t>
            </a:r>
            <a:r>
              <a:rPr lang="en-GB" sz="2000" spc="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of</a:t>
            </a:r>
            <a:r>
              <a:rPr lang="en-GB" sz="2000" spc="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supply-a</a:t>
            </a:r>
            <a:r>
              <a:rPr lang="en-GB" sz="2000" spc="7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strategy</a:t>
            </a:r>
            <a:r>
              <a:rPr lang="en-GB" sz="2000" spc="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commonly</a:t>
            </a:r>
            <a:r>
              <a:rPr lang="en-GB" sz="2000" spc="70"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known 	</a:t>
            </a:r>
            <a:r>
              <a:rPr lang="en-GB" sz="2000" dirty="0">
                <a:latin typeface="Times New Roman" panose="02020603050405020304" pitchFamily="18" charset="0"/>
                <a:cs typeface="Times New Roman" panose="02020603050405020304" pitchFamily="18" charset="0"/>
              </a:rPr>
              <a:t>as</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dual</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sourcing.</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E.g.</a:t>
            </a:r>
            <a:r>
              <a:rPr lang="en-GB" sz="2000" spc="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IBM’s</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dual</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sourcing</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strategy</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with</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Intel</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a:t>
            </a:r>
            <a:r>
              <a:rPr lang="en-GB" sz="2000" spc="25" dirty="0">
                <a:latin typeface="Times New Roman" panose="02020603050405020304" pitchFamily="18" charset="0"/>
                <a:cs typeface="Times New Roman" panose="02020603050405020304" pitchFamily="18" charset="0"/>
              </a:rPr>
              <a:t> </a:t>
            </a:r>
            <a:r>
              <a:rPr lang="en-GB" sz="2000" spc="-20" dirty="0">
                <a:latin typeface="Times New Roman" panose="02020603050405020304" pitchFamily="18" charset="0"/>
                <a:cs typeface="Times New Roman" panose="02020603050405020304" pitchFamily="18" charset="0"/>
              </a:rPr>
              <a:t>AMD.</a:t>
            </a:r>
            <a:endParaRPr lang="en-GB"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83058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E097E-DA9E-4642-831A-AE2FD120196C}"/>
              </a:ext>
            </a:extLst>
          </p:cNvPr>
          <p:cNvSpPr>
            <a:spLocks noGrp="1"/>
          </p:cNvSpPr>
          <p:nvPr>
            <p:ph idx="1"/>
          </p:nvPr>
        </p:nvSpPr>
        <p:spPr>
          <a:xfrm>
            <a:off x="130629" y="113211"/>
            <a:ext cx="11223171" cy="6063752"/>
          </a:xfrm>
        </p:spPr>
        <p:txBody>
          <a:bodyPr/>
          <a:lstStyle/>
          <a:p>
            <a:pPr marL="233045" indent="-220345" algn="just">
              <a:lnSpc>
                <a:spcPct val="100000"/>
              </a:lnSpc>
              <a:spcBef>
                <a:spcPts val="650"/>
              </a:spcBef>
              <a:buAutoNum type="arabicPeriod" startAt="6"/>
              <a:tabLst>
                <a:tab pos="233045" algn="l"/>
              </a:tabLst>
            </a:pPr>
            <a:r>
              <a:rPr lang="en-GB" b="1" dirty="0">
                <a:latin typeface="Verdana"/>
                <a:cs typeface="Verdana"/>
              </a:rPr>
              <a:t>Search</a:t>
            </a:r>
            <a:r>
              <a:rPr lang="en-GB" b="1" spc="35" dirty="0">
                <a:latin typeface="Verdana"/>
                <a:cs typeface="Verdana"/>
              </a:rPr>
              <a:t> </a:t>
            </a:r>
            <a:r>
              <a:rPr lang="en-GB" b="1" spc="-20" dirty="0">
                <a:latin typeface="Verdana"/>
                <a:cs typeface="Verdana"/>
              </a:rPr>
              <a:t>Costs</a:t>
            </a:r>
            <a:endParaRPr lang="en-GB" dirty="0">
              <a:latin typeface="Verdana"/>
              <a:cs typeface="Verdana"/>
            </a:endParaRPr>
          </a:p>
          <a:p>
            <a:pPr marL="12700" marR="5715" algn="just">
              <a:lnSpc>
                <a:spcPct val="102800"/>
              </a:lnSpc>
              <a:spcBef>
                <a:spcPts val="585"/>
              </a:spcBef>
            </a:pPr>
            <a:r>
              <a:rPr lang="en-GB" dirty="0">
                <a:latin typeface="Verdana"/>
                <a:cs typeface="Verdana"/>
              </a:rPr>
              <a:t>A</a:t>
            </a:r>
            <a:r>
              <a:rPr lang="en-GB" spc="295" dirty="0">
                <a:latin typeface="Verdana"/>
                <a:cs typeface="Verdana"/>
              </a:rPr>
              <a:t> </a:t>
            </a:r>
            <a:r>
              <a:rPr lang="en-GB" dirty="0">
                <a:latin typeface="Verdana"/>
                <a:cs typeface="Verdana"/>
              </a:rPr>
              <a:t>search</a:t>
            </a:r>
            <a:r>
              <a:rPr lang="en-GB" spc="285" dirty="0">
                <a:latin typeface="Verdana"/>
                <a:cs typeface="Verdana"/>
              </a:rPr>
              <a:t> </a:t>
            </a:r>
            <a:r>
              <a:rPr lang="en-GB" dirty="0">
                <a:latin typeface="Verdana"/>
                <a:cs typeface="Verdana"/>
              </a:rPr>
              <a:t>cost</a:t>
            </a:r>
            <a:r>
              <a:rPr lang="en-GB" spc="280" dirty="0">
                <a:latin typeface="Verdana"/>
                <a:cs typeface="Verdana"/>
              </a:rPr>
              <a:t> </a:t>
            </a:r>
            <a:r>
              <a:rPr lang="en-GB" dirty="0">
                <a:latin typeface="Verdana"/>
                <a:cs typeface="Verdana"/>
              </a:rPr>
              <a:t>is</a:t>
            </a:r>
            <a:r>
              <a:rPr lang="en-GB" spc="295" dirty="0">
                <a:latin typeface="Verdana"/>
                <a:cs typeface="Verdana"/>
              </a:rPr>
              <a:t> </a:t>
            </a:r>
            <a:r>
              <a:rPr lang="en-GB" dirty="0">
                <a:latin typeface="Verdana"/>
                <a:cs typeface="Verdana"/>
              </a:rPr>
              <a:t>the</a:t>
            </a:r>
            <a:r>
              <a:rPr lang="en-GB" spc="305" dirty="0">
                <a:latin typeface="Verdana"/>
                <a:cs typeface="Verdana"/>
              </a:rPr>
              <a:t> </a:t>
            </a:r>
            <a:r>
              <a:rPr lang="en-GB" dirty="0">
                <a:latin typeface="Verdana"/>
                <a:cs typeface="Verdana"/>
              </a:rPr>
              <a:t>costs</a:t>
            </a:r>
            <a:r>
              <a:rPr lang="en-GB" spc="295" dirty="0">
                <a:latin typeface="Verdana"/>
                <a:cs typeface="Verdana"/>
              </a:rPr>
              <a:t> </a:t>
            </a:r>
            <a:r>
              <a:rPr lang="en-GB" dirty="0">
                <a:latin typeface="Verdana"/>
                <a:cs typeface="Verdana"/>
              </a:rPr>
              <a:t>incurred</a:t>
            </a:r>
            <a:r>
              <a:rPr lang="en-GB" spc="290" dirty="0">
                <a:latin typeface="Verdana"/>
                <a:cs typeface="Verdana"/>
              </a:rPr>
              <a:t> </a:t>
            </a:r>
            <a:r>
              <a:rPr lang="en-GB" dirty="0">
                <a:latin typeface="Verdana"/>
                <a:cs typeface="Verdana"/>
              </a:rPr>
              <a:t>by</a:t>
            </a:r>
            <a:r>
              <a:rPr lang="en-GB" spc="295" dirty="0">
                <a:latin typeface="Verdana"/>
                <a:cs typeface="Verdana"/>
              </a:rPr>
              <a:t> </a:t>
            </a:r>
            <a:r>
              <a:rPr lang="en-GB" dirty="0">
                <a:latin typeface="Verdana"/>
                <a:cs typeface="Verdana"/>
              </a:rPr>
              <a:t>buyers</a:t>
            </a:r>
            <a:r>
              <a:rPr lang="en-GB" spc="305" dirty="0">
                <a:latin typeface="Verdana"/>
                <a:cs typeface="Verdana"/>
              </a:rPr>
              <a:t> </a:t>
            </a:r>
            <a:r>
              <a:rPr lang="en-GB" dirty="0">
                <a:latin typeface="Verdana"/>
                <a:cs typeface="Verdana"/>
              </a:rPr>
              <a:t>and</a:t>
            </a:r>
            <a:r>
              <a:rPr lang="en-GB" spc="290" dirty="0">
                <a:latin typeface="Verdana"/>
                <a:cs typeface="Verdana"/>
              </a:rPr>
              <a:t> </a:t>
            </a:r>
            <a:r>
              <a:rPr lang="en-GB" dirty="0">
                <a:latin typeface="Verdana"/>
                <a:cs typeface="Verdana"/>
              </a:rPr>
              <a:t>seller</a:t>
            </a:r>
            <a:r>
              <a:rPr lang="en-GB" spc="285" dirty="0">
                <a:latin typeface="Verdana"/>
                <a:cs typeface="Verdana"/>
              </a:rPr>
              <a:t> </a:t>
            </a:r>
            <a:r>
              <a:rPr lang="en-GB" dirty="0">
                <a:latin typeface="Verdana"/>
                <a:cs typeface="Verdana"/>
              </a:rPr>
              <a:t>to</a:t>
            </a:r>
            <a:r>
              <a:rPr lang="en-GB" spc="305" dirty="0">
                <a:latin typeface="Verdana"/>
                <a:cs typeface="Verdana"/>
              </a:rPr>
              <a:t> </a:t>
            </a:r>
            <a:r>
              <a:rPr lang="en-GB" dirty="0">
                <a:latin typeface="Verdana"/>
                <a:cs typeface="Verdana"/>
              </a:rPr>
              <a:t>locate/find</a:t>
            </a:r>
            <a:r>
              <a:rPr lang="en-GB" spc="280" dirty="0">
                <a:latin typeface="Verdana"/>
                <a:cs typeface="Verdana"/>
              </a:rPr>
              <a:t> </a:t>
            </a:r>
            <a:r>
              <a:rPr lang="en-GB" spc="-20" dirty="0">
                <a:latin typeface="Verdana"/>
                <a:cs typeface="Verdana"/>
              </a:rPr>
              <a:t>each </a:t>
            </a:r>
            <a:r>
              <a:rPr lang="en-GB" dirty="0">
                <a:latin typeface="Verdana"/>
                <a:cs typeface="Verdana"/>
              </a:rPr>
              <a:t>other</a:t>
            </a:r>
            <a:r>
              <a:rPr lang="en-GB" spc="65" dirty="0">
                <a:latin typeface="Verdana"/>
                <a:cs typeface="Verdana"/>
              </a:rPr>
              <a:t>  </a:t>
            </a:r>
            <a:r>
              <a:rPr lang="en-GB" dirty="0">
                <a:latin typeface="Verdana"/>
                <a:cs typeface="Verdana"/>
              </a:rPr>
              <a:t>and</a:t>
            </a:r>
            <a:r>
              <a:rPr lang="en-GB" spc="65" dirty="0">
                <a:latin typeface="Verdana"/>
                <a:cs typeface="Verdana"/>
              </a:rPr>
              <a:t>  </a:t>
            </a:r>
            <a:r>
              <a:rPr lang="en-GB" dirty="0">
                <a:latin typeface="Verdana"/>
                <a:cs typeface="Verdana"/>
              </a:rPr>
              <a:t>establish</a:t>
            </a:r>
            <a:r>
              <a:rPr lang="en-GB" spc="65" dirty="0">
                <a:latin typeface="Verdana"/>
                <a:cs typeface="Verdana"/>
              </a:rPr>
              <a:t>  </a:t>
            </a:r>
            <a:r>
              <a:rPr lang="en-GB" dirty="0">
                <a:latin typeface="Verdana"/>
                <a:cs typeface="Verdana"/>
              </a:rPr>
              <a:t>a</a:t>
            </a:r>
            <a:r>
              <a:rPr lang="en-GB" spc="65" dirty="0">
                <a:latin typeface="Verdana"/>
                <a:cs typeface="Verdana"/>
              </a:rPr>
              <a:t>  </a:t>
            </a:r>
            <a:r>
              <a:rPr lang="en-GB" dirty="0">
                <a:latin typeface="Verdana"/>
                <a:cs typeface="Verdana"/>
              </a:rPr>
              <a:t>business</a:t>
            </a:r>
            <a:r>
              <a:rPr lang="en-GB" spc="70" dirty="0">
                <a:latin typeface="Verdana"/>
                <a:cs typeface="Verdana"/>
              </a:rPr>
              <a:t>  </a:t>
            </a:r>
            <a:r>
              <a:rPr lang="en-GB" dirty="0">
                <a:latin typeface="Verdana"/>
                <a:cs typeface="Verdana"/>
              </a:rPr>
              <a:t>relationship.</a:t>
            </a:r>
            <a:r>
              <a:rPr lang="en-GB" spc="70" dirty="0">
                <a:latin typeface="Verdana"/>
                <a:cs typeface="Verdana"/>
              </a:rPr>
              <a:t>  </a:t>
            </a:r>
            <a:r>
              <a:rPr lang="en-GB" dirty="0">
                <a:latin typeface="Verdana"/>
                <a:cs typeface="Verdana"/>
              </a:rPr>
              <a:t>For</a:t>
            </a:r>
            <a:r>
              <a:rPr lang="en-GB" spc="65" dirty="0">
                <a:latin typeface="Verdana"/>
                <a:cs typeface="Verdana"/>
              </a:rPr>
              <a:t>  </a:t>
            </a:r>
            <a:r>
              <a:rPr lang="en-GB" dirty="0">
                <a:latin typeface="Verdana"/>
                <a:cs typeface="Verdana"/>
              </a:rPr>
              <a:t>example,</a:t>
            </a:r>
            <a:r>
              <a:rPr lang="en-GB" spc="65" dirty="0">
                <a:latin typeface="Verdana"/>
                <a:cs typeface="Verdana"/>
              </a:rPr>
              <a:t>  </a:t>
            </a:r>
            <a:r>
              <a:rPr lang="en-GB" dirty="0">
                <a:latin typeface="Verdana"/>
                <a:cs typeface="Verdana"/>
              </a:rPr>
              <a:t>cost</a:t>
            </a:r>
            <a:r>
              <a:rPr lang="en-GB" spc="65" dirty="0">
                <a:latin typeface="Verdana"/>
                <a:cs typeface="Verdana"/>
              </a:rPr>
              <a:t>  </a:t>
            </a:r>
            <a:r>
              <a:rPr lang="en-GB" dirty="0">
                <a:latin typeface="Verdana"/>
                <a:cs typeface="Verdana"/>
              </a:rPr>
              <a:t>of</a:t>
            </a:r>
            <a:r>
              <a:rPr lang="en-GB" spc="70" dirty="0">
                <a:latin typeface="Verdana"/>
                <a:cs typeface="Verdana"/>
              </a:rPr>
              <a:t>  </a:t>
            </a:r>
            <a:r>
              <a:rPr lang="en-GB" spc="-10" dirty="0">
                <a:latin typeface="Verdana"/>
                <a:cs typeface="Verdana"/>
              </a:rPr>
              <a:t>finding </a:t>
            </a:r>
            <a:r>
              <a:rPr lang="en-GB" dirty="0">
                <a:latin typeface="Verdana"/>
                <a:cs typeface="Verdana"/>
              </a:rPr>
              <a:t>Insurance,</a:t>
            </a:r>
            <a:r>
              <a:rPr lang="en-GB" spc="130" dirty="0">
                <a:latin typeface="Verdana"/>
                <a:cs typeface="Verdana"/>
              </a:rPr>
              <a:t> </a:t>
            </a:r>
            <a:r>
              <a:rPr lang="en-GB" dirty="0">
                <a:latin typeface="Verdana"/>
                <a:cs typeface="Verdana"/>
              </a:rPr>
              <a:t>bank,</a:t>
            </a:r>
            <a:r>
              <a:rPr lang="en-GB" spc="130" dirty="0">
                <a:latin typeface="Verdana"/>
                <a:cs typeface="Verdana"/>
              </a:rPr>
              <a:t> </a:t>
            </a:r>
            <a:r>
              <a:rPr lang="en-GB" dirty="0">
                <a:latin typeface="Verdana"/>
                <a:cs typeface="Verdana"/>
              </a:rPr>
              <a:t>credit</a:t>
            </a:r>
            <a:r>
              <a:rPr lang="en-GB" spc="130" dirty="0">
                <a:latin typeface="Verdana"/>
                <a:cs typeface="Verdana"/>
              </a:rPr>
              <a:t> </a:t>
            </a:r>
            <a:r>
              <a:rPr lang="en-GB" dirty="0">
                <a:latin typeface="Verdana"/>
                <a:cs typeface="Verdana"/>
              </a:rPr>
              <a:t>card,</a:t>
            </a:r>
            <a:r>
              <a:rPr lang="en-GB" spc="140" dirty="0">
                <a:latin typeface="Verdana"/>
                <a:cs typeface="Verdana"/>
              </a:rPr>
              <a:t> </a:t>
            </a:r>
            <a:r>
              <a:rPr lang="en-GB" dirty="0">
                <a:latin typeface="Verdana"/>
                <a:cs typeface="Verdana"/>
              </a:rPr>
              <a:t>cell</a:t>
            </a:r>
            <a:r>
              <a:rPr lang="en-GB" spc="135" dirty="0">
                <a:latin typeface="Verdana"/>
                <a:cs typeface="Verdana"/>
              </a:rPr>
              <a:t> </a:t>
            </a:r>
            <a:r>
              <a:rPr lang="en-GB" dirty="0">
                <a:latin typeface="Verdana"/>
                <a:cs typeface="Verdana"/>
              </a:rPr>
              <a:t>phone</a:t>
            </a:r>
            <a:r>
              <a:rPr lang="en-GB" spc="135" dirty="0">
                <a:latin typeface="Verdana"/>
                <a:cs typeface="Verdana"/>
              </a:rPr>
              <a:t> </a:t>
            </a:r>
            <a:r>
              <a:rPr lang="en-GB" dirty="0">
                <a:latin typeface="Verdana"/>
                <a:cs typeface="Verdana"/>
              </a:rPr>
              <a:t>co.,</a:t>
            </a:r>
            <a:r>
              <a:rPr lang="en-GB" spc="130" dirty="0">
                <a:latin typeface="Verdana"/>
                <a:cs typeface="Verdana"/>
              </a:rPr>
              <a:t> </a:t>
            </a:r>
            <a:r>
              <a:rPr lang="en-GB" dirty="0">
                <a:latin typeface="Verdana"/>
                <a:cs typeface="Verdana"/>
              </a:rPr>
              <a:t>grocery</a:t>
            </a:r>
            <a:r>
              <a:rPr lang="en-GB" spc="130" dirty="0">
                <a:latin typeface="Verdana"/>
                <a:cs typeface="Verdana"/>
              </a:rPr>
              <a:t> </a:t>
            </a:r>
            <a:r>
              <a:rPr lang="en-GB" dirty="0">
                <a:latin typeface="Verdana"/>
                <a:cs typeface="Verdana"/>
              </a:rPr>
              <a:t>store</a:t>
            </a:r>
            <a:r>
              <a:rPr lang="en-GB" spc="135" dirty="0">
                <a:latin typeface="Verdana"/>
                <a:cs typeface="Verdana"/>
              </a:rPr>
              <a:t> </a:t>
            </a:r>
            <a:r>
              <a:rPr lang="en-GB" dirty="0">
                <a:latin typeface="Verdana"/>
                <a:cs typeface="Verdana"/>
              </a:rPr>
              <a:t>etc.</a:t>
            </a:r>
            <a:r>
              <a:rPr lang="en-GB" spc="130" dirty="0">
                <a:latin typeface="Verdana"/>
                <a:cs typeface="Verdana"/>
              </a:rPr>
              <a:t> </a:t>
            </a:r>
            <a:r>
              <a:rPr lang="en-GB" dirty="0">
                <a:latin typeface="Verdana"/>
                <a:cs typeface="Verdana"/>
              </a:rPr>
              <a:t>Searching</a:t>
            </a:r>
            <a:r>
              <a:rPr lang="en-GB" spc="135" dirty="0">
                <a:latin typeface="Verdana"/>
                <a:cs typeface="Verdana"/>
              </a:rPr>
              <a:t> </a:t>
            </a:r>
            <a:r>
              <a:rPr lang="en-GB" dirty="0">
                <a:latin typeface="Verdana"/>
                <a:cs typeface="Verdana"/>
              </a:rPr>
              <a:t>for</a:t>
            </a:r>
            <a:r>
              <a:rPr lang="en-GB" spc="140" dirty="0">
                <a:latin typeface="Verdana"/>
                <a:cs typeface="Verdana"/>
              </a:rPr>
              <a:t> </a:t>
            </a:r>
            <a:r>
              <a:rPr lang="en-GB" spc="-50" dirty="0">
                <a:latin typeface="Verdana"/>
                <a:cs typeface="Verdana"/>
              </a:rPr>
              <a:t>a </a:t>
            </a:r>
            <a:r>
              <a:rPr lang="en-GB" dirty="0">
                <a:latin typeface="Verdana"/>
                <a:cs typeface="Verdana"/>
              </a:rPr>
              <a:t>different</a:t>
            </a:r>
            <a:r>
              <a:rPr lang="en-GB" spc="55" dirty="0">
                <a:latin typeface="Verdana"/>
                <a:cs typeface="Verdana"/>
              </a:rPr>
              <a:t>  </a:t>
            </a:r>
            <a:r>
              <a:rPr lang="en-GB" dirty="0">
                <a:latin typeface="Verdana"/>
                <a:cs typeface="Verdana"/>
              </a:rPr>
              <a:t>seller</a:t>
            </a:r>
            <a:r>
              <a:rPr lang="en-GB" spc="55" dirty="0">
                <a:latin typeface="Verdana"/>
                <a:cs typeface="Verdana"/>
              </a:rPr>
              <a:t>  </a:t>
            </a:r>
            <a:r>
              <a:rPr lang="en-GB" dirty="0">
                <a:latin typeface="Verdana"/>
                <a:cs typeface="Verdana"/>
              </a:rPr>
              <a:t>than</a:t>
            </a:r>
            <a:r>
              <a:rPr lang="en-GB" spc="55" dirty="0">
                <a:latin typeface="Verdana"/>
                <a:cs typeface="Verdana"/>
              </a:rPr>
              <a:t>  </a:t>
            </a:r>
            <a:r>
              <a:rPr lang="en-GB" dirty="0">
                <a:latin typeface="Verdana"/>
                <a:cs typeface="Verdana"/>
              </a:rPr>
              <a:t>your</a:t>
            </a:r>
            <a:r>
              <a:rPr lang="en-GB" spc="50" dirty="0">
                <a:latin typeface="Verdana"/>
                <a:cs typeface="Verdana"/>
              </a:rPr>
              <a:t>  </a:t>
            </a:r>
            <a:r>
              <a:rPr lang="en-GB" dirty="0">
                <a:latin typeface="Verdana"/>
                <a:cs typeface="Verdana"/>
              </a:rPr>
              <a:t>current</a:t>
            </a:r>
            <a:r>
              <a:rPr lang="en-GB" spc="60" dirty="0">
                <a:latin typeface="Verdana"/>
                <a:cs typeface="Verdana"/>
              </a:rPr>
              <a:t>  </a:t>
            </a:r>
            <a:r>
              <a:rPr lang="en-GB" dirty="0">
                <a:latin typeface="Verdana"/>
                <a:cs typeface="Verdana"/>
              </a:rPr>
              <a:t>one</a:t>
            </a:r>
            <a:r>
              <a:rPr lang="en-GB" spc="65" dirty="0">
                <a:latin typeface="Verdana"/>
                <a:cs typeface="Verdana"/>
              </a:rPr>
              <a:t>  </a:t>
            </a:r>
            <a:r>
              <a:rPr lang="en-GB" dirty="0">
                <a:latin typeface="Verdana"/>
                <a:cs typeface="Verdana"/>
              </a:rPr>
              <a:t>can</a:t>
            </a:r>
            <a:r>
              <a:rPr lang="en-GB" spc="60" dirty="0">
                <a:latin typeface="Verdana"/>
                <a:cs typeface="Verdana"/>
              </a:rPr>
              <a:t>  </a:t>
            </a:r>
            <a:r>
              <a:rPr lang="en-GB" dirty="0">
                <a:latin typeface="Verdana"/>
                <a:cs typeface="Verdana"/>
              </a:rPr>
              <a:t>involve</a:t>
            </a:r>
            <a:r>
              <a:rPr lang="en-GB" spc="55" dirty="0">
                <a:latin typeface="Verdana"/>
                <a:cs typeface="Verdana"/>
              </a:rPr>
              <a:t>  </a:t>
            </a:r>
            <a:r>
              <a:rPr lang="en-GB" dirty="0">
                <a:latin typeface="Verdana"/>
                <a:cs typeface="Verdana"/>
              </a:rPr>
              <a:t>comparing</a:t>
            </a:r>
            <a:r>
              <a:rPr lang="en-GB" spc="60" dirty="0">
                <a:latin typeface="Verdana"/>
                <a:cs typeface="Verdana"/>
              </a:rPr>
              <a:t>  </a:t>
            </a:r>
            <a:r>
              <a:rPr lang="en-GB" dirty="0">
                <a:latin typeface="Verdana"/>
                <a:cs typeface="Verdana"/>
              </a:rPr>
              <a:t>all</a:t>
            </a:r>
            <a:r>
              <a:rPr lang="en-GB" spc="65" dirty="0">
                <a:latin typeface="Verdana"/>
                <a:cs typeface="Verdana"/>
              </a:rPr>
              <a:t>  </a:t>
            </a:r>
            <a:r>
              <a:rPr lang="en-GB" dirty="0">
                <a:latin typeface="Verdana"/>
                <a:cs typeface="Verdana"/>
              </a:rPr>
              <a:t>sorts</a:t>
            </a:r>
            <a:r>
              <a:rPr lang="en-GB" spc="65" dirty="0">
                <a:latin typeface="Verdana"/>
                <a:cs typeface="Verdana"/>
              </a:rPr>
              <a:t>  </a:t>
            </a:r>
            <a:r>
              <a:rPr lang="en-GB" spc="-25" dirty="0">
                <a:latin typeface="Verdana"/>
                <a:cs typeface="Verdana"/>
              </a:rPr>
              <a:t>of </a:t>
            </a:r>
            <a:r>
              <a:rPr lang="en-GB" dirty="0">
                <a:latin typeface="Verdana"/>
                <a:cs typeface="Verdana"/>
              </a:rPr>
              <a:t>features,</a:t>
            </a:r>
            <a:r>
              <a:rPr lang="en-GB" spc="20" dirty="0">
                <a:latin typeface="Verdana"/>
                <a:cs typeface="Verdana"/>
              </a:rPr>
              <a:t> </a:t>
            </a:r>
            <a:r>
              <a:rPr lang="en-GB" dirty="0">
                <a:latin typeface="Verdana"/>
                <a:cs typeface="Verdana"/>
              </a:rPr>
              <a:t>and</a:t>
            </a:r>
            <a:r>
              <a:rPr lang="en-GB" spc="25" dirty="0">
                <a:latin typeface="Verdana"/>
                <a:cs typeface="Verdana"/>
              </a:rPr>
              <a:t> </a:t>
            </a:r>
            <a:r>
              <a:rPr lang="en-GB" dirty="0">
                <a:latin typeface="Verdana"/>
                <a:cs typeface="Verdana"/>
              </a:rPr>
              <a:t>can</a:t>
            </a:r>
            <a:r>
              <a:rPr lang="en-GB" spc="35" dirty="0">
                <a:latin typeface="Verdana"/>
                <a:cs typeface="Verdana"/>
              </a:rPr>
              <a:t> </a:t>
            </a:r>
            <a:r>
              <a:rPr lang="en-GB" dirty="0">
                <a:latin typeface="Verdana"/>
                <a:cs typeface="Verdana"/>
              </a:rPr>
              <a:t>easily</a:t>
            </a:r>
            <a:r>
              <a:rPr lang="en-GB" spc="25" dirty="0">
                <a:latin typeface="Verdana"/>
                <a:cs typeface="Verdana"/>
              </a:rPr>
              <a:t> </a:t>
            </a:r>
            <a:r>
              <a:rPr lang="en-GB" dirty="0">
                <a:latin typeface="Verdana"/>
                <a:cs typeface="Verdana"/>
              </a:rPr>
              <a:t>be</a:t>
            </a:r>
            <a:r>
              <a:rPr lang="en-GB" spc="45" dirty="0">
                <a:latin typeface="Verdana"/>
                <a:cs typeface="Verdana"/>
              </a:rPr>
              <a:t> </a:t>
            </a:r>
            <a:r>
              <a:rPr lang="en-GB" dirty="0">
                <a:latin typeface="Verdana"/>
                <a:cs typeface="Verdana"/>
              </a:rPr>
              <a:t>costly</a:t>
            </a:r>
            <a:r>
              <a:rPr lang="en-GB" spc="25" dirty="0">
                <a:latin typeface="Verdana"/>
                <a:cs typeface="Verdana"/>
              </a:rPr>
              <a:t> </a:t>
            </a:r>
            <a:r>
              <a:rPr lang="en-GB" dirty="0">
                <a:latin typeface="Verdana"/>
                <a:cs typeface="Verdana"/>
              </a:rPr>
              <a:t>online</a:t>
            </a:r>
            <a:r>
              <a:rPr lang="en-GB" spc="35" dirty="0">
                <a:latin typeface="Verdana"/>
                <a:cs typeface="Verdana"/>
              </a:rPr>
              <a:t> </a:t>
            </a:r>
            <a:r>
              <a:rPr lang="en-GB" dirty="0">
                <a:latin typeface="Verdana"/>
                <a:cs typeface="Verdana"/>
              </a:rPr>
              <a:t>as</a:t>
            </a:r>
            <a:r>
              <a:rPr lang="en-GB" spc="25" dirty="0">
                <a:latin typeface="Verdana"/>
                <a:cs typeface="Verdana"/>
              </a:rPr>
              <a:t> </a:t>
            </a:r>
            <a:r>
              <a:rPr lang="en-GB" dirty="0">
                <a:latin typeface="Verdana"/>
                <a:cs typeface="Verdana"/>
              </a:rPr>
              <a:t>well</a:t>
            </a:r>
            <a:r>
              <a:rPr lang="en-GB" spc="35" dirty="0">
                <a:latin typeface="Verdana"/>
                <a:cs typeface="Verdana"/>
              </a:rPr>
              <a:t> </a:t>
            </a:r>
            <a:r>
              <a:rPr lang="en-GB" dirty="0">
                <a:latin typeface="Verdana"/>
                <a:cs typeface="Verdana"/>
              </a:rPr>
              <a:t>as</a:t>
            </a:r>
            <a:r>
              <a:rPr lang="en-GB" spc="35" dirty="0">
                <a:latin typeface="Verdana"/>
                <a:cs typeface="Verdana"/>
              </a:rPr>
              <a:t> </a:t>
            </a:r>
            <a:r>
              <a:rPr lang="en-GB" spc="-10" dirty="0">
                <a:latin typeface="Verdana"/>
                <a:cs typeface="Verdana"/>
              </a:rPr>
              <a:t>offline.</a:t>
            </a:r>
            <a:endParaRPr lang="en-GB" dirty="0">
              <a:latin typeface="Verdana"/>
              <a:cs typeface="Verdana"/>
            </a:endParaRPr>
          </a:p>
          <a:p>
            <a:endParaRPr lang="en-US" dirty="0"/>
          </a:p>
        </p:txBody>
      </p:sp>
    </p:spTree>
    <p:extLst>
      <p:ext uri="{BB962C8B-B14F-4D97-AF65-F5344CB8AC3E}">
        <p14:creationId xmlns:p14="http://schemas.microsoft.com/office/powerpoint/2010/main" val="1572883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850C0-4521-40BC-8124-AA2CAFD0DC10}"/>
              </a:ext>
            </a:extLst>
          </p:cNvPr>
          <p:cNvSpPr>
            <a:spLocks noGrp="1"/>
          </p:cNvSpPr>
          <p:nvPr>
            <p:ph idx="1"/>
          </p:nvPr>
        </p:nvSpPr>
        <p:spPr>
          <a:xfrm>
            <a:off x="95794" y="121920"/>
            <a:ext cx="12096206" cy="6522720"/>
          </a:xfrm>
        </p:spPr>
        <p:txBody>
          <a:bodyPr>
            <a:normAutofit fontScale="92500" lnSpcReduction="20000"/>
          </a:bodyPr>
          <a:lstStyle/>
          <a:p>
            <a:pPr marL="233045" indent="-220345" algn="just">
              <a:lnSpc>
                <a:spcPct val="100000"/>
              </a:lnSpc>
              <a:spcBef>
                <a:spcPts val="565"/>
              </a:spcBef>
              <a:buAutoNum type="arabicPeriod" startAt="4"/>
              <a:tabLst>
                <a:tab pos="233045" algn="l"/>
              </a:tabLst>
            </a:pPr>
            <a:r>
              <a:rPr lang="en-GB" sz="2000" b="1" dirty="0">
                <a:latin typeface="Times New Roman" panose="02020603050405020304" pitchFamily="18" charset="0"/>
                <a:cs typeface="Times New Roman" panose="02020603050405020304" pitchFamily="18" charset="0"/>
              </a:rPr>
              <a:t>Information</a:t>
            </a:r>
            <a:r>
              <a:rPr lang="en-GB" sz="2000" b="1" spc="2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&amp;</a:t>
            </a:r>
            <a:r>
              <a:rPr lang="en-GB" sz="2000" b="1" spc="25" dirty="0">
                <a:latin typeface="Times New Roman" panose="02020603050405020304" pitchFamily="18" charset="0"/>
                <a:cs typeface="Times New Roman" panose="02020603050405020304" pitchFamily="18" charset="0"/>
              </a:rPr>
              <a:t> </a:t>
            </a:r>
            <a:r>
              <a:rPr lang="en-GB" sz="2000" b="1" spc="-10" dirty="0">
                <a:latin typeface="Times New Roman" panose="02020603050405020304" pitchFamily="18" charset="0"/>
                <a:cs typeface="Times New Roman" panose="02020603050405020304" pitchFamily="18" charset="0"/>
              </a:rPr>
              <a:t>Databases</a:t>
            </a:r>
            <a:endParaRPr lang="en-GB" sz="2000" dirty="0">
              <a:latin typeface="Times New Roman" panose="02020603050405020304" pitchFamily="18" charset="0"/>
              <a:cs typeface="Times New Roman" panose="02020603050405020304" pitchFamily="18" charset="0"/>
            </a:endParaRPr>
          </a:p>
          <a:p>
            <a:pPr marL="12700" marR="664845" algn="just">
              <a:lnSpc>
                <a:spcPct val="103499"/>
              </a:lnSpc>
              <a:spcBef>
                <a:spcPts val="575"/>
              </a:spcBef>
            </a:pPr>
            <a:r>
              <a:rPr lang="en-GB" sz="2000" dirty="0">
                <a:latin typeface="Times New Roman" panose="02020603050405020304" pitchFamily="18" charset="0"/>
                <a:cs typeface="Times New Roman" panose="02020603050405020304" pitchFamily="18" charset="0"/>
              </a:rPr>
              <a:t>Two</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aspects</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of</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lock-in</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normally</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encountered</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such</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while</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dealing</a:t>
            </a:r>
            <a:r>
              <a:rPr lang="en-GB" sz="2000" spc="30" dirty="0">
                <a:latin typeface="Times New Roman" panose="02020603050405020304" pitchFamily="18" charset="0"/>
                <a:cs typeface="Times New Roman" panose="02020603050405020304" pitchFamily="18" charset="0"/>
              </a:rPr>
              <a:t> </a:t>
            </a:r>
            <a:r>
              <a:rPr lang="en-GB" sz="2000" spc="-20" dirty="0">
                <a:latin typeface="Times New Roman" panose="02020603050405020304" pitchFamily="18" charset="0"/>
                <a:cs typeface="Times New Roman" panose="02020603050405020304" pitchFamily="18" charset="0"/>
              </a:rPr>
              <a:t>with </a:t>
            </a:r>
            <a:r>
              <a:rPr lang="en-GB" sz="2000" dirty="0">
                <a:latin typeface="Times New Roman" panose="02020603050405020304" pitchFamily="18" charset="0"/>
                <a:cs typeface="Times New Roman" panose="02020603050405020304" pitchFamily="18" charset="0"/>
              </a:rPr>
              <a:t>historical</a:t>
            </a:r>
            <a:r>
              <a:rPr lang="en-GB" sz="2000" spc="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information</a:t>
            </a:r>
            <a:r>
              <a:rPr lang="en-GB" sz="2000" spc="70"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transferability:</a:t>
            </a:r>
            <a:endParaRPr lang="en-GB" sz="2000" dirty="0">
              <a:latin typeface="Times New Roman" panose="02020603050405020304" pitchFamily="18" charset="0"/>
              <a:cs typeface="Times New Roman" panose="02020603050405020304" pitchFamily="18" charset="0"/>
            </a:endParaRPr>
          </a:p>
          <a:p>
            <a:pPr marL="455295" marR="7620" lvl="1" indent="-220979" algn="just">
              <a:lnSpc>
                <a:spcPts val="1430"/>
              </a:lnSpc>
              <a:spcBef>
                <a:spcPts val="40"/>
              </a:spcBef>
              <a:buAutoNum type="alphaLcPeriod"/>
              <a:tabLst>
                <a:tab pos="457200" algn="l"/>
              </a:tabLst>
            </a:pPr>
            <a:r>
              <a:rPr lang="en-GB" sz="2000" dirty="0">
                <a:latin typeface="Times New Roman" panose="02020603050405020304" pitchFamily="18" charset="0"/>
                <a:cs typeface="Times New Roman" panose="02020603050405020304" pitchFamily="18" charset="0"/>
              </a:rPr>
              <a:t>Complementary</a:t>
            </a:r>
            <a:r>
              <a:rPr lang="en-GB" sz="2000" spc="3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product</a:t>
            </a:r>
            <a:r>
              <a:rPr lang="en-GB" sz="2000" spc="3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such</a:t>
            </a:r>
            <a:r>
              <a:rPr lang="en-GB" sz="2000" spc="3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a:t>
            </a:r>
            <a:r>
              <a:rPr lang="en-GB" sz="2000" spc="3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hardware</a:t>
            </a:r>
            <a:r>
              <a:rPr lang="en-GB" sz="2000" spc="3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software</a:t>
            </a:r>
            <a:r>
              <a:rPr lang="en-GB" sz="2000" spc="3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used</a:t>
            </a:r>
            <a:r>
              <a:rPr lang="en-GB" sz="2000" spc="3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3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store</a:t>
            </a:r>
            <a:r>
              <a:rPr lang="en-GB" sz="2000" spc="340"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and 	</a:t>
            </a:r>
            <a:r>
              <a:rPr lang="en-GB" sz="2000" dirty="0">
                <a:latin typeface="Times New Roman" panose="02020603050405020304" pitchFamily="18" charset="0"/>
                <a:cs typeface="Times New Roman" panose="02020603050405020304" pitchFamily="18" charset="0"/>
              </a:rPr>
              <a:t>manage</a:t>
            </a:r>
            <a:r>
              <a:rPr lang="en-GB" sz="2000" spc="7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information,</a:t>
            </a:r>
            <a:r>
              <a:rPr lang="en-GB" sz="2000" spc="60"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and</a:t>
            </a:r>
            <a:endParaRPr lang="en-GB" sz="2000" dirty="0">
              <a:latin typeface="Times New Roman" panose="02020603050405020304" pitchFamily="18" charset="0"/>
              <a:cs typeface="Times New Roman" panose="02020603050405020304" pitchFamily="18" charset="0"/>
            </a:endParaRPr>
          </a:p>
          <a:p>
            <a:pPr marL="455295" lvl="1" indent="-220345" algn="just">
              <a:lnSpc>
                <a:spcPts val="1345"/>
              </a:lnSpc>
              <a:buAutoNum type="alphaLcPeriod"/>
              <a:tabLst>
                <a:tab pos="455295" algn="l"/>
              </a:tabLst>
            </a:pPr>
            <a:r>
              <a:rPr lang="en-GB" sz="2000" dirty="0">
                <a:latin typeface="Times New Roman" panose="02020603050405020304" pitchFamily="18" charset="0"/>
                <a:cs typeface="Times New Roman" panose="02020603050405020304" pitchFamily="18" charset="0"/>
              </a:rPr>
              <a:t>Information</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databases</a:t>
            </a:r>
            <a:r>
              <a:rPr lang="en-GB" sz="2000" spc="6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being</a:t>
            </a:r>
            <a:r>
              <a:rPr lang="en-GB" sz="2000" spc="55" dirty="0">
                <a:latin typeface="Times New Roman" panose="02020603050405020304" pitchFamily="18" charset="0"/>
                <a:cs typeface="Times New Roman" panose="02020603050405020304" pitchFamily="18" charset="0"/>
              </a:rPr>
              <a:t> </a:t>
            </a:r>
            <a:r>
              <a:rPr lang="en-GB" sz="2000" spc="-20" dirty="0">
                <a:latin typeface="Times New Roman" panose="02020603050405020304" pitchFamily="18" charset="0"/>
                <a:cs typeface="Times New Roman" panose="02020603050405020304" pitchFamily="18" charset="0"/>
              </a:rPr>
              <a:t>used.</a:t>
            </a:r>
            <a:endParaRPr lang="en-GB" sz="2000" dirty="0">
              <a:latin typeface="Times New Roman" panose="02020603050405020304" pitchFamily="18" charset="0"/>
              <a:cs typeface="Times New Roman" panose="02020603050405020304" pitchFamily="18" charset="0"/>
            </a:endParaRPr>
          </a:p>
          <a:p>
            <a:pPr marL="12700" marR="5715" algn="just">
              <a:lnSpc>
                <a:spcPct val="102600"/>
              </a:lnSpc>
              <a:spcBef>
                <a:spcPts val="600"/>
              </a:spcBef>
            </a:pPr>
            <a:r>
              <a:rPr lang="en-GB" sz="2000" dirty="0">
                <a:latin typeface="Times New Roman" panose="02020603050405020304" pitchFamily="18" charset="0"/>
                <a:cs typeface="Times New Roman" panose="02020603050405020304" pitchFamily="18" charset="0"/>
              </a:rPr>
              <a:t>Here,</a:t>
            </a:r>
            <a:r>
              <a:rPr lang="en-GB" sz="2000" spc="2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issues</a:t>
            </a:r>
            <a:r>
              <a:rPr lang="en-GB" sz="2000" spc="2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regarding</a:t>
            </a:r>
            <a:r>
              <a:rPr lang="en-GB" sz="2000" spc="2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backward</a:t>
            </a:r>
            <a:r>
              <a:rPr lang="en-GB" sz="2000" spc="2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compatibility</a:t>
            </a:r>
            <a:r>
              <a:rPr lang="en-GB" sz="2000" spc="2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need</a:t>
            </a:r>
            <a:r>
              <a:rPr lang="en-GB" sz="2000" spc="2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26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be</a:t>
            </a:r>
            <a:r>
              <a:rPr lang="en-GB" sz="2000" spc="2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dealt.</a:t>
            </a:r>
            <a:r>
              <a:rPr lang="en-GB" sz="2000" spc="25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For</a:t>
            </a:r>
            <a:r>
              <a:rPr lang="en-GB" sz="2000" spc="240"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example </a:t>
            </a:r>
            <a:r>
              <a:rPr lang="en-GB" sz="2000" dirty="0">
                <a:latin typeface="Times New Roman" panose="02020603050405020304" pitchFamily="18" charset="0"/>
                <a:cs typeface="Times New Roman" panose="02020603050405020304" pitchFamily="18" charset="0"/>
              </a:rPr>
              <a:t>DVD</a:t>
            </a:r>
            <a:r>
              <a:rPr lang="en-GB" sz="2000" spc="3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is</a:t>
            </a:r>
            <a:r>
              <a:rPr lang="en-GB" sz="2000" spc="3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backward</a:t>
            </a:r>
            <a:r>
              <a:rPr lang="en-GB" sz="2000" spc="3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compatible</a:t>
            </a:r>
            <a:r>
              <a:rPr lang="en-GB" sz="2000" spc="3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with</a:t>
            </a:r>
            <a:r>
              <a:rPr lang="en-GB" sz="2000" spc="3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CDs</a:t>
            </a:r>
            <a:r>
              <a:rPr lang="en-GB" sz="2000" spc="3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a:t>
            </a:r>
            <a:r>
              <a:rPr lang="en-GB" sz="2000" spc="3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can</a:t>
            </a:r>
            <a:r>
              <a:rPr lang="en-GB" sz="2000" spc="3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read</a:t>
            </a:r>
            <a:r>
              <a:rPr lang="en-GB" sz="2000" spc="3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from</a:t>
            </a:r>
            <a:r>
              <a:rPr lang="en-GB" sz="2000" spc="3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CDs,</a:t>
            </a:r>
            <a:r>
              <a:rPr lang="en-GB" sz="2000" spc="3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but</a:t>
            </a:r>
            <a:r>
              <a:rPr lang="en-GB" sz="2000" spc="3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DVD</a:t>
            </a:r>
            <a:r>
              <a:rPr lang="en-GB" sz="2000" spc="315"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is </a:t>
            </a:r>
            <a:r>
              <a:rPr lang="en-GB" sz="2000" dirty="0">
                <a:latin typeface="Times New Roman" panose="02020603050405020304" pitchFamily="18" charset="0"/>
                <a:cs typeface="Times New Roman" panose="02020603050405020304" pitchFamily="18" charset="0"/>
              </a:rPr>
              <a:t>incompatible</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with</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video</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tape</a:t>
            </a:r>
            <a:r>
              <a:rPr lang="en-GB" sz="2000" spc="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players,</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laser</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disks</a:t>
            </a:r>
            <a:r>
              <a:rPr lang="en-GB" sz="2000" spc="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phonographs</a:t>
            </a:r>
            <a:r>
              <a:rPr lang="en-GB" sz="2000" spc="55"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(LPs).</a:t>
            </a:r>
          </a:p>
          <a:p>
            <a:pPr marL="233045" indent="-220345" algn="just">
              <a:lnSpc>
                <a:spcPct val="100000"/>
              </a:lnSpc>
              <a:spcBef>
                <a:spcPts val="635"/>
              </a:spcBef>
              <a:buAutoNum type="arabicPeriod" startAt="5"/>
              <a:tabLst>
                <a:tab pos="233045" algn="l"/>
              </a:tabLst>
            </a:pPr>
            <a:r>
              <a:rPr lang="en-GB" sz="2000" b="1" dirty="0">
                <a:latin typeface="Verdana"/>
                <a:cs typeface="Verdana"/>
              </a:rPr>
              <a:t>Specialized</a:t>
            </a:r>
            <a:r>
              <a:rPr lang="en-GB" sz="2000" b="1" spc="85" dirty="0">
                <a:latin typeface="Verdana"/>
                <a:cs typeface="Verdana"/>
              </a:rPr>
              <a:t> </a:t>
            </a:r>
            <a:r>
              <a:rPr lang="en-GB" sz="2000" b="1" spc="-10" dirty="0">
                <a:latin typeface="Verdana"/>
                <a:cs typeface="Verdana"/>
              </a:rPr>
              <a:t>Suppliers</a:t>
            </a:r>
            <a:endParaRPr lang="en-GB" sz="2000" dirty="0">
              <a:latin typeface="Verdana"/>
              <a:cs typeface="Verdana"/>
            </a:endParaRPr>
          </a:p>
          <a:p>
            <a:pPr marL="12700" marR="6350" indent="-635" algn="just">
              <a:lnSpc>
                <a:spcPct val="102899"/>
              </a:lnSpc>
              <a:spcBef>
                <a:spcPts val="585"/>
              </a:spcBef>
            </a:pPr>
            <a:r>
              <a:rPr lang="en-GB" sz="2000" dirty="0">
                <a:latin typeface="Verdana"/>
                <a:cs typeface="Verdana"/>
              </a:rPr>
              <a:t>A</a:t>
            </a:r>
            <a:r>
              <a:rPr lang="en-GB" sz="2000" spc="65" dirty="0">
                <a:latin typeface="Verdana"/>
                <a:cs typeface="Verdana"/>
              </a:rPr>
              <a:t> </a:t>
            </a:r>
            <a:r>
              <a:rPr lang="en-GB" sz="2000" dirty="0">
                <a:latin typeface="Verdana"/>
                <a:cs typeface="Verdana"/>
              </a:rPr>
              <a:t>specialized</a:t>
            </a:r>
            <a:r>
              <a:rPr lang="en-GB" sz="2000" spc="75" dirty="0">
                <a:latin typeface="Verdana"/>
                <a:cs typeface="Verdana"/>
              </a:rPr>
              <a:t> </a:t>
            </a:r>
            <a:r>
              <a:rPr lang="en-GB" sz="2000" dirty="0">
                <a:latin typeface="Verdana"/>
                <a:cs typeface="Verdana"/>
              </a:rPr>
              <a:t>supplier</a:t>
            </a:r>
            <a:r>
              <a:rPr lang="en-GB" sz="2000" spc="65" dirty="0">
                <a:latin typeface="Verdana"/>
                <a:cs typeface="Verdana"/>
              </a:rPr>
              <a:t> </a:t>
            </a:r>
            <a:r>
              <a:rPr lang="en-GB" sz="2000" dirty="0">
                <a:latin typeface="Verdana"/>
                <a:cs typeface="Verdana"/>
              </a:rPr>
              <a:t>is</a:t>
            </a:r>
            <a:r>
              <a:rPr lang="en-GB" sz="2000" spc="75" dirty="0">
                <a:latin typeface="Verdana"/>
                <a:cs typeface="Verdana"/>
              </a:rPr>
              <a:t> </a:t>
            </a:r>
            <a:r>
              <a:rPr lang="en-GB" sz="2000" dirty="0">
                <a:latin typeface="Verdana"/>
                <a:cs typeface="Verdana"/>
              </a:rPr>
              <a:t>the</a:t>
            </a:r>
            <a:r>
              <a:rPr lang="en-GB" sz="2000" spc="85" dirty="0">
                <a:latin typeface="Verdana"/>
                <a:cs typeface="Verdana"/>
              </a:rPr>
              <a:t> </a:t>
            </a:r>
            <a:r>
              <a:rPr lang="en-GB" sz="2000" dirty="0">
                <a:latin typeface="Verdana"/>
                <a:cs typeface="Verdana"/>
              </a:rPr>
              <a:t>flip</a:t>
            </a:r>
            <a:r>
              <a:rPr lang="en-GB" sz="2000" spc="80" dirty="0">
                <a:latin typeface="Verdana"/>
                <a:cs typeface="Verdana"/>
              </a:rPr>
              <a:t> </a:t>
            </a:r>
            <a:r>
              <a:rPr lang="en-GB" sz="2000" dirty="0">
                <a:latin typeface="Verdana"/>
                <a:cs typeface="Verdana"/>
              </a:rPr>
              <a:t>side</a:t>
            </a:r>
            <a:r>
              <a:rPr lang="en-GB" sz="2000" spc="75" dirty="0">
                <a:latin typeface="Verdana"/>
                <a:cs typeface="Verdana"/>
              </a:rPr>
              <a:t> </a:t>
            </a:r>
            <a:r>
              <a:rPr lang="en-GB" sz="2000" dirty="0">
                <a:latin typeface="Verdana"/>
                <a:cs typeface="Verdana"/>
              </a:rPr>
              <a:t>of</a:t>
            </a:r>
            <a:r>
              <a:rPr lang="en-GB" sz="2000" spc="60" dirty="0">
                <a:latin typeface="Verdana"/>
                <a:cs typeface="Verdana"/>
              </a:rPr>
              <a:t> </a:t>
            </a:r>
            <a:r>
              <a:rPr lang="en-GB" sz="2000" dirty="0">
                <a:latin typeface="Verdana"/>
                <a:cs typeface="Verdana"/>
              </a:rPr>
              <a:t>a</a:t>
            </a:r>
            <a:r>
              <a:rPr lang="en-GB" sz="2000" spc="70" dirty="0">
                <a:latin typeface="Verdana"/>
                <a:cs typeface="Verdana"/>
              </a:rPr>
              <a:t> </a:t>
            </a:r>
            <a:r>
              <a:rPr lang="en-GB" sz="2000" dirty="0">
                <a:latin typeface="Verdana"/>
                <a:cs typeface="Verdana"/>
              </a:rPr>
              <a:t>customized</a:t>
            </a:r>
            <a:r>
              <a:rPr lang="en-GB" sz="2000" spc="65" dirty="0">
                <a:latin typeface="Verdana"/>
                <a:cs typeface="Verdana"/>
              </a:rPr>
              <a:t> </a:t>
            </a:r>
            <a:r>
              <a:rPr lang="en-GB" sz="2000" dirty="0">
                <a:latin typeface="Verdana"/>
                <a:cs typeface="Verdana"/>
              </a:rPr>
              <a:t>product</a:t>
            </a:r>
            <a:r>
              <a:rPr lang="en-GB" sz="2000" spc="70" dirty="0">
                <a:latin typeface="Verdana"/>
                <a:cs typeface="Verdana"/>
              </a:rPr>
              <a:t> </a:t>
            </a:r>
            <a:r>
              <a:rPr lang="en-GB" sz="2000" dirty="0">
                <a:latin typeface="Verdana"/>
                <a:cs typeface="Verdana"/>
              </a:rPr>
              <a:t>or</a:t>
            </a:r>
            <a:r>
              <a:rPr lang="en-GB" sz="2000" spc="65" dirty="0">
                <a:latin typeface="Verdana"/>
                <a:cs typeface="Verdana"/>
              </a:rPr>
              <a:t> </a:t>
            </a:r>
            <a:r>
              <a:rPr lang="en-GB" sz="2000" dirty="0">
                <a:latin typeface="Verdana"/>
                <a:cs typeface="Verdana"/>
              </a:rPr>
              <a:t>service.</a:t>
            </a:r>
            <a:r>
              <a:rPr lang="en-GB" sz="2000" spc="-55" dirty="0">
                <a:latin typeface="Verdana"/>
                <a:cs typeface="Verdana"/>
              </a:rPr>
              <a:t> </a:t>
            </a:r>
            <a:r>
              <a:rPr lang="en-GB" sz="2000" dirty="0">
                <a:latin typeface="Verdana"/>
                <a:cs typeface="Verdana"/>
              </a:rPr>
              <a:t>Lock-</a:t>
            </a:r>
            <a:r>
              <a:rPr lang="en-GB" sz="2000" spc="-25" dirty="0">
                <a:latin typeface="Verdana"/>
                <a:cs typeface="Verdana"/>
              </a:rPr>
              <a:t>in </a:t>
            </a:r>
            <a:r>
              <a:rPr lang="en-GB" sz="2000" dirty="0">
                <a:latin typeface="Verdana"/>
                <a:cs typeface="Verdana"/>
              </a:rPr>
              <a:t>occurs</a:t>
            </a:r>
            <a:r>
              <a:rPr lang="en-GB" sz="2000" spc="105" dirty="0">
                <a:latin typeface="Verdana"/>
                <a:cs typeface="Verdana"/>
              </a:rPr>
              <a:t> </a:t>
            </a:r>
            <a:r>
              <a:rPr lang="en-GB" sz="2000" dirty="0">
                <a:latin typeface="Verdana"/>
                <a:cs typeface="Verdana"/>
              </a:rPr>
              <a:t>when</a:t>
            </a:r>
            <a:r>
              <a:rPr lang="en-GB" sz="2000" spc="90" dirty="0">
                <a:latin typeface="Verdana"/>
                <a:cs typeface="Verdana"/>
              </a:rPr>
              <a:t> </a:t>
            </a:r>
            <a:r>
              <a:rPr lang="en-GB" sz="2000" dirty="0">
                <a:latin typeface="Verdana"/>
                <a:cs typeface="Verdana"/>
              </a:rPr>
              <a:t>buyers</a:t>
            </a:r>
            <a:r>
              <a:rPr lang="en-GB" sz="2000" spc="105" dirty="0">
                <a:latin typeface="Verdana"/>
                <a:cs typeface="Verdana"/>
              </a:rPr>
              <a:t> </a:t>
            </a:r>
            <a:r>
              <a:rPr lang="en-GB" sz="2000" dirty="0">
                <a:latin typeface="Verdana"/>
                <a:cs typeface="Verdana"/>
              </a:rPr>
              <a:t>purchase</a:t>
            </a:r>
            <a:r>
              <a:rPr lang="en-GB" sz="2000" spc="100" dirty="0">
                <a:latin typeface="Verdana"/>
                <a:cs typeface="Verdana"/>
              </a:rPr>
              <a:t> </a:t>
            </a:r>
            <a:r>
              <a:rPr lang="en-GB" sz="2000" dirty="0">
                <a:latin typeface="Verdana"/>
                <a:cs typeface="Verdana"/>
              </a:rPr>
              <a:t>specialized</a:t>
            </a:r>
            <a:r>
              <a:rPr lang="en-GB" sz="2000" spc="90" dirty="0">
                <a:latin typeface="Verdana"/>
                <a:cs typeface="Verdana"/>
              </a:rPr>
              <a:t> </a:t>
            </a:r>
            <a:r>
              <a:rPr lang="en-GB" sz="2000" dirty="0">
                <a:latin typeface="Verdana"/>
                <a:cs typeface="Verdana"/>
              </a:rPr>
              <a:t>equipment's</a:t>
            </a:r>
            <a:r>
              <a:rPr lang="en-GB" sz="2000" spc="95" dirty="0">
                <a:latin typeface="Verdana"/>
                <a:cs typeface="Verdana"/>
              </a:rPr>
              <a:t> </a:t>
            </a:r>
            <a:r>
              <a:rPr lang="en-GB" sz="2000" dirty="0">
                <a:latin typeface="Verdana"/>
                <a:cs typeface="Verdana"/>
              </a:rPr>
              <a:t>gradually</a:t>
            </a:r>
            <a:r>
              <a:rPr lang="en-GB" sz="2000" spc="90" dirty="0">
                <a:latin typeface="Verdana"/>
                <a:cs typeface="Verdana"/>
              </a:rPr>
              <a:t> </a:t>
            </a:r>
            <a:r>
              <a:rPr lang="en-GB" sz="2000" dirty="0">
                <a:latin typeface="Verdana"/>
                <a:cs typeface="Verdana"/>
              </a:rPr>
              <a:t>over</a:t>
            </a:r>
            <a:r>
              <a:rPr lang="en-GB" sz="2000" spc="95" dirty="0">
                <a:latin typeface="Verdana"/>
                <a:cs typeface="Verdana"/>
              </a:rPr>
              <a:t> </a:t>
            </a:r>
            <a:r>
              <a:rPr lang="en-GB" sz="2000" dirty="0">
                <a:latin typeface="Verdana"/>
                <a:cs typeface="Verdana"/>
              </a:rPr>
              <a:t>time</a:t>
            </a:r>
            <a:r>
              <a:rPr lang="en-GB" sz="2000" spc="100" dirty="0">
                <a:latin typeface="Verdana"/>
                <a:cs typeface="Verdana"/>
              </a:rPr>
              <a:t> </a:t>
            </a:r>
            <a:r>
              <a:rPr lang="en-GB" sz="2000" dirty="0">
                <a:latin typeface="Verdana"/>
                <a:cs typeface="Verdana"/>
              </a:rPr>
              <a:t>as</a:t>
            </a:r>
            <a:r>
              <a:rPr lang="en-GB" sz="2000" spc="90" dirty="0">
                <a:latin typeface="Verdana"/>
                <a:cs typeface="Verdana"/>
              </a:rPr>
              <a:t> </a:t>
            </a:r>
            <a:r>
              <a:rPr lang="en-GB" sz="2000" spc="-25" dirty="0">
                <a:latin typeface="Verdana"/>
                <a:cs typeface="Verdana"/>
              </a:rPr>
              <a:t>by </a:t>
            </a:r>
            <a:r>
              <a:rPr lang="en-GB" sz="2000" dirty="0">
                <a:latin typeface="Verdana"/>
                <a:cs typeface="Verdana"/>
              </a:rPr>
              <a:t>picking</a:t>
            </a:r>
            <a:r>
              <a:rPr lang="en-GB" sz="2000" spc="340" dirty="0">
                <a:latin typeface="Verdana"/>
                <a:cs typeface="Verdana"/>
              </a:rPr>
              <a:t> </a:t>
            </a:r>
            <a:r>
              <a:rPr lang="en-GB" sz="2000" dirty="0">
                <a:latin typeface="Verdana"/>
                <a:cs typeface="Verdana"/>
              </a:rPr>
              <a:t>a</a:t>
            </a:r>
            <a:r>
              <a:rPr lang="en-GB" sz="2000" spc="350" dirty="0">
                <a:latin typeface="Verdana"/>
                <a:cs typeface="Verdana"/>
              </a:rPr>
              <a:t> </a:t>
            </a:r>
            <a:r>
              <a:rPr lang="en-GB" sz="2000" dirty="0">
                <a:latin typeface="Verdana"/>
                <a:cs typeface="Verdana"/>
              </a:rPr>
              <a:t>single</a:t>
            </a:r>
            <a:r>
              <a:rPr lang="en-GB" sz="2000" spc="345" dirty="0">
                <a:latin typeface="Verdana"/>
                <a:cs typeface="Verdana"/>
              </a:rPr>
              <a:t> </a:t>
            </a:r>
            <a:r>
              <a:rPr lang="en-GB" sz="2000" dirty="0">
                <a:latin typeface="Verdana"/>
                <a:cs typeface="Verdana"/>
              </a:rPr>
              <a:t>source</a:t>
            </a:r>
            <a:r>
              <a:rPr lang="en-GB" sz="2000" spc="355" dirty="0">
                <a:latin typeface="Verdana"/>
                <a:cs typeface="Verdana"/>
              </a:rPr>
              <a:t> </a:t>
            </a:r>
            <a:r>
              <a:rPr lang="en-GB" sz="2000" dirty="0">
                <a:latin typeface="Verdana"/>
                <a:cs typeface="Verdana"/>
              </a:rPr>
              <a:t>supplier</a:t>
            </a:r>
            <a:r>
              <a:rPr lang="en-GB" sz="2000" spc="350" dirty="0">
                <a:latin typeface="Verdana"/>
                <a:cs typeface="Verdana"/>
              </a:rPr>
              <a:t> </a:t>
            </a:r>
            <a:r>
              <a:rPr lang="en-GB" sz="2000" dirty="0">
                <a:latin typeface="Verdana"/>
                <a:cs typeface="Verdana"/>
              </a:rPr>
              <a:t>of</a:t>
            </a:r>
            <a:r>
              <a:rPr lang="en-GB" sz="2000" spc="355" dirty="0">
                <a:latin typeface="Verdana"/>
                <a:cs typeface="Verdana"/>
              </a:rPr>
              <a:t> </a:t>
            </a:r>
            <a:r>
              <a:rPr lang="en-GB" sz="2000" dirty="0">
                <a:latin typeface="Verdana"/>
                <a:cs typeface="Verdana"/>
              </a:rPr>
              <a:t>the</a:t>
            </a:r>
            <a:r>
              <a:rPr lang="en-GB" sz="2000" spc="345" dirty="0">
                <a:latin typeface="Verdana"/>
                <a:cs typeface="Verdana"/>
              </a:rPr>
              <a:t> </a:t>
            </a:r>
            <a:r>
              <a:rPr lang="en-GB" sz="2000" dirty="0">
                <a:latin typeface="Verdana"/>
                <a:cs typeface="Verdana"/>
              </a:rPr>
              <a:t>equipment.</a:t>
            </a:r>
            <a:r>
              <a:rPr lang="en-GB" sz="2000" spc="340" dirty="0">
                <a:latin typeface="Verdana"/>
                <a:cs typeface="Verdana"/>
              </a:rPr>
              <a:t> </a:t>
            </a:r>
            <a:r>
              <a:rPr lang="en-GB" sz="2000" dirty="0">
                <a:latin typeface="Verdana"/>
                <a:cs typeface="Verdana"/>
              </a:rPr>
              <a:t>The</a:t>
            </a:r>
            <a:r>
              <a:rPr lang="en-GB" sz="2000" spc="370" dirty="0">
                <a:latin typeface="Verdana"/>
                <a:cs typeface="Verdana"/>
              </a:rPr>
              <a:t> </a:t>
            </a:r>
            <a:r>
              <a:rPr lang="en-GB" sz="2000" dirty="0">
                <a:latin typeface="Verdana"/>
                <a:cs typeface="Verdana"/>
              </a:rPr>
              <a:t>more</a:t>
            </a:r>
            <a:r>
              <a:rPr lang="en-GB" sz="2000" spc="340" dirty="0">
                <a:latin typeface="Verdana"/>
                <a:cs typeface="Verdana"/>
              </a:rPr>
              <a:t> </a:t>
            </a:r>
            <a:r>
              <a:rPr lang="en-GB" sz="2000" dirty="0">
                <a:latin typeface="Verdana"/>
                <a:cs typeface="Verdana"/>
              </a:rPr>
              <a:t>specialized</a:t>
            </a:r>
            <a:r>
              <a:rPr lang="en-GB" sz="2000" spc="335" dirty="0">
                <a:latin typeface="Verdana"/>
                <a:cs typeface="Verdana"/>
              </a:rPr>
              <a:t> </a:t>
            </a:r>
            <a:r>
              <a:rPr lang="en-GB" sz="2000" spc="-25" dirty="0">
                <a:latin typeface="Verdana"/>
                <a:cs typeface="Verdana"/>
              </a:rPr>
              <a:t>an </a:t>
            </a:r>
            <a:r>
              <a:rPr lang="en-GB" sz="2000" dirty="0">
                <a:latin typeface="Verdana"/>
                <a:cs typeface="Verdana"/>
              </a:rPr>
              <a:t>input</a:t>
            </a:r>
            <a:r>
              <a:rPr lang="en-GB" sz="2000" spc="20" dirty="0">
                <a:latin typeface="Verdana"/>
                <a:cs typeface="Verdana"/>
              </a:rPr>
              <a:t> </a:t>
            </a:r>
            <a:r>
              <a:rPr lang="en-GB" sz="2000" dirty="0">
                <a:latin typeface="Verdana"/>
                <a:cs typeface="Verdana"/>
              </a:rPr>
              <a:t>is,</a:t>
            </a:r>
            <a:r>
              <a:rPr lang="en-GB" sz="2000" spc="20" dirty="0">
                <a:latin typeface="Verdana"/>
                <a:cs typeface="Verdana"/>
              </a:rPr>
              <a:t> </a:t>
            </a:r>
            <a:r>
              <a:rPr lang="en-GB" sz="2000" dirty="0">
                <a:latin typeface="Verdana"/>
                <a:cs typeface="Verdana"/>
              </a:rPr>
              <a:t>the</a:t>
            </a:r>
            <a:r>
              <a:rPr lang="en-GB" sz="2000" spc="30" dirty="0">
                <a:latin typeface="Verdana"/>
                <a:cs typeface="Verdana"/>
              </a:rPr>
              <a:t> </a:t>
            </a:r>
            <a:r>
              <a:rPr lang="en-GB" sz="2000" dirty="0">
                <a:latin typeface="Verdana"/>
                <a:cs typeface="Verdana"/>
              </a:rPr>
              <a:t>harder</a:t>
            </a:r>
            <a:r>
              <a:rPr lang="en-GB" sz="2000" spc="35" dirty="0">
                <a:latin typeface="Verdana"/>
                <a:cs typeface="Verdana"/>
              </a:rPr>
              <a:t> </a:t>
            </a:r>
            <a:r>
              <a:rPr lang="en-GB" sz="2000" dirty="0">
                <a:latin typeface="Verdana"/>
                <a:cs typeface="Verdana"/>
              </a:rPr>
              <a:t>it</a:t>
            </a:r>
            <a:r>
              <a:rPr lang="en-GB" sz="2000" spc="35" dirty="0">
                <a:latin typeface="Verdana"/>
                <a:cs typeface="Verdana"/>
              </a:rPr>
              <a:t> </a:t>
            </a:r>
            <a:r>
              <a:rPr lang="en-GB" sz="2000" dirty="0">
                <a:latin typeface="Verdana"/>
                <a:cs typeface="Verdana"/>
              </a:rPr>
              <a:t>will</a:t>
            </a:r>
            <a:r>
              <a:rPr lang="en-GB" sz="2000" spc="30" dirty="0">
                <a:latin typeface="Verdana"/>
                <a:cs typeface="Verdana"/>
              </a:rPr>
              <a:t> </a:t>
            </a:r>
            <a:r>
              <a:rPr lang="en-GB" sz="2000" dirty="0">
                <a:latin typeface="Verdana"/>
                <a:cs typeface="Verdana"/>
              </a:rPr>
              <a:t>be</a:t>
            </a:r>
            <a:r>
              <a:rPr lang="en-GB" sz="2000" spc="30" dirty="0">
                <a:latin typeface="Verdana"/>
                <a:cs typeface="Verdana"/>
              </a:rPr>
              <a:t> </a:t>
            </a:r>
            <a:r>
              <a:rPr lang="en-GB" sz="2000" dirty="0">
                <a:latin typeface="Verdana"/>
                <a:cs typeface="Verdana"/>
              </a:rPr>
              <a:t>(later)</a:t>
            </a:r>
            <a:r>
              <a:rPr lang="en-GB" sz="2000" spc="25" dirty="0">
                <a:latin typeface="Verdana"/>
                <a:cs typeface="Verdana"/>
              </a:rPr>
              <a:t> </a:t>
            </a:r>
            <a:r>
              <a:rPr lang="en-GB" sz="2000" dirty="0">
                <a:latin typeface="Verdana"/>
                <a:cs typeface="Verdana"/>
              </a:rPr>
              <a:t>to</a:t>
            </a:r>
            <a:r>
              <a:rPr lang="en-GB" sz="2000" spc="40" dirty="0">
                <a:latin typeface="Verdana"/>
                <a:cs typeface="Verdana"/>
              </a:rPr>
              <a:t> </a:t>
            </a:r>
            <a:r>
              <a:rPr lang="en-GB" sz="2000" dirty="0">
                <a:latin typeface="Verdana"/>
                <a:cs typeface="Verdana"/>
              </a:rPr>
              <a:t>switch</a:t>
            </a:r>
            <a:r>
              <a:rPr lang="en-GB" sz="2000" spc="45" dirty="0">
                <a:latin typeface="Verdana"/>
                <a:cs typeface="Verdana"/>
              </a:rPr>
              <a:t> </a:t>
            </a:r>
            <a:r>
              <a:rPr lang="en-GB" sz="2000" dirty="0">
                <a:latin typeface="Verdana"/>
                <a:cs typeface="Verdana"/>
              </a:rPr>
              <a:t>to</a:t>
            </a:r>
            <a:r>
              <a:rPr lang="en-GB" sz="2000" spc="25" dirty="0">
                <a:latin typeface="Verdana"/>
                <a:cs typeface="Verdana"/>
              </a:rPr>
              <a:t> </a:t>
            </a:r>
            <a:r>
              <a:rPr lang="en-GB" sz="2000" dirty="0">
                <a:latin typeface="Verdana"/>
                <a:cs typeface="Verdana"/>
              </a:rPr>
              <a:t>a</a:t>
            </a:r>
            <a:r>
              <a:rPr lang="en-GB" sz="2000" spc="20" dirty="0">
                <a:latin typeface="Verdana"/>
                <a:cs typeface="Verdana"/>
              </a:rPr>
              <a:t> </a:t>
            </a:r>
            <a:r>
              <a:rPr lang="en-GB" sz="2000" dirty="0">
                <a:latin typeface="Verdana"/>
                <a:cs typeface="Verdana"/>
              </a:rPr>
              <a:t>different</a:t>
            </a:r>
            <a:r>
              <a:rPr lang="en-GB" sz="2000" spc="20" dirty="0">
                <a:latin typeface="Verdana"/>
                <a:cs typeface="Verdana"/>
              </a:rPr>
              <a:t> </a:t>
            </a:r>
            <a:r>
              <a:rPr lang="en-GB" sz="2000" spc="-10" dirty="0">
                <a:latin typeface="Verdana"/>
                <a:cs typeface="Verdana"/>
              </a:rPr>
              <a:t>input.</a:t>
            </a:r>
          </a:p>
          <a:p>
            <a:pPr marL="12700" marR="6350" indent="-635" algn="just">
              <a:lnSpc>
                <a:spcPct val="102899"/>
              </a:lnSpc>
              <a:spcBef>
                <a:spcPts val="585"/>
              </a:spcBef>
            </a:pPr>
            <a:endParaRPr lang="en-GB" sz="2000" dirty="0">
              <a:latin typeface="Verdana"/>
              <a:cs typeface="Verdana"/>
            </a:endParaRPr>
          </a:p>
          <a:p>
            <a:pPr marL="12700" marR="27305" algn="just">
              <a:lnSpc>
                <a:spcPts val="1430"/>
              </a:lnSpc>
              <a:spcBef>
                <a:spcPts val="40"/>
              </a:spcBef>
            </a:pPr>
            <a:endParaRPr lang="en-GB" sz="2000" dirty="0">
              <a:latin typeface="Verdana"/>
              <a:cs typeface="Verdana"/>
            </a:endParaRPr>
          </a:p>
          <a:p>
            <a:pPr marL="12700" marR="5715" algn="just">
              <a:lnSpc>
                <a:spcPct val="102600"/>
              </a:lnSpc>
              <a:spcBef>
                <a:spcPts val="600"/>
              </a:spcBef>
            </a:pPr>
            <a:endParaRPr lang="en-GB" sz="2000" dirty="0">
              <a:latin typeface="Times New Roman" panose="02020603050405020304" pitchFamily="18" charset="0"/>
              <a:cs typeface="Times New Roman" panose="02020603050405020304" pitchFamily="18" charset="0"/>
            </a:endParaRPr>
          </a:p>
          <a:p>
            <a:pPr marL="233045" indent="-220345" algn="just">
              <a:lnSpc>
                <a:spcPct val="100000"/>
              </a:lnSpc>
              <a:spcBef>
                <a:spcPts val="650"/>
              </a:spcBef>
              <a:buAutoNum type="arabicPeriod" startAt="6"/>
              <a:tabLst>
                <a:tab pos="233045" algn="l"/>
              </a:tabLst>
            </a:pPr>
            <a:r>
              <a:rPr lang="en-GB" b="1" dirty="0">
                <a:latin typeface="Verdana"/>
                <a:cs typeface="Verdana"/>
              </a:rPr>
              <a:t>Search</a:t>
            </a:r>
            <a:r>
              <a:rPr lang="en-GB" b="1" spc="35" dirty="0">
                <a:latin typeface="Verdana"/>
                <a:cs typeface="Verdana"/>
              </a:rPr>
              <a:t> </a:t>
            </a:r>
            <a:r>
              <a:rPr lang="en-GB" b="1" spc="-20" dirty="0">
                <a:latin typeface="Verdana"/>
                <a:cs typeface="Verdana"/>
              </a:rPr>
              <a:t>Costs</a:t>
            </a:r>
            <a:endParaRPr lang="en-GB" dirty="0">
              <a:latin typeface="Verdana"/>
              <a:cs typeface="Verdana"/>
            </a:endParaRPr>
          </a:p>
          <a:p>
            <a:pPr marL="12700" marR="5715" algn="just">
              <a:lnSpc>
                <a:spcPct val="102800"/>
              </a:lnSpc>
              <a:spcBef>
                <a:spcPts val="585"/>
              </a:spcBef>
            </a:pPr>
            <a:r>
              <a:rPr lang="en-GB" sz="2600" dirty="0">
                <a:latin typeface="Verdana"/>
                <a:cs typeface="Verdana"/>
              </a:rPr>
              <a:t>A</a:t>
            </a:r>
            <a:r>
              <a:rPr lang="en-GB" sz="2600" spc="295" dirty="0">
                <a:latin typeface="Verdana"/>
                <a:cs typeface="Verdana"/>
              </a:rPr>
              <a:t> </a:t>
            </a:r>
            <a:r>
              <a:rPr lang="en-GB" sz="2600" dirty="0">
                <a:latin typeface="Verdana"/>
                <a:cs typeface="Verdana"/>
              </a:rPr>
              <a:t>search</a:t>
            </a:r>
            <a:r>
              <a:rPr lang="en-GB" sz="2600" spc="285" dirty="0">
                <a:latin typeface="Verdana"/>
                <a:cs typeface="Verdana"/>
              </a:rPr>
              <a:t> </a:t>
            </a:r>
            <a:r>
              <a:rPr lang="en-GB" sz="2600" dirty="0">
                <a:latin typeface="Verdana"/>
                <a:cs typeface="Verdana"/>
              </a:rPr>
              <a:t>cost</a:t>
            </a:r>
            <a:r>
              <a:rPr lang="en-GB" sz="2600" spc="280" dirty="0">
                <a:latin typeface="Verdana"/>
                <a:cs typeface="Verdana"/>
              </a:rPr>
              <a:t> </a:t>
            </a:r>
            <a:r>
              <a:rPr lang="en-GB" sz="2600" dirty="0">
                <a:latin typeface="Verdana"/>
                <a:cs typeface="Verdana"/>
              </a:rPr>
              <a:t>is</a:t>
            </a:r>
            <a:r>
              <a:rPr lang="en-GB" sz="2600" spc="295" dirty="0">
                <a:latin typeface="Verdana"/>
                <a:cs typeface="Verdana"/>
              </a:rPr>
              <a:t> </a:t>
            </a:r>
            <a:r>
              <a:rPr lang="en-GB" sz="2600" dirty="0">
                <a:latin typeface="Verdana"/>
                <a:cs typeface="Verdana"/>
              </a:rPr>
              <a:t>the</a:t>
            </a:r>
            <a:r>
              <a:rPr lang="en-GB" sz="2600" spc="305" dirty="0">
                <a:latin typeface="Verdana"/>
                <a:cs typeface="Verdana"/>
              </a:rPr>
              <a:t> </a:t>
            </a:r>
            <a:r>
              <a:rPr lang="en-GB" sz="2600" dirty="0">
                <a:latin typeface="Verdana"/>
                <a:cs typeface="Verdana"/>
              </a:rPr>
              <a:t>costs</a:t>
            </a:r>
            <a:r>
              <a:rPr lang="en-GB" sz="2600" spc="295" dirty="0">
                <a:latin typeface="Verdana"/>
                <a:cs typeface="Verdana"/>
              </a:rPr>
              <a:t> </a:t>
            </a:r>
            <a:r>
              <a:rPr lang="en-GB" sz="2600" dirty="0">
                <a:latin typeface="Verdana"/>
                <a:cs typeface="Verdana"/>
              </a:rPr>
              <a:t>incurred</a:t>
            </a:r>
            <a:r>
              <a:rPr lang="en-GB" sz="2600" spc="290" dirty="0">
                <a:latin typeface="Verdana"/>
                <a:cs typeface="Verdana"/>
              </a:rPr>
              <a:t> </a:t>
            </a:r>
            <a:r>
              <a:rPr lang="en-GB" sz="2600" dirty="0">
                <a:latin typeface="Verdana"/>
                <a:cs typeface="Verdana"/>
              </a:rPr>
              <a:t>by</a:t>
            </a:r>
            <a:r>
              <a:rPr lang="en-GB" sz="2600" spc="295" dirty="0">
                <a:latin typeface="Verdana"/>
                <a:cs typeface="Verdana"/>
              </a:rPr>
              <a:t> </a:t>
            </a:r>
            <a:r>
              <a:rPr lang="en-GB" sz="2600" dirty="0">
                <a:latin typeface="Verdana"/>
                <a:cs typeface="Verdana"/>
              </a:rPr>
              <a:t>buyers</a:t>
            </a:r>
            <a:r>
              <a:rPr lang="en-GB" sz="2600" spc="305" dirty="0">
                <a:latin typeface="Verdana"/>
                <a:cs typeface="Verdana"/>
              </a:rPr>
              <a:t> </a:t>
            </a:r>
            <a:r>
              <a:rPr lang="en-GB" sz="2600" dirty="0">
                <a:latin typeface="Verdana"/>
                <a:cs typeface="Verdana"/>
              </a:rPr>
              <a:t>and</a:t>
            </a:r>
            <a:r>
              <a:rPr lang="en-GB" sz="2600" spc="290" dirty="0">
                <a:latin typeface="Verdana"/>
                <a:cs typeface="Verdana"/>
              </a:rPr>
              <a:t> </a:t>
            </a:r>
            <a:r>
              <a:rPr lang="en-GB" sz="2600" dirty="0">
                <a:latin typeface="Verdana"/>
                <a:cs typeface="Verdana"/>
              </a:rPr>
              <a:t>seller</a:t>
            </a:r>
            <a:r>
              <a:rPr lang="en-GB" sz="2600" spc="285" dirty="0">
                <a:latin typeface="Verdana"/>
                <a:cs typeface="Verdana"/>
              </a:rPr>
              <a:t> </a:t>
            </a:r>
            <a:r>
              <a:rPr lang="en-GB" sz="2600" dirty="0">
                <a:latin typeface="Verdana"/>
                <a:cs typeface="Verdana"/>
              </a:rPr>
              <a:t>to</a:t>
            </a:r>
            <a:r>
              <a:rPr lang="en-GB" sz="2600" spc="305" dirty="0">
                <a:latin typeface="Verdana"/>
                <a:cs typeface="Verdana"/>
              </a:rPr>
              <a:t> </a:t>
            </a:r>
            <a:r>
              <a:rPr lang="en-GB" sz="2600" dirty="0">
                <a:latin typeface="Verdana"/>
                <a:cs typeface="Verdana"/>
              </a:rPr>
              <a:t>locate/find</a:t>
            </a:r>
            <a:r>
              <a:rPr lang="en-GB" sz="2600" spc="280" dirty="0">
                <a:latin typeface="Verdana"/>
                <a:cs typeface="Verdana"/>
              </a:rPr>
              <a:t> </a:t>
            </a:r>
            <a:r>
              <a:rPr lang="en-GB" sz="2600" spc="-20" dirty="0">
                <a:latin typeface="Verdana"/>
                <a:cs typeface="Verdana"/>
              </a:rPr>
              <a:t>each </a:t>
            </a:r>
            <a:r>
              <a:rPr lang="en-GB" sz="2600" dirty="0">
                <a:latin typeface="Verdana"/>
                <a:cs typeface="Verdana"/>
              </a:rPr>
              <a:t>other</a:t>
            </a:r>
            <a:r>
              <a:rPr lang="en-GB" sz="2600" spc="65" dirty="0">
                <a:latin typeface="Verdana"/>
                <a:cs typeface="Verdana"/>
              </a:rPr>
              <a:t>  </a:t>
            </a:r>
            <a:r>
              <a:rPr lang="en-GB" sz="2600" dirty="0">
                <a:latin typeface="Verdana"/>
                <a:cs typeface="Verdana"/>
              </a:rPr>
              <a:t>and</a:t>
            </a:r>
            <a:r>
              <a:rPr lang="en-GB" sz="2600" spc="65" dirty="0">
                <a:latin typeface="Verdana"/>
                <a:cs typeface="Verdana"/>
              </a:rPr>
              <a:t>  </a:t>
            </a:r>
            <a:r>
              <a:rPr lang="en-GB" sz="2600" dirty="0">
                <a:latin typeface="Verdana"/>
                <a:cs typeface="Verdana"/>
              </a:rPr>
              <a:t>establish</a:t>
            </a:r>
            <a:r>
              <a:rPr lang="en-GB" sz="2600" spc="65" dirty="0">
                <a:latin typeface="Verdana"/>
                <a:cs typeface="Verdana"/>
              </a:rPr>
              <a:t>  </a:t>
            </a:r>
            <a:r>
              <a:rPr lang="en-GB" sz="2600" dirty="0">
                <a:latin typeface="Verdana"/>
                <a:cs typeface="Verdana"/>
              </a:rPr>
              <a:t>a</a:t>
            </a:r>
            <a:r>
              <a:rPr lang="en-GB" sz="2600" spc="65" dirty="0">
                <a:latin typeface="Verdana"/>
                <a:cs typeface="Verdana"/>
              </a:rPr>
              <a:t>  </a:t>
            </a:r>
            <a:r>
              <a:rPr lang="en-GB" sz="2600" dirty="0">
                <a:latin typeface="Verdana"/>
                <a:cs typeface="Verdana"/>
              </a:rPr>
              <a:t>business</a:t>
            </a:r>
            <a:r>
              <a:rPr lang="en-GB" sz="2600" spc="70" dirty="0">
                <a:latin typeface="Verdana"/>
                <a:cs typeface="Verdana"/>
              </a:rPr>
              <a:t>  </a:t>
            </a:r>
            <a:r>
              <a:rPr lang="en-GB" sz="2600" dirty="0">
                <a:latin typeface="Verdana"/>
                <a:cs typeface="Verdana"/>
              </a:rPr>
              <a:t>relationship.</a:t>
            </a:r>
            <a:r>
              <a:rPr lang="en-GB" sz="2600" spc="70" dirty="0">
                <a:latin typeface="Verdana"/>
                <a:cs typeface="Verdana"/>
              </a:rPr>
              <a:t>  </a:t>
            </a:r>
            <a:r>
              <a:rPr lang="en-GB" sz="2600" dirty="0">
                <a:latin typeface="Verdana"/>
                <a:cs typeface="Verdana"/>
              </a:rPr>
              <a:t>For</a:t>
            </a:r>
            <a:r>
              <a:rPr lang="en-GB" sz="2600" spc="65" dirty="0">
                <a:latin typeface="Verdana"/>
                <a:cs typeface="Verdana"/>
              </a:rPr>
              <a:t>  </a:t>
            </a:r>
            <a:r>
              <a:rPr lang="en-GB" sz="2600" dirty="0">
                <a:latin typeface="Verdana"/>
                <a:cs typeface="Verdana"/>
              </a:rPr>
              <a:t>example,</a:t>
            </a:r>
            <a:r>
              <a:rPr lang="en-GB" sz="2600" spc="65" dirty="0">
                <a:latin typeface="Verdana"/>
                <a:cs typeface="Verdana"/>
              </a:rPr>
              <a:t>  </a:t>
            </a:r>
            <a:r>
              <a:rPr lang="en-GB" sz="2600" dirty="0">
                <a:latin typeface="Verdana"/>
                <a:cs typeface="Verdana"/>
              </a:rPr>
              <a:t>cost</a:t>
            </a:r>
            <a:r>
              <a:rPr lang="en-GB" sz="2600" spc="65" dirty="0">
                <a:latin typeface="Verdana"/>
                <a:cs typeface="Verdana"/>
              </a:rPr>
              <a:t>  </a:t>
            </a:r>
            <a:r>
              <a:rPr lang="en-GB" sz="2600" dirty="0">
                <a:latin typeface="Verdana"/>
                <a:cs typeface="Verdana"/>
              </a:rPr>
              <a:t>of</a:t>
            </a:r>
            <a:r>
              <a:rPr lang="en-GB" sz="2600" spc="70" dirty="0">
                <a:latin typeface="Verdana"/>
                <a:cs typeface="Verdana"/>
              </a:rPr>
              <a:t>  </a:t>
            </a:r>
            <a:r>
              <a:rPr lang="en-GB" sz="2600" spc="-10" dirty="0">
                <a:latin typeface="Verdana"/>
                <a:cs typeface="Verdana"/>
              </a:rPr>
              <a:t>finding </a:t>
            </a:r>
            <a:r>
              <a:rPr lang="en-GB" sz="2600" dirty="0">
                <a:latin typeface="Verdana"/>
                <a:cs typeface="Verdana"/>
              </a:rPr>
              <a:t>Insurance,</a:t>
            </a:r>
            <a:r>
              <a:rPr lang="en-GB" sz="2600" spc="130" dirty="0">
                <a:latin typeface="Verdana"/>
                <a:cs typeface="Verdana"/>
              </a:rPr>
              <a:t> </a:t>
            </a:r>
            <a:r>
              <a:rPr lang="en-GB" sz="2600" dirty="0">
                <a:latin typeface="Verdana"/>
                <a:cs typeface="Verdana"/>
              </a:rPr>
              <a:t>bank,</a:t>
            </a:r>
            <a:r>
              <a:rPr lang="en-GB" sz="2600" spc="130" dirty="0">
                <a:latin typeface="Verdana"/>
                <a:cs typeface="Verdana"/>
              </a:rPr>
              <a:t> </a:t>
            </a:r>
            <a:r>
              <a:rPr lang="en-GB" sz="2600" dirty="0">
                <a:latin typeface="Verdana"/>
                <a:cs typeface="Verdana"/>
              </a:rPr>
              <a:t>credit</a:t>
            </a:r>
            <a:r>
              <a:rPr lang="en-GB" sz="2600" spc="130" dirty="0">
                <a:latin typeface="Verdana"/>
                <a:cs typeface="Verdana"/>
              </a:rPr>
              <a:t> </a:t>
            </a:r>
            <a:r>
              <a:rPr lang="en-GB" sz="2600" dirty="0">
                <a:latin typeface="Verdana"/>
                <a:cs typeface="Verdana"/>
              </a:rPr>
              <a:t>card,</a:t>
            </a:r>
            <a:r>
              <a:rPr lang="en-GB" sz="2600" spc="140" dirty="0">
                <a:latin typeface="Verdana"/>
                <a:cs typeface="Verdana"/>
              </a:rPr>
              <a:t> </a:t>
            </a:r>
            <a:r>
              <a:rPr lang="en-GB" sz="2600" dirty="0">
                <a:latin typeface="Verdana"/>
                <a:cs typeface="Verdana"/>
              </a:rPr>
              <a:t>cell</a:t>
            </a:r>
            <a:r>
              <a:rPr lang="en-GB" sz="2600" spc="135" dirty="0">
                <a:latin typeface="Verdana"/>
                <a:cs typeface="Verdana"/>
              </a:rPr>
              <a:t> </a:t>
            </a:r>
            <a:r>
              <a:rPr lang="en-GB" sz="2600" dirty="0">
                <a:latin typeface="Verdana"/>
                <a:cs typeface="Verdana"/>
              </a:rPr>
              <a:t>phone</a:t>
            </a:r>
            <a:r>
              <a:rPr lang="en-GB" sz="2600" spc="135" dirty="0">
                <a:latin typeface="Verdana"/>
                <a:cs typeface="Verdana"/>
              </a:rPr>
              <a:t> </a:t>
            </a:r>
            <a:r>
              <a:rPr lang="en-GB" sz="2600" dirty="0">
                <a:latin typeface="Verdana"/>
                <a:cs typeface="Verdana"/>
              </a:rPr>
              <a:t>co.,</a:t>
            </a:r>
            <a:r>
              <a:rPr lang="en-GB" sz="2600" spc="130" dirty="0">
                <a:latin typeface="Verdana"/>
                <a:cs typeface="Verdana"/>
              </a:rPr>
              <a:t> </a:t>
            </a:r>
            <a:r>
              <a:rPr lang="en-GB" sz="2600" dirty="0">
                <a:latin typeface="Verdana"/>
                <a:cs typeface="Verdana"/>
              </a:rPr>
              <a:t>grocery</a:t>
            </a:r>
            <a:r>
              <a:rPr lang="en-GB" sz="2600" spc="130" dirty="0">
                <a:latin typeface="Verdana"/>
                <a:cs typeface="Verdana"/>
              </a:rPr>
              <a:t> </a:t>
            </a:r>
            <a:r>
              <a:rPr lang="en-GB" sz="2600" dirty="0">
                <a:latin typeface="Verdana"/>
                <a:cs typeface="Verdana"/>
              </a:rPr>
              <a:t>store</a:t>
            </a:r>
            <a:r>
              <a:rPr lang="en-GB" sz="2600" spc="135" dirty="0">
                <a:latin typeface="Verdana"/>
                <a:cs typeface="Verdana"/>
              </a:rPr>
              <a:t> </a:t>
            </a:r>
            <a:r>
              <a:rPr lang="en-GB" sz="2600" dirty="0">
                <a:latin typeface="Verdana"/>
                <a:cs typeface="Verdana"/>
              </a:rPr>
              <a:t>etc.</a:t>
            </a:r>
            <a:r>
              <a:rPr lang="en-GB" sz="2600" spc="130" dirty="0">
                <a:latin typeface="Verdana"/>
                <a:cs typeface="Verdana"/>
              </a:rPr>
              <a:t> </a:t>
            </a:r>
            <a:r>
              <a:rPr lang="en-GB" sz="2600" dirty="0">
                <a:latin typeface="Verdana"/>
                <a:cs typeface="Verdana"/>
              </a:rPr>
              <a:t>Searching</a:t>
            </a:r>
            <a:r>
              <a:rPr lang="en-GB" sz="2600" spc="135" dirty="0">
                <a:latin typeface="Verdana"/>
                <a:cs typeface="Verdana"/>
              </a:rPr>
              <a:t> </a:t>
            </a:r>
            <a:r>
              <a:rPr lang="en-GB" sz="2600" dirty="0">
                <a:latin typeface="Verdana"/>
                <a:cs typeface="Verdana"/>
              </a:rPr>
              <a:t>for</a:t>
            </a:r>
            <a:r>
              <a:rPr lang="en-GB" sz="2600" spc="140" dirty="0">
                <a:latin typeface="Verdana"/>
                <a:cs typeface="Verdana"/>
              </a:rPr>
              <a:t> </a:t>
            </a:r>
            <a:r>
              <a:rPr lang="en-GB" sz="2600" spc="-50" dirty="0">
                <a:latin typeface="Verdana"/>
                <a:cs typeface="Verdana"/>
              </a:rPr>
              <a:t>a </a:t>
            </a:r>
            <a:r>
              <a:rPr lang="en-GB" sz="2600" dirty="0">
                <a:latin typeface="Verdana"/>
                <a:cs typeface="Verdana"/>
              </a:rPr>
              <a:t>different</a:t>
            </a:r>
            <a:r>
              <a:rPr lang="en-GB" sz="2600" spc="55" dirty="0">
                <a:latin typeface="Verdana"/>
                <a:cs typeface="Verdana"/>
              </a:rPr>
              <a:t>  </a:t>
            </a:r>
            <a:r>
              <a:rPr lang="en-GB" sz="2600" dirty="0">
                <a:latin typeface="Verdana"/>
                <a:cs typeface="Verdana"/>
              </a:rPr>
              <a:t>seller</a:t>
            </a:r>
            <a:r>
              <a:rPr lang="en-GB" sz="2600" spc="55" dirty="0">
                <a:latin typeface="Verdana"/>
                <a:cs typeface="Verdana"/>
              </a:rPr>
              <a:t>  </a:t>
            </a:r>
            <a:r>
              <a:rPr lang="en-GB" sz="2600" dirty="0">
                <a:latin typeface="Verdana"/>
                <a:cs typeface="Verdana"/>
              </a:rPr>
              <a:t>than</a:t>
            </a:r>
            <a:r>
              <a:rPr lang="en-GB" sz="2600" spc="55" dirty="0">
                <a:latin typeface="Verdana"/>
                <a:cs typeface="Verdana"/>
              </a:rPr>
              <a:t>  </a:t>
            </a:r>
            <a:r>
              <a:rPr lang="en-GB" sz="2600" dirty="0">
                <a:latin typeface="Verdana"/>
                <a:cs typeface="Verdana"/>
              </a:rPr>
              <a:t>your</a:t>
            </a:r>
            <a:r>
              <a:rPr lang="en-GB" sz="2600" spc="50" dirty="0">
                <a:latin typeface="Verdana"/>
                <a:cs typeface="Verdana"/>
              </a:rPr>
              <a:t>  </a:t>
            </a:r>
            <a:r>
              <a:rPr lang="en-GB" sz="2600" dirty="0">
                <a:latin typeface="Verdana"/>
                <a:cs typeface="Verdana"/>
              </a:rPr>
              <a:t>current</a:t>
            </a:r>
            <a:r>
              <a:rPr lang="en-GB" sz="2600" spc="60" dirty="0">
                <a:latin typeface="Verdana"/>
                <a:cs typeface="Verdana"/>
              </a:rPr>
              <a:t>  </a:t>
            </a:r>
            <a:r>
              <a:rPr lang="en-GB" sz="2600" dirty="0">
                <a:latin typeface="Verdana"/>
                <a:cs typeface="Verdana"/>
              </a:rPr>
              <a:t>one</a:t>
            </a:r>
            <a:r>
              <a:rPr lang="en-GB" sz="2600" spc="65" dirty="0">
                <a:latin typeface="Verdana"/>
                <a:cs typeface="Verdana"/>
              </a:rPr>
              <a:t>  </a:t>
            </a:r>
            <a:r>
              <a:rPr lang="en-GB" sz="2600" dirty="0">
                <a:latin typeface="Verdana"/>
                <a:cs typeface="Verdana"/>
              </a:rPr>
              <a:t>can</a:t>
            </a:r>
            <a:r>
              <a:rPr lang="en-GB" sz="2600" spc="60" dirty="0">
                <a:latin typeface="Verdana"/>
                <a:cs typeface="Verdana"/>
              </a:rPr>
              <a:t>  </a:t>
            </a:r>
            <a:r>
              <a:rPr lang="en-GB" sz="2600" dirty="0">
                <a:latin typeface="Verdana"/>
                <a:cs typeface="Verdana"/>
              </a:rPr>
              <a:t>involve</a:t>
            </a:r>
            <a:r>
              <a:rPr lang="en-GB" sz="2600" spc="55" dirty="0">
                <a:latin typeface="Verdana"/>
                <a:cs typeface="Verdana"/>
              </a:rPr>
              <a:t>  </a:t>
            </a:r>
            <a:r>
              <a:rPr lang="en-GB" sz="2600" dirty="0">
                <a:latin typeface="Verdana"/>
                <a:cs typeface="Verdana"/>
              </a:rPr>
              <a:t>comparing</a:t>
            </a:r>
            <a:r>
              <a:rPr lang="en-GB" sz="2600" spc="60" dirty="0">
                <a:latin typeface="Verdana"/>
                <a:cs typeface="Verdana"/>
              </a:rPr>
              <a:t>  </a:t>
            </a:r>
            <a:r>
              <a:rPr lang="en-GB" sz="2600" dirty="0">
                <a:latin typeface="Verdana"/>
                <a:cs typeface="Verdana"/>
              </a:rPr>
              <a:t>all</a:t>
            </a:r>
            <a:r>
              <a:rPr lang="en-GB" sz="2600" spc="65" dirty="0">
                <a:latin typeface="Verdana"/>
                <a:cs typeface="Verdana"/>
              </a:rPr>
              <a:t>  </a:t>
            </a:r>
            <a:r>
              <a:rPr lang="en-GB" sz="2600" dirty="0">
                <a:latin typeface="Verdana"/>
                <a:cs typeface="Verdana"/>
              </a:rPr>
              <a:t>sorts</a:t>
            </a:r>
            <a:r>
              <a:rPr lang="en-GB" sz="2600" spc="65" dirty="0">
                <a:latin typeface="Verdana"/>
                <a:cs typeface="Verdana"/>
              </a:rPr>
              <a:t>  </a:t>
            </a:r>
            <a:r>
              <a:rPr lang="en-GB" sz="2600" spc="-25" dirty="0">
                <a:latin typeface="Verdana"/>
                <a:cs typeface="Verdana"/>
              </a:rPr>
              <a:t>of </a:t>
            </a:r>
            <a:r>
              <a:rPr lang="en-GB" sz="2600" dirty="0">
                <a:latin typeface="Verdana"/>
                <a:cs typeface="Verdana"/>
              </a:rPr>
              <a:t>features,</a:t>
            </a:r>
            <a:r>
              <a:rPr lang="en-GB" sz="2600" spc="20" dirty="0">
                <a:latin typeface="Verdana"/>
                <a:cs typeface="Verdana"/>
              </a:rPr>
              <a:t> </a:t>
            </a:r>
            <a:r>
              <a:rPr lang="en-GB" sz="2600" dirty="0">
                <a:latin typeface="Verdana"/>
                <a:cs typeface="Verdana"/>
              </a:rPr>
              <a:t>and</a:t>
            </a:r>
            <a:r>
              <a:rPr lang="en-GB" sz="2600" spc="25" dirty="0">
                <a:latin typeface="Verdana"/>
                <a:cs typeface="Verdana"/>
              </a:rPr>
              <a:t> </a:t>
            </a:r>
            <a:r>
              <a:rPr lang="en-GB" sz="2600" dirty="0">
                <a:latin typeface="Verdana"/>
                <a:cs typeface="Verdana"/>
              </a:rPr>
              <a:t>can</a:t>
            </a:r>
            <a:r>
              <a:rPr lang="en-GB" sz="2600" spc="35" dirty="0">
                <a:latin typeface="Verdana"/>
                <a:cs typeface="Verdana"/>
              </a:rPr>
              <a:t> </a:t>
            </a:r>
            <a:r>
              <a:rPr lang="en-GB" sz="2600" dirty="0">
                <a:latin typeface="Verdana"/>
                <a:cs typeface="Verdana"/>
              </a:rPr>
              <a:t>easily</a:t>
            </a:r>
            <a:r>
              <a:rPr lang="en-GB" sz="2600" spc="25" dirty="0">
                <a:latin typeface="Verdana"/>
                <a:cs typeface="Verdana"/>
              </a:rPr>
              <a:t> </a:t>
            </a:r>
            <a:r>
              <a:rPr lang="en-GB" sz="2600" dirty="0">
                <a:latin typeface="Verdana"/>
                <a:cs typeface="Verdana"/>
              </a:rPr>
              <a:t>be</a:t>
            </a:r>
            <a:r>
              <a:rPr lang="en-GB" sz="2600" spc="45" dirty="0">
                <a:latin typeface="Verdana"/>
                <a:cs typeface="Verdana"/>
              </a:rPr>
              <a:t> </a:t>
            </a:r>
            <a:r>
              <a:rPr lang="en-GB" sz="2600" dirty="0">
                <a:latin typeface="Verdana"/>
                <a:cs typeface="Verdana"/>
              </a:rPr>
              <a:t>costly</a:t>
            </a:r>
            <a:r>
              <a:rPr lang="en-GB" sz="2600" spc="25" dirty="0">
                <a:latin typeface="Verdana"/>
                <a:cs typeface="Verdana"/>
              </a:rPr>
              <a:t> </a:t>
            </a:r>
            <a:r>
              <a:rPr lang="en-GB" sz="2600" dirty="0">
                <a:latin typeface="Verdana"/>
                <a:cs typeface="Verdana"/>
              </a:rPr>
              <a:t>online</a:t>
            </a:r>
            <a:r>
              <a:rPr lang="en-GB" sz="2600" spc="35" dirty="0">
                <a:latin typeface="Verdana"/>
                <a:cs typeface="Verdana"/>
              </a:rPr>
              <a:t> </a:t>
            </a:r>
            <a:r>
              <a:rPr lang="en-GB" sz="2600" dirty="0">
                <a:latin typeface="Verdana"/>
                <a:cs typeface="Verdana"/>
              </a:rPr>
              <a:t>as</a:t>
            </a:r>
            <a:r>
              <a:rPr lang="en-GB" sz="2600" spc="25" dirty="0">
                <a:latin typeface="Verdana"/>
                <a:cs typeface="Verdana"/>
              </a:rPr>
              <a:t> </a:t>
            </a:r>
            <a:r>
              <a:rPr lang="en-GB" sz="2600" dirty="0">
                <a:latin typeface="Verdana"/>
                <a:cs typeface="Verdana"/>
              </a:rPr>
              <a:t>well</a:t>
            </a:r>
            <a:r>
              <a:rPr lang="en-GB" sz="2600" spc="35" dirty="0">
                <a:latin typeface="Verdana"/>
                <a:cs typeface="Verdana"/>
              </a:rPr>
              <a:t> </a:t>
            </a:r>
            <a:r>
              <a:rPr lang="en-GB" sz="2600" dirty="0">
                <a:latin typeface="Verdana"/>
                <a:cs typeface="Verdana"/>
              </a:rPr>
              <a:t>as</a:t>
            </a:r>
            <a:r>
              <a:rPr lang="en-GB" sz="2600" spc="35" dirty="0">
                <a:latin typeface="Verdana"/>
                <a:cs typeface="Verdana"/>
              </a:rPr>
              <a:t> </a:t>
            </a:r>
            <a:r>
              <a:rPr lang="en-GB" sz="2600" spc="-10" dirty="0">
                <a:latin typeface="Verdana"/>
                <a:cs typeface="Verdana"/>
              </a:rPr>
              <a:t>offline.</a:t>
            </a:r>
            <a:endParaRPr lang="en-GB" sz="2600" dirty="0">
              <a:latin typeface="Verdana"/>
              <a:cs typeface="Verdana"/>
            </a:endParaRPr>
          </a:p>
          <a:p>
            <a:endParaRPr lang="en-US" dirty="0"/>
          </a:p>
        </p:txBody>
      </p:sp>
    </p:spTree>
    <p:extLst>
      <p:ext uri="{BB962C8B-B14F-4D97-AF65-F5344CB8AC3E}">
        <p14:creationId xmlns:p14="http://schemas.microsoft.com/office/powerpoint/2010/main" val="85313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3C16CB-8781-4405-91AD-904A3B586BE5}"/>
              </a:ext>
            </a:extLst>
          </p:cNvPr>
          <p:cNvSpPr>
            <a:spLocks noGrp="1"/>
          </p:cNvSpPr>
          <p:nvPr>
            <p:ph idx="1"/>
          </p:nvPr>
        </p:nvSpPr>
        <p:spPr>
          <a:xfrm>
            <a:off x="340963" y="108488"/>
            <a:ext cx="11012837" cy="6068475"/>
          </a:xfrm>
        </p:spPr>
        <p:txBody>
          <a:bodyPr/>
          <a:lstStyle/>
          <a:p>
            <a:pPr marL="456565" lvl="3" indent="-221615" algn="just">
              <a:lnSpc>
                <a:spcPct val="100000"/>
              </a:lnSpc>
              <a:spcBef>
                <a:spcPts val="620"/>
              </a:spcBef>
              <a:buFont typeface="Wingdings"/>
              <a:buChar char=""/>
              <a:tabLst>
                <a:tab pos="456565" algn="l"/>
              </a:tabLst>
            </a:pPr>
            <a:r>
              <a:rPr lang="en-GB" sz="2400" dirty="0">
                <a:latin typeface="Times New Roman" panose="02020603050405020304" pitchFamily="18" charset="0"/>
                <a:cs typeface="Times New Roman" panose="02020603050405020304" pitchFamily="18" charset="0"/>
              </a:rPr>
              <a:t>Bell</a:t>
            </a:r>
            <a:r>
              <a:rPr lang="en-GB" sz="2400" spc="44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atlantic</a:t>
            </a:r>
            <a:r>
              <a:rPr lang="en-GB" sz="2400" dirty="0">
                <a:latin typeface="Times New Roman" panose="02020603050405020304" pitchFamily="18" charset="0"/>
                <a:cs typeface="Times New Roman" panose="02020603050405020304" pitchFamily="18" charset="0"/>
              </a:rPr>
              <a:t>,</a:t>
            </a:r>
            <a:r>
              <a:rPr lang="en-GB" sz="2400" spc="3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lock-in</a:t>
            </a:r>
            <a:r>
              <a:rPr lang="en-GB" sz="2400" spc="2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with</a:t>
            </a:r>
            <a:r>
              <a:rPr lang="en-GB" sz="2400" spc="2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AT</a:t>
            </a:r>
            <a:r>
              <a:rPr lang="en-GB" sz="2400" spc="3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&amp;</a:t>
            </a:r>
            <a:r>
              <a:rPr lang="en-GB" sz="2400" spc="2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a:t>
            </a:r>
            <a:r>
              <a:rPr lang="en-GB" sz="2400" spc="2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5</a:t>
            </a:r>
            <a:r>
              <a:rPr lang="en-GB" sz="2400" spc="3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ESS</a:t>
            </a:r>
            <a:r>
              <a:rPr lang="en-GB" sz="2400" spc="3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digital</a:t>
            </a:r>
            <a:r>
              <a:rPr lang="en-GB" sz="2400" spc="2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switch</a:t>
            </a:r>
            <a:endParaRPr lang="en-GB" sz="2400" dirty="0">
              <a:latin typeface="Times New Roman" panose="02020603050405020304" pitchFamily="18" charset="0"/>
              <a:cs typeface="Times New Roman" panose="02020603050405020304" pitchFamily="18" charset="0"/>
            </a:endParaRPr>
          </a:p>
          <a:p>
            <a:pPr marL="901065" marR="6350" lvl="4" indent="-221615" algn="just">
              <a:lnSpc>
                <a:spcPct val="102600"/>
              </a:lnSpc>
              <a:spcBef>
                <a:spcPts val="15"/>
              </a:spcBef>
              <a:buFont typeface="Wingdings"/>
              <a:buChar char=""/>
              <a:tabLst>
                <a:tab pos="902335" algn="l"/>
              </a:tabLst>
            </a:pPr>
            <a:r>
              <a:rPr lang="en-GB" sz="2400" dirty="0">
                <a:latin typeface="Times New Roman" panose="02020603050405020304" pitchFamily="18" charset="0"/>
                <a:cs typeface="Times New Roman" panose="02020603050405020304" pitchFamily="18" charset="0"/>
              </a:rPr>
              <a:t>Bell</a:t>
            </a:r>
            <a:r>
              <a:rPr lang="en-GB" sz="2400" spc="204"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Atlantic</a:t>
            </a:r>
            <a:r>
              <a:rPr lang="en-GB" sz="2400" spc="19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invested</a:t>
            </a:r>
            <a:r>
              <a:rPr lang="en-GB" sz="2400" spc="19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a:t>
            </a:r>
            <a:r>
              <a:rPr lang="en-GB" sz="2400" spc="19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AT&amp;T’s</a:t>
            </a:r>
            <a:r>
              <a:rPr lang="en-GB" sz="2400" spc="21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digital</a:t>
            </a:r>
            <a:r>
              <a:rPr lang="en-GB" sz="2400" spc="21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switches</a:t>
            </a:r>
            <a:r>
              <a:rPr lang="en-GB" sz="2400" spc="204"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a:t>
            </a:r>
            <a:r>
              <a:rPr lang="en-GB" sz="2400" spc="2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a:t>
            </a:r>
            <a:r>
              <a:rPr lang="en-GB" sz="2400" spc="2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1980’s,</a:t>
            </a:r>
            <a:r>
              <a:rPr lang="en-GB" sz="2400" spc="200" dirty="0">
                <a:latin typeface="Times New Roman" panose="02020603050405020304" pitchFamily="18" charset="0"/>
                <a:cs typeface="Times New Roman" panose="02020603050405020304" pitchFamily="18" charset="0"/>
              </a:rPr>
              <a:t> </a:t>
            </a:r>
            <a:r>
              <a:rPr lang="en-GB" sz="2400" spc="-25" dirty="0">
                <a:latin typeface="Times New Roman" panose="02020603050405020304" pitchFamily="18" charset="0"/>
                <a:cs typeface="Times New Roman" panose="02020603050405020304" pitchFamily="18" charset="0"/>
              </a:rPr>
              <a:t>and 	</a:t>
            </a:r>
            <a:r>
              <a:rPr lang="en-GB" sz="2400" dirty="0">
                <a:latin typeface="Times New Roman" panose="02020603050405020304" pitchFamily="18" charset="0"/>
                <a:cs typeface="Times New Roman" panose="02020603050405020304" pitchFamily="18" charset="0"/>
              </a:rPr>
              <a:t>became</a:t>
            </a:r>
            <a:r>
              <a:rPr lang="en-GB" sz="2400" spc="5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locked</a:t>
            </a:r>
            <a:r>
              <a:rPr lang="en-GB" sz="2400" spc="3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a:t>
            </a:r>
            <a:r>
              <a:rPr lang="en-GB" sz="2400" spc="4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to</a:t>
            </a:r>
            <a:r>
              <a:rPr lang="en-GB" sz="2400" spc="4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AT&amp;T’s</a:t>
            </a:r>
            <a:r>
              <a:rPr lang="en-GB" sz="2400" spc="4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proprietary</a:t>
            </a:r>
            <a:r>
              <a:rPr lang="en-GB" sz="2400" spc="4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operating</a:t>
            </a:r>
            <a:r>
              <a:rPr lang="en-GB" sz="2400" spc="4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system</a:t>
            </a:r>
            <a:endParaRPr lang="en-GB" sz="2400" dirty="0">
              <a:latin typeface="Times New Roman" panose="02020603050405020304" pitchFamily="18" charset="0"/>
              <a:cs typeface="Times New Roman" panose="02020603050405020304" pitchFamily="18" charset="0"/>
            </a:endParaRPr>
          </a:p>
          <a:p>
            <a:pPr marL="901065" marR="9525" lvl="4" indent="-221615" algn="just">
              <a:lnSpc>
                <a:spcPct val="102600"/>
              </a:lnSpc>
              <a:buFont typeface="Wingdings"/>
              <a:buChar char=""/>
              <a:tabLst>
                <a:tab pos="902335" algn="l"/>
              </a:tabLst>
            </a:pPr>
            <a:r>
              <a:rPr lang="en-GB" sz="2400" dirty="0">
                <a:latin typeface="Times New Roman" panose="02020603050405020304" pitchFamily="18" charset="0"/>
                <a:cs typeface="Times New Roman" panose="02020603050405020304" pitchFamily="18" charset="0"/>
              </a:rPr>
              <a:t>The</a:t>
            </a:r>
            <a:r>
              <a:rPr lang="en-GB" sz="2400" spc="26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cost</a:t>
            </a:r>
            <a:r>
              <a:rPr lang="en-GB" sz="2400" spc="26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a:t>
            </a:r>
            <a:r>
              <a:rPr lang="en-GB" sz="2400" spc="26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switching</a:t>
            </a:r>
            <a:r>
              <a:rPr lang="en-GB" sz="2400" spc="254"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switches</a:t>
            </a:r>
            <a:r>
              <a:rPr lang="en-GB" sz="2400" spc="26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t>
            </a:r>
            <a:r>
              <a:rPr lang="en-GB" sz="2400" spc="26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ex</a:t>
            </a:r>
            <a:r>
              <a:rPr lang="en-GB" sz="2400" spc="254"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post</a:t>
            </a:r>
            <a:r>
              <a:rPr lang="en-GB" sz="2400" spc="26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was</a:t>
            </a:r>
            <a:r>
              <a:rPr lang="en-GB" sz="2400" spc="26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very</a:t>
            </a:r>
            <a:r>
              <a:rPr lang="en-GB" sz="2400" spc="26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high,</a:t>
            </a:r>
            <a:r>
              <a:rPr lang="en-GB" sz="2400" spc="26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versus 	</a:t>
            </a:r>
            <a:r>
              <a:rPr lang="en-GB" sz="2400" dirty="0">
                <a:latin typeface="Times New Roman" panose="02020603050405020304" pitchFamily="18" charset="0"/>
                <a:cs typeface="Times New Roman" panose="02020603050405020304" pitchFamily="18" charset="0"/>
              </a:rPr>
              <a:t>continuing</a:t>
            </a:r>
            <a:r>
              <a:rPr lang="en-GB" sz="2400" spc="2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to</a:t>
            </a:r>
            <a:r>
              <a:rPr lang="en-GB" sz="2400" spc="4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use</a:t>
            </a:r>
            <a:r>
              <a:rPr lang="en-GB" sz="2400" spc="4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a:t>
            </a:r>
            <a:r>
              <a:rPr lang="en-GB" sz="2400" spc="4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installed</a:t>
            </a:r>
            <a:r>
              <a:rPr lang="en-GB" sz="2400" spc="3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AT&amp;T</a:t>
            </a:r>
            <a:r>
              <a:rPr lang="en-GB" sz="2400" spc="4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equipment</a:t>
            </a:r>
            <a:endParaRPr lang="en-GB" sz="2400" dirty="0">
              <a:latin typeface="Times New Roman" panose="02020603050405020304" pitchFamily="18" charset="0"/>
              <a:cs typeface="Times New Roman" panose="02020603050405020304" pitchFamily="18" charset="0"/>
            </a:endParaRPr>
          </a:p>
          <a:p>
            <a:pPr marL="901065" marR="5715" lvl="4" indent="-221615" algn="just">
              <a:lnSpc>
                <a:spcPct val="102600"/>
              </a:lnSpc>
              <a:spcBef>
                <a:spcPts val="10"/>
              </a:spcBef>
              <a:buFont typeface="Wingdings"/>
              <a:buChar char=""/>
              <a:tabLst>
                <a:tab pos="902335" algn="l"/>
              </a:tabLst>
            </a:pPr>
            <a:r>
              <a:rPr lang="en-GB" sz="2400" dirty="0">
                <a:latin typeface="Times New Roman" panose="02020603050405020304" pitchFamily="18" charset="0"/>
                <a:cs typeface="Times New Roman" panose="02020603050405020304" pitchFamily="18" charset="0"/>
              </a:rPr>
              <a:t>The</a:t>
            </a:r>
            <a:r>
              <a:rPr lang="en-GB" sz="2400" spc="2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switching</a:t>
            </a:r>
            <a:r>
              <a:rPr lang="en-GB" sz="2400" spc="19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cost</a:t>
            </a:r>
            <a:r>
              <a:rPr lang="en-GB" sz="2400" spc="19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included</a:t>
            </a:r>
            <a:r>
              <a:rPr lang="en-GB" sz="2400" spc="18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costs</a:t>
            </a:r>
            <a:r>
              <a:rPr lang="en-GB" sz="2400" spc="21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a:t>
            </a:r>
            <a:r>
              <a:rPr lang="en-GB" sz="2400" spc="2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removal</a:t>
            </a:r>
            <a:r>
              <a:rPr lang="en-GB" sz="2400" spc="204"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and</a:t>
            </a:r>
            <a:r>
              <a:rPr lang="en-GB" sz="2400" spc="19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new</a:t>
            </a:r>
            <a:r>
              <a:rPr lang="en-GB" sz="2400" spc="19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installation, 	</a:t>
            </a:r>
            <a:r>
              <a:rPr lang="en-GB" sz="2400" dirty="0">
                <a:latin typeface="Times New Roman" panose="02020603050405020304" pitchFamily="18" charset="0"/>
                <a:cs typeface="Times New Roman" panose="02020603050405020304" pitchFamily="18" charset="0"/>
              </a:rPr>
              <a:t>as</a:t>
            </a:r>
            <a:r>
              <a:rPr lang="en-GB" sz="2400" spc="13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well</a:t>
            </a:r>
            <a:r>
              <a:rPr lang="en-GB" sz="2400" spc="14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as</a:t>
            </a:r>
            <a:r>
              <a:rPr lang="en-GB" sz="2400" spc="12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a:t>
            </a:r>
            <a:r>
              <a:rPr lang="en-GB" sz="2400" spc="13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price</a:t>
            </a:r>
            <a:r>
              <a:rPr lang="en-GB" sz="2400" spc="13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difference</a:t>
            </a:r>
            <a:r>
              <a:rPr lang="en-GB" sz="2400" spc="15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between</a:t>
            </a:r>
            <a:r>
              <a:rPr lang="en-GB" sz="2400" spc="13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a:t>
            </a:r>
            <a:r>
              <a:rPr lang="en-GB" sz="2400" spc="15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used</a:t>
            </a:r>
            <a:r>
              <a:rPr lang="en-GB" sz="2400" spc="12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switches</a:t>
            </a:r>
            <a:r>
              <a:rPr lang="en-GB" sz="2400" spc="15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and</a:t>
            </a:r>
            <a:r>
              <a:rPr lang="en-GB" sz="2400" spc="120" dirty="0">
                <a:latin typeface="Times New Roman" panose="02020603050405020304" pitchFamily="18" charset="0"/>
                <a:cs typeface="Times New Roman" panose="02020603050405020304" pitchFamily="18" charset="0"/>
              </a:rPr>
              <a:t> </a:t>
            </a:r>
            <a:r>
              <a:rPr lang="en-GB" sz="2400" spc="-25" dirty="0">
                <a:latin typeface="Times New Roman" panose="02020603050405020304" pitchFamily="18" charset="0"/>
                <a:cs typeface="Times New Roman" panose="02020603050405020304" pitchFamily="18" charset="0"/>
              </a:rPr>
              <a:t>new 	</a:t>
            </a:r>
            <a:r>
              <a:rPr lang="en-GB" sz="2400" dirty="0">
                <a:latin typeface="Times New Roman" panose="02020603050405020304" pitchFamily="18" charset="0"/>
                <a:cs typeface="Times New Roman" panose="02020603050405020304" pitchFamily="18" charset="0"/>
              </a:rPr>
              <a:t>ones</a:t>
            </a:r>
            <a:r>
              <a:rPr lang="en-GB" sz="2400" spc="3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from</a:t>
            </a:r>
            <a:r>
              <a:rPr lang="en-GB" sz="2400" spc="4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a:t>
            </a:r>
            <a:r>
              <a:rPr lang="en-GB" sz="2400" spc="3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different</a:t>
            </a:r>
            <a:r>
              <a:rPr lang="en-GB" sz="2400" spc="3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source</a:t>
            </a:r>
            <a:endParaRPr lang="en-GB" sz="2400" dirty="0">
              <a:latin typeface="Times New Roman" panose="02020603050405020304" pitchFamily="18" charset="0"/>
              <a:cs typeface="Times New Roman" panose="02020603050405020304" pitchFamily="18" charset="0"/>
            </a:endParaRPr>
          </a:p>
          <a:p>
            <a:pPr marL="456565" lvl="3" indent="-221615" algn="just">
              <a:lnSpc>
                <a:spcPct val="100000"/>
              </a:lnSpc>
              <a:spcBef>
                <a:spcPts val="50"/>
              </a:spcBef>
              <a:buFont typeface="Wingdings"/>
              <a:buChar char=""/>
              <a:tabLst>
                <a:tab pos="456565" algn="l"/>
              </a:tabLst>
            </a:pPr>
            <a:r>
              <a:rPr lang="en-GB" sz="2400" b="1" dirty="0">
                <a:latin typeface="Times New Roman" panose="02020603050405020304" pitchFamily="18" charset="0"/>
                <a:cs typeface="Times New Roman" panose="02020603050405020304" pitchFamily="18" charset="0"/>
              </a:rPr>
              <a:t>Computer</a:t>
            </a:r>
            <a:r>
              <a:rPr lang="en-GB" sz="2400" b="1" spc="65" dirty="0">
                <a:latin typeface="Times New Roman" panose="02020603050405020304" pitchFamily="18" charset="0"/>
                <a:cs typeface="Times New Roman" panose="02020603050405020304" pitchFamily="18" charset="0"/>
              </a:rPr>
              <a:t> </a:t>
            </a:r>
            <a:r>
              <a:rPr lang="en-GB" sz="2400" b="1" spc="-10" dirty="0">
                <a:latin typeface="Times New Roman" panose="02020603050405020304" pitchFamily="18" charset="0"/>
                <a:cs typeface="Times New Roman" panose="02020603050405020304" pitchFamily="18" charset="0"/>
              </a:rPr>
              <a:t>associates</a:t>
            </a:r>
            <a:endParaRPr lang="en-GB" sz="2400" b="1" dirty="0">
              <a:latin typeface="Times New Roman" panose="02020603050405020304" pitchFamily="18" charset="0"/>
              <a:cs typeface="Times New Roman" panose="02020603050405020304" pitchFamily="18" charset="0"/>
            </a:endParaRPr>
          </a:p>
          <a:p>
            <a:pPr marL="901065" marR="9525" lvl="4" indent="-221615" algn="just">
              <a:lnSpc>
                <a:spcPts val="1430"/>
              </a:lnSpc>
              <a:spcBef>
                <a:spcPts val="40"/>
              </a:spcBef>
              <a:buFont typeface="Wingdings"/>
              <a:buChar char=""/>
              <a:tabLst>
                <a:tab pos="902335" algn="l"/>
              </a:tabLst>
            </a:pPr>
            <a:r>
              <a:rPr lang="en-GB" sz="2400" dirty="0">
                <a:latin typeface="Times New Roman" panose="02020603050405020304" pitchFamily="18" charset="0"/>
                <a:cs typeface="Times New Roman" panose="02020603050405020304" pitchFamily="18" charset="0"/>
              </a:rPr>
              <a:t>Computer</a:t>
            </a:r>
            <a:r>
              <a:rPr lang="en-GB" sz="2400" spc="14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Associates</a:t>
            </a:r>
            <a:r>
              <a:rPr lang="en-GB" sz="2400" spc="15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systems</a:t>
            </a:r>
            <a:r>
              <a:rPr lang="en-GB" sz="2400" spc="15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management</a:t>
            </a:r>
            <a:r>
              <a:rPr lang="en-GB" sz="2400" spc="15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software</a:t>
            </a:r>
            <a:r>
              <a:rPr lang="en-GB" sz="2400" spc="16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and</a:t>
            </a:r>
            <a:r>
              <a:rPr lang="en-GB" sz="2400" spc="145" dirty="0">
                <a:latin typeface="Times New Roman" panose="02020603050405020304" pitchFamily="18" charset="0"/>
                <a:cs typeface="Times New Roman" panose="02020603050405020304" pitchFamily="18" charset="0"/>
              </a:rPr>
              <a:t>  </a:t>
            </a:r>
            <a:r>
              <a:rPr lang="en-GB" sz="2400" spc="-25" dirty="0">
                <a:latin typeface="Times New Roman" panose="02020603050405020304" pitchFamily="18" charset="0"/>
                <a:cs typeface="Times New Roman" panose="02020603050405020304" pitchFamily="18" charset="0"/>
              </a:rPr>
              <a:t>IBM 	</a:t>
            </a:r>
            <a:r>
              <a:rPr lang="en-GB" sz="2400" dirty="0">
                <a:latin typeface="Times New Roman" panose="02020603050405020304" pitchFamily="18" charset="0"/>
                <a:cs typeface="Times New Roman" panose="02020603050405020304" pitchFamily="18" charset="0"/>
              </a:rPr>
              <a:t>mainframe</a:t>
            </a:r>
            <a:r>
              <a:rPr lang="en-GB" sz="2400" spc="8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operating</a:t>
            </a:r>
            <a:r>
              <a:rPr lang="en-GB" sz="2400" spc="6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systems</a:t>
            </a:r>
            <a:endParaRPr lang="en-GB" sz="2400" dirty="0">
              <a:latin typeface="Times New Roman" panose="02020603050405020304" pitchFamily="18" charset="0"/>
              <a:cs typeface="Times New Roman" panose="02020603050405020304" pitchFamily="18" charset="0"/>
            </a:endParaRPr>
          </a:p>
          <a:p>
            <a:pPr marL="901700" lvl="4" indent="-221615" algn="just">
              <a:lnSpc>
                <a:spcPts val="1360"/>
              </a:lnSpc>
              <a:buFont typeface="Wingdings"/>
              <a:buChar char=""/>
              <a:tabLst>
                <a:tab pos="901700" algn="l"/>
              </a:tabLst>
            </a:pPr>
            <a:r>
              <a:rPr lang="en-GB" sz="2400" dirty="0">
                <a:latin typeface="Times New Roman" panose="02020603050405020304" pitchFamily="18" charset="0"/>
                <a:cs typeface="Times New Roman" panose="02020603050405020304" pitchFamily="18" charset="0"/>
              </a:rPr>
              <a:t>Switching</a:t>
            </a:r>
            <a:r>
              <a:rPr lang="en-GB" sz="2400" spc="21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costs</a:t>
            </a:r>
            <a:r>
              <a:rPr lang="en-GB" sz="2400" spc="229"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include</a:t>
            </a:r>
            <a:r>
              <a:rPr lang="en-GB" sz="2400" spc="22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costs</a:t>
            </a:r>
            <a:r>
              <a:rPr lang="en-GB" sz="2400" spc="23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a:t>
            </a:r>
            <a:r>
              <a:rPr lang="en-GB" sz="2400" spc="22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switching</a:t>
            </a:r>
            <a:r>
              <a:rPr lang="en-GB" sz="2400" spc="21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hardware</a:t>
            </a:r>
            <a:r>
              <a:rPr lang="en-GB" sz="2400" spc="22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and</a:t>
            </a:r>
            <a:r>
              <a:rPr lang="en-GB" sz="2400" spc="21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software,</a:t>
            </a:r>
            <a:endParaRPr lang="en-GB" sz="2400" dirty="0">
              <a:latin typeface="Times New Roman" panose="02020603050405020304" pitchFamily="18" charset="0"/>
              <a:cs typeface="Times New Roman" panose="02020603050405020304" pitchFamily="18" charset="0"/>
            </a:endParaRPr>
          </a:p>
          <a:p>
            <a:pPr marL="902335" algn="just">
              <a:lnSpc>
                <a:spcPct val="100000"/>
              </a:lnSpc>
              <a:spcBef>
                <a:spcPts val="35"/>
              </a:spcBef>
            </a:pPr>
            <a:r>
              <a:rPr lang="en-GB" sz="2400" dirty="0">
                <a:latin typeface="Times New Roman" panose="02020603050405020304" pitchFamily="18" charset="0"/>
                <a:cs typeface="Times New Roman" panose="02020603050405020304" pitchFamily="18" charset="0"/>
              </a:rPr>
              <a:t>including</a:t>
            </a:r>
            <a:r>
              <a:rPr lang="en-GB" sz="2400" spc="6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retraining</a:t>
            </a:r>
            <a:endParaRPr lang="en-GB" sz="2400" dirty="0">
              <a:latin typeface="Times New Roman" panose="02020603050405020304" pitchFamily="18" charset="0"/>
              <a:cs typeface="Times New Roman" panose="02020603050405020304" pitchFamily="18" charset="0"/>
            </a:endParaRPr>
          </a:p>
          <a:p>
            <a:pPr marL="901065" marR="8890" lvl="4" indent="-221615" algn="just">
              <a:lnSpc>
                <a:spcPts val="1430"/>
              </a:lnSpc>
              <a:spcBef>
                <a:spcPts val="45"/>
              </a:spcBef>
              <a:buFont typeface="Wingdings"/>
              <a:buChar char=""/>
              <a:tabLst>
                <a:tab pos="902335" algn="l"/>
              </a:tabLst>
            </a:pPr>
            <a:r>
              <a:rPr lang="en-GB" sz="2400" dirty="0">
                <a:latin typeface="Times New Roman" panose="02020603050405020304" pitchFamily="18" charset="0"/>
                <a:cs typeface="Times New Roman" panose="02020603050405020304" pitchFamily="18" charset="0"/>
              </a:rPr>
              <a:t>risk</a:t>
            </a:r>
            <a:r>
              <a:rPr lang="en-GB" sz="2400" spc="36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a:t>
            </a:r>
            <a:r>
              <a:rPr lang="en-GB" sz="2400" spc="38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disruption</a:t>
            </a:r>
            <a:r>
              <a:rPr lang="en-GB" sz="2400" spc="37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a:t>
            </a:r>
            <a:r>
              <a:rPr lang="en-GB" sz="2400" spc="38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"business</a:t>
            </a:r>
            <a:r>
              <a:rPr lang="en-GB" sz="2400" spc="37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critical"</a:t>
            </a:r>
            <a:r>
              <a:rPr lang="en-GB" sz="2400" spc="37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activities</a:t>
            </a:r>
            <a:r>
              <a:rPr lang="en-GB" sz="2400" spc="37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if</a:t>
            </a:r>
            <a:r>
              <a:rPr lang="en-GB" sz="2400" spc="38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new</a:t>
            </a:r>
            <a:r>
              <a:rPr lang="en-GB" sz="2400" spc="37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software 	</a:t>
            </a:r>
            <a:r>
              <a:rPr lang="en-GB" sz="2400" dirty="0">
                <a:latin typeface="Times New Roman" panose="02020603050405020304" pitchFamily="18" charset="0"/>
                <a:cs typeface="Times New Roman" panose="02020603050405020304" pitchFamily="18" charset="0"/>
              </a:rPr>
              <a:t>does</a:t>
            </a:r>
            <a:r>
              <a:rPr lang="en-GB" sz="2400" spc="3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not</a:t>
            </a:r>
            <a:r>
              <a:rPr lang="en-GB" sz="2400" spc="30" dirty="0">
                <a:latin typeface="Times New Roman" panose="02020603050405020304" pitchFamily="18" charset="0"/>
                <a:cs typeface="Times New Roman" panose="02020603050405020304" pitchFamily="18" charset="0"/>
              </a:rPr>
              <a:t> </a:t>
            </a:r>
            <a:r>
              <a:rPr lang="en-GB" sz="2400" spc="-20" dirty="0">
                <a:latin typeface="Times New Roman" panose="02020603050405020304" pitchFamily="18" charset="0"/>
                <a:cs typeface="Times New Roman" panose="02020603050405020304" pitchFamily="18" charset="0"/>
              </a:rPr>
              <a:t>work</a:t>
            </a:r>
            <a:endParaRPr lang="en-GB" sz="2400" dirty="0">
              <a:latin typeface="Times New Roman" panose="02020603050405020304" pitchFamily="18" charset="0"/>
              <a:cs typeface="Times New Roman" panose="02020603050405020304" pitchFamily="18" charset="0"/>
            </a:endParaRPr>
          </a:p>
          <a:p>
            <a:pPr marL="456565" lvl="3" indent="-221615" algn="just">
              <a:lnSpc>
                <a:spcPts val="1360"/>
              </a:lnSpc>
              <a:buFont typeface="Wingdings"/>
              <a:buChar char=""/>
              <a:tabLst>
                <a:tab pos="456565" algn="l"/>
              </a:tabLst>
            </a:pPr>
            <a:r>
              <a:rPr lang="en-GB" sz="2400" b="1" dirty="0">
                <a:latin typeface="Times New Roman" panose="02020603050405020304" pitchFamily="18" charset="0"/>
                <a:cs typeface="Times New Roman" panose="02020603050405020304" pitchFamily="18" charset="0"/>
              </a:rPr>
              <a:t>Mass</a:t>
            </a:r>
            <a:r>
              <a:rPr lang="en-GB" sz="2400" b="1" spc="45"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market</a:t>
            </a:r>
            <a:r>
              <a:rPr lang="en-GB" sz="2400" b="1" spc="55"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lock-</a:t>
            </a:r>
            <a:r>
              <a:rPr lang="en-GB" sz="2400" b="1" spc="-25" dirty="0">
                <a:latin typeface="Times New Roman" panose="02020603050405020304" pitchFamily="18" charset="0"/>
                <a:cs typeface="Times New Roman" panose="02020603050405020304" pitchFamily="18" charset="0"/>
              </a:rPr>
              <a:t>in</a:t>
            </a:r>
            <a:endParaRPr lang="en-GB" sz="2400" b="1" dirty="0">
              <a:latin typeface="Times New Roman" panose="02020603050405020304" pitchFamily="18" charset="0"/>
              <a:cs typeface="Times New Roman" panose="02020603050405020304" pitchFamily="18" charset="0"/>
            </a:endParaRPr>
          </a:p>
          <a:p>
            <a:pPr marL="901065" marR="6985" lvl="4" indent="-221615" algn="just">
              <a:lnSpc>
                <a:spcPct val="102600"/>
              </a:lnSpc>
              <a:buFont typeface="Wingdings"/>
              <a:buChar char=""/>
              <a:tabLst>
                <a:tab pos="902335" algn="l"/>
              </a:tabLst>
            </a:pPr>
            <a:r>
              <a:rPr lang="en-GB" sz="2400" dirty="0">
                <a:latin typeface="Times New Roman" panose="02020603050405020304" pitchFamily="18" charset="0"/>
                <a:cs typeface="Times New Roman" panose="02020603050405020304" pitchFamily="18" charset="0"/>
              </a:rPr>
              <a:t>Telephone</a:t>
            </a:r>
            <a:r>
              <a:rPr lang="en-GB" sz="2400" spc="12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numbers</a:t>
            </a:r>
            <a:r>
              <a:rPr lang="en-GB" sz="2400" spc="12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and</a:t>
            </a:r>
            <a:r>
              <a:rPr lang="en-GB" sz="2400" spc="114"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e-mail</a:t>
            </a:r>
            <a:r>
              <a:rPr lang="en-GB" sz="2400" spc="14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addresses</a:t>
            </a:r>
            <a:r>
              <a:rPr lang="en-GB" sz="2400" spc="114"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can</a:t>
            </a:r>
            <a:r>
              <a:rPr lang="en-GB" sz="2400" spc="114"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create</a:t>
            </a:r>
            <a:r>
              <a:rPr lang="en-GB" sz="2400" spc="12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lock-in</a:t>
            </a:r>
            <a:r>
              <a:rPr lang="en-GB" sz="2400" spc="114"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if</a:t>
            </a:r>
            <a:r>
              <a:rPr lang="en-GB" sz="2400" spc="125" dirty="0">
                <a:latin typeface="Times New Roman" panose="02020603050405020304" pitchFamily="18" charset="0"/>
                <a:cs typeface="Times New Roman" panose="02020603050405020304" pitchFamily="18" charset="0"/>
              </a:rPr>
              <a:t> </a:t>
            </a:r>
            <a:r>
              <a:rPr lang="en-GB" sz="2400" spc="-20" dirty="0">
                <a:latin typeface="Times New Roman" panose="02020603050405020304" pitchFamily="18" charset="0"/>
                <a:cs typeface="Times New Roman" panose="02020603050405020304" pitchFamily="18" charset="0"/>
              </a:rPr>
              <a:t>they 	</a:t>
            </a:r>
            <a:r>
              <a:rPr lang="en-GB" sz="2400" dirty="0">
                <a:latin typeface="Times New Roman" panose="02020603050405020304" pitchFamily="18" charset="0"/>
                <a:cs typeface="Times New Roman" panose="02020603050405020304" pitchFamily="18" charset="0"/>
              </a:rPr>
              <a:t>are</a:t>
            </a:r>
            <a:r>
              <a:rPr lang="en-GB" sz="2400" spc="5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not</a:t>
            </a:r>
            <a:r>
              <a:rPr lang="en-GB" sz="2400" spc="4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portable</a:t>
            </a:r>
            <a:r>
              <a:rPr lang="en-GB" sz="2400" spc="4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between</a:t>
            </a:r>
            <a:r>
              <a:rPr lang="en-GB" sz="2400" spc="3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suppliers</a:t>
            </a:r>
            <a:r>
              <a:rPr lang="en-GB" sz="2400" spc="3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a:t>
            </a:r>
            <a:r>
              <a:rPr lang="en-GB" sz="2400" spc="3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services</a:t>
            </a:r>
            <a:endParaRPr lang="en-GB"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537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A8B96-5D36-402E-A615-61F0D66AA0AB}"/>
              </a:ext>
            </a:extLst>
          </p:cNvPr>
          <p:cNvSpPr>
            <a:spLocks noGrp="1"/>
          </p:cNvSpPr>
          <p:nvPr>
            <p:ph idx="1"/>
          </p:nvPr>
        </p:nvSpPr>
        <p:spPr>
          <a:xfrm>
            <a:off x="0" y="0"/>
            <a:ext cx="12192000" cy="6940731"/>
          </a:xfrm>
        </p:spPr>
        <p:txBody>
          <a:bodyPr/>
          <a:lstStyle/>
          <a:p>
            <a:pPr marL="483870" lvl="2" indent="-471170" algn="just">
              <a:lnSpc>
                <a:spcPct val="100000"/>
              </a:lnSpc>
              <a:spcBef>
                <a:spcPts val="620"/>
              </a:spcBef>
              <a:buAutoNum type="arabicPeriod" startAt="4"/>
              <a:tabLst>
                <a:tab pos="483870" algn="l"/>
              </a:tabLst>
            </a:pPr>
            <a:r>
              <a:rPr lang="en-GB" sz="1150" b="1" dirty="0">
                <a:latin typeface="Verdana"/>
                <a:cs typeface="Verdana"/>
              </a:rPr>
              <a:t>Suppliers</a:t>
            </a:r>
            <a:r>
              <a:rPr lang="en-GB" sz="1150" b="1" spc="40" dirty="0">
                <a:latin typeface="Verdana"/>
                <a:cs typeface="Verdana"/>
              </a:rPr>
              <a:t> </a:t>
            </a:r>
            <a:r>
              <a:rPr lang="en-GB" sz="1150" b="1" dirty="0">
                <a:latin typeface="Verdana"/>
                <a:cs typeface="Verdana"/>
              </a:rPr>
              <a:t>and</a:t>
            </a:r>
            <a:r>
              <a:rPr lang="en-GB" sz="1150" b="1" spc="30" dirty="0">
                <a:latin typeface="Verdana"/>
                <a:cs typeface="Verdana"/>
              </a:rPr>
              <a:t> </a:t>
            </a:r>
            <a:r>
              <a:rPr lang="en-GB" sz="1150" b="1" dirty="0">
                <a:latin typeface="Verdana"/>
                <a:cs typeface="Verdana"/>
              </a:rPr>
              <a:t>partners</a:t>
            </a:r>
            <a:r>
              <a:rPr lang="en-GB" sz="1150" b="1" spc="30" dirty="0">
                <a:latin typeface="Verdana"/>
                <a:cs typeface="Verdana"/>
              </a:rPr>
              <a:t> </a:t>
            </a:r>
            <a:r>
              <a:rPr lang="en-GB" sz="1150" b="1" dirty="0">
                <a:latin typeface="Verdana"/>
                <a:cs typeface="Verdana"/>
              </a:rPr>
              <a:t>face</a:t>
            </a:r>
            <a:r>
              <a:rPr lang="en-GB" sz="1150" b="1" spc="35" dirty="0">
                <a:latin typeface="Verdana"/>
                <a:cs typeface="Verdana"/>
              </a:rPr>
              <a:t> </a:t>
            </a:r>
            <a:r>
              <a:rPr lang="en-GB" sz="1150" b="1" dirty="0">
                <a:latin typeface="Verdana"/>
                <a:cs typeface="Verdana"/>
              </a:rPr>
              <a:t>lock</a:t>
            </a:r>
            <a:r>
              <a:rPr lang="en-GB" sz="1150" b="1" spc="25" dirty="0">
                <a:latin typeface="Verdana"/>
                <a:cs typeface="Verdana"/>
              </a:rPr>
              <a:t> </a:t>
            </a:r>
            <a:r>
              <a:rPr lang="en-GB" sz="1150" b="1" dirty="0">
                <a:latin typeface="Verdana"/>
                <a:cs typeface="Verdana"/>
              </a:rPr>
              <a:t>in,</a:t>
            </a:r>
            <a:r>
              <a:rPr lang="en-GB" sz="1150" b="1" spc="40" dirty="0">
                <a:latin typeface="Verdana"/>
                <a:cs typeface="Verdana"/>
              </a:rPr>
              <a:t> </a:t>
            </a:r>
            <a:r>
              <a:rPr lang="en-GB" sz="1150" b="1" spc="-25" dirty="0">
                <a:latin typeface="Verdana"/>
                <a:cs typeface="Verdana"/>
              </a:rPr>
              <a:t>too</a:t>
            </a:r>
            <a:endParaRPr lang="en-GB" sz="1150" dirty="0">
              <a:latin typeface="Verdana"/>
              <a:cs typeface="Verdana"/>
            </a:endParaRPr>
          </a:p>
          <a:p>
            <a:pPr marL="12700" marR="5080" algn="just">
              <a:lnSpc>
                <a:spcPct val="102899"/>
              </a:lnSpc>
              <a:spcBef>
                <a:spcPts val="585"/>
              </a:spcBef>
            </a:pPr>
            <a:r>
              <a:rPr lang="en-GB" sz="2000" dirty="0">
                <a:latin typeface="Times New Roman" panose="02020603050405020304" pitchFamily="18" charset="0"/>
                <a:cs typeface="Times New Roman" panose="02020603050405020304" pitchFamily="18" charset="0"/>
              </a:rPr>
              <a:t>It</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is</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not</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uncommon</a:t>
            </a:r>
            <a:r>
              <a:rPr lang="en-GB" sz="2000" spc="6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for</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suppliers</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customers</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be</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locked</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each</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other</a:t>
            </a:r>
            <a:r>
              <a:rPr lang="en-GB" sz="2000" spc="50"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at </a:t>
            </a:r>
            <a:r>
              <a:rPr lang="en-GB" sz="2000" dirty="0">
                <a:latin typeface="Times New Roman" panose="02020603050405020304" pitchFamily="18" charset="0"/>
                <a:cs typeface="Times New Roman" panose="02020603050405020304" pitchFamily="18" charset="0"/>
              </a:rPr>
              <a:t>the</a:t>
            </a:r>
            <a:r>
              <a:rPr lang="en-GB" sz="2000" spc="3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same</a:t>
            </a:r>
            <a:r>
              <a:rPr lang="en-GB" sz="2000" spc="3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time.</a:t>
            </a:r>
            <a:r>
              <a:rPr lang="en-GB" sz="2000" spc="3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Such</a:t>
            </a:r>
            <a:r>
              <a:rPr lang="en-GB" sz="2000" spc="31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bilateral,</a:t>
            </a:r>
            <a:r>
              <a:rPr lang="en-GB" sz="2000" spc="3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or</a:t>
            </a:r>
            <a:r>
              <a:rPr lang="en-GB" sz="2000" spc="3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two-sided,</a:t>
            </a:r>
            <a:r>
              <a:rPr lang="en-GB" sz="2000" spc="3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lock</a:t>
            </a:r>
            <a:r>
              <a:rPr lang="en-GB" sz="2000" spc="3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a:t>
            </a:r>
            <a:r>
              <a:rPr lang="en-GB" sz="2000" spc="3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can</a:t>
            </a:r>
            <a:r>
              <a:rPr lang="en-GB" sz="2000" spc="3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lead</a:t>
            </a:r>
            <a:r>
              <a:rPr lang="en-GB" sz="2000" spc="3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3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335"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certain </a:t>
            </a:r>
            <a:r>
              <a:rPr lang="en-GB" sz="2000" dirty="0">
                <a:latin typeface="Times New Roman" panose="02020603050405020304" pitchFamily="18" charset="0"/>
                <a:cs typeface="Times New Roman" panose="02020603050405020304" pitchFamily="18" charset="0"/>
              </a:rPr>
              <a:t>balance</a:t>
            </a:r>
            <a:r>
              <a:rPr lang="en-GB" sz="2000" spc="27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of</a:t>
            </a:r>
            <a:r>
              <a:rPr lang="en-GB" sz="2000" spc="26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terror,</a:t>
            </a:r>
            <a:r>
              <a:rPr lang="en-GB" sz="2000" spc="2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not</a:t>
            </a:r>
            <a:r>
              <a:rPr lang="en-GB" sz="2000" spc="25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2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mention</a:t>
            </a:r>
            <a:r>
              <a:rPr lang="en-GB" sz="2000" spc="2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some</a:t>
            </a:r>
            <a:r>
              <a:rPr lang="en-GB" sz="2000" spc="27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high</a:t>
            </a:r>
            <a:r>
              <a:rPr lang="en-GB" sz="2000" spc="2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stakes</a:t>
            </a:r>
            <a:r>
              <a:rPr lang="en-GB" sz="2000" spc="25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negotiations.</a:t>
            </a:r>
            <a:r>
              <a:rPr lang="en-GB" sz="2000" spc="2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280"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classic </a:t>
            </a:r>
            <a:r>
              <a:rPr lang="en-GB" sz="2000" dirty="0">
                <a:latin typeface="Times New Roman" panose="02020603050405020304" pitchFamily="18" charset="0"/>
                <a:cs typeface="Times New Roman" panose="02020603050405020304" pitchFamily="18" charset="0"/>
              </a:rPr>
              <a:t>case</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was</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that</a:t>
            </a:r>
            <a:r>
              <a:rPr lang="en-GB" sz="2000" spc="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of</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railroad</a:t>
            </a:r>
            <a:r>
              <a:rPr lang="en-GB" sz="2000" spc="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that</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built</a:t>
            </a:r>
            <a:r>
              <a:rPr lang="en-GB" sz="2000" spc="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spur</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line</a:t>
            </a:r>
            <a:r>
              <a:rPr lang="en-GB" sz="2000" spc="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serve</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individual</a:t>
            </a:r>
            <a:r>
              <a:rPr lang="en-GB" sz="2000" spc="30"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customer, </a:t>
            </a:r>
            <a:r>
              <a:rPr lang="en-GB" sz="2000" dirty="0">
                <a:latin typeface="Times New Roman" panose="02020603050405020304" pitchFamily="18" charset="0"/>
                <a:cs typeface="Times New Roman" panose="02020603050405020304" pitchFamily="18" charset="0"/>
              </a:rPr>
              <a:t>such</a:t>
            </a:r>
            <a:r>
              <a:rPr lang="en-GB" sz="2000" spc="1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a:t>
            </a:r>
            <a:r>
              <a:rPr lang="en-GB" sz="2000" spc="11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1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coal</a:t>
            </a:r>
            <a:r>
              <a:rPr lang="en-GB" sz="2000" spc="11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mine</a:t>
            </a:r>
            <a:r>
              <a:rPr lang="en-GB" sz="2000" spc="1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or</a:t>
            </a:r>
            <a:r>
              <a:rPr lang="en-GB" sz="2000" spc="1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1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coal</a:t>
            </a:r>
            <a:r>
              <a:rPr lang="en-GB" sz="2000" spc="11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fired</a:t>
            </a:r>
            <a:r>
              <a:rPr lang="en-GB" sz="2000" spc="11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power</a:t>
            </a:r>
            <a:r>
              <a:rPr lang="en-GB" sz="2000" spc="1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plant.</a:t>
            </a:r>
            <a:r>
              <a:rPr lang="en-GB" sz="2000" spc="1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Once</a:t>
            </a:r>
            <a:r>
              <a:rPr lang="en-GB" sz="2000" spc="1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1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line</a:t>
            </a:r>
            <a:r>
              <a:rPr lang="en-GB" sz="2000" spc="1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was</a:t>
            </a:r>
            <a:r>
              <a:rPr lang="en-GB" sz="2000" spc="11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built,</a:t>
            </a:r>
            <a:r>
              <a:rPr lang="en-GB" sz="2000" spc="1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it</a:t>
            </a:r>
            <a:r>
              <a:rPr lang="en-GB" sz="2000" spc="100"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had </a:t>
            </a:r>
            <a:r>
              <a:rPr lang="en-GB" sz="2000" dirty="0">
                <a:latin typeface="Times New Roman" panose="02020603050405020304" pitchFamily="18" charset="0"/>
                <a:cs typeface="Times New Roman" panose="02020603050405020304" pitchFamily="18" charset="0"/>
              </a:rPr>
              <a:t>little</a:t>
            </a:r>
            <a:r>
              <a:rPr lang="en-GB" sz="2000" spc="3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or</a:t>
            </a:r>
            <a:r>
              <a:rPr lang="en-GB" sz="2000" spc="3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no</a:t>
            </a:r>
            <a:r>
              <a:rPr lang="en-GB" sz="2000" spc="3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value</a:t>
            </a:r>
            <a:r>
              <a:rPr lang="en-GB" sz="2000" spc="31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apart</a:t>
            </a:r>
            <a:r>
              <a:rPr lang="en-GB" sz="2000" spc="3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from</a:t>
            </a:r>
            <a:r>
              <a:rPr lang="en-GB" sz="2000" spc="31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serving</a:t>
            </a:r>
            <a:r>
              <a:rPr lang="en-GB" sz="2000" spc="3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31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one</a:t>
            </a:r>
            <a:r>
              <a:rPr lang="en-GB" sz="2000" spc="3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customer,</a:t>
            </a:r>
            <a:r>
              <a:rPr lang="en-GB" sz="2000" spc="3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so</a:t>
            </a:r>
            <a:r>
              <a:rPr lang="en-GB" sz="2000" spc="31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31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railroad</a:t>
            </a:r>
            <a:r>
              <a:rPr lang="en-GB" sz="2000" spc="310"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was </a:t>
            </a:r>
            <a:r>
              <a:rPr lang="en-GB" sz="2000" dirty="0">
                <a:latin typeface="Times New Roman" panose="02020603050405020304" pitchFamily="18" charset="0"/>
                <a:cs typeface="Times New Roman" panose="02020603050405020304" pitchFamily="18" charset="0"/>
              </a:rPr>
              <a:t>locked</a:t>
            </a:r>
            <a:r>
              <a:rPr lang="en-GB" sz="2000" spc="1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into</a:t>
            </a:r>
            <a:r>
              <a:rPr lang="en-GB" sz="2000" spc="20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that</a:t>
            </a:r>
            <a:r>
              <a:rPr lang="en-GB" sz="2000" spc="2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customer.</a:t>
            </a:r>
            <a:r>
              <a:rPr lang="en-GB" sz="2000" spc="18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At</a:t>
            </a:r>
            <a:r>
              <a:rPr lang="en-GB" sz="2000" spc="1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2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same</a:t>
            </a:r>
            <a:r>
              <a:rPr lang="en-GB" sz="2000" spc="20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time,</a:t>
            </a:r>
            <a:r>
              <a:rPr lang="en-GB" sz="2000" spc="2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20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customer</a:t>
            </a:r>
            <a:r>
              <a:rPr lang="en-GB" sz="2000" spc="1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would</a:t>
            </a:r>
            <a:r>
              <a:rPr lang="en-GB" sz="2000" spc="1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find</a:t>
            </a:r>
            <a:r>
              <a:rPr lang="en-GB" sz="2000" spc="1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it</a:t>
            </a:r>
            <a:r>
              <a:rPr lang="en-GB" sz="2000" spc="195" dirty="0">
                <a:latin typeface="Times New Roman" panose="02020603050405020304" pitchFamily="18" charset="0"/>
                <a:cs typeface="Times New Roman" panose="02020603050405020304" pitchFamily="18" charset="0"/>
              </a:rPr>
              <a:t> </a:t>
            </a:r>
            <a:r>
              <a:rPr lang="en-GB" sz="2000" spc="-20" dirty="0">
                <a:latin typeface="Times New Roman" panose="02020603050405020304" pitchFamily="18" charset="0"/>
                <a:cs typeface="Times New Roman" panose="02020603050405020304" pitchFamily="18" charset="0"/>
              </a:rPr>
              <a:t>very </a:t>
            </a:r>
            <a:r>
              <a:rPr lang="en-GB" sz="2000" dirty="0">
                <a:latin typeface="Times New Roman" panose="02020603050405020304" pitchFamily="18" charset="0"/>
                <a:cs typeface="Times New Roman" panose="02020603050405020304" pitchFamily="18" charset="0"/>
              </a:rPr>
              <a:t>expensive</a:t>
            </a:r>
            <a:r>
              <a:rPr lang="en-GB" sz="2000" spc="3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3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finance</a:t>
            </a:r>
            <a:r>
              <a:rPr lang="en-GB" sz="2000" spc="3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3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new</a:t>
            </a:r>
            <a:r>
              <a:rPr lang="en-GB" sz="2000" spc="31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spur</a:t>
            </a:r>
            <a:r>
              <a:rPr lang="en-GB" sz="2000" spc="3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line,</a:t>
            </a:r>
            <a:r>
              <a:rPr lang="en-GB" sz="2000" spc="3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so</a:t>
            </a:r>
            <a:r>
              <a:rPr lang="en-GB" sz="2000" spc="3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3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customer</a:t>
            </a:r>
            <a:r>
              <a:rPr lang="en-GB" sz="2000" spc="30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was</a:t>
            </a:r>
            <a:r>
              <a:rPr lang="en-GB" sz="2000" spc="31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locked</a:t>
            </a:r>
            <a:r>
              <a:rPr lang="en-GB" sz="2000" spc="3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into</a:t>
            </a:r>
            <a:r>
              <a:rPr lang="en-GB" sz="2000" spc="310"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the </a:t>
            </a:r>
            <a:r>
              <a:rPr lang="en-GB" sz="2000" dirty="0">
                <a:latin typeface="Times New Roman" panose="02020603050405020304" pitchFamily="18" charset="0"/>
                <a:cs typeface="Times New Roman" panose="02020603050405020304" pitchFamily="18" charset="0"/>
              </a:rPr>
              <a:t>railroad,</a:t>
            </a:r>
            <a:r>
              <a:rPr lang="en-GB" sz="2000" spc="48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leading</a:t>
            </a:r>
            <a:r>
              <a:rPr lang="en-GB" sz="2000" spc="48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what</a:t>
            </a:r>
            <a:r>
              <a:rPr lang="en-GB" sz="2000" spc="4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economists</a:t>
            </a:r>
            <a:r>
              <a:rPr lang="en-GB" sz="2000" spc="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call</a:t>
            </a:r>
            <a:r>
              <a:rPr lang="en-GB" sz="2000" spc="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484"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bilateral</a:t>
            </a:r>
            <a:r>
              <a:rPr lang="en-GB" sz="2000" i="1" spc="495"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monopoly</a:t>
            </a:r>
            <a:r>
              <a:rPr lang="en-GB" sz="2000" dirty="0">
                <a:latin typeface="Times New Roman" panose="02020603050405020304" pitchFamily="18" charset="0"/>
                <a:cs typeface="Times New Roman" panose="02020603050405020304" pitchFamily="18" charset="0"/>
              </a:rPr>
              <a:t>.</a:t>
            </a:r>
            <a:r>
              <a:rPr lang="en-GB" sz="2000" spc="48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495" dirty="0">
                <a:latin typeface="Times New Roman" panose="02020603050405020304" pitchFamily="18" charset="0"/>
                <a:cs typeface="Times New Roman" panose="02020603050405020304" pitchFamily="18" charset="0"/>
              </a:rPr>
              <a:t> </a:t>
            </a:r>
            <a:r>
              <a:rPr lang="en-GB" sz="2000" spc="-20" dirty="0">
                <a:latin typeface="Times New Roman" panose="02020603050405020304" pitchFamily="18" charset="0"/>
                <a:cs typeface="Times New Roman" panose="02020603050405020304" pitchFamily="18" charset="0"/>
              </a:rPr>
              <a:t>same </a:t>
            </a:r>
            <a:r>
              <a:rPr lang="en-GB" sz="2000" dirty="0">
                <a:latin typeface="Times New Roman" panose="02020603050405020304" pitchFamily="18" charset="0"/>
                <a:cs typeface="Times New Roman" panose="02020603050405020304" pitchFamily="18" charset="0"/>
              </a:rPr>
              <a:t>relationship</a:t>
            </a:r>
            <a:r>
              <a:rPr lang="en-GB" sz="2000" spc="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exists</a:t>
            </a:r>
            <a:r>
              <a:rPr lang="en-GB" sz="2000" spc="8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a:t>
            </a:r>
            <a:r>
              <a:rPr lang="en-GB" sz="2000" spc="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information</a:t>
            </a:r>
            <a:r>
              <a:rPr lang="en-GB" sz="2000" spc="7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economy</a:t>
            </a:r>
            <a:r>
              <a:rPr lang="en-GB" sz="2000" spc="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when</a:t>
            </a:r>
            <a:r>
              <a:rPr lang="en-GB" sz="2000" spc="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a:t>
            </a:r>
            <a:r>
              <a:rPr lang="en-GB" sz="2000" spc="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software</a:t>
            </a:r>
            <a:r>
              <a:rPr lang="en-GB" sz="2000" spc="8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vendor</a:t>
            </a:r>
            <a:r>
              <a:rPr lang="en-GB" sz="2000" spc="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writes</a:t>
            </a:r>
            <a:r>
              <a:rPr lang="en-GB" sz="2000" spc="100" dirty="0">
                <a:latin typeface="Times New Roman" panose="02020603050405020304" pitchFamily="18" charset="0"/>
                <a:cs typeface="Times New Roman" panose="02020603050405020304" pitchFamily="18" charset="0"/>
              </a:rPr>
              <a:t> </a:t>
            </a:r>
            <a:r>
              <a:rPr lang="en-GB" sz="2000" spc="-50" dirty="0">
                <a:latin typeface="Times New Roman" panose="02020603050405020304" pitchFamily="18" charset="0"/>
                <a:cs typeface="Times New Roman" panose="02020603050405020304" pitchFamily="18" charset="0"/>
              </a:rPr>
              <a:t>a </a:t>
            </a:r>
            <a:r>
              <a:rPr lang="en-GB" sz="2000" dirty="0">
                <a:latin typeface="Times New Roman" panose="02020603050405020304" pitchFamily="18" charset="0"/>
                <a:cs typeface="Times New Roman" panose="02020603050405020304" pitchFamily="18" charset="0"/>
              </a:rPr>
              <a:t>specialized</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piece</a:t>
            </a:r>
            <a:r>
              <a:rPr lang="en-GB" sz="2000" spc="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of</a:t>
            </a:r>
            <a:r>
              <a:rPr lang="en-GB" sz="2000" spc="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software</a:t>
            </a:r>
            <a:r>
              <a:rPr lang="en-GB" sz="2000" spc="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for</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individual</a:t>
            </a:r>
            <a:r>
              <a:rPr lang="en-GB" sz="2000" spc="45"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client.</a:t>
            </a:r>
            <a:endParaRPr lang="en-GB" sz="2000" dirty="0">
              <a:latin typeface="Times New Roman" panose="02020603050405020304" pitchFamily="18" charset="0"/>
              <a:cs typeface="Times New Roman" panose="02020603050405020304" pitchFamily="18" charset="0"/>
            </a:endParaRPr>
          </a:p>
          <a:p>
            <a:pPr marL="12700" marR="5715" algn="just">
              <a:lnSpc>
                <a:spcPct val="103000"/>
              </a:lnSpc>
              <a:spcBef>
                <a:spcPts val="585"/>
              </a:spcBef>
            </a:pPr>
            <a:r>
              <a:rPr lang="en-GB" sz="2000" dirty="0">
                <a:latin typeface="Times New Roman" panose="02020603050405020304" pitchFamily="18" charset="0"/>
                <a:cs typeface="Times New Roman" panose="02020603050405020304" pitchFamily="18" charset="0"/>
              </a:rPr>
              <a:t>Nor</a:t>
            </a:r>
            <a:r>
              <a:rPr lang="en-GB" sz="2000" spc="8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is</a:t>
            </a:r>
            <a:r>
              <a:rPr lang="en-GB" sz="2000" spc="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lock</a:t>
            </a:r>
            <a:r>
              <a:rPr lang="en-GB" sz="2000" spc="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a:t>
            </a:r>
            <a:r>
              <a:rPr lang="en-GB" sz="2000" spc="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restricted</a:t>
            </a:r>
            <a:r>
              <a:rPr lang="en-GB" sz="2000" spc="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1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customers</a:t>
            </a:r>
            <a:r>
              <a:rPr lang="en-GB" sz="2000" spc="1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a:t>
            </a:r>
            <a:r>
              <a:rPr lang="en-GB" sz="2000" spc="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suppliers;</a:t>
            </a:r>
            <a:r>
              <a:rPr lang="en-GB" sz="2000" spc="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partners</a:t>
            </a:r>
            <a:r>
              <a:rPr lang="en-GB" sz="2000" spc="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are</a:t>
            </a:r>
            <a:r>
              <a:rPr lang="en-GB" sz="2000" spc="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susceptible</a:t>
            </a:r>
            <a:r>
              <a:rPr lang="en-GB" sz="2000" spc="95"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as </a:t>
            </a:r>
            <a:r>
              <a:rPr lang="en-GB" sz="2000" dirty="0">
                <a:latin typeface="Times New Roman" panose="02020603050405020304" pitchFamily="18" charset="0"/>
                <a:cs typeface="Times New Roman" panose="02020603050405020304" pitchFamily="18" charset="0"/>
              </a:rPr>
              <a:t>well.</a:t>
            </a:r>
            <a:r>
              <a:rPr lang="en-GB" sz="2000" spc="3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For</a:t>
            </a:r>
            <a:r>
              <a:rPr lang="en-GB" sz="2000" spc="3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example,</a:t>
            </a:r>
            <a:r>
              <a:rPr lang="en-GB" sz="2000" spc="3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Pratt</a:t>
            </a:r>
            <a:r>
              <a:rPr lang="en-GB" sz="2000" spc="3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&amp;</a:t>
            </a:r>
            <a:r>
              <a:rPr lang="en-GB" sz="2000" spc="3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Whitney,</a:t>
            </a:r>
            <a:r>
              <a:rPr lang="en-GB" sz="2000" spc="3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as</a:t>
            </a:r>
            <a:r>
              <a:rPr lang="en-GB" sz="2000" spc="3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3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manufacturer</a:t>
            </a:r>
            <a:r>
              <a:rPr lang="en-GB" sz="2000" spc="36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of</a:t>
            </a:r>
            <a:r>
              <a:rPr lang="en-GB" sz="2000" spc="3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certain</a:t>
            </a:r>
            <a:r>
              <a:rPr lang="en-GB" sz="2000" spc="355"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aircraft </a:t>
            </a:r>
            <a:r>
              <a:rPr lang="en-GB" sz="2000" dirty="0">
                <a:latin typeface="Times New Roman" panose="02020603050405020304" pitchFamily="18" charset="0"/>
                <a:cs typeface="Times New Roman" panose="02020603050405020304" pitchFamily="18" charset="0"/>
              </a:rPr>
              <a:t>engines</a:t>
            </a:r>
            <a:r>
              <a:rPr lang="en-GB" sz="2000" spc="1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designed</a:t>
            </a:r>
            <a:r>
              <a:rPr lang="en-GB" sz="2000" spc="1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specifically</a:t>
            </a:r>
            <a:r>
              <a:rPr lang="en-GB" sz="2000" spc="1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for</a:t>
            </a:r>
            <a:r>
              <a:rPr lang="en-GB" sz="2000" spc="1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Douglas</a:t>
            </a:r>
            <a:r>
              <a:rPr lang="en-GB" sz="2000" spc="1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aircraft,</a:t>
            </a:r>
            <a:r>
              <a:rPr lang="en-GB" sz="2000" spc="1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was</a:t>
            </a:r>
            <a:r>
              <a:rPr lang="en-GB" sz="2000" spc="1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long</a:t>
            </a:r>
            <a:r>
              <a:rPr lang="en-GB" sz="2000" spc="1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locked</a:t>
            </a:r>
            <a:r>
              <a:rPr lang="en-GB" sz="2000" spc="140" dirty="0">
                <a:latin typeface="Times New Roman" panose="02020603050405020304" pitchFamily="18" charset="0"/>
                <a:cs typeface="Times New Roman" panose="02020603050405020304" pitchFamily="18" charset="0"/>
              </a:rPr>
              <a:t>  </a:t>
            </a:r>
            <a:r>
              <a:rPr lang="en-GB" sz="2000" spc="-20" dirty="0">
                <a:latin typeface="Times New Roman" panose="02020603050405020304" pitchFamily="18" charset="0"/>
                <a:cs typeface="Times New Roman" panose="02020603050405020304" pitchFamily="18" charset="0"/>
              </a:rPr>
              <a:t>into </a:t>
            </a:r>
            <a:r>
              <a:rPr lang="en-GB" sz="2000" dirty="0">
                <a:latin typeface="Times New Roman" panose="02020603050405020304" pitchFamily="18" charset="0"/>
                <a:cs typeface="Times New Roman" panose="02020603050405020304" pitchFamily="18" charset="0"/>
              </a:rPr>
              <a:t>McDonnell</a:t>
            </a:r>
            <a:r>
              <a:rPr lang="en-GB" sz="2000" spc="3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Douglas,</a:t>
            </a:r>
            <a:r>
              <a:rPr lang="en-GB" sz="2000" spc="3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even</a:t>
            </a:r>
            <a:r>
              <a:rPr lang="en-GB" sz="2000" spc="3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though</a:t>
            </a:r>
            <a:r>
              <a:rPr lang="en-GB" sz="2000" spc="3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it</a:t>
            </a:r>
            <a:r>
              <a:rPr lang="en-GB" sz="2000" spc="3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had</a:t>
            </a:r>
            <a:r>
              <a:rPr lang="en-GB" sz="2000" spc="3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no</a:t>
            </a:r>
            <a:r>
              <a:rPr lang="en-GB" sz="2000" spc="38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intention</a:t>
            </a:r>
            <a:r>
              <a:rPr lang="en-GB" sz="2000" spc="3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of</a:t>
            </a:r>
            <a:r>
              <a:rPr lang="en-GB" sz="2000" spc="38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selling</a:t>
            </a:r>
            <a:r>
              <a:rPr lang="en-GB" sz="2000" spc="3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375"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engines </a:t>
            </a:r>
            <a:r>
              <a:rPr lang="en-GB" sz="2000" dirty="0">
                <a:latin typeface="Times New Roman" panose="02020603050405020304" pitchFamily="18" charset="0"/>
                <a:cs typeface="Times New Roman" panose="02020603050405020304" pitchFamily="18" charset="0"/>
              </a:rPr>
              <a:t>directly</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6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McDonnell</a:t>
            </a:r>
            <a:r>
              <a:rPr lang="en-GB" sz="2000" spc="45"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Douglas.</a:t>
            </a:r>
            <a:endParaRPr lang="en-GB" sz="2000" dirty="0">
              <a:latin typeface="Times New Roman" panose="02020603050405020304" pitchFamily="18" charset="0"/>
              <a:cs typeface="Times New Roman" panose="02020603050405020304" pitchFamily="18" charset="0"/>
            </a:endParaRPr>
          </a:p>
          <a:p>
            <a:pPr marL="12700" marR="5080" algn="just">
              <a:lnSpc>
                <a:spcPct val="102800"/>
              </a:lnSpc>
              <a:spcBef>
                <a:spcPts val="595"/>
              </a:spcBef>
            </a:pPr>
            <a:r>
              <a:rPr lang="en-GB" sz="2000" dirty="0">
                <a:latin typeface="Times New Roman" panose="02020603050405020304" pitchFamily="18" charset="0"/>
                <a:cs typeface="Times New Roman" panose="02020603050405020304" pitchFamily="18" charset="0"/>
              </a:rPr>
              <a:t>We</a:t>
            </a:r>
            <a:r>
              <a:rPr lang="en-GB" sz="2000" spc="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see</a:t>
            </a:r>
            <a:r>
              <a:rPr lang="en-GB" sz="2000" spc="4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seller</a:t>
            </a:r>
            <a:r>
              <a:rPr lang="en-GB" sz="2000" spc="4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lock</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a:t>
            </a:r>
            <a:r>
              <a:rPr lang="en-GB" sz="2000" spc="4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bilateral</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lock</a:t>
            </a:r>
            <a:r>
              <a:rPr lang="en-GB" sz="2000" spc="4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a:t>
            </a:r>
            <a:r>
              <a:rPr lang="en-GB" sz="2000" spc="5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partner</a:t>
            </a:r>
            <a:r>
              <a:rPr lang="en-GB" sz="2000" spc="49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lock</a:t>
            </a:r>
            <a:r>
              <a:rPr lang="en-GB" sz="2000" spc="5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a:t>
            </a:r>
            <a:r>
              <a:rPr lang="en-GB" sz="2000" spc="4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frequently</a:t>
            </a:r>
            <a:r>
              <a:rPr lang="en-GB" sz="2000" spc="50"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in </a:t>
            </a:r>
            <a:r>
              <a:rPr lang="en-GB" sz="2000" dirty="0">
                <a:latin typeface="Times New Roman" panose="02020603050405020304" pitchFamily="18" charset="0"/>
                <a:cs typeface="Times New Roman" panose="02020603050405020304" pitchFamily="18" charset="0"/>
              </a:rPr>
              <a:t>information</a:t>
            </a:r>
            <a:r>
              <a:rPr lang="en-GB" sz="2000" spc="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industries.</a:t>
            </a:r>
            <a:r>
              <a:rPr lang="en-GB" sz="2000" spc="6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Software</a:t>
            </a:r>
            <a:r>
              <a:rPr lang="en-GB" sz="2000" spc="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houses</a:t>
            </a:r>
            <a:r>
              <a:rPr lang="en-GB" sz="2000" spc="6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that</a:t>
            </a:r>
            <a:r>
              <a:rPr lang="en-GB" sz="2000" spc="6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initially</a:t>
            </a:r>
            <a:r>
              <a:rPr lang="en-GB" sz="2000" spc="6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specialized</a:t>
            </a:r>
            <a:r>
              <a:rPr lang="en-GB" sz="2000" spc="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a:t>
            </a:r>
            <a:r>
              <a:rPr lang="en-GB" sz="2000" spc="60"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writing </a:t>
            </a:r>
            <a:r>
              <a:rPr lang="en-GB" sz="2000" dirty="0">
                <a:latin typeface="Times New Roman" panose="02020603050405020304" pitchFamily="18" charset="0"/>
                <a:cs typeface="Times New Roman" panose="02020603050405020304" pitchFamily="18" charset="0"/>
              </a:rPr>
              <a:t>software</a:t>
            </a:r>
            <a:r>
              <a:rPr lang="en-GB" sz="2000" spc="21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for</a:t>
            </a:r>
            <a:r>
              <a:rPr lang="en-GB" sz="2000" spc="21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Apple</a:t>
            </a:r>
            <a:r>
              <a:rPr lang="en-GB" sz="2000" spc="22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computers</a:t>
            </a:r>
            <a:r>
              <a:rPr lang="en-GB" sz="2000" spc="2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learned</a:t>
            </a:r>
            <a:r>
              <a:rPr lang="en-GB" sz="2000" spc="2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all</a:t>
            </a:r>
            <a:r>
              <a:rPr lang="en-GB" sz="2000" spc="21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too</a:t>
            </a:r>
            <a:r>
              <a:rPr lang="en-GB" sz="2000" spc="21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soon</a:t>
            </a:r>
            <a:r>
              <a:rPr lang="en-GB" sz="2000" spc="20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that</a:t>
            </a:r>
            <a:r>
              <a:rPr lang="en-GB" sz="2000" spc="2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they</a:t>
            </a:r>
            <a:r>
              <a:rPr lang="en-GB" sz="2000" spc="20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needed</a:t>
            </a:r>
            <a:r>
              <a:rPr lang="en-GB" sz="2000" spc="21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210"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retool </a:t>
            </a:r>
            <a:r>
              <a:rPr lang="en-GB" sz="2000" dirty="0">
                <a:latin typeface="Times New Roman" panose="02020603050405020304" pitchFamily="18" charset="0"/>
                <a:cs typeface="Times New Roman" panose="02020603050405020304" pitchFamily="18" charset="0"/>
              </a:rPr>
              <a:t>and</a:t>
            </a:r>
            <a:r>
              <a:rPr lang="en-GB" sz="2000" spc="16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thus</a:t>
            </a:r>
            <a:r>
              <a:rPr lang="en-GB" sz="2000" spc="19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bear</a:t>
            </a:r>
            <a:r>
              <a:rPr lang="en-GB" sz="2000" spc="1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very</a:t>
            </a:r>
            <a:r>
              <a:rPr lang="en-GB" sz="2000" spc="1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real</a:t>
            </a:r>
            <a:r>
              <a:rPr lang="en-GB" sz="2000" spc="1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switching</a:t>
            </a:r>
            <a:r>
              <a:rPr lang="en-GB" sz="2000" spc="1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costs:</a:t>
            </a:r>
            <a:r>
              <a:rPr lang="en-GB" sz="2000" spc="17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they</a:t>
            </a:r>
            <a:r>
              <a:rPr lang="en-GB" sz="2000" spc="1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had</a:t>
            </a:r>
            <a:r>
              <a:rPr lang="en-GB" sz="2000" spc="18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17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become</a:t>
            </a:r>
            <a:r>
              <a:rPr lang="en-GB" sz="2000" spc="17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adept</a:t>
            </a:r>
            <a:r>
              <a:rPr lang="en-GB" sz="2000" spc="17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at</a:t>
            </a:r>
            <a:r>
              <a:rPr lang="en-GB" sz="2000" spc="170"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writing </a:t>
            </a:r>
            <a:r>
              <a:rPr lang="en-GB" sz="2000" dirty="0">
                <a:latin typeface="Times New Roman" panose="02020603050405020304" pitchFamily="18" charset="0"/>
                <a:cs typeface="Times New Roman" panose="02020603050405020304" pitchFamily="18" charset="0"/>
              </a:rPr>
              <a:t>programs</a:t>
            </a:r>
            <a:r>
              <a:rPr lang="en-GB" sz="2000" spc="2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a:t>
            </a:r>
            <a:r>
              <a:rPr lang="en-GB" sz="2000" spc="2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run</a:t>
            </a:r>
            <a:r>
              <a:rPr lang="en-GB" sz="2000" spc="2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on</a:t>
            </a:r>
            <a:r>
              <a:rPr lang="en-GB" sz="2000" spc="21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DOS</a:t>
            </a:r>
            <a:r>
              <a:rPr lang="en-GB" sz="2000" spc="21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or</a:t>
            </a:r>
            <a:r>
              <a:rPr lang="en-GB" sz="2000" spc="2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Windows.</a:t>
            </a:r>
            <a:r>
              <a:rPr lang="en-GB" sz="2000" spc="21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Likewise</a:t>
            </a:r>
            <a:r>
              <a:rPr lang="en-GB" sz="2000" spc="22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for</a:t>
            </a:r>
            <a:r>
              <a:rPr lang="en-GB" sz="2000" spc="21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companies</a:t>
            </a:r>
            <a:r>
              <a:rPr lang="en-GB" sz="2000" spc="21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specializing</a:t>
            </a:r>
            <a:r>
              <a:rPr lang="en-GB" sz="2000" spc="210" dirty="0">
                <a:latin typeface="Times New Roman" panose="02020603050405020304" pitchFamily="18" charset="0"/>
                <a:cs typeface="Times New Roman" panose="02020603050405020304" pitchFamily="18" charset="0"/>
              </a:rPr>
              <a:t> </a:t>
            </a:r>
            <a:r>
              <a:rPr lang="en-GB" sz="2000" spc="-25" dirty="0">
                <a:latin typeface="Times New Roman" panose="02020603050405020304" pitchFamily="18" charset="0"/>
                <a:cs typeface="Times New Roman" panose="02020603050405020304" pitchFamily="18" charset="0"/>
              </a:rPr>
              <a:t>in </a:t>
            </a:r>
            <a:r>
              <a:rPr lang="en-GB" sz="2000" dirty="0">
                <a:latin typeface="Times New Roman" panose="02020603050405020304" pitchFamily="18" charset="0"/>
                <a:cs typeface="Times New Roman" panose="02020603050405020304" pitchFamily="18" charset="0"/>
              </a:rPr>
              <a:t>writing</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games</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for</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Sony’s</a:t>
            </a:r>
            <a:r>
              <a:rPr lang="en-GB" sz="2000" spc="4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play</a:t>
            </a:r>
            <a:r>
              <a:rPr lang="en-GB" sz="2000" spc="3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station</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or</a:t>
            </a:r>
            <a:r>
              <a:rPr lang="en-GB" sz="2000" spc="35"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Nintendo</a:t>
            </a:r>
            <a:r>
              <a:rPr lang="en-GB" sz="2000" spc="4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64</a:t>
            </a:r>
            <a:r>
              <a:rPr lang="en-GB" sz="2000" spc="45"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platform.</a:t>
            </a:r>
            <a:endParaRPr lang="en-GB"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1345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60C1F5-36E3-4211-A0B3-504103EA04B0}"/>
              </a:ext>
            </a:extLst>
          </p:cNvPr>
          <p:cNvSpPr>
            <a:spLocks noGrp="1"/>
          </p:cNvSpPr>
          <p:nvPr>
            <p:ph idx="1"/>
          </p:nvPr>
        </p:nvSpPr>
        <p:spPr>
          <a:xfrm>
            <a:off x="174171" y="121920"/>
            <a:ext cx="11904618" cy="6601097"/>
          </a:xfrm>
        </p:spPr>
        <p:txBody>
          <a:bodyPr/>
          <a:lstStyle/>
          <a:p>
            <a:pPr marL="483870" lvl="2" indent="-471170" algn="just">
              <a:lnSpc>
                <a:spcPct val="100000"/>
              </a:lnSpc>
              <a:buAutoNum type="arabicPeriod" startAt="5"/>
              <a:tabLst>
                <a:tab pos="483870" algn="l"/>
              </a:tabLst>
            </a:pPr>
            <a:r>
              <a:rPr lang="en-GB" sz="1150" b="1" dirty="0">
                <a:latin typeface="Verdana"/>
                <a:cs typeface="Verdana"/>
              </a:rPr>
              <a:t>Lock-in</a:t>
            </a:r>
            <a:r>
              <a:rPr lang="en-GB" sz="1150" b="1" spc="25" dirty="0">
                <a:latin typeface="Verdana"/>
                <a:cs typeface="Verdana"/>
              </a:rPr>
              <a:t> </a:t>
            </a:r>
            <a:r>
              <a:rPr lang="en-GB" sz="1150" b="1" spc="-10" dirty="0">
                <a:latin typeface="Verdana"/>
                <a:cs typeface="Verdana"/>
              </a:rPr>
              <a:t>Cycle</a:t>
            </a:r>
            <a:endParaRPr lang="en-GB" sz="1150" dirty="0">
              <a:latin typeface="Verdana"/>
              <a:cs typeface="Verdana"/>
            </a:endParaRPr>
          </a:p>
          <a:p>
            <a:pPr>
              <a:lnSpc>
                <a:spcPct val="100000"/>
              </a:lnSpc>
              <a:spcBef>
                <a:spcPts val="40"/>
              </a:spcBef>
            </a:pPr>
            <a:endParaRPr lang="en-GB" sz="1150" dirty="0">
              <a:latin typeface="Verdana"/>
              <a:cs typeface="Verdana"/>
            </a:endParaRPr>
          </a:p>
          <a:p>
            <a:pPr marL="12700" marR="5715" algn="just">
              <a:lnSpc>
                <a:spcPct val="102600"/>
              </a:lnSpc>
              <a:spcBef>
                <a:spcPts val="5"/>
              </a:spcBef>
            </a:pPr>
            <a:r>
              <a:rPr lang="en-GB" sz="2400" dirty="0">
                <a:latin typeface="Times New Roman" panose="02020603050405020304" pitchFamily="18" charset="0"/>
                <a:cs typeface="Times New Roman" panose="02020603050405020304" pitchFamily="18" charset="0"/>
              </a:rPr>
              <a:t>A</a:t>
            </a:r>
            <a:r>
              <a:rPr lang="en-GB" sz="2400" spc="5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life-cycle</a:t>
            </a:r>
            <a:r>
              <a:rPr lang="en-GB" sz="2400" spc="5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management</a:t>
            </a:r>
            <a:r>
              <a:rPr lang="en-GB" sz="2400" spc="5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is</a:t>
            </a:r>
            <a:r>
              <a:rPr lang="en-GB" sz="2400" spc="6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a:t>
            </a:r>
            <a:r>
              <a:rPr lang="en-GB" sz="2400" spc="5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thing</a:t>
            </a:r>
            <a:r>
              <a:rPr lang="en-GB" sz="2400" spc="5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a:t>
            </a:r>
            <a:r>
              <a:rPr lang="en-GB" sz="2400" spc="5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a:t>
            </a:r>
            <a:r>
              <a:rPr lang="en-GB" sz="2400" spc="7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future.</a:t>
            </a:r>
            <a:r>
              <a:rPr lang="en-GB" sz="2400" spc="8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Given</a:t>
            </a:r>
            <a:r>
              <a:rPr lang="en-GB" sz="2400" spc="5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different</a:t>
            </a:r>
            <a:r>
              <a:rPr lang="en-GB" sz="2400" spc="5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views</a:t>
            </a:r>
            <a:r>
              <a:rPr lang="en-GB" sz="2400" spc="5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a:t>
            </a:r>
            <a:r>
              <a:rPr lang="en-GB" sz="2400" spc="6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sellers </a:t>
            </a:r>
            <a:r>
              <a:rPr lang="en-GB" sz="2400" dirty="0">
                <a:latin typeface="Times New Roman" panose="02020603050405020304" pitchFamily="18" charset="0"/>
                <a:cs typeface="Times New Roman" panose="02020603050405020304" pitchFamily="18" charset="0"/>
              </a:rPr>
              <a:t>and</a:t>
            </a:r>
            <a:r>
              <a:rPr lang="en-GB" sz="2400" spc="10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buyers</a:t>
            </a:r>
            <a:r>
              <a:rPr lang="en-GB" sz="2400" spc="114"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regarding</a:t>
            </a:r>
            <a:r>
              <a:rPr lang="en-GB" sz="2400" spc="11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their</a:t>
            </a:r>
            <a:r>
              <a:rPr lang="en-GB" sz="2400" spc="114"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tolerance</a:t>
            </a:r>
            <a:r>
              <a:rPr lang="en-GB" sz="2400" spc="11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for</a:t>
            </a:r>
            <a:r>
              <a:rPr lang="en-GB" sz="2400" spc="10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risk,</a:t>
            </a:r>
            <a:r>
              <a:rPr lang="en-GB" sz="2400" spc="12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discount</a:t>
            </a:r>
            <a:r>
              <a:rPr lang="en-GB" sz="2400" spc="114"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rate,</a:t>
            </a:r>
            <a:r>
              <a:rPr lang="en-GB" sz="2400" spc="11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operational </a:t>
            </a:r>
            <a:r>
              <a:rPr lang="en-GB" sz="2400" dirty="0">
                <a:latin typeface="Times New Roman" panose="02020603050405020304" pitchFamily="18" charset="0"/>
                <a:cs typeface="Times New Roman" panose="02020603050405020304" pitchFamily="18" charset="0"/>
              </a:rPr>
              <a:t>constraints,</a:t>
            </a:r>
            <a:r>
              <a:rPr lang="en-GB" sz="2400" spc="3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and</a:t>
            </a:r>
            <a:r>
              <a:rPr lang="en-GB" sz="2400" spc="28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future</a:t>
            </a:r>
            <a:r>
              <a:rPr lang="en-GB" sz="2400" spc="31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perspectives</a:t>
            </a:r>
            <a:r>
              <a:rPr lang="en-GB" sz="2400" spc="3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a:t>
            </a:r>
            <a:r>
              <a:rPr lang="en-GB" sz="2400" spc="3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market,</a:t>
            </a:r>
            <a:r>
              <a:rPr lang="en-GB" sz="2400" spc="29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there</a:t>
            </a:r>
            <a:r>
              <a:rPr lang="en-GB" sz="2400" spc="31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are</a:t>
            </a:r>
            <a:r>
              <a:rPr lang="en-GB" sz="2400" spc="30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sufficient</a:t>
            </a:r>
            <a:r>
              <a:rPr lang="en-GB" sz="2400" spc="29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room</a:t>
            </a:r>
            <a:r>
              <a:rPr lang="en-GB" sz="2400" spc="300" dirty="0">
                <a:latin typeface="Times New Roman" panose="02020603050405020304" pitchFamily="18" charset="0"/>
                <a:cs typeface="Times New Roman" panose="02020603050405020304" pitchFamily="18" charset="0"/>
              </a:rPr>
              <a:t> </a:t>
            </a:r>
            <a:r>
              <a:rPr lang="en-GB" sz="2400" spc="-25" dirty="0">
                <a:latin typeface="Times New Roman" panose="02020603050405020304" pitchFamily="18" charset="0"/>
                <a:cs typeface="Times New Roman" panose="02020603050405020304" pitchFamily="18" charset="0"/>
              </a:rPr>
              <a:t>for </a:t>
            </a:r>
            <a:r>
              <a:rPr lang="en-GB" sz="2400" dirty="0">
                <a:latin typeface="Times New Roman" panose="02020603050405020304" pitchFamily="18" charset="0"/>
                <a:cs typeface="Times New Roman" panose="02020603050405020304" pitchFamily="18" charset="0"/>
              </a:rPr>
              <a:t>mutual</a:t>
            </a:r>
            <a:r>
              <a:rPr lang="en-GB" sz="2400" spc="5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benefits</a:t>
            </a:r>
            <a:r>
              <a:rPr lang="en-GB" sz="2400" spc="3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from</a:t>
            </a:r>
            <a:r>
              <a:rPr lang="en-GB" sz="2400" spc="4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a:t>
            </a:r>
            <a:r>
              <a:rPr lang="en-GB" sz="2400" spc="3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life-cycle</a:t>
            </a:r>
            <a:r>
              <a:rPr lang="en-GB" sz="2400" spc="55" dirty="0">
                <a:latin typeface="Times New Roman" panose="02020603050405020304" pitchFamily="18" charset="0"/>
                <a:cs typeface="Times New Roman" panose="02020603050405020304" pitchFamily="18" charset="0"/>
              </a:rPr>
              <a:t> </a:t>
            </a:r>
            <a:r>
              <a:rPr lang="en-GB" sz="2400" spc="-20" dirty="0">
                <a:latin typeface="Times New Roman" panose="02020603050405020304" pitchFamily="18" charset="0"/>
                <a:cs typeface="Times New Roman" panose="02020603050405020304" pitchFamily="18" charset="0"/>
              </a:rPr>
              <a:t>deal.</a:t>
            </a:r>
          </a:p>
          <a:p>
            <a:pPr marL="12700" marR="5715" algn="just">
              <a:lnSpc>
                <a:spcPct val="102600"/>
              </a:lnSpc>
              <a:spcBef>
                <a:spcPts val="5"/>
              </a:spcBef>
            </a:pPr>
            <a:endParaRPr lang="en-GB" sz="2400" spc="-20" dirty="0">
              <a:latin typeface="Times New Roman" panose="02020603050405020304" pitchFamily="18" charset="0"/>
              <a:cs typeface="Times New Roman" panose="02020603050405020304" pitchFamily="18" charset="0"/>
            </a:endParaRPr>
          </a:p>
          <a:p>
            <a:pPr marL="12700" marR="5715" algn="just">
              <a:lnSpc>
                <a:spcPct val="102600"/>
              </a:lnSpc>
              <a:spcBef>
                <a:spcPts val="5"/>
              </a:spcBef>
            </a:pPr>
            <a:endParaRPr lang="en-GB" sz="2400" spc="-20" dirty="0">
              <a:latin typeface="Times New Roman" panose="02020603050405020304" pitchFamily="18" charset="0"/>
              <a:cs typeface="Times New Roman" panose="02020603050405020304" pitchFamily="18" charset="0"/>
            </a:endParaRPr>
          </a:p>
          <a:p>
            <a:pPr marL="12700" marR="5715" algn="just">
              <a:lnSpc>
                <a:spcPct val="102600"/>
              </a:lnSpc>
              <a:spcBef>
                <a:spcPts val="5"/>
              </a:spcBef>
            </a:pPr>
            <a:endParaRPr lang="en-GB" sz="2400" spc="-20" dirty="0">
              <a:latin typeface="Times New Roman" panose="02020603050405020304" pitchFamily="18" charset="0"/>
              <a:cs typeface="Times New Roman" panose="02020603050405020304" pitchFamily="18" charset="0"/>
            </a:endParaRPr>
          </a:p>
          <a:p>
            <a:pPr marL="12700" marR="5715" algn="just">
              <a:lnSpc>
                <a:spcPct val="102600"/>
              </a:lnSpc>
              <a:spcBef>
                <a:spcPts val="5"/>
              </a:spcBef>
            </a:pPr>
            <a:endParaRPr lang="en-GB" sz="2400" dirty="0">
              <a:latin typeface="Times New Roman" panose="02020603050405020304" pitchFamily="18" charset="0"/>
              <a:cs typeface="Times New Roman" panose="02020603050405020304" pitchFamily="18" charset="0"/>
            </a:endParaRPr>
          </a:p>
          <a:p>
            <a:pPr marL="12700">
              <a:lnSpc>
                <a:spcPct val="100000"/>
              </a:lnSpc>
              <a:spcBef>
                <a:spcPts val="5"/>
              </a:spcBef>
            </a:pPr>
            <a:r>
              <a:rPr lang="en-GB" sz="2400" dirty="0">
                <a:latin typeface="Times New Roman" panose="02020603050405020304" pitchFamily="18" charset="0"/>
                <a:cs typeface="Times New Roman" panose="02020603050405020304" pitchFamily="18" charset="0"/>
              </a:rPr>
              <a:t>The</a:t>
            </a:r>
            <a:r>
              <a:rPr lang="en-GB" sz="2400" spc="3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lock-in</a:t>
            </a:r>
            <a:r>
              <a:rPr lang="en-GB" sz="2400" spc="2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cycle</a:t>
            </a:r>
            <a:r>
              <a:rPr lang="en-GB" sz="2400" spc="4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consist</a:t>
            </a:r>
            <a:r>
              <a:rPr lang="en-GB" sz="2400" spc="3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a:t>
            </a:r>
            <a:r>
              <a:rPr lang="en-GB" sz="2400" spc="2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a:t>
            </a:r>
            <a:r>
              <a:rPr lang="en-GB" sz="2400" spc="4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following</a:t>
            </a:r>
            <a:r>
              <a:rPr lang="en-GB" sz="2400" spc="3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four</a:t>
            </a:r>
            <a:r>
              <a:rPr lang="en-GB" sz="2400" spc="3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phases:</a:t>
            </a:r>
            <a:endParaRPr lang="en-GB" sz="2400" dirty="0">
              <a:latin typeface="Times New Roman" panose="02020603050405020304" pitchFamily="18" charset="0"/>
              <a:cs typeface="Times New Roman" panose="02020603050405020304" pitchFamily="18" charset="0"/>
            </a:endParaRPr>
          </a:p>
          <a:p>
            <a:pPr marL="655320" indent="-198120">
              <a:lnSpc>
                <a:spcPct val="100000"/>
              </a:lnSpc>
              <a:spcBef>
                <a:spcPts val="45"/>
              </a:spcBef>
              <a:buAutoNum type="arabicPeriod"/>
              <a:tabLst>
                <a:tab pos="655320" algn="l"/>
              </a:tabLst>
            </a:pPr>
            <a:r>
              <a:rPr lang="en-GB" sz="2400" dirty="0">
                <a:latin typeface="Times New Roman" panose="02020603050405020304" pitchFamily="18" charset="0"/>
                <a:cs typeface="Times New Roman" panose="02020603050405020304" pitchFamily="18" charset="0"/>
              </a:rPr>
              <a:t>Brand-selection—no</a:t>
            </a:r>
            <a:r>
              <a:rPr lang="en-GB" sz="2400" spc="12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locks-</a:t>
            </a:r>
            <a:r>
              <a:rPr lang="en-GB" sz="2400" spc="-25" dirty="0">
                <a:latin typeface="Times New Roman" panose="02020603050405020304" pitchFamily="18" charset="0"/>
                <a:cs typeface="Times New Roman" panose="02020603050405020304" pitchFamily="18" charset="0"/>
              </a:rPr>
              <a:t>in.</a:t>
            </a:r>
            <a:endParaRPr lang="en-GB" sz="2400" dirty="0">
              <a:latin typeface="Times New Roman" panose="02020603050405020304" pitchFamily="18" charset="0"/>
              <a:cs typeface="Times New Roman" panose="02020603050405020304" pitchFamily="18" charset="0"/>
            </a:endParaRPr>
          </a:p>
          <a:p>
            <a:pPr marL="655320" indent="-198120">
              <a:lnSpc>
                <a:spcPct val="100000"/>
              </a:lnSpc>
              <a:spcBef>
                <a:spcPts val="50"/>
              </a:spcBef>
              <a:buAutoNum type="arabicPeriod"/>
              <a:tabLst>
                <a:tab pos="655320" algn="l"/>
              </a:tabLst>
            </a:pPr>
            <a:r>
              <a:rPr lang="en-GB" sz="2400" dirty="0">
                <a:latin typeface="Times New Roman" panose="02020603050405020304" pitchFamily="18" charset="0"/>
                <a:cs typeface="Times New Roman" panose="02020603050405020304" pitchFamily="18" charset="0"/>
              </a:rPr>
              <a:t>Sampling—</a:t>
            </a:r>
            <a:r>
              <a:rPr lang="en-GB" sz="2400" spc="4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period</a:t>
            </a:r>
            <a:r>
              <a:rPr lang="en-GB" sz="2400" spc="4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when</a:t>
            </a:r>
            <a:r>
              <a:rPr lang="en-GB" sz="2400" spc="4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firms</a:t>
            </a:r>
            <a:r>
              <a:rPr lang="en-GB" sz="2400" spc="5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compete</a:t>
            </a:r>
            <a:r>
              <a:rPr lang="en-GB" sz="2400" spc="6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for</a:t>
            </a:r>
            <a:r>
              <a:rPr lang="en-GB" sz="2400" spc="4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customers</a:t>
            </a:r>
            <a:endParaRPr lang="en-GB" sz="2400" dirty="0">
              <a:latin typeface="Times New Roman" panose="02020603050405020304" pitchFamily="18" charset="0"/>
              <a:cs typeface="Times New Roman" panose="02020603050405020304" pitchFamily="18" charset="0"/>
            </a:endParaRPr>
          </a:p>
          <a:p>
            <a:pPr marL="655320" indent="-198120">
              <a:lnSpc>
                <a:spcPct val="100000"/>
              </a:lnSpc>
              <a:spcBef>
                <a:spcPts val="35"/>
              </a:spcBef>
              <a:buAutoNum type="arabicPeriod"/>
              <a:tabLst>
                <a:tab pos="655320" algn="l"/>
              </a:tabLst>
            </a:pPr>
            <a:r>
              <a:rPr lang="en-GB" sz="2400" dirty="0">
                <a:latin typeface="Times New Roman" panose="02020603050405020304" pitchFamily="18" charset="0"/>
                <a:cs typeface="Times New Roman" panose="02020603050405020304" pitchFamily="18" charset="0"/>
              </a:rPr>
              <a:t>Entrenchment—</a:t>
            </a:r>
            <a:r>
              <a:rPr lang="en-GB" sz="2400" spc="7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learning</a:t>
            </a:r>
            <a:r>
              <a:rPr lang="en-GB" sz="2400" spc="7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increases</a:t>
            </a:r>
            <a:r>
              <a:rPr lang="en-GB" sz="2400" spc="8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lock-</a:t>
            </a:r>
            <a:r>
              <a:rPr lang="en-GB" sz="2400" spc="-25" dirty="0">
                <a:latin typeface="Times New Roman" panose="02020603050405020304" pitchFamily="18" charset="0"/>
                <a:cs typeface="Times New Roman" panose="02020603050405020304" pitchFamily="18" charset="0"/>
              </a:rPr>
              <a:t>in</a:t>
            </a:r>
            <a:endParaRPr lang="en-GB" sz="2400" dirty="0">
              <a:latin typeface="Times New Roman" panose="02020603050405020304" pitchFamily="18" charset="0"/>
              <a:cs typeface="Times New Roman" panose="02020603050405020304" pitchFamily="18" charset="0"/>
            </a:endParaRPr>
          </a:p>
          <a:p>
            <a:pPr marL="655320" indent="-198120">
              <a:lnSpc>
                <a:spcPct val="100000"/>
              </a:lnSpc>
              <a:spcBef>
                <a:spcPts val="35"/>
              </a:spcBef>
              <a:buAutoNum type="arabicPeriod"/>
              <a:tabLst>
                <a:tab pos="655320" algn="l"/>
              </a:tabLst>
            </a:pPr>
            <a:r>
              <a:rPr lang="en-GB" sz="2400" dirty="0">
                <a:latin typeface="Times New Roman" panose="02020603050405020304" pitchFamily="18" charset="0"/>
                <a:cs typeface="Times New Roman" panose="02020603050405020304" pitchFamily="18" charset="0"/>
              </a:rPr>
              <a:t>Lock-in—</a:t>
            </a:r>
            <a:r>
              <a:rPr lang="en-GB" sz="2400" spc="3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switching</a:t>
            </a:r>
            <a:r>
              <a:rPr lang="en-GB" sz="2400" spc="4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costs</a:t>
            </a:r>
            <a:r>
              <a:rPr lang="en-GB" sz="2400" spc="4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at</a:t>
            </a:r>
            <a:r>
              <a:rPr lang="en-GB" sz="2400" spc="4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their</a:t>
            </a:r>
            <a:r>
              <a:rPr lang="en-GB" sz="2400" spc="35" dirty="0">
                <a:latin typeface="Times New Roman" panose="02020603050405020304" pitchFamily="18" charset="0"/>
                <a:cs typeface="Times New Roman" panose="02020603050405020304" pitchFamily="18" charset="0"/>
              </a:rPr>
              <a:t> </a:t>
            </a:r>
            <a:r>
              <a:rPr lang="en-GB" sz="2400" spc="-20" dirty="0">
                <a:latin typeface="Times New Roman" panose="02020603050405020304" pitchFamily="18" charset="0"/>
                <a:cs typeface="Times New Roman" panose="02020603050405020304" pitchFamily="18" charset="0"/>
              </a:rPr>
              <a:t>peak</a:t>
            </a:r>
            <a:endParaRPr lang="en-GB" sz="2400" dirty="0">
              <a:latin typeface="Times New Roman" panose="02020603050405020304" pitchFamily="18" charset="0"/>
              <a:cs typeface="Times New Roman" panose="02020603050405020304" pitchFamily="18" charset="0"/>
            </a:endParaRPr>
          </a:p>
          <a:p>
            <a:pPr marL="655320" indent="-198120">
              <a:lnSpc>
                <a:spcPct val="100000"/>
              </a:lnSpc>
              <a:spcBef>
                <a:spcPts val="35"/>
              </a:spcBef>
              <a:buAutoNum type="arabicPeriod"/>
              <a:tabLst>
                <a:tab pos="655320" algn="l"/>
              </a:tabLst>
            </a:pPr>
            <a:r>
              <a:rPr lang="en-GB" sz="2400" spc="-10" dirty="0">
                <a:latin typeface="Times New Roman" panose="02020603050405020304" pitchFamily="18" charset="0"/>
                <a:cs typeface="Times New Roman" panose="02020603050405020304" pitchFamily="18" charset="0"/>
              </a:rPr>
              <a:t>Repeat</a:t>
            </a:r>
            <a:endParaRPr lang="en-GB"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1444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20C6D-B1FE-4E62-841B-47F8D469A4CC}"/>
              </a:ext>
            </a:extLst>
          </p:cNvPr>
          <p:cNvSpPr>
            <a:spLocks noGrp="1"/>
          </p:cNvSpPr>
          <p:nvPr>
            <p:ph idx="1"/>
          </p:nvPr>
        </p:nvSpPr>
        <p:spPr>
          <a:xfrm>
            <a:off x="78377" y="104502"/>
            <a:ext cx="12043954" cy="6662057"/>
          </a:xfrm>
        </p:spPr>
        <p:txBody>
          <a:bodyPr>
            <a:normAutofit fontScale="92500" lnSpcReduction="20000"/>
          </a:bodyPr>
          <a:lstStyle/>
          <a:p>
            <a:pPr marL="12700" algn="just">
              <a:lnSpc>
                <a:spcPct val="100000"/>
              </a:lnSpc>
              <a:spcBef>
                <a:spcPts val="5"/>
              </a:spcBef>
            </a:pPr>
            <a:r>
              <a:rPr lang="en-GB" b="1" dirty="0">
                <a:latin typeface="Verdana"/>
                <a:cs typeface="Verdana"/>
              </a:rPr>
              <a:t>Managing</a:t>
            </a:r>
            <a:r>
              <a:rPr lang="en-GB" b="1" spc="70" dirty="0">
                <a:latin typeface="Verdana"/>
                <a:cs typeface="Verdana"/>
              </a:rPr>
              <a:t> </a:t>
            </a:r>
            <a:r>
              <a:rPr lang="en-GB" b="1" dirty="0">
                <a:latin typeface="Verdana"/>
                <a:cs typeface="Verdana"/>
              </a:rPr>
              <a:t>Lock-</a:t>
            </a:r>
            <a:r>
              <a:rPr lang="en-GB" b="1" spc="-25" dirty="0">
                <a:latin typeface="Verdana"/>
                <a:cs typeface="Verdana"/>
              </a:rPr>
              <a:t>in</a:t>
            </a:r>
            <a:endParaRPr lang="en-GB" dirty="0">
              <a:latin typeface="Verdana"/>
              <a:cs typeface="Verdana"/>
            </a:endParaRPr>
          </a:p>
          <a:p>
            <a:pPr marL="12700" marR="5080" algn="just">
              <a:lnSpc>
                <a:spcPct val="102800"/>
              </a:lnSpc>
              <a:spcBef>
                <a:spcPts val="595"/>
              </a:spcBef>
            </a:pPr>
            <a:r>
              <a:rPr lang="en-GB" dirty="0">
                <a:latin typeface="Verdana"/>
                <a:cs typeface="Verdana"/>
              </a:rPr>
              <a:t>In</a:t>
            </a:r>
            <a:r>
              <a:rPr lang="en-GB" spc="90" dirty="0">
                <a:latin typeface="Verdana"/>
                <a:cs typeface="Verdana"/>
              </a:rPr>
              <a:t> </a:t>
            </a:r>
            <a:r>
              <a:rPr lang="en-GB" dirty="0">
                <a:latin typeface="Verdana"/>
                <a:cs typeface="Verdana"/>
              </a:rPr>
              <a:t>this</a:t>
            </a:r>
            <a:r>
              <a:rPr lang="en-GB" spc="90" dirty="0">
                <a:latin typeface="Verdana"/>
                <a:cs typeface="Verdana"/>
              </a:rPr>
              <a:t> </a:t>
            </a:r>
            <a:r>
              <a:rPr lang="en-GB" dirty="0">
                <a:latin typeface="Verdana"/>
                <a:cs typeface="Verdana"/>
              </a:rPr>
              <a:t>chapter</a:t>
            </a:r>
            <a:r>
              <a:rPr lang="en-GB" spc="110" dirty="0">
                <a:latin typeface="Verdana"/>
                <a:cs typeface="Verdana"/>
              </a:rPr>
              <a:t> </a:t>
            </a:r>
            <a:r>
              <a:rPr lang="en-GB" dirty="0">
                <a:latin typeface="Verdana"/>
                <a:cs typeface="Verdana"/>
              </a:rPr>
              <a:t>we</a:t>
            </a:r>
            <a:r>
              <a:rPr lang="en-GB" spc="114" dirty="0">
                <a:latin typeface="Verdana"/>
                <a:cs typeface="Verdana"/>
              </a:rPr>
              <a:t> </a:t>
            </a:r>
            <a:r>
              <a:rPr lang="en-GB" dirty="0">
                <a:latin typeface="Verdana"/>
                <a:cs typeface="Verdana"/>
              </a:rPr>
              <a:t>deal</a:t>
            </a:r>
            <a:r>
              <a:rPr lang="en-GB" spc="100" dirty="0">
                <a:latin typeface="Verdana"/>
                <a:cs typeface="Verdana"/>
              </a:rPr>
              <a:t> </a:t>
            </a:r>
            <a:r>
              <a:rPr lang="en-GB" dirty="0">
                <a:latin typeface="Verdana"/>
                <a:cs typeface="Verdana"/>
              </a:rPr>
              <a:t>with</a:t>
            </a:r>
            <a:r>
              <a:rPr lang="en-GB" spc="105" dirty="0">
                <a:latin typeface="Verdana"/>
                <a:cs typeface="Verdana"/>
              </a:rPr>
              <a:t> </a:t>
            </a:r>
            <a:r>
              <a:rPr lang="en-GB" dirty="0">
                <a:latin typeface="Verdana"/>
                <a:cs typeface="Verdana"/>
              </a:rPr>
              <a:t>the</a:t>
            </a:r>
            <a:r>
              <a:rPr lang="en-GB" spc="100" dirty="0">
                <a:latin typeface="Verdana"/>
                <a:cs typeface="Verdana"/>
              </a:rPr>
              <a:t> </a:t>
            </a:r>
            <a:r>
              <a:rPr lang="en-GB" dirty="0">
                <a:latin typeface="Verdana"/>
                <a:cs typeface="Verdana"/>
              </a:rPr>
              <a:t>strategies</a:t>
            </a:r>
            <a:r>
              <a:rPr lang="en-GB" spc="95" dirty="0">
                <a:latin typeface="Verdana"/>
                <a:cs typeface="Verdana"/>
              </a:rPr>
              <a:t> </a:t>
            </a:r>
            <a:r>
              <a:rPr lang="en-GB" dirty="0">
                <a:latin typeface="Verdana"/>
                <a:cs typeface="Verdana"/>
              </a:rPr>
              <a:t>for</a:t>
            </a:r>
            <a:r>
              <a:rPr lang="en-GB" spc="80" dirty="0">
                <a:latin typeface="Verdana"/>
                <a:cs typeface="Verdana"/>
              </a:rPr>
              <a:t> </a:t>
            </a:r>
            <a:r>
              <a:rPr lang="en-GB" dirty="0">
                <a:latin typeface="Verdana"/>
                <a:cs typeface="Verdana"/>
              </a:rPr>
              <a:t>managing</a:t>
            </a:r>
            <a:r>
              <a:rPr lang="en-GB" spc="90" dirty="0">
                <a:latin typeface="Verdana"/>
                <a:cs typeface="Verdana"/>
              </a:rPr>
              <a:t> </a:t>
            </a:r>
            <a:r>
              <a:rPr lang="en-GB" dirty="0">
                <a:latin typeface="Verdana"/>
                <a:cs typeface="Verdana"/>
              </a:rPr>
              <a:t>lock-in.</a:t>
            </a:r>
            <a:r>
              <a:rPr lang="en-GB" spc="95" dirty="0">
                <a:latin typeface="Verdana"/>
                <a:cs typeface="Verdana"/>
              </a:rPr>
              <a:t> </a:t>
            </a:r>
            <a:r>
              <a:rPr lang="en-GB" dirty="0">
                <a:latin typeface="Verdana"/>
                <a:cs typeface="Verdana"/>
              </a:rPr>
              <a:t>There</a:t>
            </a:r>
            <a:r>
              <a:rPr lang="en-GB" spc="100" dirty="0">
                <a:latin typeface="Verdana"/>
                <a:cs typeface="Verdana"/>
              </a:rPr>
              <a:t> </a:t>
            </a:r>
            <a:r>
              <a:rPr lang="en-GB" dirty="0">
                <a:latin typeface="Verdana"/>
                <a:cs typeface="Verdana"/>
              </a:rPr>
              <a:t>are</a:t>
            </a:r>
            <a:r>
              <a:rPr lang="en-GB" spc="105" dirty="0">
                <a:latin typeface="Verdana"/>
                <a:cs typeface="Verdana"/>
              </a:rPr>
              <a:t> </a:t>
            </a:r>
            <a:r>
              <a:rPr lang="en-GB" spc="-25" dirty="0">
                <a:latin typeface="Verdana"/>
                <a:cs typeface="Verdana"/>
              </a:rPr>
              <a:t>two </a:t>
            </a:r>
            <a:r>
              <a:rPr lang="en-GB" dirty="0">
                <a:latin typeface="Verdana"/>
                <a:cs typeface="Verdana"/>
              </a:rPr>
              <a:t>strategies</a:t>
            </a:r>
            <a:r>
              <a:rPr lang="en-GB" spc="100" dirty="0">
                <a:latin typeface="Verdana"/>
                <a:cs typeface="Verdana"/>
              </a:rPr>
              <a:t> </a:t>
            </a:r>
            <a:r>
              <a:rPr lang="en-GB" dirty="0">
                <a:latin typeface="Verdana"/>
                <a:cs typeface="Verdana"/>
              </a:rPr>
              <a:t>for</a:t>
            </a:r>
            <a:r>
              <a:rPr lang="en-GB" spc="90" dirty="0">
                <a:latin typeface="Verdana"/>
                <a:cs typeface="Verdana"/>
              </a:rPr>
              <a:t> </a:t>
            </a:r>
            <a:r>
              <a:rPr lang="en-GB" dirty="0">
                <a:latin typeface="Verdana"/>
                <a:cs typeface="Verdana"/>
              </a:rPr>
              <a:t>managing</a:t>
            </a:r>
            <a:r>
              <a:rPr lang="en-GB" spc="105" dirty="0">
                <a:latin typeface="Verdana"/>
                <a:cs typeface="Verdana"/>
              </a:rPr>
              <a:t> </a:t>
            </a:r>
            <a:r>
              <a:rPr lang="en-GB" dirty="0">
                <a:latin typeface="Verdana"/>
                <a:cs typeface="Verdana"/>
              </a:rPr>
              <a:t>lock-in.</a:t>
            </a:r>
            <a:r>
              <a:rPr lang="en-GB" spc="90" dirty="0">
                <a:latin typeface="Verdana"/>
                <a:cs typeface="Verdana"/>
              </a:rPr>
              <a:t> </a:t>
            </a:r>
            <a:r>
              <a:rPr lang="en-GB" dirty="0">
                <a:latin typeface="Verdana"/>
                <a:cs typeface="Verdana"/>
              </a:rPr>
              <a:t>Among</a:t>
            </a:r>
            <a:r>
              <a:rPr lang="en-GB" spc="100" dirty="0">
                <a:latin typeface="Verdana"/>
                <a:cs typeface="Verdana"/>
              </a:rPr>
              <a:t> </a:t>
            </a:r>
            <a:r>
              <a:rPr lang="en-GB" dirty="0">
                <a:latin typeface="Verdana"/>
                <a:cs typeface="Verdana"/>
              </a:rPr>
              <a:t>them</a:t>
            </a:r>
            <a:r>
              <a:rPr lang="en-GB" spc="95" dirty="0">
                <a:latin typeface="Verdana"/>
                <a:cs typeface="Verdana"/>
              </a:rPr>
              <a:t> </a:t>
            </a:r>
            <a:r>
              <a:rPr lang="en-GB" dirty="0">
                <a:latin typeface="Verdana"/>
                <a:cs typeface="Verdana"/>
              </a:rPr>
              <a:t>first</a:t>
            </a:r>
            <a:r>
              <a:rPr lang="en-GB" spc="95" dirty="0">
                <a:latin typeface="Verdana"/>
                <a:cs typeface="Verdana"/>
              </a:rPr>
              <a:t> </a:t>
            </a:r>
            <a:r>
              <a:rPr lang="en-GB" dirty="0">
                <a:latin typeface="Verdana"/>
                <a:cs typeface="Verdana"/>
              </a:rPr>
              <a:t>one</a:t>
            </a:r>
            <a:r>
              <a:rPr lang="en-GB" spc="105" dirty="0">
                <a:latin typeface="Verdana"/>
                <a:cs typeface="Verdana"/>
              </a:rPr>
              <a:t> </a:t>
            </a:r>
            <a:r>
              <a:rPr lang="en-GB" dirty="0">
                <a:latin typeface="Verdana"/>
                <a:cs typeface="Verdana"/>
              </a:rPr>
              <a:t>is</a:t>
            </a:r>
            <a:r>
              <a:rPr lang="en-GB" spc="100" dirty="0">
                <a:latin typeface="Verdana"/>
                <a:cs typeface="Verdana"/>
              </a:rPr>
              <a:t> </a:t>
            </a:r>
            <a:r>
              <a:rPr lang="en-GB" dirty="0">
                <a:latin typeface="Verdana"/>
                <a:cs typeface="Verdana"/>
              </a:rPr>
              <a:t>directed</a:t>
            </a:r>
            <a:r>
              <a:rPr lang="en-GB" spc="90" dirty="0">
                <a:latin typeface="Verdana"/>
                <a:cs typeface="Verdana"/>
              </a:rPr>
              <a:t> </a:t>
            </a:r>
            <a:r>
              <a:rPr lang="en-GB" dirty="0">
                <a:latin typeface="Verdana"/>
                <a:cs typeface="Verdana"/>
              </a:rPr>
              <a:t>at</a:t>
            </a:r>
            <a:r>
              <a:rPr lang="en-GB" spc="95" dirty="0">
                <a:latin typeface="Verdana"/>
                <a:cs typeface="Verdana"/>
              </a:rPr>
              <a:t> </a:t>
            </a:r>
            <a:r>
              <a:rPr lang="en-GB" b="1" dirty="0">
                <a:latin typeface="Verdana"/>
                <a:cs typeface="Verdana"/>
              </a:rPr>
              <a:t>buyers</a:t>
            </a:r>
            <a:r>
              <a:rPr lang="en-GB" b="1" spc="100" dirty="0">
                <a:latin typeface="Verdana"/>
                <a:cs typeface="Verdana"/>
              </a:rPr>
              <a:t> </a:t>
            </a:r>
            <a:r>
              <a:rPr lang="en-GB" b="1" spc="-25" dirty="0">
                <a:latin typeface="Verdana"/>
                <a:cs typeface="Verdana"/>
              </a:rPr>
              <a:t>of </a:t>
            </a:r>
            <a:r>
              <a:rPr lang="en-GB" b="1" dirty="0">
                <a:latin typeface="Verdana"/>
                <a:cs typeface="Verdana"/>
              </a:rPr>
              <a:t>information</a:t>
            </a:r>
            <a:r>
              <a:rPr lang="en-GB" b="1" spc="225" dirty="0">
                <a:latin typeface="Verdana"/>
                <a:cs typeface="Verdana"/>
              </a:rPr>
              <a:t>  </a:t>
            </a:r>
            <a:r>
              <a:rPr lang="en-GB" b="1" dirty="0">
                <a:latin typeface="Verdana"/>
                <a:cs typeface="Verdana"/>
              </a:rPr>
              <a:t>technology</a:t>
            </a:r>
            <a:r>
              <a:rPr lang="en-GB" dirty="0">
                <a:latin typeface="Verdana"/>
                <a:cs typeface="Verdana"/>
              </a:rPr>
              <a:t>,</a:t>
            </a:r>
            <a:r>
              <a:rPr lang="en-GB" spc="220" dirty="0">
                <a:latin typeface="Verdana"/>
                <a:cs typeface="Verdana"/>
              </a:rPr>
              <a:t>  </a:t>
            </a:r>
            <a:r>
              <a:rPr lang="en-GB" dirty="0">
                <a:latin typeface="Verdana"/>
                <a:cs typeface="Verdana"/>
              </a:rPr>
              <a:t>which</a:t>
            </a:r>
            <a:r>
              <a:rPr lang="en-GB" spc="210" dirty="0">
                <a:latin typeface="Verdana"/>
                <a:cs typeface="Verdana"/>
              </a:rPr>
              <a:t>  </a:t>
            </a:r>
            <a:r>
              <a:rPr lang="en-GB" dirty="0">
                <a:latin typeface="Verdana"/>
                <a:cs typeface="Verdana"/>
              </a:rPr>
              <a:t>includes</a:t>
            </a:r>
            <a:r>
              <a:rPr lang="en-GB" spc="210" dirty="0">
                <a:latin typeface="Verdana"/>
                <a:cs typeface="Verdana"/>
              </a:rPr>
              <a:t>  </a:t>
            </a:r>
            <a:r>
              <a:rPr lang="en-GB" dirty="0">
                <a:latin typeface="Verdana"/>
                <a:cs typeface="Verdana"/>
              </a:rPr>
              <a:t>virtually</a:t>
            </a:r>
            <a:r>
              <a:rPr lang="en-GB" spc="215" dirty="0">
                <a:latin typeface="Verdana"/>
                <a:cs typeface="Verdana"/>
              </a:rPr>
              <a:t>  </a:t>
            </a:r>
            <a:r>
              <a:rPr lang="en-GB" dirty="0">
                <a:latin typeface="Verdana"/>
                <a:cs typeface="Verdana"/>
              </a:rPr>
              <a:t>everyone</a:t>
            </a:r>
            <a:r>
              <a:rPr lang="en-GB" spc="225" dirty="0">
                <a:latin typeface="Verdana"/>
                <a:cs typeface="Verdana"/>
              </a:rPr>
              <a:t>  </a:t>
            </a:r>
            <a:r>
              <a:rPr lang="en-GB" dirty="0">
                <a:latin typeface="Verdana"/>
                <a:cs typeface="Verdana"/>
              </a:rPr>
              <a:t>in</a:t>
            </a:r>
            <a:r>
              <a:rPr lang="en-GB" spc="215" dirty="0">
                <a:latin typeface="Verdana"/>
                <a:cs typeface="Verdana"/>
              </a:rPr>
              <a:t>  </a:t>
            </a:r>
            <a:r>
              <a:rPr lang="en-GB" spc="-10" dirty="0">
                <a:latin typeface="Verdana"/>
                <a:cs typeface="Verdana"/>
              </a:rPr>
              <a:t>today’s </a:t>
            </a:r>
            <a:r>
              <a:rPr lang="en-GB" dirty="0">
                <a:latin typeface="Verdana"/>
                <a:cs typeface="Verdana"/>
              </a:rPr>
              <a:t>economy.</a:t>
            </a:r>
            <a:r>
              <a:rPr lang="en-GB" spc="360" dirty="0">
                <a:latin typeface="Verdana"/>
                <a:cs typeface="Verdana"/>
              </a:rPr>
              <a:t> </a:t>
            </a:r>
            <a:r>
              <a:rPr lang="en-GB" dirty="0">
                <a:latin typeface="Verdana"/>
                <a:cs typeface="Verdana"/>
              </a:rPr>
              <a:t>Buyers’</a:t>
            </a:r>
            <a:r>
              <a:rPr lang="en-GB" spc="385" dirty="0">
                <a:latin typeface="Verdana"/>
                <a:cs typeface="Verdana"/>
              </a:rPr>
              <a:t> </a:t>
            </a:r>
            <a:r>
              <a:rPr lang="en-GB" dirty="0">
                <a:latin typeface="Verdana"/>
                <a:cs typeface="Verdana"/>
              </a:rPr>
              <a:t>goal</a:t>
            </a:r>
            <a:r>
              <a:rPr lang="en-GB" spc="370" dirty="0">
                <a:latin typeface="Verdana"/>
                <a:cs typeface="Verdana"/>
              </a:rPr>
              <a:t> </a:t>
            </a:r>
            <a:r>
              <a:rPr lang="en-GB" dirty="0">
                <a:latin typeface="Verdana"/>
                <a:cs typeface="Verdana"/>
              </a:rPr>
              <a:t>is</a:t>
            </a:r>
            <a:r>
              <a:rPr lang="en-GB" spc="355" dirty="0">
                <a:latin typeface="Verdana"/>
                <a:cs typeface="Verdana"/>
              </a:rPr>
              <a:t> </a:t>
            </a:r>
            <a:r>
              <a:rPr lang="en-GB" dirty="0">
                <a:latin typeface="Verdana"/>
                <a:cs typeface="Verdana"/>
              </a:rPr>
              <a:t>to</a:t>
            </a:r>
            <a:r>
              <a:rPr lang="en-GB" spc="375" dirty="0">
                <a:latin typeface="Verdana"/>
                <a:cs typeface="Verdana"/>
              </a:rPr>
              <a:t> </a:t>
            </a:r>
            <a:r>
              <a:rPr lang="en-GB" dirty="0">
                <a:latin typeface="Verdana"/>
                <a:cs typeface="Verdana"/>
              </a:rPr>
              <a:t>avoid</a:t>
            </a:r>
            <a:r>
              <a:rPr lang="en-GB" spc="360" dirty="0">
                <a:latin typeface="Verdana"/>
                <a:cs typeface="Verdana"/>
              </a:rPr>
              <a:t> </a:t>
            </a:r>
            <a:r>
              <a:rPr lang="en-GB" dirty="0">
                <a:latin typeface="Verdana"/>
                <a:cs typeface="Verdana"/>
              </a:rPr>
              <a:t>hold-up</a:t>
            </a:r>
            <a:r>
              <a:rPr lang="en-GB" spc="355" dirty="0">
                <a:latin typeface="Verdana"/>
                <a:cs typeface="Verdana"/>
              </a:rPr>
              <a:t> </a:t>
            </a:r>
            <a:r>
              <a:rPr lang="en-GB" dirty="0">
                <a:latin typeface="Verdana"/>
                <a:cs typeface="Verdana"/>
              </a:rPr>
              <a:t>after</a:t>
            </a:r>
            <a:r>
              <a:rPr lang="en-GB" spc="360" dirty="0">
                <a:latin typeface="Verdana"/>
                <a:cs typeface="Verdana"/>
              </a:rPr>
              <a:t> </a:t>
            </a:r>
            <a:r>
              <a:rPr lang="en-GB" dirty="0">
                <a:latin typeface="Verdana"/>
                <a:cs typeface="Verdana"/>
              </a:rPr>
              <a:t>investment</a:t>
            </a:r>
            <a:r>
              <a:rPr lang="en-GB" spc="375" dirty="0">
                <a:latin typeface="Verdana"/>
                <a:cs typeface="Verdana"/>
              </a:rPr>
              <a:t> </a:t>
            </a:r>
            <a:r>
              <a:rPr lang="en-GB" dirty="0">
                <a:latin typeface="Verdana"/>
                <a:cs typeface="Verdana"/>
              </a:rPr>
              <a:t>is</a:t>
            </a:r>
            <a:r>
              <a:rPr lang="en-GB" spc="365" dirty="0">
                <a:latin typeface="Verdana"/>
                <a:cs typeface="Verdana"/>
              </a:rPr>
              <a:t> </a:t>
            </a:r>
            <a:r>
              <a:rPr lang="en-GB" dirty="0">
                <a:latin typeface="Verdana"/>
                <a:cs typeface="Verdana"/>
              </a:rPr>
              <a:t>made</a:t>
            </a:r>
            <a:r>
              <a:rPr lang="en-GB" spc="375" dirty="0">
                <a:latin typeface="Verdana"/>
                <a:cs typeface="Verdana"/>
              </a:rPr>
              <a:t> </a:t>
            </a:r>
            <a:r>
              <a:rPr lang="en-GB" dirty="0">
                <a:latin typeface="Verdana"/>
                <a:cs typeface="Verdana"/>
              </a:rPr>
              <a:t>or</a:t>
            </a:r>
            <a:r>
              <a:rPr lang="en-GB" spc="350" dirty="0">
                <a:latin typeface="Verdana"/>
                <a:cs typeface="Verdana"/>
              </a:rPr>
              <a:t> </a:t>
            </a:r>
            <a:r>
              <a:rPr lang="en-GB" spc="-25" dirty="0">
                <a:latin typeface="Verdana"/>
                <a:cs typeface="Verdana"/>
              </a:rPr>
              <a:t>be </a:t>
            </a:r>
            <a:r>
              <a:rPr lang="en-GB" dirty="0">
                <a:latin typeface="Verdana"/>
                <a:cs typeface="Verdana"/>
              </a:rPr>
              <a:t>compensated</a:t>
            </a:r>
            <a:r>
              <a:rPr lang="en-GB" spc="490" dirty="0">
                <a:latin typeface="Verdana"/>
                <a:cs typeface="Verdana"/>
              </a:rPr>
              <a:t> </a:t>
            </a:r>
            <a:r>
              <a:rPr lang="en-GB" dirty="0">
                <a:latin typeface="Verdana"/>
                <a:cs typeface="Verdana"/>
              </a:rPr>
              <a:t>up-</a:t>
            </a:r>
            <a:r>
              <a:rPr lang="en-GB" spc="50" dirty="0">
                <a:latin typeface="Verdana"/>
                <a:cs typeface="Verdana"/>
              </a:rPr>
              <a:t>  </a:t>
            </a:r>
            <a:r>
              <a:rPr lang="en-GB" dirty="0">
                <a:latin typeface="Verdana"/>
                <a:cs typeface="Verdana"/>
              </a:rPr>
              <a:t>front</a:t>
            </a:r>
            <a:r>
              <a:rPr lang="en-GB" spc="495" dirty="0">
                <a:latin typeface="Verdana"/>
                <a:cs typeface="Verdana"/>
              </a:rPr>
              <a:t> </a:t>
            </a:r>
            <a:r>
              <a:rPr lang="en-GB" dirty="0">
                <a:latin typeface="Verdana"/>
                <a:cs typeface="Verdana"/>
              </a:rPr>
              <a:t>if</a:t>
            </a:r>
            <a:r>
              <a:rPr lang="en-GB" spc="50" dirty="0">
                <a:latin typeface="Verdana"/>
                <a:cs typeface="Verdana"/>
              </a:rPr>
              <a:t>  </a:t>
            </a:r>
            <a:r>
              <a:rPr lang="en-GB" dirty="0">
                <a:latin typeface="Verdana"/>
                <a:cs typeface="Verdana"/>
              </a:rPr>
              <a:t>hold-up</a:t>
            </a:r>
            <a:r>
              <a:rPr lang="en-GB" spc="495" dirty="0">
                <a:latin typeface="Verdana"/>
                <a:cs typeface="Verdana"/>
              </a:rPr>
              <a:t> </a:t>
            </a:r>
            <a:r>
              <a:rPr lang="en-GB" dirty="0">
                <a:latin typeface="Verdana"/>
                <a:cs typeface="Verdana"/>
              </a:rPr>
              <a:t>is</a:t>
            </a:r>
            <a:r>
              <a:rPr lang="en-GB" spc="50" dirty="0">
                <a:latin typeface="Verdana"/>
                <a:cs typeface="Verdana"/>
              </a:rPr>
              <a:t>  </a:t>
            </a:r>
            <a:r>
              <a:rPr lang="en-GB" dirty="0">
                <a:latin typeface="Verdana"/>
                <a:cs typeface="Verdana"/>
              </a:rPr>
              <a:t>inevitable.</a:t>
            </a:r>
            <a:r>
              <a:rPr lang="en-GB" spc="490" dirty="0">
                <a:latin typeface="Verdana"/>
                <a:cs typeface="Verdana"/>
              </a:rPr>
              <a:t> </a:t>
            </a:r>
            <a:r>
              <a:rPr lang="en-GB" dirty="0">
                <a:latin typeface="Verdana"/>
                <a:cs typeface="Verdana"/>
              </a:rPr>
              <a:t>To</a:t>
            </a:r>
            <a:r>
              <a:rPr lang="en-GB" spc="495" dirty="0">
                <a:latin typeface="Verdana"/>
                <a:cs typeface="Verdana"/>
              </a:rPr>
              <a:t> </a:t>
            </a:r>
            <a:r>
              <a:rPr lang="en-GB" dirty="0">
                <a:latin typeface="Verdana"/>
                <a:cs typeface="Verdana"/>
              </a:rPr>
              <a:t>help</a:t>
            </a:r>
            <a:r>
              <a:rPr lang="en-GB" spc="495" dirty="0">
                <a:latin typeface="Verdana"/>
                <a:cs typeface="Verdana"/>
              </a:rPr>
              <a:t> </a:t>
            </a:r>
            <a:r>
              <a:rPr lang="en-GB" dirty="0">
                <a:latin typeface="Verdana"/>
                <a:cs typeface="Verdana"/>
              </a:rPr>
              <a:t>prevent</a:t>
            </a:r>
            <a:r>
              <a:rPr lang="en-GB" spc="495" dirty="0">
                <a:latin typeface="Verdana"/>
                <a:cs typeface="Verdana"/>
              </a:rPr>
              <a:t> </a:t>
            </a:r>
            <a:r>
              <a:rPr lang="en-GB" dirty="0">
                <a:latin typeface="Verdana"/>
                <a:cs typeface="Verdana"/>
              </a:rPr>
              <a:t>to</a:t>
            </a:r>
            <a:r>
              <a:rPr lang="en-GB" spc="50" dirty="0">
                <a:latin typeface="Verdana"/>
                <a:cs typeface="Verdana"/>
              </a:rPr>
              <a:t>  </a:t>
            </a:r>
            <a:r>
              <a:rPr lang="en-GB" spc="-20" dirty="0">
                <a:latin typeface="Verdana"/>
                <a:cs typeface="Verdana"/>
              </a:rPr>
              <a:t>make </a:t>
            </a:r>
            <a:r>
              <a:rPr lang="en-GB" dirty="0">
                <a:latin typeface="Verdana"/>
                <a:cs typeface="Verdana"/>
              </a:rPr>
              <a:t>mistakes</a:t>
            </a:r>
            <a:r>
              <a:rPr lang="en-GB" spc="245" dirty="0">
                <a:latin typeface="Verdana"/>
                <a:cs typeface="Verdana"/>
              </a:rPr>
              <a:t> </a:t>
            </a:r>
            <a:r>
              <a:rPr lang="en-GB" dirty="0">
                <a:latin typeface="Verdana"/>
                <a:cs typeface="Verdana"/>
              </a:rPr>
              <a:t>in</a:t>
            </a:r>
            <a:r>
              <a:rPr lang="en-GB" spc="235" dirty="0">
                <a:latin typeface="Verdana"/>
                <a:cs typeface="Verdana"/>
              </a:rPr>
              <a:t> </a:t>
            </a:r>
            <a:r>
              <a:rPr lang="en-GB" dirty="0">
                <a:latin typeface="Verdana"/>
                <a:cs typeface="Verdana"/>
              </a:rPr>
              <a:t>dealing</a:t>
            </a:r>
            <a:r>
              <a:rPr lang="en-GB" spc="229" dirty="0">
                <a:latin typeface="Verdana"/>
                <a:cs typeface="Verdana"/>
              </a:rPr>
              <a:t> </a:t>
            </a:r>
            <a:r>
              <a:rPr lang="en-GB" dirty="0">
                <a:latin typeface="Verdana"/>
                <a:cs typeface="Verdana"/>
              </a:rPr>
              <a:t>with</a:t>
            </a:r>
            <a:r>
              <a:rPr lang="en-GB" spc="235" dirty="0">
                <a:latin typeface="Verdana"/>
                <a:cs typeface="Verdana"/>
              </a:rPr>
              <a:t> </a:t>
            </a:r>
            <a:r>
              <a:rPr lang="en-GB" dirty="0">
                <a:latin typeface="Verdana"/>
                <a:cs typeface="Verdana"/>
              </a:rPr>
              <a:t>lock-in</a:t>
            </a:r>
            <a:r>
              <a:rPr lang="en-GB" spc="254" dirty="0">
                <a:latin typeface="Verdana"/>
                <a:cs typeface="Verdana"/>
              </a:rPr>
              <a:t> </a:t>
            </a:r>
            <a:r>
              <a:rPr lang="en-GB" dirty="0">
                <a:latin typeface="Verdana"/>
                <a:cs typeface="Verdana"/>
              </a:rPr>
              <a:t>we</a:t>
            </a:r>
            <a:r>
              <a:rPr lang="en-GB" spc="245" dirty="0">
                <a:latin typeface="Verdana"/>
                <a:cs typeface="Verdana"/>
              </a:rPr>
              <a:t> </a:t>
            </a:r>
            <a:r>
              <a:rPr lang="en-GB" dirty="0">
                <a:latin typeface="Verdana"/>
                <a:cs typeface="Verdana"/>
              </a:rPr>
              <a:t>are</a:t>
            </a:r>
            <a:r>
              <a:rPr lang="en-GB" spc="245" dirty="0">
                <a:latin typeface="Verdana"/>
                <a:cs typeface="Verdana"/>
              </a:rPr>
              <a:t> </a:t>
            </a:r>
            <a:r>
              <a:rPr lang="en-GB" dirty="0">
                <a:latin typeface="Verdana"/>
                <a:cs typeface="Verdana"/>
              </a:rPr>
              <a:t>provided</a:t>
            </a:r>
            <a:r>
              <a:rPr lang="en-GB" spc="235" dirty="0">
                <a:latin typeface="Verdana"/>
                <a:cs typeface="Verdana"/>
              </a:rPr>
              <a:t> </a:t>
            </a:r>
            <a:r>
              <a:rPr lang="en-GB" dirty="0">
                <a:latin typeface="Verdana"/>
                <a:cs typeface="Verdana"/>
              </a:rPr>
              <a:t>with</a:t>
            </a:r>
            <a:r>
              <a:rPr lang="en-GB" spc="250" dirty="0">
                <a:latin typeface="Verdana"/>
                <a:cs typeface="Verdana"/>
              </a:rPr>
              <a:t> </a:t>
            </a:r>
            <a:r>
              <a:rPr lang="en-GB" dirty="0">
                <a:latin typeface="Verdana"/>
                <a:cs typeface="Verdana"/>
              </a:rPr>
              <a:t>a</a:t>
            </a:r>
            <a:r>
              <a:rPr lang="en-GB" spc="250" dirty="0">
                <a:latin typeface="Verdana"/>
                <a:cs typeface="Verdana"/>
              </a:rPr>
              <a:t> </a:t>
            </a:r>
            <a:r>
              <a:rPr lang="en-GB" dirty="0" err="1">
                <a:latin typeface="Verdana"/>
                <a:cs typeface="Verdana"/>
              </a:rPr>
              <a:t>catalog</a:t>
            </a:r>
            <a:r>
              <a:rPr lang="en-GB" spc="235" dirty="0">
                <a:latin typeface="Verdana"/>
                <a:cs typeface="Verdana"/>
              </a:rPr>
              <a:t> </a:t>
            </a:r>
            <a:r>
              <a:rPr lang="en-GB" dirty="0">
                <a:latin typeface="Verdana"/>
                <a:cs typeface="Verdana"/>
              </a:rPr>
              <a:t>of</a:t>
            </a:r>
            <a:r>
              <a:rPr lang="en-GB" spc="229" dirty="0">
                <a:latin typeface="Verdana"/>
                <a:cs typeface="Verdana"/>
              </a:rPr>
              <a:t> </a:t>
            </a:r>
            <a:r>
              <a:rPr lang="en-GB" spc="-10" dirty="0">
                <a:latin typeface="Verdana"/>
                <a:cs typeface="Verdana"/>
              </a:rPr>
              <a:t>strategies </a:t>
            </a:r>
            <a:r>
              <a:rPr lang="en-GB" dirty="0">
                <a:latin typeface="Verdana"/>
                <a:cs typeface="Verdana"/>
              </a:rPr>
              <a:t>and</a:t>
            </a:r>
            <a:r>
              <a:rPr lang="en-GB" spc="40" dirty="0">
                <a:latin typeface="Verdana"/>
                <a:cs typeface="Verdana"/>
              </a:rPr>
              <a:t> </a:t>
            </a:r>
            <a:r>
              <a:rPr lang="en-GB" dirty="0">
                <a:latin typeface="Verdana"/>
                <a:cs typeface="Verdana"/>
              </a:rPr>
              <a:t>to</a:t>
            </a:r>
            <a:r>
              <a:rPr lang="en-GB" spc="70" dirty="0">
                <a:latin typeface="Verdana"/>
                <a:cs typeface="Verdana"/>
              </a:rPr>
              <a:t> </a:t>
            </a:r>
            <a:r>
              <a:rPr lang="en-GB" dirty="0">
                <a:latin typeface="Verdana"/>
                <a:cs typeface="Verdana"/>
              </a:rPr>
              <a:t>avoid</a:t>
            </a:r>
            <a:r>
              <a:rPr lang="en-GB" spc="45" dirty="0">
                <a:latin typeface="Verdana"/>
                <a:cs typeface="Verdana"/>
              </a:rPr>
              <a:t> </a:t>
            </a:r>
            <a:r>
              <a:rPr lang="en-GB" dirty="0">
                <a:latin typeface="Verdana"/>
                <a:cs typeface="Verdana"/>
              </a:rPr>
              <a:t>monopoly</a:t>
            </a:r>
            <a:r>
              <a:rPr lang="en-GB" spc="45" dirty="0">
                <a:latin typeface="Verdana"/>
                <a:cs typeface="Verdana"/>
              </a:rPr>
              <a:t> </a:t>
            </a:r>
            <a:r>
              <a:rPr lang="en-GB" dirty="0">
                <a:latin typeface="Verdana"/>
                <a:cs typeface="Verdana"/>
              </a:rPr>
              <a:t>exploitation</a:t>
            </a:r>
            <a:r>
              <a:rPr lang="en-GB" spc="55" dirty="0">
                <a:latin typeface="Verdana"/>
                <a:cs typeface="Verdana"/>
              </a:rPr>
              <a:t> </a:t>
            </a:r>
            <a:r>
              <a:rPr lang="en-GB" spc="-20" dirty="0">
                <a:latin typeface="Verdana"/>
                <a:cs typeface="Verdana"/>
              </a:rPr>
              <a:t>also.</a:t>
            </a:r>
            <a:endParaRPr lang="en-GB" dirty="0">
              <a:latin typeface="Verdana"/>
              <a:cs typeface="Verdana"/>
            </a:endParaRPr>
          </a:p>
          <a:p>
            <a:pPr marL="12700" marR="5080" algn="just">
              <a:lnSpc>
                <a:spcPct val="102800"/>
              </a:lnSpc>
              <a:spcBef>
                <a:spcPts val="610"/>
              </a:spcBef>
            </a:pPr>
            <a:r>
              <a:rPr lang="en-GB" dirty="0">
                <a:latin typeface="Verdana"/>
                <a:cs typeface="Verdana"/>
              </a:rPr>
              <a:t>And</a:t>
            </a:r>
            <a:r>
              <a:rPr lang="en-GB" spc="135" dirty="0">
                <a:latin typeface="Verdana"/>
                <a:cs typeface="Verdana"/>
              </a:rPr>
              <a:t> </a:t>
            </a:r>
            <a:r>
              <a:rPr lang="en-GB" dirty="0">
                <a:latin typeface="Verdana"/>
                <a:cs typeface="Verdana"/>
              </a:rPr>
              <a:t>the</a:t>
            </a:r>
            <a:r>
              <a:rPr lang="en-GB" spc="150" dirty="0">
                <a:latin typeface="Verdana"/>
                <a:cs typeface="Verdana"/>
              </a:rPr>
              <a:t> </a:t>
            </a:r>
            <a:r>
              <a:rPr lang="en-GB" dirty="0">
                <a:latin typeface="Verdana"/>
                <a:cs typeface="Verdana"/>
              </a:rPr>
              <a:t>second</a:t>
            </a:r>
            <a:r>
              <a:rPr lang="en-GB" spc="140" dirty="0">
                <a:latin typeface="Verdana"/>
                <a:cs typeface="Verdana"/>
              </a:rPr>
              <a:t> </a:t>
            </a:r>
            <a:r>
              <a:rPr lang="en-GB" dirty="0">
                <a:latin typeface="Verdana"/>
                <a:cs typeface="Verdana"/>
              </a:rPr>
              <a:t>strategy</a:t>
            </a:r>
            <a:r>
              <a:rPr lang="en-GB" spc="145" dirty="0">
                <a:latin typeface="Verdana"/>
                <a:cs typeface="Verdana"/>
              </a:rPr>
              <a:t> </a:t>
            </a:r>
            <a:r>
              <a:rPr lang="en-GB" dirty="0">
                <a:latin typeface="Verdana"/>
                <a:cs typeface="Verdana"/>
              </a:rPr>
              <a:t>is</a:t>
            </a:r>
            <a:r>
              <a:rPr lang="en-GB" spc="135" dirty="0">
                <a:latin typeface="Verdana"/>
                <a:cs typeface="Verdana"/>
              </a:rPr>
              <a:t> </a:t>
            </a:r>
            <a:r>
              <a:rPr lang="en-GB" dirty="0">
                <a:latin typeface="Verdana"/>
                <a:cs typeface="Verdana"/>
              </a:rPr>
              <a:t>directed</a:t>
            </a:r>
            <a:r>
              <a:rPr lang="en-GB" spc="140" dirty="0">
                <a:latin typeface="Verdana"/>
                <a:cs typeface="Verdana"/>
              </a:rPr>
              <a:t> </a:t>
            </a:r>
            <a:r>
              <a:rPr lang="en-GB" dirty="0">
                <a:latin typeface="Verdana"/>
                <a:cs typeface="Verdana"/>
              </a:rPr>
              <a:t>at</a:t>
            </a:r>
            <a:r>
              <a:rPr lang="en-GB" spc="135" dirty="0">
                <a:latin typeface="Verdana"/>
                <a:cs typeface="Verdana"/>
              </a:rPr>
              <a:t> </a:t>
            </a:r>
            <a:r>
              <a:rPr lang="en-GB" dirty="0">
                <a:latin typeface="Verdana"/>
                <a:cs typeface="Verdana"/>
              </a:rPr>
              <a:t>competitive</a:t>
            </a:r>
            <a:r>
              <a:rPr lang="en-GB" spc="145" dirty="0">
                <a:latin typeface="Verdana"/>
                <a:cs typeface="Verdana"/>
              </a:rPr>
              <a:t> </a:t>
            </a:r>
            <a:r>
              <a:rPr lang="en-GB" b="1" dirty="0">
                <a:latin typeface="Verdana"/>
                <a:cs typeface="Verdana"/>
              </a:rPr>
              <a:t>strategies</a:t>
            </a:r>
            <a:r>
              <a:rPr lang="en-GB" b="1" spc="145" dirty="0">
                <a:latin typeface="Verdana"/>
                <a:cs typeface="Verdana"/>
              </a:rPr>
              <a:t> </a:t>
            </a:r>
            <a:r>
              <a:rPr lang="en-GB" b="1" dirty="0">
                <a:latin typeface="Verdana"/>
                <a:cs typeface="Verdana"/>
              </a:rPr>
              <a:t>for</a:t>
            </a:r>
            <a:r>
              <a:rPr lang="en-GB" b="1" spc="130" dirty="0">
                <a:latin typeface="Verdana"/>
                <a:cs typeface="Verdana"/>
              </a:rPr>
              <a:t> </a:t>
            </a:r>
            <a:r>
              <a:rPr lang="en-GB" b="1" spc="-10" dirty="0">
                <a:latin typeface="Verdana"/>
                <a:cs typeface="Verdana"/>
              </a:rPr>
              <a:t>companies </a:t>
            </a:r>
            <a:r>
              <a:rPr lang="en-GB" b="1" dirty="0">
                <a:latin typeface="Verdana"/>
                <a:cs typeface="Verdana"/>
              </a:rPr>
              <a:t>that</a:t>
            </a:r>
            <a:r>
              <a:rPr lang="en-GB" b="1" spc="445" dirty="0">
                <a:latin typeface="Verdana"/>
                <a:cs typeface="Verdana"/>
              </a:rPr>
              <a:t> </a:t>
            </a:r>
            <a:r>
              <a:rPr lang="en-GB" b="1" dirty="0">
                <a:latin typeface="Verdana"/>
                <a:cs typeface="Verdana"/>
              </a:rPr>
              <a:t>sell</a:t>
            </a:r>
            <a:r>
              <a:rPr lang="en-GB" b="1" spc="450" dirty="0">
                <a:latin typeface="Verdana"/>
                <a:cs typeface="Verdana"/>
              </a:rPr>
              <a:t> </a:t>
            </a:r>
            <a:r>
              <a:rPr lang="en-GB" b="1" dirty="0">
                <a:latin typeface="Verdana"/>
                <a:cs typeface="Verdana"/>
              </a:rPr>
              <a:t>their</a:t>
            </a:r>
            <a:r>
              <a:rPr lang="en-GB" b="1" spc="450" dirty="0">
                <a:latin typeface="Verdana"/>
                <a:cs typeface="Verdana"/>
              </a:rPr>
              <a:t> </a:t>
            </a:r>
            <a:r>
              <a:rPr lang="en-GB" b="1" dirty="0">
                <a:latin typeface="Verdana"/>
                <a:cs typeface="Verdana"/>
              </a:rPr>
              <a:t>products</a:t>
            </a:r>
            <a:r>
              <a:rPr lang="en-GB" b="1" spc="470" dirty="0">
                <a:latin typeface="Verdana"/>
                <a:cs typeface="Verdana"/>
              </a:rPr>
              <a:t> </a:t>
            </a:r>
            <a:r>
              <a:rPr lang="en-GB" b="1" dirty="0">
                <a:latin typeface="Verdana"/>
                <a:cs typeface="Verdana"/>
              </a:rPr>
              <a:t>and</a:t>
            </a:r>
            <a:r>
              <a:rPr lang="en-GB" b="1" spc="455" dirty="0">
                <a:latin typeface="Verdana"/>
                <a:cs typeface="Verdana"/>
              </a:rPr>
              <a:t> </a:t>
            </a:r>
            <a:r>
              <a:rPr lang="en-GB" b="1" dirty="0">
                <a:latin typeface="Verdana"/>
                <a:cs typeface="Verdana"/>
              </a:rPr>
              <a:t>services</a:t>
            </a:r>
            <a:r>
              <a:rPr lang="en-GB" b="1" spc="470" dirty="0">
                <a:latin typeface="Verdana"/>
                <a:cs typeface="Verdana"/>
              </a:rPr>
              <a:t> </a:t>
            </a:r>
            <a:r>
              <a:rPr lang="en-GB" dirty="0">
                <a:latin typeface="Verdana"/>
                <a:cs typeface="Verdana"/>
              </a:rPr>
              <a:t>in</a:t>
            </a:r>
            <a:r>
              <a:rPr lang="en-GB" spc="455" dirty="0">
                <a:latin typeface="Verdana"/>
                <a:cs typeface="Verdana"/>
              </a:rPr>
              <a:t> </a:t>
            </a:r>
            <a:r>
              <a:rPr lang="en-GB" dirty="0">
                <a:latin typeface="Verdana"/>
                <a:cs typeface="Verdana"/>
              </a:rPr>
              <a:t>markets</a:t>
            </a:r>
            <a:r>
              <a:rPr lang="en-GB" spc="475" dirty="0">
                <a:latin typeface="Verdana"/>
                <a:cs typeface="Verdana"/>
              </a:rPr>
              <a:t> </a:t>
            </a:r>
            <a:r>
              <a:rPr lang="en-GB" dirty="0">
                <a:latin typeface="Verdana"/>
                <a:cs typeface="Verdana"/>
              </a:rPr>
              <a:t>where</a:t>
            </a:r>
            <a:r>
              <a:rPr lang="en-GB" spc="470" dirty="0">
                <a:latin typeface="Verdana"/>
                <a:cs typeface="Verdana"/>
              </a:rPr>
              <a:t> </a:t>
            </a:r>
            <a:r>
              <a:rPr lang="en-GB" dirty="0">
                <a:latin typeface="Verdana"/>
                <a:cs typeface="Verdana"/>
              </a:rPr>
              <a:t>customer</a:t>
            </a:r>
            <a:r>
              <a:rPr lang="en-GB" spc="465" dirty="0">
                <a:latin typeface="Verdana"/>
                <a:cs typeface="Verdana"/>
              </a:rPr>
              <a:t> </a:t>
            </a:r>
            <a:r>
              <a:rPr lang="en-GB" spc="-20" dirty="0">
                <a:latin typeface="Verdana"/>
                <a:cs typeface="Verdana"/>
              </a:rPr>
              <a:t>face </a:t>
            </a:r>
            <a:r>
              <a:rPr lang="en-GB" dirty="0">
                <a:latin typeface="Verdana"/>
                <a:cs typeface="Verdana"/>
              </a:rPr>
              <a:t>significant</a:t>
            </a:r>
            <a:r>
              <a:rPr lang="en-GB" spc="90" dirty="0">
                <a:latin typeface="Verdana"/>
                <a:cs typeface="Verdana"/>
              </a:rPr>
              <a:t> </a:t>
            </a:r>
            <a:r>
              <a:rPr lang="en-GB" dirty="0">
                <a:latin typeface="Verdana"/>
                <a:cs typeface="Verdana"/>
              </a:rPr>
              <a:t>switching</a:t>
            </a:r>
            <a:r>
              <a:rPr lang="en-GB" spc="95" dirty="0">
                <a:latin typeface="Verdana"/>
                <a:cs typeface="Verdana"/>
              </a:rPr>
              <a:t> </a:t>
            </a:r>
            <a:r>
              <a:rPr lang="en-GB" dirty="0">
                <a:latin typeface="Verdana"/>
                <a:cs typeface="Verdana"/>
              </a:rPr>
              <a:t>costs.</a:t>
            </a:r>
            <a:r>
              <a:rPr lang="en-GB" spc="85" dirty="0">
                <a:latin typeface="Verdana"/>
                <a:cs typeface="Verdana"/>
              </a:rPr>
              <a:t> </a:t>
            </a:r>
            <a:r>
              <a:rPr lang="en-GB" dirty="0">
                <a:latin typeface="Verdana"/>
                <a:cs typeface="Verdana"/>
              </a:rPr>
              <a:t>If</a:t>
            </a:r>
            <a:r>
              <a:rPr lang="en-GB" spc="100" dirty="0">
                <a:latin typeface="Verdana"/>
                <a:cs typeface="Verdana"/>
              </a:rPr>
              <a:t> </a:t>
            </a:r>
            <a:r>
              <a:rPr lang="en-GB" dirty="0">
                <a:latin typeface="Verdana"/>
                <a:cs typeface="Verdana"/>
              </a:rPr>
              <a:t>you’re</a:t>
            </a:r>
            <a:r>
              <a:rPr lang="en-GB" spc="95" dirty="0">
                <a:latin typeface="Verdana"/>
                <a:cs typeface="Verdana"/>
              </a:rPr>
              <a:t> </a:t>
            </a:r>
            <a:r>
              <a:rPr lang="en-GB" dirty="0">
                <a:latin typeface="Verdana"/>
                <a:cs typeface="Verdana"/>
              </a:rPr>
              <a:t>trying</a:t>
            </a:r>
            <a:r>
              <a:rPr lang="en-GB" spc="85" dirty="0">
                <a:latin typeface="Verdana"/>
                <a:cs typeface="Verdana"/>
              </a:rPr>
              <a:t> </a:t>
            </a:r>
            <a:r>
              <a:rPr lang="en-GB" dirty="0">
                <a:latin typeface="Verdana"/>
                <a:cs typeface="Verdana"/>
              </a:rPr>
              <a:t>to</a:t>
            </a:r>
            <a:r>
              <a:rPr lang="en-GB" spc="110" dirty="0">
                <a:latin typeface="Verdana"/>
                <a:cs typeface="Verdana"/>
              </a:rPr>
              <a:t> </a:t>
            </a:r>
            <a:r>
              <a:rPr lang="en-GB" dirty="0">
                <a:latin typeface="Verdana"/>
                <a:cs typeface="Verdana"/>
              </a:rPr>
              <a:t>break</a:t>
            </a:r>
            <a:r>
              <a:rPr lang="en-GB" spc="85" dirty="0">
                <a:latin typeface="Verdana"/>
                <a:cs typeface="Verdana"/>
              </a:rPr>
              <a:t> </a:t>
            </a:r>
            <a:r>
              <a:rPr lang="en-GB" dirty="0">
                <a:latin typeface="Verdana"/>
                <a:cs typeface="Verdana"/>
              </a:rPr>
              <a:t>into</a:t>
            </a:r>
            <a:r>
              <a:rPr lang="en-GB" spc="105" dirty="0">
                <a:latin typeface="Verdana"/>
                <a:cs typeface="Verdana"/>
              </a:rPr>
              <a:t> </a:t>
            </a:r>
            <a:r>
              <a:rPr lang="en-GB" dirty="0">
                <a:latin typeface="Verdana"/>
                <a:cs typeface="Verdana"/>
              </a:rPr>
              <a:t>the</a:t>
            </a:r>
            <a:r>
              <a:rPr lang="en-GB" spc="105" dirty="0">
                <a:latin typeface="Verdana"/>
                <a:cs typeface="Verdana"/>
              </a:rPr>
              <a:t> </a:t>
            </a:r>
            <a:r>
              <a:rPr lang="en-GB" dirty="0">
                <a:latin typeface="Verdana"/>
                <a:cs typeface="Verdana"/>
              </a:rPr>
              <a:t>market</a:t>
            </a:r>
            <a:r>
              <a:rPr lang="en-GB" spc="105" dirty="0">
                <a:latin typeface="Verdana"/>
                <a:cs typeface="Verdana"/>
              </a:rPr>
              <a:t> </a:t>
            </a:r>
            <a:r>
              <a:rPr lang="en-GB" dirty="0">
                <a:latin typeface="Verdana"/>
                <a:cs typeface="Verdana"/>
              </a:rPr>
              <a:t>with</a:t>
            </a:r>
            <a:r>
              <a:rPr lang="en-GB" spc="85" dirty="0">
                <a:latin typeface="Verdana"/>
                <a:cs typeface="Verdana"/>
              </a:rPr>
              <a:t> </a:t>
            </a:r>
            <a:r>
              <a:rPr lang="en-GB" dirty="0">
                <a:latin typeface="Verdana"/>
                <a:cs typeface="Verdana"/>
              </a:rPr>
              <a:t>a</a:t>
            </a:r>
            <a:r>
              <a:rPr lang="en-GB" spc="100" dirty="0">
                <a:latin typeface="Verdana"/>
                <a:cs typeface="Verdana"/>
              </a:rPr>
              <a:t> </a:t>
            </a:r>
            <a:r>
              <a:rPr lang="en-GB" spc="-25" dirty="0">
                <a:latin typeface="Verdana"/>
                <a:cs typeface="Verdana"/>
              </a:rPr>
              <a:t>new </a:t>
            </a:r>
            <a:r>
              <a:rPr lang="en-GB" dirty="0">
                <a:latin typeface="Verdana"/>
                <a:cs typeface="Verdana"/>
              </a:rPr>
              <a:t>technology,</a:t>
            </a:r>
            <a:r>
              <a:rPr lang="en-GB" spc="245" dirty="0">
                <a:latin typeface="Verdana"/>
                <a:cs typeface="Verdana"/>
              </a:rPr>
              <a:t> </a:t>
            </a:r>
            <a:r>
              <a:rPr lang="en-GB" dirty="0">
                <a:latin typeface="Verdana"/>
                <a:cs typeface="Verdana"/>
              </a:rPr>
              <a:t>you</a:t>
            </a:r>
            <a:r>
              <a:rPr lang="en-GB" spc="245" dirty="0">
                <a:latin typeface="Verdana"/>
                <a:cs typeface="Verdana"/>
              </a:rPr>
              <a:t> </a:t>
            </a:r>
            <a:r>
              <a:rPr lang="en-GB" dirty="0">
                <a:latin typeface="Verdana"/>
                <a:cs typeface="Verdana"/>
              </a:rPr>
              <a:t>can</a:t>
            </a:r>
            <a:r>
              <a:rPr lang="en-GB" spc="245" dirty="0">
                <a:latin typeface="Verdana"/>
                <a:cs typeface="Verdana"/>
              </a:rPr>
              <a:t> </a:t>
            </a:r>
            <a:r>
              <a:rPr lang="en-GB" dirty="0">
                <a:latin typeface="Verdana"/>
                <a:cs typeface="Verdana"/>
              </a:rPr>
              <a:t>ill</a:t>
            </a:r>
            <a:r>
              <a:rPr lang="en-GB" spc="254" dirty="0">
                <a:latin typeface="Verdana"/>
                <a:cs typeface="Verdana"/>
              </a:rPr>
              <a:t> </a:t>
            </a:r>
            <a:r>
              <a:rPr lang="en-GB" dirty="0">
                <a:latin typeface="Verdana"/>
                <a:cs typeface="Verdana"/>
              </a:rPr>
              <a:t>afford</a:t>
            </a:r>
            <a:r>
              <a:rPr lang="en-GB" spc="245" dirty="0">
                <a:latin typeface="Verdana"/>
                <a:cs typeface="Verdana"/>
              </a:rPr>
              <a:t> </a:t>
            </a:r>
            <a:r>
              <a:rPr lang="en-GB" dirty="0">
                <a:latin typeface="Verdana"/>
                <a:cs typeface="Verdana"/>
              </a:rPr>
              <a:t>to</a:t>
            </a:r>
            <a:r>
              <a:rPr lang="en-GB" spc="250" dirty="0">
                <a:latin typeface="Verdana"/>
                <a:cs typeface="Verdana"/>
              </a:rPr>
              <a:t> </a:t>
            </a:r>
            <a:r>
              <a:rPr lang="en-GB" dirty="0">
                <a:latin typeface="Verdana"/>
                <a:cs typeface="Verdana"/>
              </a:rPr>
              <a:t>ignore</a:t>
            </a:r>
            <a:r>
              <a:rPr lang="en-GB" spc="254" dirty="0">
                <a:latin typeface="Verdana"/>
                <a:cs typeface="Verdana"/>
              </a:rPr>
              <a:t> </a:t>
            </a:r>
            <a:r>
              <a:rPr lang="en-GB" dirty="0">
                <a:latin typeface="Verdana"/>
                <a:cs typeface="Verdana"/>
              </a:rPr>
              <a:t>the</a:t>
            </a:r>
            <a:r>
              <a:rPr lang="en-GB" spc="250" dirty="0">
                <a:latin typeface="Verdana"/>
                <a:cs typeface="Verdana"/>
              </a:rPr>
              <a:t> </a:t>
            </a:r>
            <a:r>
              <a:rPr lang="en-GB" dirty="0">
                <a:latin typeface="Verdana"/>
                <a:cs typeface="Verdana"/>
              </a:rPr>
              <a:t>costs</a:t>
            </a:r>
            <a:r>
              <a:rPr lang="en-GB" spc="245" dirty="0">
                <a:latin typeface="Verdana"/>
                <a:cs typeface="Verdana"/>
              </a:rPr>
              <a:t> </a:t>
            </a:r>
            <a:r>
              <a:rPr lang="en-GB" dirty="0">
                <a:latin typeface="Verdana"/>
                <a:cs typeface="Verdana"/>
              </a:rPr>
              <a:t>that</a:t>
            </a:r>
            <a:r>
              <a:rPr lang="en-GB" spc="245" dirty="0">
                <a:latin typeface="Verdana"/>
                <a:cs typeface="Verdana"/>
              </a:rPr>
              <a:t> </a:t>
            </a:r>
            <a:r>
              <a:rPr lang="en-GB" dirty="0">
                <a:latin typeface="Verdana"/>
                <a:cs typeface="Verdana"/>
              </a:rPr>
              <a:t>your</a:t>
            </a:r>
            <a:r>
              <a:rPr lang="en-GB" spc="235" dirty="0">
                <a:latin typeface="Verdana"/>
                <a:cs typeface="Verdana"/>
              </a:rPr>
              <a:t> </a:t>
            </a:r>
            <a:r>
              <a:rPr lang="en-GB" dirty="0">
                <a:latin typeface="Verdana"/>
                <a:cs typeface="Verdana"/>
              </a:rPr>
              <a:t>target</a:t>
            </a:r>
            <a:r>
              <a:rPr lang="en-GB" spc="245" dirty="0">
                <a:latin typeface="Verdana"/>
                <a:cs typeface="Verdana"/>
              </a:rPr>
              <a:t> </a:t>
            </a:r>
            <a:r>
              <a:rPr lang="en-GB" spc="-10" dirty="0">
                <a:latin typeface="Verdana"/>
                <a:cs typeface="Verdana"/>
              </a:rPr>
              <a:t>customers </a:t>
            </a:r>
            <a:r>
              <a:rPr lang="en-GB" dirty="0">
                <a:latin typeface="Verdana"/>
                <a:cs typeface="Verdana"/>
              </a:rPr>
              <a:t>must</a:t>
            </a:r>
            <a:r>
              <a:rPr lang="en-GB" spc="415" dirty="0">
                <a:latin typeface="Verdana"/>
                <a:cs typeface="Verdana"/>
              </a:rPr>
              <a:t> </a:t>
            </a:r>
            <a:r>
              <a:rPr lang="en-GB" dirty="0">
                <a:latin typeface="Verdana"/>
                <a:cs typeface="Verdana"/>
              </a:rPr>
              <a:t>bear</a:t>
            </a:r>
            <a:r>
              <a:rPr lang="en-GB" spc="400" dirty="0">
                <a:latin typeface="Verdana"/>
                <a:cs typeface="Verdana"/>
              </a:rPr>
              <a:t> </a:t>
            </a:r>
            <a:r>
              <a:rPr lang="en-GB" dirty="0">
                <a:latin typeface="Verdana"/>
                <a:cs typeface="Verdana"/>
              </a:rPr>
              <a:t>to</a:t>
            </a:r>
            <a:r>
              <a:rPr lang="en-GB" spc="409" dirty="0">
                <a:latin typeface="Verdana"/>
                <a:cs typeface="Verdana"/>
              </a:rPr>
              <a:t> </a:t>
            </a:r>
            <a:r>
              <a:rPr lang="en-GB" dirty="0">
                <a:latin typeface="Verdana"/>
                <a:cs typeface="Verdana"/>
              </a:rPr>
              <a:t>switch</a:t>
            </a:r>
            <a:r>
              <a:rPr lang="en-GB" spc="409" dirty="0">
                <a:latin typeface="Verdana"/>
                <a:cs typeface="Verdana"/>
              </a:rPr>
              <a:t> </a:t>
            </a:r>
            <a:r>
              <a:rPr lang="en-GB" dirty="0">
                <a:latin typeface="Verdana"/>
                <a:cs typeface="Verdana"/>
              </a:rPr>
              <a:t>to</a:t>
            </a:r>
            <a:r>
              <a:rPr lang="en-GB" spc="420" dirty="0">
                <a:latin typeface="Verdana"/>
                <a:cs typeface="Verdana"/>
              </a:rPr>
              <a:t> </a:t>
            </a:r>
            <a:r>
              <a:rPr lang="en-GB" dirty="0">
                <a:latin typeface="Verdana"/>
                <a:cs typeface="Verdana"/>
              </a:rPr>
              <a:t>your</a:t>
            </a:r>
            <a:r>
              <a:rPr lang="en-GB" spc="405" dirty="0">
                <a:latin typeface="Verdana"/>
                <a:cs typeface="Verdana"/>
              </a:rPr>
              <a:t> </a:t>
            </a:r>
            <a:r>
              <a:rPr lang="en-GB" dirty="0">
                <a:latin typeface="Verdana"/>
                <a:cs typeface="Verdana"/>
              </a:rPr>
              <a:t>products.</a:t>
            </a:r>
            <a:r>
              <a:rPr lang="en-GB" spc="400" dirty="0">
                <a:latin typeface="Verdana"/>
                <a:cs typeface="Verdana"/>
              </a:rPr>
              <a:t> </a:t>
            </a:r>
            <a:r>
              <a:rPr lang="en-GB" dirty="0">
                <a:latin typeface="Verdana"/>
                <a:cs typeface="Verdana"/>
              </a:rPr>
              <a:t>By</a:t>
            </a:r>
            <a:r>
              <a:rPr lang="en-GB" spc="409" dirty="0">
                <a:latin typeface="Verdana"/>
                <a:cs typeface="Verdana"/>
              </a:rPr>
              <a:t> </a:t>
            </a:r>
            <a:r>
              <a:rPr lang="en-GB" dirty="0">
                <a:latin typeface="Verdana"/>
                <a:cs typeface="Verdana"/>
              </a:rPr>
              <a:t>the</a:t>
            </a:r>
            <a:r>
              <a:rPr lang="en-GB" spc="425" dirty="0">
                <a:latin typeface="Verdana"/>
                <a:cs typeface="Verdana"/>
              </a:rPr>
              <a:t> </a:t>
            </a:r>
            <a:r>
              <a:rPr lang="en-GB" dirty="0">
                <a:latin typeface="Verdana"/>
                <a:cs typeface="Verdana"/>
              </a:rPr>
              <a:t>same</a:t>
            </a:r>
            <a:r>
              <a:rPr lang="en-GB" spc="420" dirty="0">
                <a:latin typeface="Verdana"/>
                <a:cs typeface="Verdana"/>
              </a:rPr>
              <a:t> </a:t>
            </a:r>
            <a:r>
              <a:rPr lang="en-GB" dirty="0">
                <a:latin typeface="Verdana"/>
                <a:cs typeface="Verdana"/>
              </a:rPr>
              <a:t>token,</a:t>
            </a:r>
            <a:r>
              <a:rPr lang="en-GB" spc="420" dirty="0">
                <a:latin typeface="Verdana"/>
                <a:cs typeface="Verdana"/>
              </a:rPr>
              <a:t> </a:t>
            </a:r>
            <a:r>
              <a:rPr lang="en-GB" dirty="0">
                <a:latin typeface="Verdana"/>
                <a:cs typeface="Verdana"/>
              </a:rPr>
              <a:t>if</a:t>
            </a:r>
            <a:r>
              <a:rPr lang="en-GB" spc="405" dirty="0">
                <a:latin typeface="Verdana"/>
                <a:cs typeface="Verdana"/>
              </a:rPr>
              <a:t> </a:t>
            </a:r>
            <a:r>
              <a:rPr lang="en-GB" dirty="0">
                <a:latin typeface="Verdana"/>
                <a:cs typeface="Verdana"/>
              </a:rPr>
              <a:t>you</a:t>
            </a:r>
            <a:r>
              <a:rPr lang="en-GB" spc="400" dirty="0">
                <a:latin typeface="Verdana"/>
                <a:cs typeface="Verdana"/>
              </a:rPr>
              <a:t> </a:t>
            </a:r>
            <a:r>
              <a:rPr lang="en-GB" dirty="0">
                <a:latin typeface="Verdana"/>
                <a:cs typeface="Verdana"/>
              </a:rPr>
              <a:t>are</a:t>
            </a:r>
            <a:r>
              <a:rPr lang="en-GB" spc="409" dirty="0">
                <a:latin typeface="Verdana"/>
                <a:cs typeface="Verdana"/>
              </a:rPr>
              <a:t> </a:t>
            </a:r>
            <a:r>
              <a:rPr lang="en-GB" spc="-25" dirty="0">
                <a:latin typeface="Verdana"/>
                <a:cs typeface="Verdana"/>
              </a:rPr>
              <a:t>an </a:t>
            </a:r>
            <a:r>
              <a:rPr lang="en-GB" dirty="0">
                <a:latin typeface="Verdana"/>
                <a:cs typeface="Verdana"/>
              </a:rPr>
              <a:t>established</a:t>
            </a:r>
            <a:r>
              <a:rPr lang="en-GB" spc="130" dirty="0">
                <a:latin typeface="Verdana"/>
                <a:cs typeface="Verdana"/>
              </a:rPr>
              <a:t> </a:t>
            </a:r>
            <a:r>
              <a:rPr lang="en-GB" dirty="0">
                <a:latin typeface="Verdana"/>
                <a:cs typeface="Verdana"/>
              </a:rPr>
              <a:t>player,</a:t>
            </a:r>
            <a:r>
              <a:rPr lang="en-GB" spc="140" dirty="0">
                <a:latin typeface="Verdana"/>
                <a:cs typeface="Verdana"/>
              </a:rPr>
              <a:t> </a:t>
            </a:r>
            <a:r>
              <a:rPr lang="en-GB" dirty="0">
                <a:latin typeface="Verdana"/>
                <a:cs typeface="Verdana"/>
              </a:rPr>
              <a:t>the</a:t>
            </a:r>
            <a:r>
              <a:rPr lang="en-GB" spc="145" dirty="0">
                <a:latin typeface="Verdana"/>
                <a:cs typeface="Verdana"/>
              </a:rPr>
              <a:t> </a:t>
            </a:r>
            <a:r>
              <a:rPr lang="en-GB" dirty="0">
                <a:latin typeface="Verdana"/>
                <a:cs typeface="Verdana"/>
              </a:rPr>
              <a:t>extent</a:t>
            </a:r>
            <a:r>
              <a:rPr lang="en-GB" spc="140" dirty="0">
                <a:latin typeface="Verdana"/>
                <a:cs typeface="Verdana"/>
              </a:rPr>
              <a:t> </a:t>
            </a:r>
            <a:r>
              <a:rPr lang="en-GB" dirty="0">
                <a:latin typeface="Verdana"/>
                <a:cs typeface="Verdana"/>
              </a:rPr>
              <a:t>of</a:t>
            </a:r>
            <a:r>
              <a:rPr lang="en-GB" spc="130" dirty="0">
                <a:latin typeface="Verdana"/>
                <a:cs typeface="Verdana"/>
              </a:rPr>
              <a:t> </a:t>
            </a:r>
            <a:r>
              <a:rPr lang="en-GB" dirty="0">
                <a:latin typeface="Verdana"/>
                <a:cs typeface="Verdana"/>
              </a:rPr>
              <a:t>the</a:t>
            </a:r>
            <a:r>
              <a:rPr lang="en-GB" spc="145" dirty="0">
                <a:latin typeface="Verdana"/>
                <a:cs typeface="Verdana"/>
              </a:rPr>
              <a:t> </a:t>
            </a:r>
            <a:r>
              <a:rPr lang="en-GB" dirty="0">
                <a:latin typeface="Verdana"/>
                <a:cs typeface="Verdana"/>
              </a:rPr>
              <a:t>threat</a:t>
            </a:r>
            <a:r>
              <a:rPr lang="en-GB" spc="140" dirty="0">
                <a:latin typeface="Verdana"/>
                <a:cs typeface="Verdana"/>
              </a:rPr>
              <a:t> </a:t>
            </a:r>
            <a:r>
              <a:rPr lang="en-GB" dirty="0">
                <a:latin typeface="Verdana"/>
                <a:cs typeface="Verdana"/>
              </a:rPr>
              <a:t>you</a:t>
            </a:r>
            <a:r>
              <a:rPr lang="en-GB" spc="150" dirty="0">
                <a:latin typeface="Verdana"/>
                <a:cs typeface="Verdana"/>
              </a:rPr>
              <a:t> </a:t>
            </a:r>
            <a:r>
              <a:rPr lang="en-GB" dirty="0">
                <a:latin typeface="Verdana"/>
                <a:cs typeface="Verdana"/>
              </a:rPr>
              <a:t>face</a:t>
            </a:r>
            <a:r>
              <a:rPr lang="en-GB" spc="145" dirty="0">
                <a:latin typeface="Verdana"/>
                <a:cs typeface="Verdana"/>
              </a:rPr>
              <a:t> </a:t>
            </a:r>
            <a:r>
              <a:rPr lang="en-GB" dirty="0">
                <a:latin typeface="Verdana"/>
                <a:cs typeface="Verdana"/>
              </a:rPr>
              <a:t>from</a:t>
            </a:r>
            <a:r>
              <a:rPr lang="en-GB" spc="150" dirty="0">
                <a:latin typeface="Verdana"/>
                <a:cs typeface="Verdana"/>
              </a:rPr>
              <a:t> </a:t>
            </a:r>
            <a:r>
              <a:rPr lang="en-GB" dirty="0">
                <a:latin typeface="Verdana"/>
                <a:cs typeface="Verdana"/>
              </a:rPr>
              <a:t>upstarts</a:t>
            </a:r>
            <a:r>
              <a:rPr lang="en-GB" spc="135" dirty="0">
                <a:latin typeface="Verdana"/>
                <a:cs typeface="Verdana"/>
              </a:rPr>
              <a:t> </a:t>
            </a:r>
            <a:r>
              <a:rPr lang="en-GB" dirty="0">
                <a:latin typeface="Verdana"/>
                <a:cs typeface="Verdana"/>
              </a:rPr>
              <a:t>is</a:t>
            </a:r>
            <a:r>
              <a:rPr lang="en-GB" spc="130" dirty="0">
                <a:latin typeface="Verdana"/>
                <a:cs typeface="Verdana"/>
              </a:rPr>
              <a:t> </a:t>
            </a:r>
            <a:r>
              <a:rPr lang="en-GB" dirty="0">
                <a:latin typeface="Verdana"/>
                <a:cs typeface="Verdana"/>
              </a:rPr>
              <a:t>driven</a:t>
            </a:r>
            <a:r>
              <a:rPr lang="en-GB" spc="140" dirty="0">
                <a:latin typeface="Verdana"/>
                <a:cs typeface="Verdana"/>
              </a:rPr>
              <a:t> </a:t>
            </a:r>
            <a:r>
              <a:rPr lang="en-GB" spc="-25" dirty="0">
                <a:latin typeface="Verdana"/>
                <a:cs typeface="Verdana"/>
              </a:rPr>
              <a:t>in </a:t>
            </a:r>
            <a:r>
              <a:rPr lang="en-GB" dirty="0">
                <a:latin typeface="Verdana"/>
                <a:cs typeface="Verdana"/>
              </a:rPr>
              <a:t>large</a:t>
            </a:r>
            <a:r>
              <a:rPr lang="en-GB" spc="90" dirty="0">
                <a:latin typeface="Verdana"/>
                <a:cs typeface="Verdana"/>
              </a:rPr>
              <a:t>  </a:t>
            </a:r>
            <a:r>
              <a:rPr lang="en-GB" dirty="0">
                <a:latin typeface="Verdana"/>
                <a:cs typeface="Verdana"/>
              </a:rPr>
              <a:t>part</a:t>
            </a:r>
            <a:r>
              <a:rPr lang="en-GB" spc="80" dirty="0">
                <a:latin typeface="Verdana"/>
                <a:cs typeface="Verdana"/>
              </a:rPr>
              <a:t>  </a:t>
            </a:r>
            <a:r>
              <a:rPr lang="en-GB" dirty="0">
                <a:latin typeface="Verdana"/>
                <a:cs typeface="Verdana"/>
              </a:rPr>
              <a:t>by</a:t>
            </a:r>
            <a:r>
              <a:rPr lang="en-GB" spc="95" dirty="0">
                <a:latin typeface="Verdana"/>
                <a:cs typeface="Verdana"/>
              </a:rPr>
              <a:t>  </a:t>
            </a:r>
            <a:r>
              <a:rPr lang="en-GB" dirty="0">
                <a:latin typeface="Verdana"/>
                <a:cs typeface="Verdana"/>
              </a:rPr>
              <a:t>your</a:t>
            </a:r>
            <a:r>
              <a:rPr lang="en-GB" spc="90" dirty="0">
                <a:latin typeface="Verdana"/>
                <a:cs typeface="Verdana"/>
              </a:rPr>
              <a:t>  </a:t>
            </a:r>
            <a:r>
              <a:rPr lang="en-GB" dirty="0">
                <a:latin typeface="Verdana"/>
                <a:cs typeface="Verdana"/>
              </a:rPr>
              <a:t>customers</a:t>
            </a:r>
            <a:r>
              <a:rPr lang="en-GB" spc="95" dirty="0">
                <a:latin typeface="Verdana"/>
                <a:cs typeface="Verdana"/>
              </a:rPr>
              <a:t>  </a:t>
            </a:r>
            <a:r>
              <a:rPr lang="en-GB" dirty="0">
                <a:latin typeface="Verdana"/>
                <a:cs typeface="Verdana"/>
              </a:rPr>
              <a:t>total</a:t>
            </a:r>
            <a:r>
              <a:rPr lang="en-GB" spc="100" dirty="0">
                <a:latin typeface="Verdana"/>
                <a:cs typeface="Verdana"/>
              </a:rPr>
              <a:t>  </a:t>
            </a:r>
            <a:r>
              <a:rPr lang="en-GB" dirty="0">
                <a:latin typeface="Verdana"/>
                <a:cs typeface="Verdana"/>
              </a:rPr>
              <a:t>cost</a:t>
            </a:r>
            <a:r>
              <a:rPr lang="en-GB" spc="90" dirty="0">
                <a:latin typeface="Verdana"/>
                <a:cs typeface="Verdana"/>
              </a:rPr>
              <a:t>  </a:t>
            </a:r>
            <a:r>
              <a:rPr lang="en-GB" dirty="0">
                <a:latin typeface="Verdana"/>
                <a:cs typeface="Verdana"/>
              </a:rPr>
              <a:t>of</a:t>
            </a:r>
            <a:r>
              <a:rPr lang="en-GB" spc="90" dirty="0">
                <a:latin typeface="Verdana"/>
                <a:cs typeface="Verdana"/>
              </a:rPr>
              <a:t>  </a:t>
            </a:r>
            <a:r>
              <a:rPr lang="en-GB" dirty="0">
                <a:latin typeface="Verdana"/>
                <a:cs typeface="Verdana"/>
              </a:rPr>
              <a:t>switching</a:t>
            </a:r>
            <a:r>
              <a:rPr lang="en-GB" spc="95" dirty="0">
                <a:latin typeface="Verdana"/>
                <a:cs typeface="Verdana"/>
              </a:rPr>
              <a:t>  </a:t>
            </a:r>
            <a:r>
              <a:rPr lang="en-GB" dirty="0">
                <a:latin typeface="Verdana"/>
                <a:cs typeface="Verdana"/>
              </a:rPr>
              <a:t>from</a:t>
            </a:r>
            <a:r>
              <a:rPr lang="en-GB" spc="85" dirty="0">
                <a:latin typeface="Verdana"/>
                <a:cs typeface="Verdana"/>
              </a:rPr>
              <a:t>  </a:t>
            </a:r>
            <a:r>
              <a:rPr lang="en-GB" dirty="0">
                <a:latin typeface="Verdana"/>
                <a:cs typeface="Verdana"/>
              </a:rPr>
              <a:t>you</a:t>
            </a:r>
            <a:r>
              <a:rPr lang="en-GB" spc="95" dirty="0">
                <a:latin typeface="Verdana"/>
                <a:cs typeface="Verdana"/>
              </a:rPr>
              <a:t>  </a:t>
            </a:r>
            <a:r>
              <a:rPr lang="en-GB" dirty="0">
                <a:latin typeface="Verdana"/>
                <a:cs typeface="Verdana"/>
              </a:rPr>
              <a:t>to</a:t>
            </a:r>
            <a:r>
              <a:rPr lang="en-GB" spc="90" dirty="0">
                <a:latin typeface="Verdana"/>
                <a:cs typeface="Verdana"/>
              </a:rPr>
              <a:t>  </a:t>
            </a:r>
            <a:r>
              <a:rPr lang="en-GB" spc="-20" dirty="0">
                <a:latin typeface="Verdana"/>
                <a:cs typeface="Verdana"/>
              </a:rPr>
              <a:t>your </a:t>
            </a:r>
            <a:r>
              <a:rPr lang="en-GB" dirty="0">
                <a:latin typeface="Verdana"/>
                <a:cs typeface="Verdana"/>
              </a:rPr>
              <a:t>competitors.</a:t>
            </a:r>
            <a:r>
              <a:rPr lang="en-GB" spc="60" dirty="0">
                <a:latin typeface="Verdana"/>
                <a:cs typeface="Verdana"/>
              </a:rPr>
              <a:t> </a:t>
            </a:r>
            <a:r>
              <a:rPr lang="en-GB" i="1" dirty="0">
                <a:latin typeface="Verdana"/>
                <a:cs typeface="Verdana"/>
              </a:rPr>
              <a:t>Understanding</a:t>
            </a:r>
            <a:r>
              <a:rPr lang="en-GB" i="1" spc="65" dirty="0">
                <a:latin typeface="Verdana"/>
                <a:cs typeface="Verdana"/>
              </a:rPr>
              <a:t> </a:t>
            </a:r>
            <a:r>
              <a:rPr lang="en-GB" i="1" dirty="0">
                <a:latin typeface="Verdana"/>
                <a:cs typeface="Verdana"/>
              </a:rPr>
              <a:t>and</a:t>
            </a:r>
            <a:r>
              <a:rPr lang="en-GB" i="1" spc="45" dirty="0">
                <a:latin typeface="Verdana"/>
                <a:cs typeface="Verdana"/>
              </a:rPr>
              <a:t> </a:t>
            </a:r>
            <a:r>
              <a:rPr lang="en-GB" i="1" dirty="0">
                <a:latin typeface="Verdana"/>
                <a:cs typeface="Verdana"/>
              </a:rPr>
              <a:t>valuing</a:t>
            </a:r>
            <a:r>
              <a:rPr lang="en-GB" i="1" spc="65" dirty="0">
                <a:latin typeface="Verdana"/>
                <a:cs typeface="Verdana"/>
              </a:rPr>
              <a:t> </a:t>
            </a:r>
            <a:r>
              <a:rPr lang="en-GB" i="1" dirty="0">
                <a:latin typeface="Verdana"/>
                <a:cs typeface="Verdana"/>
              </a:rPr>
              <a:t>customer</a:t>
            </a:r>
            <a:r>
              <a:rPr lang="en-GB" i="1" spc="65" dirty="0">
                <a:latin typeface="Verdana"/>
                <a:cs typeface="Verdana"/>
              </a:rPr>
              <a:t> </a:t>
            </a:r>
            <a:r>
              <a:rPr lang="en-GB" i="1" dirty="0">
                <a:latin typeface="Verdana"/>
                <a:cs typeface="Verdana"/>
              </a:rPr>
              <a:t>lock-in</a:t>
            </a:r>
            <a:r>
              <a:rPr lang="en-GB" i="1" spc="45" dirty="0">
                <a:latin typeface="Verdana"/>
                <a:cs typeface="Verdana"/>
              </a:rPr>
              <a:t> </a:t>
            </a:r>
            <a:r>
              <a:rPr lang="en-GB" i="1" dirty="0">
                <a:latin typeface="Verdana"/>
                <a:cs typeface="Verdana"/>
              </a:rPr>
              <a:t>is</a:t>
            </a:r>
            <a:r>
              <a:rPr lang="en-GB" i="1" spc="65" dirty="0">
                <a:latin typeface="Verdana"/>
                <a:cs typeface="Verdana"/>
              </a:rPr>
              <a:t> </a:t>
            </a:r>
            <a:r>
              <a:rPr lang="en-GB" i="1" dirty="0">
                <a:latin typeface="Verdana"/>
                <a:cs typeface="Verdana"/>
              </a:rPr>
              <a:t>a</a:t>
            </a:r>
            <a:r>
              <a:rPr lang="en-GB" i="1" spc="50" dirty="0">
                <a:latin typeface="Verdana"/>
                <a:cs typeface="Verdana"/>
              </a:rPr>
              <a:t> </a:t>
            </a:r>
            <a:r>
              <a:rPr lang="en-GB" i="1" dirty="0">
                <a:latin typeface="Verdana"/>
                <a:cs typeface="Verdana"/>
              </a:rPr>
              <a:t>key</a:t>
            </a:r>
            <a:r>
              <a:rPr lang="en-GB" i="1" spc="60" dirty="0">
                <a:latin typeface="Verdana"/>
                <a:cs typeface="Verdana"/>
              </a:rPr>
              <a:t> </a:t>
            </a:r>
            <a:r>
              <a:rPr lang="en-GB" i="1" dirty="0">
                <a:latin typeface="Verdana"/>
                <a:cs typeface="Verdana"/>
              </a:rPr>
              <a:t>component</a:t>
            </a:r>
            <a:r>
              <a:rPr lang="en-GB" i="1" spc="65" dirty="0">
                <a:latin typeface="Verdana"/>
                <a:cs typeface="Verdana"/>
              </a:rPr>
              <a:t> </a:t>
            </a:r>
            <a:r>
              <a:rPr lang="en-GB" i="1" spc="-25" dirty="0">
                <a:latin typeface="Verdana"/>
                <a:cs typeface="Verdana"/>
              </a:rPr>
              <a:t>to </a:t>
            </a:r>
            <a:r>
              <a:rPr lang="en-GB" i="1" dirty="0">
                <a:latin typeface="Verdana"/>
                <a:cs typeface="Verdana"/>
              </a:rPr>
              <a:t>competitive</a:t>
            </a:r>
            <a:r>
              <a:rPr lang="en-GB" i="1" spc="40" dirty="0">
                <a:latin typeface="Verdana"/>
                <a:cs typeface="Verdana"/>
              </a:rPr>
              <a:t> </a:t>
            </a:r>
            <a:r>
              <a:rPr lang="en-GB" i="1" dirty="0">
                <a:latin typeface="Verdana"/>
                <a:cs typeface="Verdana"/>
              </a:rPr>
              <a:t>strategy</a:t>
            </a:r>
            <a:r>
              <a:rPr lang="en-GB" i="1" spc="50" dirty="0">
                <a:latin typeface="Verdana"/>
                <a:cs typeface="Verdana"/>
              </a:rPr>
              <a:t> </a:t>
            </a:r>
            <a:r>
              <a:rPr lang="en-GB" i="1" dirty="0">
                <a:latin typeface="Verdana"/>
                <a:cs typeface="Verdana"/>
              </a:rPr>
              <a:t>in</a:t>
            </a:r>
            <a:r>
              <a:rPr lang="en-GB" i="1" spc="30" dirty="0">
                <a:latin typeface="Verdana"/>
                <a:cs typeface="Verdana"/>
              </a:rPr>
              <a:t> </a:t>
            </a:r>
            <a:r>
              <a:rPr lang="en-GB" i="1" dirty="0">
                <a:latin typeface="Verdana"/>
                <a:cs typeface="Verdana"/>
              </a:rPr>
              <a:t>the</a:t>
            </a:r>
            <a:r>
              <a:rPr lang="en-GB" i="1" spc="55" dirty="0">
                <a:latin typeface="Verdana"/>
                <a:cs typeface="Verdana"/>
              </a:rPr>
              <a:t> </a:t>
            </a:r>
            <a:r>
              <a:rPr lang="en-GB" i="1" dirty="0">
                <a:latin typeface="Verdana"/>
                <a:cs typeface="Verdana"/>
              </a:rPr>
              <a:t>network</a:t>
            </a:r>
            <a:r>
              <a:rPr lang="en-GB" i="1" spc="40" dirty="0">
                <a:latin typeface="Verdana"/>
                <a:cs typeface="Verdana"/>
              </a:rPr>
              <a:t> </a:t>
            </a:r>
            <a:r>
              <a:rPr lang="en-GB" i="1" spc="-10" dirty="0">
                <a:latin typeface="Verdana"/>
                <a:cs typeface="Verdana"/>
              </a:rPr>
              <a:t>economy</a:t>
            </a:r>
            <a:r>
              <a:rPr lang="en-GB" spc="-10" dirty="0">
                <a:latin typeface="Verdana"/>
                <a:cs typeface="Verdana"/>
              </a:rPr>
              <a:t>.</a:t>
            </a:r>
            <a:endParaRPr lang="en-GB" dirty="0">
              <a:latin typeface="Verdana"/>
              <a:cs typeface="Verdana"/>
            </a:endParaRPr>
          </a:p>
          <a:p>
            <a:endParaRPr lang="en-US" dirty="0"/>
          </a:p>
        </p:txBody>
      </p:sp>
    </p:spTree>
    <p:extLst>
      <p:ext uri="{BB962C8B-B14F-4D97-AF65-F5344CB8AC3E}">
        <p14:creationId xmlns:p14="http://schemas.microsoft.com/office/powerpoint/2010/main" val="2544754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1B3A0-441D-4F8A-8D5B-96C4F18FBFCD}"/>
              </a:ext>
            </a:extLst>
          </p:cNvPr>
          <p:cNvSpPr>
            <a:spLocks noGrp="1"/>
          </p:cNvSpPr>
          <p:nvPr>
            <p:ph idx="1"/>
          </p:nvPr>
        </p:nvSpPr>
        <p:spPr>
          <a:xfrm>
            <a:off x="165463" y="95794"/>
            <a:ext cx="11564983" cy="6644640"/>
          </a:xfrm>
        </p:spPr>
        <p:txBody>
          <a:bodyPr>
            <a:normAutofit fontScale="92500"/>
          </a:bodyPr>
          <a:lstStyle/>
          <a:p>
            <a:pPr marL="483870" lvl="2" indent="-471170" algn="just">
              <a:lnSpc>
                <a:spcPct val="100000"/>
              </a:lnSpc>
              <a:spcBef>
                <a:spcPts val="720"/>
              </a:spcBef>
              <a:buAutoNum type="arabicPeriod"/>
              <a:tabLst>
                <a:tab pos="483870" algn="l"/>
              </a:tabLst>
            </a:pPr>
            <a:r>
              <a:rPr lang="en-GB" sz="1150" b="1" dirty="0">
                <a:latin typeface="Verdana"/>
                <a:cs typeface="Verdana"/>
              </a:rPr>
              <a:t>Lock-in</a:t>
            </a:r>
            <a:r>
              <a:rPr lang="en-GB" sz="1150" b="1" spc="40" dirty="0">
                <a:latin typeface="Verdana"/>
                <a:cs typeface="Verdana"/>
              </a:rPr>
              <a:t> </a:t>
            </a:r>
            <a:r>
              <a:rPr lang="en-GB" sz="1150" b="1" dirty="0">
                <a:latin typeface="Verdana"/>
                <a:cs typeface="Verdana"/>
              </a:rPr>
              <a:t>Strategies</a:t>
            </a:r>
            <a:r>
              <a:rPr lang="en-GB" sz="1150" b="1" spc="35" dirty="0">
                <a:latin typeface="Verdana"/>
                <a:cs typeface="Verdana"/>
              </a:rPr>
              <a:t> </a:t>
            </a:r>
            <a:r>
              <a:rPr lang="en-GB" sz="1150" b="1" dirty="0">
                <a:latin typeface="Verdana"/>
                <a:cs typeface="Verdana"/>
              </a:rPr>
              <a:t>for</a:t>
            </a:r>
            <a:r>
              <a:rPr lang="en-GB" sz="1150" b="1" spc="20" dirty="0">
                <a:latin typeface="Verdana"/>
                <a:cs typeface="Verdana"/>
              </a:rPr>
              <a:t> </a:t>
            </a:r>
            <a:r>
              <a:rPr lang="en-GB" sz="1150" b="1" spc="-10" dirty="0">
                <a:latin typeface="Verdana"/>
                <a:cs typeface="Verdana"/>
              </a:rPr>
              <a:t>Buyers</a:t>
            </a:r>
            <a:endParaRPr lang="en-GB" sz="1150" dirty="0">
              <a:latin typeface="Verdana"/>
              <a:cs typeface="Verdana"/>
            </a:endParaRPr>
          </a:p>
          <a:p>
            <a:pPr marL="12700" marR="5080" algn="just">
              <a:lnSpc>
                <a:spcPct val="103000"/>
              </a:lnSpc>
              <a:spcBef>
                <a:spcPts val="580"/>
              </a:spcBef>
            </a:pPr>
            <a:r>
              <a:rPr lang="en-GB" sz="1150" dirty="0">
                <a:latin typeface="Verdana"/>
                <a:cs typeface="Verdana"/>
              </a:rPr>
              <a:t>Lock-in</a:t>
            </a:r>
            <a:r>
              <a:rPr lang="en-GB" sz="1150" spc="295" dirty="0">
                <a:latin typeface="Verdana"/>
                <a:cs typeface="Verdana"/>
              </a:rPr>
              <a:t> </a:t>
            </a:r>
            <a:r>
              <a:rPr lang="en-GB" sz="1150" dirty="0">
                <a:latin typeface="Verdana"/>
                <a:cs typeface="Verdana"/>
              </a:rPr>
              <a:t>is</a:t>
            </a:r>
            <a:r>
              <a:rPr lang="en-GB" sz="1150" spc="295" dirty="0">
                <a:latin typeface="Verdana"/>
                <a:cs typeface="Verdana"/>
              </a:rPr>
              <a:t> </a:t>
            </a:r>
            <a:r>
              <a:rPr lang="en-GB" sz="1150" dirty="0">
                <a:latin typeface="Verdana"/>
                <a:cs typeface="Verdana"/>
              </a:rPr>
              <a:t>unavoidable.</a:t>
            </a:r>
            <a:r>
              <a:rPr lang="en-GB" sz="1150" spc="300" dirty="0">
                <a:latin typeface="Verdana"/>
                <a:cs typeface="Verdana"/>
              </a:rPr>
              <a:t> </a:t>
            </a:r>
            <a:r>
              <a:rPr lang="en-GB" sz="1150" dirty="0">
                <a:latin typeface="Verdana"/>
                <a:cs typeface="Verdana"/>
              </a:rPr>
              <a:t>Every</a:t>
            </a:r>
            <a:r>
              <a:rPr lang="en-GB" sz="1150" spc="285" dirty="0">
                <a:latin typeface="Verdana"/>
                <a:cs typeface="Verdana"/>
              </a:rPr>
              <a:t> </a:t>
            </a:r>
            <a:r>
              <a:rPr lang="en-GB" sz="1150" dirty="0">
                <a:latin typeface="Verdana"/>
                <a:cs typeface="Verdana"/>
              </a:rPr>
              <a:t>user</a:t>
            </a:r>
            <a:r>
              <a:rPr lang="en-GB" sz="1150" spc="300" dirty="0">
                <a:latin typeface="Verdana"/>
                <a:cs typeface="Verdana"/>
              </a:rPr>
              <a:t> </a:t>
            </a:r>
            <a:r>
              <a:rPr lang="en-GB" sz="1150" dirty="0">
                <a:latin typeface="Verdana"/>
                <a:cs typeface="Verdana"/>
              </a:rPr>
              <a:t>of</a:t>
            </a:r>
            <a:r>
              <a:rPr lang="en-GB" sz="1150" spc="290" dirty="0">
                <a:latin typeface="Verdana"/>
                <a:cs typeface="Verdana"/>
              </a:rPr>
              <a:t> </a:t>
            </a:r>
            <a:r>
              <a:rPr lang="en-GB" sz="1150" dirty="0">
                <a:latin typeface="Verdana"/>
                <a:cs typeface="Verdana"/>
              </a:rPr>
              <a:t>information</a:t>
            </a:r>
            <a:r>
              <a:rPr lang="en-GB" sz="1150" spc="295" dirty="0">
                <a:latin typeface="Verdana"/>
                <a:cs typeface="Verdana"/>
              </a:rPr>
              <a:t> </a:t>
            </a:r>
            <a:r>
              <a:rPr lang="en-GB" sz="1150" dirty="0">
                <a:latin typeface="Verdana"/>
                <a:cs typeface="Verdana"/>
              </a:rPr>
              <a:t>technology</a:t>
            </a:r>
            <a:r>
              <a:rPr lang="en-GB" sz="1150" spc="300" dirty="0">
                <a:latin typeface="Verdana"/>
                <a:cs typeface="Verdana"/>
              </a:rPr>
              <a:t> </a:t>
            </a:r>
            <a:r>
              <a:rPr lang="en-GB" sz="1150" dirty="0">
                <a:latin typeface="Verdana"/>
                <a:cs typeface="Verdana"/>
              </a:rPr>
              <a:t>faces</a:t>
            </a:r>
            <a:r>
              <a:rPr lang="en-GB" sz="1150" spc="305" dirty="0">
                <a:latin typeface="Verdana"/>
                <a:cs typeface="Verdana"/>
              </a:rPr>
              <a:t> </a:t>
            </a:r>
            <a:r>
              <a:rPr lang="en-GB" sz="1150" spc="-10" dirty="0">
                <a:latin typeface="Verdana"/>
                <a:cs typeface="Verdana"/>
              </a:rPr>
              <a:t>switching </a:t>
            </a:r>
            <a:r>
              <a:rPr lang="en-GB" sz="1150" dirty="0">
                <a:latin typeface="Verdana"/>
                <a:cs typeface="Verdana"/>
              </a:rPr>
              <a:t>costs.</a:t>
            </a:r>
            <a:r>
              <a:rPr lang="en-GB" sz="1150" spc="120" dirty="0">
                <a:latin typeface="Verdana"/>
                <a:cs typeface="Verdana"/>
              </a:rPr>
              <a:t>  </a:t>
            </a:r>
            <a:r>
              <a:rPr lang="en-GB" sz="1150" dirty="0">
                <a:latin typeface="Verdana"/>
                <a:cs typeface="Verdana"/>
              </a:rPr>
              <a:t>While</a:t>
            </a:r>
            <a:r>
              <a:rPr lang="en-GB" sz="1150" spc="114" dirty="0">
                <a:latin typeface="Verdana"/>
                <a:cs typeface="Verdana"/>
              </a:rPr>
              <a:t> </a:t>
            </a:r>
            <a:r>
              <a:rPr lang="en-GB" sz="1150" dirty="0">
                <a:latin typeface="Verdana"/>
                <a:cs typeface="Verdana"/>
              </a:rPr>
              <a:t>selecting</a:t>
            </a:r>
            <a:r>
              <a:rPr lang="en-GB" sz="1150" spc="120" dirty="0">
                <a:latin typeface="Verdana"/>
                <a:cs typeface="Verdana"/>
              </a:rPr>
              <a:t> </a:t>
            </a:r>
            <a:r>
              <a:rPr lang="en-GB" sz="1150" dirty="0">
                <a:latin typeface="Verdana"/>
                <a:cs typeface="Verdana"/>
              </a:rPr>
              <a:t>a</a:t>
            </a:r>
            <a:r>
              <a:rPr lang="en-GB" sz="1150" spc="125" dirty="0">
                <a:latin typeface="Verdana"/>
                <a:cs typeface="Verdana"/>
              </a:rPr>
              <a:t> </a:t>
            </a:r>
            <a:r>
              <a:rPr lang="en-GB" sz="1150" dirty="0">
                <a:latin typeface="Verdana"/>
                <a:cs typeface="Verdana"/>
              </a:rPr>
              <a:t>brand</a:t>
            </a:r>
            <a:r>
              <a:rPr lang="en-GB" sz="1150" spc="120" dirty="0">
                <a:latin typeface="Verdana"/>
                <a:cs typeface="Verdana"/>
              </a:rPr>
              <a:t> </a:t>
            </a:r>
            <a:r>
              <a:rPr lang="en-GB" sz="1150" dirty="0">
                <a:latin typeface="Verdana"/>
                <a:cs typeface="Verdana"/>
              </a:rPr>
              <a:t>of</a:t>
            </a:r>
            <a:r>
              <a:rPr lang="en-GB" sz="1150" spc="114" dirty="0">
                <a:latin typeface="Verdana"/>
                <a:cs typeface="Verdana"/>
              </a:rPr>
              <a:t> </a:t>
            </a:r>
            <a:r>
              <a:rPr lang="en-GB" sz="1150" dirty="0">
                <a:latin typeface="Verdana"/>
                <a:cs typeface="Verdana"/>
              </a:rPr>
              <a:t>software</a:t>
            </a:r>
            <a:r>
              <a:rPr lang="en-GB" sz="1150" spc="130" dirty="0">
                <a:latin typeface="Verdana"/>
                <a:cs typeface="Verdana"/>
              </a:rPr>
              <a:t> </a:t>
            </a:r>
            <a:r>
              <a:rPr lang="en-GB" sz="1150" dirty="0">
                <a:latin typeface="Verdana"/>
                <a:cs typeface="Verdana"/>
              </a:rPr>
              <a:t>to</a:t>
            </a:r>
            <a:r>
              <a:rPr lang="en-GB" sz="1150" spc="125" dirty="0">
                <a:latin typeface="Verdana"/>
                <a:cs typeface="Verdana"/>
              </a:rPr>
              <a:t> </a:t>
            </a:r>
            <a:r>
              <a:rPr lang="en-GB" sz="1150" dirty="0">
                <a:latin typeface="Verdana"/>
                <a:cs typeface="Verdana"/>
              </a:rPr>
              <a:t>build</a:t>
            </a:r>
            <a:r>
              <a:rPr lang="en-GB" sz="1150" spc="110" dirty="0">
                <a:latin typeface="Verdana"/>
                <a:cs typeface="Verdana"/>
              </a:rPr>
              <a:t> </a:t>
            </a:r>
            <a:r>
              <a:rPr lang="en-GB" sz="1150" dirty="0">
                <a:latin typeface="Verdana"/>
                <a:cs typeface="Verdana"/>
              </a:rPr>
              <a:t>a</a:t>
            </a:r>
            <a:r>
              <a:rPr lang="en-GB" sz="1150" spc="125" dirty="0">
                <a:latin typeface="Verdana"/>
                <a:cs typeface="Verdana"/>
              </a:rPr>
              <a:t> </a:t>
            </a:r>
            <a:r>
              <a:rPr lang="en-GB" sz="1150" dirty="0">
                <a:latin typeface="Verdana"/>
                <a:cs typeface="Verdana"/>
              </a:rPr>
              <a:t>mission-critical</a:t>
            </a:r>
            <a:r>
              <a:rPr lang="en-GB" sz="1150" spc="120" dirty="0">
                <a:latin typeface="Verdana"/>
                <a:cs typeface="Verdana"/>
              </a:rPr>
              <a:t> </a:t>
            </a:r>
            <a:r>
              <a:rPr lang="en-GB" sz="1150" spc="-10" dirty="0">
                <a:latin typeface="Verdana"/>
                <a:cs typeface="Verdana"/>
              </a:rPr>
              <a:t>database, </a:t>
            </a:r>
            <a:r>
              <a:rPr lang="en-GB" sz="1150" dirty="0">
                <a:latin typeface="Verdana"/>
                <a:cs typeface="Verdana"/>
              </a:rPr>
              <a:t>a</a:t>
            </a:r>
            <a:r>
              <a:rPr lang="en-GB" sz="1150" spc="355" dirty="0">
                <a:latin typeface="Verdana"/>
                <a:cs typeface="Verdana"/>
              </a:rPr>
              <a:t> </a:t>
            </a:r>
            <a:r>
              <a:rPr lang="en-GB" sz="1150" dirty="0">
                <a:latin typeface="Verdana"/>
                <a:cs typeface="Verdana"/>
              </a:rPr>
              <a:t>major</a:t>
            </a:r>
            <a:r>
              <a:rPr lang="en-GB" sz="1150" spc="345" dirty="0">
                <a:latin typeface="Verdana"/>
                <a:cs typeface="Verdana"/>
              </a:rPr>
              <a:t> </a:t>
            </a:r>
            <a:r>
              <a:rPr lang="en-GB" sz="1150" dirty="0">
                <a:latin typeface="Verdana"/>
                <a:cs typeface="Verdana"/>
              </a:rPr>
              <a:t>consideration</a:t>
            </a:r>
            <a:r>
              <a:rPr lang="en-GB" sz="1150" spc="340" dirty="0">
                <a:latin typeface="Verdana"/>
                <a:cs typeface="Verdana"/>
              </a:rPr>
              <a:t> </a:t>
            </a:r>
            <a:r>
              <a:rPr lang="en-GB" sz="1150" dirty="0">
                <a:latin typeface="Verdana"/>
                <a:cs typeface="Verdana"/>
              </a:rPr>
              <a:t>in</a:t>
            </a:r>
            <a:r>
              <a:rPr lang="en-GB" sz="1150" spc="355" dirty="0">
                <a:latin typeface="Verdana"/>
                <a:cs typeface="Verdana"/>
              </a:rPr>
              <a:t> </a:t>
            </a:r>
            <a:r>
              <a:rPr lang="en-GB" sz="1150" dirty="0">
                <a:latin typeface="Verdana"/>
                <a:cs typeface="Verdana"/>
              </a:rPr>
              <a:t>this</a:t>
            </a:r>
            <a:r>
              <a:rPr lang="en-GB" sz="1150" spc="350" dirty="0">
                <a:latin typeface="Verdana"/>
                <a:cs typeface="Verdana"/>
              </a:rPr>
              <a:t> </a:t>
            </a:r>
            <a:r>
              <a:rPr lang="en-GB" sz="1150" dirty="0">
                <a:latin typeface="Verdana"/>
                <a:cs typeface="Verdana"/>
              </a:rPr>
              <a:t>decision</a:t>
            </a:r>
            <a:r>
              <a:rPr lang="en-GB" sz="1150" spc="345" dirty="0">
                <a:latin typeface="Verdana"/>
                <a:cs typeface="Verdana"/>
              </a:rPr>
              <a:t> </a:t>
            </a:r>
            <a:r>
              <a:rPr lang="en-GB" sz="1150" dirty="0">
                <a:latin typeface="Verdana"/>
                <a:cs typeface="Verdana"/>
              </a:rPr>
              <a:t>should</a:t>
            </a:r>
            <a:r>
              <a:rPr lang="en-GB" sz="1150" spc="350" dirty="0">
                <a:latin typeface="Verdana"/>
                <a:cs typeface="Verdana"/>
              </a:rPr>
              <a:t> </a:t>
            </a:r>
            <a:r>
              <a:rPr lang="en-GB" sz="1150" dirty="0">
                <a:latin typeface="Verdana"/>
                <a:cs typeface="Verdana"/>
              </a:rPr>
              <a:t>be</a:t>
            </a:r>
            <a:r>
              <a:rPr lang="en-GB" sz="1150" spc="365" dirty="0">
                <a:latin typeface="Verdana"/>
                <a:cs typeface="Verdana"/>
              </a:rPr>
              <a:t> </a:t>
            </a:r>
            <a:r>
              <a:rPr lang="en-GB" sz="1150" dirty="0">
                <a:latin typeface="Verdana"/>
                <a:cs typeface="Verdana"/>
              </a:rPr>
              <a:t>how</a:t>
            </a:r>
            <a:r>
              <a:rPr lang="en-GB" sz="1150" spc="345" dirty="0">
                <a:latin typeface="Verdana"/>
                <a:cs typeface="Verdana"/>
              </a:rPr>
              <a:t> </a:t>
            </a:r>
            <a:r>
              <a:rPr lang="en-GB" sz="1150" dirty="0">
                <a:latin typeface="Verdana"/>
                <a:cs typeface="Verdana"/>
              </a:rPr>
              <a:t>difficult</a:t>
            </a:r>
            <a:r>
              <a:rPr lang="en-GB" sz="1150" spc="355" dirty="0">
                <a:latin typeface="Verdana"/>
                <a:cs typeface="Verdana"/>
              </a:rPr>
              <a:t> </a:t>
            </a:r>
            <a:r>
              <a:rPr lang="en-GB" sz="1150" dirty="0">
                <a:latin typeface="Verdana"/>
                <a:cs typeface="Verdana"/>
              </a:rPr>
              <a:t>it</a:t>
            </a:r>
            <a:r>
              <a:rPr lang="en-GB" sz="1150" spc="345" dirty="0">
                <a:latin typeface="Verdana"/>
                <a:cs typeface="Verdana"/>
              </a:rPr>
              <a:t> </a:t>
            </a:r>
            <a:r>
              <a:rPr lang="en-GB" sz="1150" dirty="0">
                <a:latin typeface="Verdana"/>
                <a:cs typeface="Verdana"/>
              </a:rPr>
              <a:t>may</a:t>
            </a:r>
            <a:r>
              <a:rPr lang="en-GB" sz="1150" spc="350" dirty="0">
                <a:latin typeface="Verdana"/>
                <a:cs typeface="Verdana"/>
              </a:rPr>
              <a:t> </a:t>
            </a:r>
            <a:r>
              <a:rPr lang="en-GB" sz="1150" dirty="0">
                <a:latin typeface="Verdana"/>
                <a:cs typeface="Verdana"/>
              </a:rPr>
              <a:t>be</a:t>
            </a:r>
            <a:r>
              <a:rPr lang="en-GB" sz="1150" spc="365" dirty="0">
                <a:latin typeface="Verdana"/>
                <a:cs typeface="Verdana"/>
              </a:rPr>
              <a:t> </a:t>
            </a:r>
            <a:r>
              <a:rPr lang="en-GB" sz="1150" spc="-25" dirty="0">
                <a:latin typeface="Verdana"/>
                <a:cs typeface="Verdana"/>
              </a:rPr>
              <a:t>to </a:t>
            </a:r>
            <a:r>
              <a:rPr lang="en-GB" sz="1150" dirty="0">
                <a:latin typeface="Verdana"/>
                <a:cs typeface="Verdana"/>
              </a:rPr>
              <a:t>convert</a:t>
            </a:r>
            <a:r>
              <a:rPr lang="en-GB" sz="1150" spc="90" dirty="0">
                <a:latin typeface="Verdana"/>
                <a:cs typeface="Verdana"/>
              </a:rPr>
              <a:t> </a:t>
            </a:r>
            <a:r>
              <a:rPr lang="en-GB" sz="1150" dirty="0">
                <a:latin typeface="Verdana"/>
                <a:cs typeface="Verdana"/>
              </a:rPr>
              <a:t>data</a:t>
            </a:r>
            <a:r>
              <a:rPr lang="en-GB" sz="1150" spc="90" dirty="0">
                <a:latin typeface="Verdana"/>
                <a:cs typeface="Verdana"/>
              </a:rPr>
              <a:t> </a:t>
            </a:r>
            <a:r>
              <a:rPr lang="en-GB" sz="1150" dirty="0">
                <a:latin typeface="Verdana"/>
                <a:cs typeface="Verdana"/>
              </a:rPr>
              <a:t>to</a:t>
            </a:r>
            <a:r>
              <a:rPr lang="en-GB" sz="1150" spc="85" dirty="0">
                <a:latin typeface="Verdana"/>
                <a:cs typeface="Verdana"/>
              </a:rPr>
              <a:t> </a:t>
            </a:r>
            <a:r>
              <a:rPr lang="en-GB" sz="1150" dirty="0">
                <a:latin typeface="Verdana"/>
                <a:cs typeface="Verdana"/>
              </a:rPr>
              <a:t>other</a:t>
            </a:r>
            <a:r>
              <a:rPr lang="en-GB" sz="1150" spc="80" dirty="0">
                <a:latin typeface="Verdana"/>
                <a:cs typeface="Verdana"/>
              </a:rPr>
              <a:t> </a:t>
            </a:r>
            <a:r>
              <a:rPr lang="en-GB" sz="1150" dirty="0">
                <a:latin typeface="Verdana"/>
                <a:cs typeface="Verdana"/>
              </a:rPr>
              <a:t>formats</a:t>
            </a:r>
            <a:r>
              <a:rPr lang="en-GB" sz="1150" spc="100" dirty="0">
                <a:latin typeface="Verdana"/>
                <a:cs typeface="Verdana"/>
              </a:rPr>
              <a:t> </a:t>
            </a:r>
            <a:r>
              <a:rPr lang="en-GB" sz="1150" dirty="0">
                <a:latin typeface="Verdana"/>
                <a:cs typeface="Verdana"/>
              </a:rPr>
              <a:t>and</a:t>
            </a:r>
            <a:r>
              <a:rPr lang="en-GB" sz="1150" spc="100" dirty="0">
                <a:latin typeface="Verdana"/>
                <a:cs typeface="Verdana"/>
              </a:rPr>
              <a:t> </a:t>
            </a:r>
            <a:r>
              <a:rPr lang="en-GB" sz="1150" dirty="0">
                <a:latin typeface="Verdana"/>
                <a:cs typeface="Verdana"/>
              </a:rPr>
              <a:t>the</a:t>
            </a:r>
            <a:r>
              <a:rPr lang="en-GB" sz="1150" spc="100" dirty="0">
                <a:latin typeface="Verdana"/>
                <a:cs typeface="Verdana"/>
              </a:rPr>
              <a:t> </a:t>
            </a:r>
            <a:r>
              <a:rPr lang="en-GB" sz="1150" dirty="0">
                <a:latin typeface="Verdana"/>
                <a:cs typeface="Verdana"/>
              </a:rPr>
              <a:t>extent</a:t>
            </a:r>
            <a:r>
              <a:rPr lang="en-GB" sz="1150" spc="80" dirty="0">
                <a:latin typeface="Verdana"/>
                <a:cs typeface="Verdana"/>
              </a:rPr>
              <a:t> </a:t>
            </a:r>
            <a:r>
              <a:rPr lang="en-GB" sz="1150" dirty="0">
                <a:latin typeface="Verdana"/>
                <a:cs typeface="Verdana"/>
              </a:rPr>
              <a:t>of</a:t>
            </a:r>
            <a:r>
              <a:rPr lang="en-GB" sz="1150" spc="80" dirty="0">
                <a:latin typeface="Verdana"/>
                <a:cs typeface="Verdana"/>
              </a:rPr>
              <a:t> </a:t>
            </a:r>
            <a:r>
              <a:rPr lang="en-GB" sz="1150" dirty="0">
                <a:latin typeface="Verdana"/>
                <a:cs typeface="Verdana"/>
              </a:rPr>
              <a:t>vendor</a:t>
            </a:r>
            <a:r>
              <a:rPr lang="en-GB" sz="1150" spc="90" dirty="0">
                <a:latin typeface="Verdana"/>
                <a:cs typeface="Verdana"/>
              </a:rPr>
              <a:t> </a:t>
            </a:r>
            <a:r>
              <a:rPr lang="en-GB" sz="1150" dirty="0">
                <a:latin typeface="Verdana"/>
                <a:cs typeface="Verdana"/>
              </a:rPr>
              <a:t>dependency</a:t>
            </a:r>
            <a:r>
              <a:rPr lang="en-GB" sz="1150" spc="100" dirty="0">
                <a:latin typeface="Verdana"/>
                <a:cs typeface="Verdana"/>
              </a:rPr>
              <a:t> </a:t>
            </a:r>
            <a:r>
              <a:rPr lang="en-GB" sz="1150" dirty="0">
                <a:latin typeface="Verdana"/>
                <a:cs typeface="Verdana"/>
              </a:rPr>
              <a:t>to</a:t>
            </a:r>
            <a:r>
              <a:rPr lang="en-GB" sz="1150" spc="85" dirty="0">
                <a:latin typeface="Verdana"/>
                <a:cs typeface="Verdana"/>
              </a:rPr>
              <a:t> </a:t>
            </a:r>
            <a:r>
              <a:rPr lang="en-GB" sz="1150" spc="-10" dirty="0">
                <a:latin typeface="Verdana"/>
                <a:cs typeface="Verdana"/>
              </a:rPr>
              <a:t>improve </a:t>
            </a:r>
            <a:r>
              <a:rPr lang="en-GB" sz="1150" dirty="0">
                <a:latin typeface="Verdana"/>
                <a:cs typeface="Verdana"/>
              </a:rPr>
              <a:t>database.</a:t>
            </a:r>
            <a:r>
              <a:rPr lang="en-GB" sz="1150" spc="125" dirty="0">
                <a:latin typeface="Verdana"/>
                <a:cs typeface="Verdana"/>
              </a:rPr>
              <a:t> </a:t>
            </a:r>
            <a:r>
              <a:rPr lang="en-GB" sz="1150" dirty="0">
                <a:latin typeface="Verdana"/>
                <a:cs typeface="Verdana"/>
              </a:rPr>
              <a:t>Properly</a:t>
            </a:r>
            <a:r>
              <a:rPr lang="en-GB" sz="1150" spc="135" dirty="0">
                <a:latin typeface="Verdana"/>
                <a:cs typeface="Verdana"/>
              </a:rPr>
              <a:t> </a:t>
            </a:r>
            <a:r>
              <a:rPr lang="en-GB" sz="1150" dirty="0">
                <a:latin typeface="Verdana"/>
                <a:cs typeface="Verdana"/>
              </a:rPr>
              <a:t>measuring</a:t>
            </a:r>
            <a:r>
              <a:rPr lang="en-GB" sz="1150" spc="125" dirty="0">
                <a:latin typeface="Verdana"/>
                <a:cs typeface="Verdana"/>
              </a:rPr>
              <a:t> </a:t>
            </a:r>
            <a:r>
              <a:rPr lang="en-GB" sz="1150" dirty="0">
                <a:latin typeface="Verdana"/>
                <a:cs typeface="Verdana"/>
              </a:rPr>
              <a:t>these</a:t>
            </a:r>
            <a:r>
              <a:rPr lang="en-GB" sz="1150" spc="120" dirty="0">
                <a:latin typeface="Verdana"/>
                <a:cs typeface="Verdana"/>
              </a:rPr>
              <a:t> </a:t>
            </a:r>
            <a:r>
              <a:rPr lang="en-GB" sz="1150" dirty="0">
                <a:latin typeface="Verdana"/>
                <a:cs typeface="Verdana"/>
              </a:rPr>
              <a:t>switching</a:t>
            </a:r>
            <a:r>
              <a:rPr lang="en-GB" sz="1150" spc="110" dirty="0">
                <a:latin typeface="Verdana"/>
                <a:cs typeface="Verdana"/>
              </a:rPr>
              <a:t> </a:t>
            </a:r>
            <a:r>
              <a:rPr lang="en-GB" sz="1150" dirty="0">
                <a:latin typeface="Verdana"/>
                <a:cs typeface="Verdana"/>
              </a:rPr>
              <a:t>costs</a:t>
            </a:r>
            <a:r>
              <a:rPr lang="en-GB" sz="1150" spc="114" dirty="0">
                <a:latin typeface="Verdana"/>
                <a:cs typeface="Verdana"/>
              </a:rPr>
              <a:t> </a:t>
            </a:r>
            <a:r>
              <a:rPr lang="en-GB" sz="1150" dirty="0">
                <a:latin typeface="Verdana"/>
                <a:cs typeface="Verdana"/>
              </a:rPr>
              <a:t>before</a:t>
            </a:r>
            <a:r>
              <a:rPr lang="en-GB" sz="1150" spc="120" dirty="0">
                <a:latin typeface="Verdana"/>
                <a:cs typeface="Verdana"/>
              </a:rPr>
              <a:t> </a:t>
            </a:r>
            <a:r>
              <a:rPr lang="en-GB" sz="1150" dirty="0">
                <a:latin typeface="Verdana"/>
                <a:cs typeface="Verdana"/>
              </a:rPr>
              <a:t>lock-in</a:t>
            </a:r>
            <a:r>
              <a:rPr lang="en-GB" sz="1150" spc="110" dirty="0">
                <a:latin typeface="Verdana"/>
                <a:cs typeface="Verdana"/>
              </a:rPr>
              <a:t> </a:t>
            </a:r>
            <a:r>
              <a:rPr lang="en-GB" sz="1150" dirty="0">
                <a:latin typeface="Verdana"/>
                <a:cs typeface="Verdana"/>
              </a:rPr>
              <a:t>occurs</a:t>
            </a:r>
            <a:r>
              <a:rPr lang="en-GB" sz="1150" spc="105" dirty="0">
                <a:latin typeface="Verdana"/>
                <a:cs typeface="Verdana"/>
              </a:rPr>
              <a:t> </a:t>
            </a:r>
            <a:r>
              <a:rPr lang="en-GB" sz="1150" spc="-10" dirty="0">
                <a:latin typeface="Verdana"/>
                <a:cs typeface="Verdana"/>
              </a:rPr>
              <a:t>could </a:t>
            </a:r>
            <a:r>
              <a:rPr lang="en-GB" sz="1150" dirty="0">
                <a:latin typeface="Verdana"/>
                <a:cs typeface="Verdana"/>
              </a:rPr>
              <a:t>be</a:t>
            </a:r>
            <a:r>
              <a:rPr lang="en-GB" sz="1150" spc="40" dirty="0">
                <a:latin typeface="Verdana"/>
                <a:cs typeface="Verdana"/>
              </a:rPr>
              <a:t> </a:t>
            </a:r>
            <a:r>
              <a:rPr lang="en-GB" sz="1150" dirty="0">
                <a:latin typeface="Verdana"/>
                <a:cs typeface="Verdana"/>
              </a:rPr>
              <a:t>worth</a:t>
            </a:r>
            <a:r>
              <a:rPr lang="en-GB" sz="1150" spc="20" dirty="0">
                <a:latin typeface="Verdana"/>
                <a:cs typeface="Verdana"/>
              </a:rPr>
              <a:t> </a:t>
            </a:r>
            <a:r>
              <a:rPr lang="en-GB" sz="1150" dirty="0">
                <a:latin typeface="Verdana"/>
                <a:cs typeface="Verdana"/>
              </a:rPr>
              <a:t>millions</a:t>
            </a:r>
            <a:r>
              <a:rPr lang="en-GB" sz="1150" spc="30" dirty="0">
                <a:latin typeface="Verdana"/>
                <a:cs typeface="Verdana"/>
              </a:rPr>
              <a:t> </a:t>
            </a:r>
            <a:r>
              <a:rPr lang="en-GB" sz="1150" dirty="0">
                <a:latin typeface="Verdana"/>
                <a:cs typeface="Verdana"/>
              </a:rPr>
              <a:t>of</a:t>
            </a:r>
            <a:r>
              <a:rPr lang="en-GB" sz="1150" spc="25" dirty="0">
                <a:latin typeface="Verdana"/>
                <a:cs typeface="Verdana"/>
              </a:rPr>
              <a:t> </a:t>
            </a:r>
            <a:r>
              <a:rPr lang="en-GB" sz="1150" dirty="0">
                <a:latin typeface="Verdana"/>
                <a:cs typeface="Verdana"/>
              </a:rPr>
              <a:t>dollars</a:t>
            </a:r>
            <a:r>
              <a:rPr lang="en-GB" sz="1150" spc="30" dirty="0">
                <a:latin typeface="Verdana"/>
                <a:cs typeface="Verdana"/>
              </a:rPr>
              <a:t> </a:t>
            </a:r>
            <a:r>
              <a:rPr lang="en-GB" sz="1150" dirty="0">
                <a:latin typeface="Verdana"/>
                <a:cs typeface="Verdana"/>
              </a:rPr>
              <a:t>to</a:t>
            </a:r>
            <a:r>
              <a:rPr lang="en-GB" sz="1150" spc="25" dirty="0">
                <a:latin typeface="Verdana"/>
                <a:cs typeface="Verdana"/>
              </a:rPr>
              <a:t> </a:t>
            </a:r>
            <a:r>
              <a:rPr lang="en-GB" sz="1150" dirty="0">
                <a:latin typeface="Verdana"/>
                <a:cs typeface="Verdana"/>
              </a:rPr>
              <a:t>the</a:t>
            </a:r>
            <a:r>
              <a:rPr lang="en-GB" sz="1150" spc="45" dirty="0">
                <a:latin typeface="Verdana"/>
                <a:cs typeface="Verdana"/>
              </a:rPr>
              <a:t> </a:t>
            </a:r>
            <a:r>
              <a:rPr lang="en-GB" sz="1150" spc="-10" dirty="0">
                <a:latin typeface="Verdana"/>
                <a:cs typeface="Verdana"/>
              </a:rPr>
              <a:t>organization.</a:t>
            </a:r>
            <a:endParaRPr lang="en-GB" sz="1150" dirty="0">
              <a:latin typeface="Verdana"/>
              <a:cs typeface="Verdana"/>
            </a:endParaRPr>
          </a:p>
          <a:p>
            <a:pPr marL="12700" marR="5080" algn="just">
              <a:lnSpc>
                <a:spcPct val="103499"/>
              </a:lnSpc>
              <a:spcBef>
                <a:spcPts val="575"/>
              </a:spcBef>
            </a:pPr>
            <a:r>
              <a:rPr lang="en-GB" sz="1150" dirty="0">
                <a:latin typeface="Verdana"/>
                <a:cs typeface="Verdana"/>
              </a:rPr>
              <a:t>Basic</a:t>
            </a:r>
            <a:r>
              <a:rPr lang="en-GB" sz="1150" spc="100" dirty="0">
                <a:latin typeface="Verdana"/>
                <a:cs typeface="Verdana"/>
              </a:rPr>
              <a:t> </a:t>
            </a:r>
            <a:r>
              <a:rPr lang="en-GB" sz="1150" dirty="0">
                <a:latin typeface="Verdana"/>
                <a:cs typeface="Verdana"/>
              </a:rPr>
              <a:t>strategy</a:t>
            </a:r>
            <a:r>
              <a:rPr lang="en-GB" sz="1150" spc="90" dirty="0">
                <a:latin typeface="Verdana"/>
                <a:cs typeface="Verdana"/>
              </a:rPr>
              <a:t> </a:t>
            </a:r>
            <a:r>
              <a:rPr lang="en-GB" sz="1150" dirty="0">
                <a:latin typeface="Verdana"/>
                <a:cs typeface="Verdana"/>
              </a:rPr>
              <a:t>for</a:t>
            </a:r>
            <a:r>
              <a:rPr lang="en-GB" sz="1150" spc="90" dirty="0">
                <a:latin typeface="Verdana"/>
                <a:cs typeface="Verdana"/>
              </a:rPr>
              <a:t> </a:t>
            </a:r>
            <a:r>
              <a:rPr lang="en-GB" sz="1150" dirty="0">
                <a:latin typeface="Verdana"/>
                <a:cs typeface="Verdana"/>
              </a:rPr>
              <a:t>buyers</a:t>
            </a:r>
            <a:r>
              <a:rPr lang="en-GB" sz="1150" spc="85" dirty="0">
                <a:latin typeface="Verdana"/>
                <a:cs typeface="Verdana"/>
              </a:rPr>
              <a:t> </a:t>
            </a:r>
            <a:r>
              <a:rPr lang="en-GB" sz="1150" dirty="0">
                <a:latin typeface="Verdana"/>
                <a:cs typeface="Verdana"/>
              </a:rPr>
              <a:t>of</a:t>
            </a:r>
            <a:r>
              <a:rPr lang="en-GB" sz="1150" spc="95" dirty="0">
                <a:latin typeface="Verdana"/>
                <a:cs typeface="Verdana"/>
              </a:rPr>
              <a:t> </a:t>
            </a:r>
            <a:r>
              <a:rPr lang="en-GB" sz="1150" dirty="0">
                <a:latin typeface="Verdana"/>
                <a:cs typeface="Verdana"/>
              </a:rPr>
              <a:t>information</a:t>
            </a:r>
            <a:r>
              <a:rPr lang="en-GB" sz="1150" spc="90" dirty="0">
                <a:latin typeface="Verdana"/>
                <a:cs typeface="Verdana"/>
              </a:rPr>
              <a:t> </a:t>
            </a:r>
            <a:r>
              <a:rPr lang="en-GB" sz="1150" dirty="0">
                <a:latin typeface="Verdana"/>
                <a:cs typeface="Verdana"/>
              </a:rPr>
              <a:t>technology</a:t>
            </a:r>
            <a:r>
              <a:rPr lang="en-GB" sz="1150" spc="80" dirty="0">
                <a:latin typeface="Verdana"/>
                <a:cs typeface="Verdana"/>
              </a:rPr>
              <a:t> </a:t>
            </a:r>
            <a:r>
              <a:rPr lang="en-GB" sz="1150" dirty="0">
                <a:latin typeface="Verdana"/>
                <a:cs typeface="Verdana"/>
              </a:rPr>
              <a:t>who</a:t>
            </a:r>
            <a:r>
              <a:rPr lang="en-GB" sz="1150" spc="95" dirty="0">
                <a:latin typeface="Verdana"/>
                <a:cs typeface="Verdana"/>
              </a:rPr>
              <a:t> </a:t>
            </a:r>
            <a:r>
              <a:rPr lang="en-GB" sz="1150" dirty="0">
                <a:latin typeface="Verdana"/>
                <a:cs typeface="Verdana"/>
              </a:rPr>
              <a:t>are</a:t>
            </a:r>
            <a:r>
              <a:rPr lang="en-GB" sz="1150" spc="114" dirty="0">
                <a:latin typeface="Verdana"/>
                <a:cs typeface="Verdana"/>
              </a:rPr>
              <a:t> </a:t>
            </a:r>
            <a:r>
              <a:rPr lang="en-GB" sz="1150" dirty="0">
                <a:latin typeface="Verdana"/>
                <a:cs typeface="Verdana"/>
              </a:rPr>
              <a:t>anticipating</a:t>
            </a:r>
            <a:r>
              <a:rPr lang="en-GB" sz="1150" spc="85" dirty="0">
                <a:latin typeface="Verdana"/>
                <a:cs typeface="Verdana"/>
              </a:rPr>
              <a:t> </a:t>
            </a:r>
            <a:r>
              <a:rPr lang="en-GB" sz="1150" dirty="0">
                <a:latin typeface="Verdana"/>
                <a:cs typeface="Verdana"/>
              </a:rPr>
              <a:t>lock-</a:t>
            </a:r>
            <a:r>
              <a:rPr lang="en-GB" sz="1150" spc="-25" dirty="0">
                <a:latin typeface="Verdana"/>
                <a:cs typeface="Verdana"/>
              </a:rPr>
              <a:t>in </a:t>
            </a:r>
            <a:r>
              <a:rPr lang="en-GB" sz="1150" dirty="0">
                <a:latin typeface="Verdana"/>
                <a:cs typeface="Verdana"/>
              </a:rPr>
              <a:t>includes</a:t>
            </a:r>
            <a:r>
              <a:rPr lang="en-GB" sz="1150" spc="35" dirty="0">
                <a:latin typeface="Verdana"/>
                <a:cs typeface="Verdana"/>
              </a:rPr>
              <a:t> </a:t>
            </a:r>
            <a:r>
              <a:rPr lang="en-GB" sz="1150" dirty="0">
                <a:latin typeface="Verdana"/>
                <a:cs typeface="Verdana"/>
              </a:rPr>
              <a:t>the</a:t>
            </a:r>
            <a:r>
              <a:rPr lang="en-GB" sz="1150" spc="55" dirty="0">
                <a:latin typeface="Verdana"/>
                <a:cs typeface="Verdana"/>
              </a:rPr>
              <a:t> </a:t>
            </a:r>
            <a:r>
              <a:rPr lang="en-GB" sz="1150" dirty="0">
                <a:latin typeface="Verdana"/>
                <a:cs typeface="Verdana"/>
              </a:rPr>
              <a:t>following</a:t>
            </a:r>
            <a:r>
              <a:rPr lang="en-GB" sz="1150" spc="35" dirty="0">
                <a:latin typeface="Verdana"/>
                <a:cs typeface="Verdana"/>
              </a:rPr>
              <a:t> </a:t>
            </a:r>
            <a:r>
              <a:rPr lang="en-GB" sz="1150" dirty="0">
                <a:latin typeface="Verdana"/>
                <a:cs typeface="Verdana"/>
              </a:rPr>
              <a:t>key</a:t>
            </a:r>
            <a:r>
              <a:rPr lang="en-GB" sz="1150" spc="35" dirty="0">
                <a:latin typeface="Verdana"/>
                <a:cs typeface="Verdana"/>
              </a:rPr>
              <a:t> </a:t>
            </a:r>
            <a:r>
              <a:rPr lang="en-GB" sz="1150" spc="-10" dirty="0">
                <a:latin typeface="Verdana"/>
                <a:cs typeface="Verdana"/>
              </a:rPr>
              <a:t>elements:</a:t>
            </a:r>
            <a:endParaRPr lang="en-GB" sz="1150" dirty="0">
              <a:latin typeface="Verdana"/>
              <a:cs typeface="Verdana"/>
            </a:endParaRPr>
          </a:p>
          <a:p>
            <a:pPr marL="234950" marR="315595" lvl="3" indent="-222885">
              <a:lnSpc>
                <a:spcPct val="102600"/>
              </a:lnSpc>
              <a:spcBef>
                <a:spcPts val="590"/>
              </a:spcBef>
              <a:buFont typeface="Wingdings"/>
              <a:buChar char=""/>
              <a:tabLst>
                <a:tab pos="234950" algn="l"/>
              </a:tabLst>
            </a:pPr>
            <a:r>
              <a:rPr lang="en-GB" sz="1150" dirty="0">
                <a:latin typeface="Verdana"/>
                <a:cs typeface="Verdana"/>
              </a:rPr>
              <a:t>Bargaining</a:t>
            </a:r>
            <a:r>
              <a:rPr lang="en-GB" sz="1150" spc="40" dirty="0">
                <a:latin typeface="Verdana"/>
                <a:cs typeface="Verdana"/>
              </a:rPr>
              <a:t> </a:t>
            </a:r>
            <a:r>
              <a:rPr lang="en-GB" sz="1150" dirty="0">
                <a:latin typeface="Verdana"/>
                <a:cs typeface="Verdana"/>
              </a:rPr>
              <a:t>for</a:t>
            </a:r>
            <a:r>
              <a:rPr lang="en-GB" sz="1150" spc="25" dirty="0">
                <a:latin typeface="Verdana"/>
                <a:cs typeface="Verdana"/>
              </a:rPr>
              <a:t> </a:t>
            </a:r>
            <a:r>
              <a:rPr lang="en-GB" sz="1150" dirty="0">
                <a:latin typeface="Verdana"/>
                <a:cs typeface="Verdana"/>
              </a:rPr>
              <a:t>compensation</a:t>
            </a:r>
            <a:r>
              <a:rPr lang="en-GB" sz="1150" spc="40" dirty="0">
                <a:latin typeface="Verdana"/>
                <a:cs typeface="Verdana"/>
              </a:rPr>
              <a:t> </a:t>
            </a:r>
            <a:r>
              <a:rPr lang="en-GB" sz="1150" dirty="0">
                <a:latin typeface="Verdana"/>
                <a:cs typeface="Verdana"/>
              </a:rPr>
              <a:t>or</a:t>
            </a:r>
            <a:r>
              <a:rPr lang="en-GB" sz="1150" spc="30" dirty="0">
                <a:latin typeface="Verdana"/>
                <a:cs typeface="Verdana"/>
              </a:rPr>
              <a:t> </a:t>
            </a:r>
            <a:r>
              <a:rPr lang="en-GB" sz="1150" dirty="0">
                <a:latin typeface="Verdana"/>
                <a:cs typeface="Verdana"/>
              </a:rPr>
              <a:t>some</a:t>
            </a:r>
            <a:r>
              <a:rPr lang="en-GB" sz="1150" spc="50" dirty="0">
                <a:latin typeface="Verdana"/>
                <a:cs typeface="Verdana"/>
              </a:rPr>
              <a:t> </a:t>
            </a:r>
            <a:r>
              <a:rPr lang="en-GB" sz="1150" dirty="0">
                <a:latin typeface="Verdana"/>
                <a:cs typeface="Verdana"/>
              </a:rPr>
              <a:t>form</a:t>
            </a:r>
            <a:r>
              <a:rPr lang="en-GB" sz="1150" spc="40" dirty="0">
                <a:latin typeface="Verdana"/>
                <a:cs typeface="Verdana"/>
              </a:rPr>
              <a:t> </a:t>
            </a:r>
            <a:r>
              <a:rPr lang="en-GB" sz="1150" dirty="0">
                <a:latin typeface="Verdana"/>
                <a:cs typeface="Verdana"/>
              </a:rPr>
              <a:t>of</a:t>
            </a:r>
            <a:r>
              <a:rPr lang="en-GB" sz="1150" spc="35" dirty="0">
                <a:latin typeface="Verdana"/>
                <a:cs typeface="Verdana"/>
              </a:rPr>
              <a:t> </a:t>
            </a:r>
            <a:r>
              <a:rPr lang="en-GB" sz="1150" dirty="0">
                <a:latin typeface="Verdana"/>
                <a:cs typeface="Verdana"/>
              </a:rPr>
              <a:t>protection</a:t>
            </a:r>
            <a:r>
              <a:rPr lang="en-GB" sz="1150" spc="40" dirty="0">
                <a:latin typeface="Verdana"/>
                <a:cs typeface="Verdana"/>
              </a:rPr>
              <a:t> </a:t>
            </a:r>
            <a:r>
              <a:rPr lang="en-GB" sz="1150" dirty="0">
                <a:latin typeface="Verdana"/>
                <a:cs typeface="Verdana"/>
              </a:rPr>
              <a:t>at</a:t>
            </a:r>
            <a:r>
              <a:rPr lang="en-GB" sz="1150" spc="45" dirty="0">
                <a:latin typeface="Verdana"/>
                <a:cs typeface="Verdana"/>
              </a:rPr>
              <a:t> </a:t>
            </a:r>
            <a:r>
              <a:rPr lang="en-GB" sz="1150" dirty="0">
                <a:latin typeface="Verdana"/>
                <a:cs typeface="Verdana"/>
              </a:rPr>
              <a:t>the</a:t>
            </a:r>
            <a:r>
              <a:rPr lang="en-GB" sz="1150" spc="50" dirty="0">
                <a:latin typeface="Verdana"/>
                <a:cs typeface="Verdana"/>
              </a:rPr>
              <a:t> </a:t>
            </a:r>
            <a:r>
              <a:rPr lang="en-GB" sz="1150" spc="-10" dirty="0">
                <a:latin typeface="Verdana"/>
                <a:cs typeface="Verdana"/>
              </a:rPr>
              <a:t>beginning </a:t>
            </a:r>
            <a:r>
              <a:rPr lang="en-GB" sz="1150" dirty="0">
                <a:latin typeface="Verdana"/>
                <a:cs typeface="Verdana"/>
              </a:rPr>
              <a:t>before</a:t>
            </a:r>
            <a:r>
              <a:rPr lang="en-GB" sz="1150" spc="60" dirty="0">
                <a:latin typeface="Verdana"/>
                <a:cs typeface="Verdana"/>
              </a:rPr>
              <a:t> </a:t>
            </a:r>
            <a:r>
              <a:rPr lang="en-GB" sz="1150" dirty="0">
                <a:latin typeface="Verdana"/>
                <a:cs typeface="Verdana"/>
              </a:rPr>
              <a:t>lock-</a:t>
            </a:r>
            <a:r>
              <a:rPr lang="en-GB" sz="1150" spc="-25" dirty="0">
                <a:latin typeface="Verdana"/>
                <a:cs typeface="Verdana"/>
              </a:rPr>
              <a:t>in.</a:t>
            </a:r>
            <a:endParaRPr lang="en-GB" sz="1150" dirty="0">
              <a:latin typeface="Verdana"/>
              <a:cs typeface="Verdana"/>
            </a:endParaRPr>
          </a:p>
          <a:p>
            <a:pPr marL="234950" lvl="3" indent="-222250">
              <a:lnSpc>
                <a:spcPct val="100000"/>
              </a:lnSpc>
              <a:spcBef>
                <a:spcPts val="50"/>
              </a:spcBef>
              <a:buFont typeface="Wingdings"/>
              <a:buChar char=""/>
              <a:tabLst>
                <a:tab pos="234950" algn="l"/>
              </a:tabLst>
            </a:pPr>
            <a:r>
              <a:rPr lang="en-GB" sz="1150" dirty="0">
                <a:latin typeface="Verdana"/>
                <a:cs typeface="Verdana"/>
              </a:rPr>
              <a:t>emphasize</a:t>
            </a:r>
            <a:r>
              <a:rPr lang="en-GB" sz="1150" spc="55" dirty="0">
                <a:latin typeface="Verdana"/>
                <a:cs typeface="Verdana"/>
              </a:rPr>
              <a:t> </a:t>
            </a:r>
            <a:r>
              <a:rPr lang="en-GB" sz="1150" dirty="0">
                <a:latin typeface="Verdana"/>
                <a:cs typeface="Verdana"/>
              </a:rPr>
              <a:t>your</a:t>
            </a:r>
            <a:r>
              <a:rPr lang="en-GB" sz="1150" spc="35" dirty="0">
                <a:latin typeface="Verdana"/>
                <a:cs typeface="Verdana"/>
              </a:rPr>
              <a:t> </a:t>
            </a:r>
            <a:r>
              <a:rPr lang="en-GB" sz="1150" dirty="0">
                <a:latin typeface="Verdana"/>
                <a:cs typeface="Verdana"/>
              </a:rPr>
              <a:t>influence</a:t>
            </a:r>
            <a:r>
              <a:rPr lang="en-GB" sz="1150" spc="55" dirty="0">
                <a:latin typeface="Verdana"/>
                <a:cs typeface="Verdana"/>
              </a:rPr>
              <a:t> </a:t>
            </a:r>
            <a:r>
              <a:rPr lang="en-GB" sz="1150" dirty="0">
                <a:latin typeface="Verdana"/>
                <a:cs typeface="Verdana"/>
              </a:rPr>
              <a:t>as</a:t>
            </a:r>
            <a:r>
              <a:rPr lang="en-GB" sz="1150" spc="45" dirty="0">
                <a:latin typeface="Verdana"/>
                <a:cs typeface="Verdana"/>
              </a:rPr>
              <a:t> </a:t>
            </a:r>
            <a:r>
              <a:rPr lang="en-GB" sz="1150" dirty="0">
                <a:latin typeface="Verdana"/>
                <a:cs typeface="Verdana"/>
              </a:rPr>
              <a:t>an</a:t>
            </a:r>
            <a:r>
              <a:rPr lang="en-GB" sz="1150" spc="45" dirty="0">
                <a:latin typeface="Verdana"/>
                <a:cs typeface="Verdana"/>
              </a:rPr>
              <a:t> </a:t>
            </a:r>
            <a:r>
              <a:rPr lang="en-GB" sz="1150" dirty="0">
                <a:latin typeface="Verdana"/>
                <a:cs typeface="Verdana"/>
              </a:rPr>
              <a:t>influential</a:t>
            </a:r>
            <a:r>
              <a:rPr lang="en-GB" sz="1150" spc="55" dirty="0">
                <a:latin typeface="Verdana"/>
                <a:cs typeface="Verdana"/>
              </a:rPr>
              <a:t> </a:t>
            </a:r>
            <a:r>
              <a:rPr lang="en-GB" sz="1150" spc="-10" dirty="0">
                <a:latin typeface="Verdana"/>
                <a:cs typeface="Verdana"/>
              </a:rPr>
              <a:t>customer</a:t>
            </a:r>
            <a:endParaRPr lang="en-GB" sz="1150" dirty="0">
              <a:latin typeface="Verdana"/>
              <a:cs typeface="Verdana"/>
            </a:endParaRPr>
          </a:p>
          <a:p>
            <a:pPr marL="234950" lvl="3" indent="-222250">
              <a:lnSpc>
                <a:spcPct val="100000"/>
              </a:lnSpc>
              <a:spcBef>
                <a:spcPts val="35"/>
              </a:spcBef>
              <a:buFont typeface="Wingdings"/>
              <a:buChar char=""/>
              <a:tabLst>
                <a:tab pos="234950" algn="l"/>
              </a:tabLst>
            </a:pPr>
            <a:r>
              <a:rPr lang="en-GB" sz="1150" dirty="0">
                <a:latin typeface="Verdana"/>
                <a:cs typeface="Verdana"/>
              </a:rPr>
              <a:t>look</a:t>
            </a:r>
            <a:r>
              <a:rPr lang="en-GB" sz="1150" spc="30" dirty="0">
                <a:latin typeface="Verdana"/>
                <a:cs typeface="Verdana"/>
              </a:rPr>
              <a:t> </a:t>
            </a:r>
            <a:r>
              <a:rPr lang="en-GB" sz="1150" dirty="0">
                <a:latin typeface="Verdana"/>
                <a:cs typeface="Verdana"/>
              </a:rPr>
              <a:t>ahead</a:t>
            </a:r>
            <a:r>
              <a:rPr lang="en-GB" sz="1150" spc="20" dirty="0">
                <a:latin typeface="Verdana"/>
                <a:cs typeface="Verdana"/>
              </a:rPr>
              <a:t> </a:t>
            </a:r>
            <a:r>
              <a:rPr lang="en-GB" sz="1150" dirty="0">
                <a:latin typeface="Verdana"/>
                <a:cs typeface="Verdana"/>
              </a:rPr>
              <a:t>and</a:t>
            </a:r>
            <a:r>
              <a:rPr lang="en-GB" sz="1150" spc="35" dirty="0">
                <a:latin typeface="Verdana"/>
                <a:cs typeface="Verdana"/>
              </a:rPr>
              <a:t> </a:t>
            </a:r>
            <a:r>
              <a:rPr lang="en-GB" sz="1150" dirty="0">
                <a:latin typeface="Verdana"/>
                <a:cs typeface="Verdana"/>
              </a:rPr>
              <a:t>take</a:t>
            </a:r>
            <a:r>
              <a:rPr lang="en-GB" sz="1150" spc="55" dirty="0">
                <a:latin typeface="Verdana"/>
                <a:cs typeface="Verdana"/>
              </a:rPr>
              <a:t> </a:t>
            </a:r>
            <a:r>
              <a:rPr lang="en-GB" sz="1150" spc="-20" dirty="0">
                <a:latin typeface="Verdana"/>
                <a:cs typeface="Verdana"/>
              </a:rPr>
              <a:t>steps</a:t>
            </a:r>
            <a:endParaRPr lang="en-GB" sz="1150" dirty="0">
              <a:latin typeface="Verdana"/>
              <a:cs typeface="Verdana"/>
            </a:endParaRPr>
          </a:p>
          <a:p>
            <a:pPr marL="234950" lvl="3" indent="-222250">
              <a:lnSpc>
                <a:spcPct val="100000"/>
              </a:lnSpc>
              <a:spcBef>
                <a:spcPts val="35"/>
              </a:spcBef>
              <a:buFont typeface="Wingdings"/>
              <a:buChar char=""/>
              <a:tabLst>
                <a:tab pos="234950" algn="l"/>
              </a:tabLst>
            </a:pPr>
            <a:r>
              <a:rPr lang="en-GB" sz="1150" dirty="0">
                <a:latin typeface="Verdana"/>
                <a:cs typeface="Verdana"/>
              </a:rPr>
              <a:t>keep</a:t>
            </a:r>
            <a:r>
              <a:rPr lang="en-GB" sz="1150" spc="40" dirty="0">
                <a:latin typeface="Verdana"/>
                <a:cs typeface="Verdana"/>
              </a:rPr>
              <a:t> </a:t>
            </a:r>
            <a:r>
              <a:rPr lang="en-GB" sz="1150" dirty="0">
                <a:latin typeface="Verdana"/>
                <a:cs typeface="Verdana"/>
              </a:rPr>
              <a:t>your</a:t>
            </a:r>
            <a:r>
              <a:rPr lang="en-GB" sz="1150" spc="35" dirty="0">
                <a:latin typeface="Verdana"/>
                <a:cs typeface="Verdana"/>
              </a:rPr>
              <a:t> </a:t>
            </a:r>
            <a:r>
              <a:rPr lang="en-GB" sz="1150" dirty="0">
                <a:latin typeface="Verdana"/>
                <a:cs typeface="Verdana"/>
              </a:rPr>
              <a:t>options</a:t>
            </a:r>
            <a:r>
              <a:rPr lang="en-GB" sz="1150" spc="45" dirty="0">
                <a:latin typeface="Verdana"/>
                <a:cs typeface="Verdana"/>
              </a:rPr>
              <a:t> </a:t>
            </a:r>
            <a:r>
              <a:rPr lang="en-GB" sz="1150" dirty="0">
                <a:latin typeface="Verdana"/>
                <a:cs typeface="Verdana"/>
              </a:rPr>
              <a:t>open:</a:t>
            </a:r>
            <a:r>
              <a:rPr lang="en-GB" sz="1150" spc="40" dirty="0">
                <a:latin typeface="Verdana"/>
                <a:cs typeface="Verdana"/>
              </a:rPr>
              <a:t> </a:t>
            </a:r>
            <a:r>
              <a:rPr lang="en-GB" sz="1150" dirty="0">
                <a:latin typeface="Verdana"/>
                <a:cs typeface="Verdana"/>
              </a:rPr>
              <a:t>dual</a:t>
            </a:r>
            <a:r>
              <a:rPr lang="en-GB" sz="1150" spc="55" dirty="0">
                <a:latin typeface="Verdana"/>
                <a:cs typeface="Verdana"/>
              </a:rPr>
              <a:t> </a:t>
            </a:r>
            <a:r>
              <a:rPr lang="en-GB" sz="1150" dirty="0">
                <a:latin typeface="Verdana"/>
                <a:cs typeface="Verdana"/>
              </a:rPr>
              <a:t>sourcing,</a:t>
            </a:r>
            <a:r>
              <a:rPr lang="en-GB" sz="1150" spc="50" dirty="0">
                <a:latin typeface="Verdana"/>
                <a:cs typeface="Verdana"/>
              </a:rPr>
              <a:t> </a:t>
            </a:r>
            <a:r>
              <a:rPr lang="en-GB" sz="1150" dirty="0">
                <a:latin typeface="Verdana"/>
                <a:cs typeface="Verdana"/>
              </a:rPr>
              <a:t>demand</a:t>
            </a:r>
            <a:r>
              <a:rPr lang="en-GB" sz="1150" spc="40" dirty="0">
                <a:latin typeface="Verdana"/>
                <a:cs typeface="Verdana"/>
              </a:rPr>
              <a:t> </a:t>
            </a:r>
            <a:r>
              <a:rPr lang="en-GB" sz="1150" spc="-10" dirty="0">
                <a:latin typeface="Verdana"/>
                <a:cs typeface="Verdana"/>
              </a:rPr>
              <a:t>compensation</a:t>
            </a:r>
            <a:endParaRPr lang="en-GB" sz="1150" dirty="0">
              <a:latin typeface="Verdana"/>
              <a:cs typeface="Verdana"/>
            </a:endParaRPr>
          </a:p>
          <a:p>
            <a:pPr marL="234950" lvl="3" indent="-222250">
              <a:lnSpc>
                <a:spcPct val="100000"/>
              </a:lnSpc>
              <a:spcBef>
                <a:spcPts val="35"/>
              </a:spcBef>
              <a:buFont typeface="Wingdings"/>
              <a:buChar char=""/>
              <a:tabLst>
                <a:tab pos="234950" algn="l"/>
              </a:tabLst>
            </a:pPr>
            <a:r>
              <a:rPr lang="en-GB" sz="1150" dirty="0">
                <a:latin typeface="Verdana"/>
                <a:cs typeface="Verdana"/>
              </a:rPr>
              <a:t>watch</a:t>
            </a:r>
            <a:r>
              <a:rPr lang="en-GB" sz="1150" spc="25" dirty="0">
                <a:latin typeface="Verdana"/>
                <a:cs typeface="Verdana"/>
              </a:rPr>
              <a:t> </a:t>
            </a:r>
            <a:r>
              <a:rPr lang="en-GB" sz="1150" dirty="0">
                <a:latin typeface="Verdana"/>
                <a:cs typeface="Verdana"/>
              </a:rPr>
              <a:t>out</a:t>
            </a:r>
            <a:r>
              <a:rPr lang="en-GB" sz="1150" spc="45" dirty="0">
                <a:latin typeface="Verdana"/>
                <a:cs typeface="Verdana"/>
              </a:rPr>
              <a:t> </a:t>
            </a:r>
            <a:r>
              <a:rPr lang="en-GB" sz="1150" dirty="0">
                <a:latin typeface="Verdana"/>
                <a:cs typeface="Verdana"/>
              </a:rPr>
              <a:t>for</a:t>
            </a:r>
            <a:r>
              <a:rPr lang="en-GB" sz="1150" spc="25" dirty="0">
                <a:latin typeface="Verdana"/>
                <a:cs typeface="Verdana"/>
              </a:rPr>
              <a:t> </a:t>
            </a:r>
            <a:r>
              <a:rPr lang="en-GB" sz="1150" dirty="0">
                <a:latin typeface="Verdana"/>
                <a:cs typeface="Verdana"/>
              </a:rPr>
              <a:t>partial</a:t>
            </a:r>
            <a:r>
              <a:rPr lang="en-GB" sz="1150" spc="50" dirty="0">
                <a:latin typeface="Verdana"/>
                <a:cs typeface="Verdana"/>
              </a:rPr>
              <a:t> </a:t>
            </a:r>
            <a:r>
              <a:rPr lang="en-GB" sz="1150" spc="-10" dirty="0">
                <a:latin typeface="Verdana"/>
                <a:cs typeface="Verdana"/>
              </a:rPr>
              <a:t>contracts</a:t>
            </a:r>
            <a:endParaRPr lang="en-GB" sz="1150" dirty="0">
              <a:latin typeface="Verdana"/>
              <a:cs typeface="Verdana"/>
            </a:endParaRPr>
          </a:p>
          <a:p>
            <a:pPr marL="12700" marR="7620" algn="just">
              <a:lnSpc>
                <a:spcPct val="101699"/>
              </a:lnSpc>
              <a:spcBef>
                <a:spcPts val="1385"/>
              </a:spcBef>
            </a:pPr>
            <a:r>
              <a:rPr lang="en-GB" b="1" dirty="0">
                <a:latin typeface="Verdana"/>
                <a:cs typeface="Verdana"/>
              </a:rPr>
              <a:t>Lock-in</a:t>
            </a:r>
            <a:r>
              <a:rPr lang="en-GB" b="1" spc="65" dirty="0">
                <a:latin typeface="Verdana"/>
                <a:cs typeface="Verdana"/>
              </a:rPr>
              <a:t> </a:t>
            </a:r>
            <a:r>
              <a:rPr lang="en-GB" b="1" dirty="0">
                <a:latin typeface="Verdana"/>
                <a:cs typeface="Verdana"/>
              </a:rPr>
              <a:t>Strategy</a:t>
            </a:r>
            <a:r>
              <a:rPr lang="en-GB" b="1" spc="75" dirty="0">
                <a:latin typeface="Verdana"/>
                <a:cs typeface="Verdana"/>
              </a:rPr>
              <a:t> </a:t>
            </a:r>
            <a:r>
              <a:rPr lang="en-GB" b="1" dirty="0">
                <a:latin typeface="Verdana"/>
                <a:cs typeface="Verdana"/>
              </a:rPr>
              <a:t>for</a:t>
            </a:r>
            <a:r>
              <a:rPr lang="en-GB" b="1" spc="45" dirty="0">
                <a:latin typeface="Verdana"/>
                <a:cs typeface="Verdana"/>
              </a:rPr>
              <a:t> </a:t>
            </a:r>
            <a:r>
              <a:rPr lang="en-GB" b="1" dirty="0">
                <a:latin typeface="Verdana"/>
                <a:cs typeface="Verdana"/>
              </a:rPr>
              <a:t>Sellers:</a:t>
            </a:r>
            <a:r>
              <a:rPr lang="en-GB" b="1" spc="65" dirty="0">
                <a:latin typeface="Verdana"/>
                <a:cs typeface="Verdana"/>
              </a:rPr>
              <a:t> </a:t>
            </a:r>
            <a:r>
              <a:rPr lang="en-GB" b="1" dirty="0">
                <a:latin typeface="Verdana"/>
                <a:cs typeface="Verdana"/>
              </a:rPr>
              <a:t>hold</a:t>
            </a:r>
            <a:r>
              <a:rPr lang="en-GB" b="1" spc="60" dirty="0">
                <a:latin typeface="Verdana"/>
                <a:cs typeface="Verdana"/>
              </a:rPr>
              <a:t> </a:t>
            </a:r>
            <a:r>
              <a:rPr lang="en-GB" b="1" dirty="0">
                <a:latin typeface="Verdana"/>
                <a:cs typeface="Verdana"/>
              </a:rPr>
              <a:t>your</a:t>
            </a:r>
            <a:r>
              <a:rPr lang="en-GB" b="1" spc="60" dirty="0">
                <a:latin typeface="Verdana"/>
                <a:cs typeface="Verdana"/>
              </a:rPr>
              <a:t> </a:t>
            </a:r>
            <a:r>
              <a:rPr lang="en-GB" b="1" dirty="0">
                <a:latin typeface="Verdana"/>
                <a:cs typeface="Verdana"/>
              </a:rPr>
              <a:t>customers</a:t>
            </a:r>
            <a:r>
              <a:rPr lang="en-GB" b="1" spc="70" dirty="0">
                <a:latin typeface="Verdana"/>
                <a:cs typeface="Verdana"/>
              </a:rPr>
              <a:t> </a:t>
            </a:r>
            <a:r>
              <a:rPr lang="en-GB" b="1" dirty="0">
                <a:latin typeface="Verdana"/>
                <a:cs typeface="Verdana"/>
              </a:rPr>
              <a:t>and</a:t>
            </a:r>
            <a:r>
              <a:rPr lang="en-GB" b="1" spc="50" dirty="0">
                <a:latin typeface="Verdana"/>
                <a:cs typeface="Verdana"/>
              </a:rPr>
              <a:t> </a:t>
            </a:r>
            <a:r>
              <a:rPr lang="en-GB" b="1" dirty="0">
                <a:latin typeface="Verdana"/>
                <a:cs typeface="Verdana"/>
              </a:rPr>
              <a:t>switch</a:t>
            </a:r>
            <a:r>
              <a:rPr lang="en-GB" b="1" spc="65" dirty="0">
                <a:latin typeface="Verdana"/>
                <a:cs typeface="Verdana"/>
              </a:rPr>
              <a:t> </a:t>
            </a:r>
            <a:r>
              <a:rPr lang="en-GB" b="1" spc="-20" dirty="0">
                <a:latin typeface="Verdana"/>
                <a:cs typeface="Verdana"/>
              </a:rPr>
              <a:t>from </a:t>
            </a:r>
            <a:r>
              <a:rPr lang="en-GB" b="1" dirty="0">
                <a:latin typeface="Verdana"/>
                <a:cs typeface="Verdana"/>
              </a:rPr>
              <a:t>your</a:t>
            </a:r>
            <a:r>
              <a:rPr lang="en-GB" b="1" spc="10" dirty="0">
                <a:latin typeface="Verdana"/>
                <a:cs typeface="Verdana"/>
              </a:rPr>
              <a:t> </a:t>
            </a:r>
            <a:r>
              <a:rPr lang="en-GB" b="1" dirty="0">
                <a:latin typeface="Verdana"/>
                <a:cs typeface="Verdana"/>
              </a:rPr>
              <a:t>competitors</a:t>
            </a:r>
            <a:r>
              <a:rPr lang="en-GB" b="1" spc="40" dirty="0">
                <a:latin typeface="Verdana"/>
                <a:cs typeface="Verdana"/>
              </a:rPr>
              <a:t> </a:t>
            </a:r>
            <a:r>
              <a:rPr lang="en-GB" b="1" dirty="0">
                <a:latin typeface="Verdana"/>
                <a:cs typeface="Verdana"/>
              </a:rPr>
              <a:t>to</a:t>
            </a:r>
            <a:r>
              <a:rPr lang="en-GB" b="1" spc="45" dirty="0">
                <a:latin typeface="Verdana"/>
                <a:cs typeface="Verdana"/>
              </a:rPr>
              <a:t> </a:t>
            </a:r>
            <a:r>
              <a:rPr lang="en-GB" b="1" spc="-25" dirty="0">
                <a:latin typeface="Verdana"/>
                <a:cs typeface="Verdana"/>
              </a:rPr>
              <a:t>you</a:t>
            </a:r>
            <a:endParaRPr lang="en-GB" dirty="0">
              <a:latin typeface="Verdana"/>
              <a:cs typeface="Verdana"/>
            </a:endParaRPr>
          </a:p>
          <a:p>
            <a:pPr marL="12700" marR="5080" algn="just">
              <a:lnSpc>
                <a:spcPct val="102800"/>
              </a:lnSpc>
              <a:spcBef>
                <a:spcPts val="610"/>
              </a:spcBef>
            </a:pPr>
            <a:r>
              <a:rPr lang="en-GB" dirty="0">
                <a:latin typeface="Verdana"/>
                <a:cs typeface="Verdana"/>
              </a:rPr>
              <a:t>Buyer’s</a:t>
            </a:r>
            <a:r>
              <a:rPr lang="en-GB" spc="70" dirty="0">
                <a:latin typeface="Verdana"/>
                <a:cs typeface="Verdana"/>
              </a:rPr>
              <a:t> </a:t>
            </a:r>
            <a:r>
              <a:rPr lang="en-GB" dirty="0">
                <a:latin typeface="Verdana"/>
                <a:cs typeface="Verdana"/>
              </a:rPr>
              <a:t>and</a:t>
            </a:r>
            <a:r>
              <a:rPr lang="en-GB" spc="75" dirty="0">
                <a:latin typeface="Verdana"/>
                <a:cs typeface="Verdana"/>
              </a:rPr>
              <a:t> </a:t>
            </a:r>
            <a:r>
              <a:rPr lang="en-GB" dirty="0">
                <a:latin typeface="Verdana"/>
                <a:cs typeface="Verdana"/>
              </a:rPr>
              <a:t>seller’s</a:t>
            </a:r>
            <a:r>
              <a:rPr lang="en-GB" spc="80" dirty="0">
                <a:latin typeface="Verdana"/>
                <a:cs typeface="Verdana"/>
              </a:rPr>
              <a:t> </a:t>
            </a:r>
            <a:r>
              <a:rPr lang="en-GB" dirty="0">
                <a:latin typeface="Verdana"/>
                <a:cs typeface="Verdana"/>
              </a:rPr>
              <a:t>strategies</a:t>
            </a:r>
            <a:r>
              <a:rPr lang="en-GB" spc="85" dirty="0">
                <a:latin typeface="Verdana"/>
                <a:cs typeface="Verdana"/>
              </a:rPr>
              <a:t> </a:t>
            </a:r>
            <a:r>
              <a:rPr lang="en-GB" dirty="0">
                <a:latin typeface="Verdana"/>
                <a:cs typeface="Verdana"/>
              </a:rPr>
              <a:t>are</a:t>
            </a:r>
            <a:r>
              <a:rPr lang="en-GB" spc="85" dirty="0">
                <a:latin typeface="Verdana"/>
                <a:cs typeface="Verdana"/>
              </a:rPr>
              <a:t> </a:t>
            </a:r>
            <a:r>
              <a:rPr lang="en-GB" dirty="0">
                <a:latin typeface="Verdana"/>
                <a:cs typeface="Verdana"/>
              </a:rPr>
              <a:t>closely</a:t>
            </a:r>
            <a:r>
              <a:rPr lang="en-GB" spc="75" dirty="0">
                <a:latin typeface="Verdana"/>
                <a:cs typeface="Verdana"/>
              </a:rPr>
              <a:t> </a:t>
            </a:r>
            <a:r>
              <a:rPr lang="en-GB" dirty="0">
                <a:latin typeface="Verdana"/>
                <a:cs typeface="Verdana"/>
              </a:rPr>
              <a:t>related,</a:t>
            </a:r>
            <a:r>
              <a:rPr lang="en-GB" spc="75" dirty="0">
                <a:latin typeface="Verdana"/>
                <a:cs typeface="Verdana"/>
              </a:rPr>
              <a:t> </a:t>
            </a:r>
            <a:r>
              <a:rPr lang="en-GB" dirty="0">
                <a:latin typeface="Verdana"/>
                <a:cs typeface="Verdana"/>
              </a:rPr>
              <a:t>and</a:t>
            </a:r>
            <a:r>
              <a:rPr lang="en-GB" spc="75" dirty="0">
                <a:latin typeface="Verdana"/>
                <a:cs typeface="Verdana"/>
              </a:rPr>
              <a:t> </a:t>
            </a:r>
            <a:r>
              <a:rPr lang="en-GB" dirty="0">
                <a:latin typeface="Verdana"/>
                <a:cs typeface="Verdana"/>
              </a:rPr>
              <a:t>tensions</a:t>
            </a:r>
            <a:r>
              <a:rPr lang="en-GB" spc="85" dirty="0">
                <a:latin typeface="Verdana"/>
                <a:cs typeface="Verdana"/>
              </a:rPr>
              <a:t> </a:t>
            </a:r>
            <a:r>
              <a:rPr lang="en-GB" dirty="0">
                <a:latin typeface="Verdana"/>
                <a:cs typeface="Verdana"/>
              </a:rPr>
              <a:t>are</a:t>
            </a:r>
            <a:r>
              <a:rPr lang="en-GB" spc="80" dirty="0">
                <a:latin typeface="Verdana"/>
                <a:cs typeface="Verdana"/>
              </a:rPr>
              <a:t> </a:t>
            </a:r>
            <a:r>
              <a:rPr lang="en-GB" dirty="0">
                <a:latin typeface="Verdana"/>
                <a:cs typeface="Verdana"/>
              </a:rPr>
              <a:t>inevitable</a:t>
            </a:r>
            <a:r>
              <a:rPr lang="en-GB" spc="85" dirty="0">
                <a:latin typeface="Verdana"/>
                <a:cs typeface="Verdana"/>
              </a:rPr>
              <a:t> </a:t>
            </a:r>
            <a:r>
              <a:rPr lang="en-GB" spc="-25" dirty="0">
                <a:latin typeface="Verdana"/>
                <a:cs typeface="Verdana"/>
              </a:rPr>
              <a:t>in </a:t>
            </a:r>
            <a:r>
              <a:rPr lang="en-GB" dirty="0">
                <a:latin typeface="Verdana"/>
                <a:cs typeface="Verdana"/>
              </a:rPr>
              <a:t>any</a:t>
            </a:r>
            <a:r>
              <a:rPr lang="en-GB" spc="380" dirty="0">
                <a:latin typeface="Verdana"/>
                <a:cs typeface="Verdana"/>
              </a:rPr>
              <a:t> </a:t>
            </a:r>
            <a:r>
              <a:rPr lang="en-GB" dirty="0">
                <a:latin typeface="Verdana"/>
                <a:cs typeface="Verdana"/>
              </a:rPr>
              <a:t>buyer-seller</a:t>
            </a:r>
            <a:r>
              <a:rPr lang="en-GB" spc="385" dirty="0">
                <a:latin typeface="Verdana"/>
                <a:cs typeface="Verdana"/>
              </a:rPr>
              <a:t> </a:t>
            </a:r>
            <a:r>
              <a:rPr lang="en-GB" dirty="0">
                <a:latin typeface="Verdana"/>
                <a:cs typeface="Verdana"/>
              </a:rPr>
              <a:t>relationship.</a:t>
            </a:r>
            <a:r>
              <a:rPr lang="en-GB" spc="385" dirty="0">
                <a:latin typeface="Verdana"/>
                <a:cs typeface="Verdana"/>
              </a:rPr>
              <a:t> </a:t>
            </a:r>
            <a:r>
              <a:rPr lang="en-GB" dirty="0">
                <a:latin typeface="Verdana"/>
                <a:cs typeface="Verdana"/>
              </a:rPr>
              <a:t>While</a:t>
            </a:r>
            <a:r>
              <a:rPr lang="en-GB" spc="390" dirty="0">
                <a:latin typeface="Verdana"/>
                <a:cs typeface="Verdana"/>
              </a:rPr>
              <a:t> </a:t>
            </a:r>
            <a:r>
              <a:rPr lang="en-GB" dirty="0">
                <a:latin typeface="Verdana"/>
                <a:cs typeface="Verdana"/>
              </a:rPr>
              <a:t>looking</a:t>
            </a:r>
            <a:r>
              <a:rPr lang="en-GB" spc="400" dirty="0">
                <a:latin typeface="Verdana"/>
                <a:cs typeface="Verdana"/>
              </a:rPr>
              <a:t> </a:t>
            </a:r>
            <a:r>
              <a:rPr lang="en-GB" dirty="0">
                <a:latin typeface="Verdana"/>
                <a:cs typeface="Verdana"/>
              </a:rPr>
              <a:t>at</a:t>
            </a:r>
            <a:r>
              <a:rPr lang="en-GB" spc="385" dirty="0">
                <a:latin typeface="Verdana"/>
                <a:cs typeface="Verdana"/>
              </a:rPr>
              <a:t> </a:t>
            </a:r>
            <a:r>
              <a:rPr lang="en-GB" dirty="0">
                <a:latin typeface="Verdana"/>
                <a:cs typeface="Verdana"/>
              </a:rPr>
              <a:t>the</a:t>
            </a:r>
            <a:r>
              <a:rPr lang="en-GB" spc="385" dirty="0">
                <a:latin typeface="Verdana"/>
                <a:cs typeface="Verdana"/>
              </a:rPr>
              <a:t> </a:t>
            </a:r>
            <a:r>
              <a:rPr lang="en-GB" dirty="0">
                <a:latin typeface="Verdana"/>
                <a:cs typeface="Verdana"/>
              </a:rPr>
              <a:t>lock-in</a:t>
            </a:r>
            <a:r>
              <a:rPr lang="en-GB" spc="395" dirty="0">
                <a:latin typeface="Verdana"/>
                <a:cs typeface="Verdana"/>
              </a:rPr>
              <a:t> </a:t>
            </a:r>
            <a:r>
              <a:rPr lang="en-GB" dirty="0">
                <a:latin typeface="Verdana"/>
                <a:cs typeface="Verdana"/>
              </a:rPr>
              <a:t>cycle,</a:t>
            </a:r>
            <a:r>
              <a:rPr lang="en-GB" spc="385" dirty="0">
                <a:latin typeface="Verdana"/>
                <a:cs typeface="Verdana"/>
              </a:rPr>
              <a:t> </a:t>
            </a:r>
            <a:r>
              <a:rPr lang="en-GB" dirty="0">
                <a:latin typeface="Verdana"/>
                <a:cs typeface="Verdana"/>
              </a:rPr>
              <a:t>there</a:t>
            </a:r>
            <a:r>
              <a:rPr lang="en-GB" spc="390" dirty="0">
                <a:latin typeface="Verdana"/>
                <a:cs typeface="Verdana"/>
              </a:rPr>
              <a:t> </a:t>
            </a:r>
            <a:r>
              <a:rPr lang="en-GB" dirty="0">
                <a:latin typeface="Verdana"/>
                <a:cs typeface="Verdana"/>
              </a:rPr>
              <a:t>is</a:t>
            </a:r>
            <a:r>
              <a:rPr lang="en-GB" spc="395" dirty="0">
                <a:latin typeface="Verdana"/>
                <a:cs typeface="Verdana"/>
              </a:rPr>
              <a:t> </a:t>
            </a:r>
            <a:r>
              <a:rPr lang="en-GB" spc="-50" dirty="0">
                <a:latin typeface="Verdana"/>
                <a:cs typeface="Verdana"/>
              </a:rPr>
              <a:t>a </a:t>
            </a:r>
            <a:r>
              <a:rPr lang="en-GB" dirty="0">
                <a:latin typeface="Verdana"/>
                <a:cs typeface="Verdana"/>
              </a:rPr>
              <a:t>natural</a:t>
            </a:r>
            <a:r>
              <a:rPr lang="en-GB" spc="365" dirty="0">
                <a:latin typeface="Verdana"/>
                <a:cs typeface="Verdana"/>
              </a:rPr>
              <a:t> </a:t>
            </a:r>
            <a:r>
              <a:rPr lang="en-GB" dirty="0">
                <a:latin typeface="Verdana"/>
                <a:cs typeface="Verdana"/>
              </a:rPr>
              <a:t>tug</a:t>
            </a:r>
            <a:r>
              <a:rPr lang="en-GB" spc="355" dirty="0">
                <a:latin typeface="Verdana"/>
                <a:cs typeface="Verdana"/>
              </a:rPr>
              <a:t> </a:t>
            </a:r>
            <a:r>
              <a:rPr lang="en-GB" dirty="0">
                <a:latin typeface="Verdana"/>
                <a:cs typeface="Verdana"/>
              </a:rPr>
              <a:t>of</a:t>
            </a:r>
            <a:r>
              <a:rPr lang="en-GB" spc="380" dirty="0">
                <a:latin typeface="Verdana"/>
                <a:cs typeface="Verdana"/>
              </a:rPr>
              <a:t> </a:t>
            </a:r>
            <a:r>
              <a:rPr lang="en-GB" dirty="0">
                <a:latin typeface="Verdana"/>
                <a:cs typeface="Verdana"/>
              </a:rPr>
              <a:t>war</a:t>
            </a:r>
            <a:r>
              <a:rPr lang="en-GB" spc="360" dirty="0">
                <a:latin typeface="Verdana"/>
                <a:cs typeface="Verdana"/>
              </a:rPr>
              <a:t> </a:t>
            </a:r>
            <a:r>
              <a:rPr lang="en-GB" dirty="0">
                <a:latin typeface="Verdana"/>
                <a:cs typeface="Verdana"/>
              </a:rPr>
              <a:t>between</a:t>
            </a:r>
            <a:r>
              <a:rPr lang="en-GB" spc="360" dirty="0">
                <a:latin typeface="Verdana"/>
                <a:cs typeface="Verdana"/>
              </a:rPr>
              <a:t> </a:t>
            </a:r>
            <a:r>
              <a:rPr lang="en-GB" dirty="0">
                <a:latin typeface="Verdana"/>
                <a:cs typeface="Verdana"/>
              </a:rPr>
              <a:t>buyers</a:t>
            </a:r>
            <a:r>
              <a:rPr lang="en-GB" spc="355" dirty="0">
                <a:latin typeface="Verdana"/>
                <a:cs typeface="Verdana"/>
              </a:rPr>
              <a:t> </a:t>
            </a:r>
            <a:r>
              <a:rPr lang="en-GB" dirty="0">
                <a:latin typeface="Verdana"/>
                <a:cs typeface="Verdana"/>
              </a:rPr>
              <a:t>and</a:t>
            </a:r>
            <a:r>
              <a:rPr lang="en-GB" spc="345" dirty="0">
                <a:latin typeface="Verdana"/>
                <a:cs typeface="Verdana"/>
              </a:rPr>
              <a:t> </a:t>
            </a:r>
            <a:r>
              <a:rPr lang="en-GB" dirty="0">
                <a:latin typeface="Verdana"/>
                <a:cs typeface="Verdana"/>
              </a:rPr>
              <a:t>sellers:</a:t>
            </a:r>
            <a:r>
              <a:rPr lang="en-GB" spc="355" dirty="0">
                <a:latin typeface="Verdana"/>
                <a:cs typeface="Verdana"/>
              </a:rPr>
              <a:t> </a:t>
            </a:r>
            <a:r>
              <a:rPr lang="en-GB" dirty="0">
                <a:latin typeface="Verdana"/>
                <a:cs typeface="Verdana"/>
              </a:rPr>
              <a:t>sellers</a:t>
            </a:r>
            <a:r>
              <a:rPr lang="en-GB" spc="355" dirty="0">
                <a:latin typeface="Verdana"/>
                <a:cs typeface="Verdana"/>
              </a:rPr>
              <a:t> </a:t>
            </a:r>
            <a:r>
              <a:rPr lang="en-GB" dirty="0">
                <a:latin typeface="Verdana"/>
                <a:cs typeface="Verdana"/>
              </a:rPr>
              <a:t>hope</a:t>
            </a:r>
            <a:r>
              <a:rPr lang="en-GB" spc="365" dirty="0">
                <a:latin typeface="Verdana"/>
                <a:cs typeface="Verdana"/>
              </a:rPr>
              <a:t> </a:t>
            </a:r>
            <a:r>
              <a:rPr lang="en-GB" dirty="0">
                <a:latin typeface="Verdana"/>
                <a:cs typeface="Verdana"/>
              </a:rPr>
              <a:t>to</a:t>
            </a:r>
            <a:r>
              <a:rPr lang="en-GB" spc="370" dirty="0">
                <a:latin typeface="Verdana"/>
                <a:cs typeface="Verdana"/>
              </a:rPr>
              <a:t> </a:t>
            </a:r>
            <a:r>
              <a:rPr lang="en-GB" dirty="0">
                <a:latin typeface="Verdana"/>
                <a:cs typeface="Verdana"/>
              </a:rPr>
              <a:t>profit</a:t>
            </a:r>
            <a:r>
              <a:rPr lang="en-GB" spc="345" dirty="0">
                <a:latin typeface="Verdana"/>
                <a:cs typeface="Verdana"/>
              </a:rPr>
              <a:t> </a:t>
            </a:r>
            <a:r>
              <a:rPr lang="en-GB" spc="-20" dirty="0">
                <a:latin typeface="Verdana"/>
                <a:cs typeface="Verdana"/>
              </a:rPr>
              <a:t>from </a:t>
            </a:r>
            <a:r>
              <a:rPr lang="en-GB" dirty="0">
                <a:latin typeface="Verdana"/>
                <a:cs typeface="Verdana"/>
              </a:rPr>
              <a:t>locked-in</a:t>
            </a:r>
            <a:r>
              <a:rPr lang="en-GB" spc="175" dirty="0">
                <a:latin typeface="Verdana"/>
                <a:cs typeface="Verdana"/>
              </a:rPr>
              <a:t> </a:t>
            </a:r>
            <a:r>
              <a:rPr lang="en-GB" dirty="0">
                <a:latin typeface="Verdana"/>
                <a:cs typeface="Verdana"/>
              </a:rPr>
              <a:t>buyers,</a:t>
            </a:r>
            <a:r>
              <a:rPr lang="en-GB" spc="190" dirty="0">
                <a:latin typeface="Verdana"/>
                <a:cs typeface="Verdana"/>
              </a:rPr>
              <a:t> </a:t>
            </a:r>
            <a:r>
              <a:rPr lang="en-GB" dirty="0">
                <a:latin typeface="Verdana"/>
                <a:cs typeface="Verdana"/>
              </a:rPr>
              <a:t>while</a:t>
            </a:r>
            <a:r>
              <a:rPr lang="en-GB" spc="180" dirty="0">
                <a:latin typeface="Verdana"/>
                <a:cs typeface="Verdana"/>
              </a:rPr>
              <a:t> </a:t>
            </a:r>
            <a:r>
              <a:rPr lang="en-GB" dirty="0">
                <a:latin typeface="Verdana"/>
                <a:cs typeface="Verdana"/>
              </a:rPr>
              <a:t>buyers</a:t>
            </a:r>
            <a:r>
              <a:rPr lang="en-GB" spc="185" dirty="0">
                <a:latin typeface="Verdana"/>
                <a:cs typeface="Verdana"/>
              </a:rPr>
              <a:t> </a:t>
            </a:r>
            <a:r>
              <a:rPr lang="en-GB" dirty="0">
                <a:latin typeface="Verdana"/>
                <a:cs typeface="Verdana"/>
              </a:rPr>
              <a:t>seek</a:t>
            </a:r>
            <a:r>
              <a:rPr lang="en-GB" spc="175" dirty="0">
                <a:latin typeface="Verdana"/>
                <a:cs typeface="Verdana"/>
              </a:rPr>
              <a:t> </a:t>
            </a:r>
            <a:r>
              <a:rPr lang="en-GB" dirty="0">
                <a:latin typeface="Verdana"/>
                <a:cs typeface="Verdana"/>
              </a:rPr>
              <a:t>to</a:t>
            </a:r>
            <a:r>
              <a:rPr lang="en-GB" spc="200" dirty="0">
                <a:latin typeface="Verdana"/>
                <a:cs typeface="Verdana"/>
              </a:rPr>
              <a:t> </a:t>
            </a:r>
            <a:r>
              <a:rPr lang="en-GB" dirty="0">
                <a:latin typeface="Verdana"/>
                <a:cs typeface="Verdana"/>
              </a:rPr>
              <a:t>strengthen</a:t>
            </a:r>
            <a:r>
              <a:rPr lang="en-GB" spc="175" dirty="0">
                <a:latin typeface="Verdana"/>
                <a:cs typeface="Verdana"/>
              </a:rPr>
              <a:t> </a:t>
            </a:r>
            <a:r>
              <a:rPr lang="en-GB" dirty="0">
                <a:latin typeface="Verdana"/>
                <a:cs typeface="Verdana"/>
              </a:rPr>
              <a:t>their</a:t>
            </a:r>
            <a:r>
              <a:rPr lang="en-GB" spc="160" dirty="0">
                <a:latin typeface="Verdana"/>
                <a:cs typeface="Verdana"/>
              </a:rPr>
              <a:t> </a:t>
            </a:r>
            <a:r>
              <a:rPr lang="en-GB" dirty="0">
                <a:latin typeface="Verdana"/>
                <a:cs typeface="Verdana"/>
              </a:rPr>
              <a:t>bargaining</a:t>
            </a:r>
            <a:r>
              <a:rPr lang="en-GB" spc="185" dirty="0">
                <a:latin typeface="Verdana"/>
                <a:cs typeface="Verdana"/>
              </a:rPr>
              <a:t> </a:t>
            </a:r>
            <a:r>
              <a:rPr lang="en-GB" dirty="0">
                <a:latin typeface="Verdana"/>
                <a:cs typeface="Verdana"/>
              </a:rPr>
              <a:t>position</a:t>
            </a:r>
            <a:r>
              <a:rPr lang="en-GB" spc="175" dirty="0">
                <a:latin typeface="Verdana"/>
                <a:cs typeface="Verdana"/>
              </a:rPr>
              <a:t> </a:t>
            </a:r>
            <a:r>
              <a:rPr lang="en-GB" spc="-25" dirty="0">
                <a:latin typeface="Verdana"/>
                <a:cs typeface="Verdana"/>
              </a:rPr>
              <a:t>by </a:t>
            </a:r>
            <a:r>
              <a:rPr lang="en-GB" dirty="0">
                <a:latin typeface="Verdana"/>
                <a:cs typeface="Verdana"/>
              </a:rPr>
              <a:t>keeping</a:t>
            </a:r>
            <a:r>
              <a:rPr lang="en-GB" spc="75" dirty="0">
                <a:latin typeface="Verdana"/>
                <a:cs typeface="Verdana"/>
              </a:rPr>
              <a:t> </a:t>
            </a:r>
            <a:r>
              <a:rPr lang="en-GB" dirty="0">
                <a:latin typeface="Verdana"/>
                <a:cs typeface="Verdana"/>
              </a:rPr>
              <a:t>their</a:t>
            </a:r>
            <a:r>
              <a:rPr lang="en-GB" spc="70" dirty="0">
                <a:latin typeface="Verdana"/>
                <a:cs typeface="Verdana"/>
              </a:rPr>
              <a:t> </a:t>
            </a:r>
            <a:r>
              <a:rPr lang="en-GB" dirty="0">
                <a:latin typeface="Verdana"/>
                <a:cs typeface="Verdana"/>
              </a:rPr>
              <a:t>options</a:t>
            </a:r>
            <a:r>
              <a:rPr lang="en-GB" spc="65" dirty="0">
                <a:latin typeface="Verdana"/>
                <a:cs typeface="Verdana"/>
              </a:rPr>
              <a:t> </a:t>
            </a:r>
            <a:r>
              <a:rPr lang="en-GB" dirty="0">
                <a:latin typeface="Verdana"/>
                <a:cs typeface="Verdana"/>
              </a:rPr>
              <a:t>open.</a:t>
            </a:r>
            <a:r>
              <a:rPr lang="en-GB" spc="75" dirty="0">
                <a:latin typeface="Verdana"/>
                <a:cs typeface="Verdana"/>
              </a:rPr>
              <a:t> </a:t>
            </a:r>
            <a:r>
              <a:rPr lang="en-GB" dirty="0">
                <a:latin typeface="Verdana"/>
                <a:cs typeface="Verdana"/>
              </a:rPr>
              <a:t>However,</a:t>
            </a:r>
            <a:r>
              <a:rPr lang="en-GB" spc="85" dirty="0">
                <a:latin typeface="Verdana"/>
                <a:cs typeface="Verdana"/>
              </a:rPr>
              <a:t> </a:t>
            </a:r>
            <a:r>
              <a:rPr lang="en-GB" dirty="0">
                <a:latin typeface="Verdana"/>
                <a:cs typeface="Verdana"/>
              </a:rPr>
              <a:t>the</a:t>
            </a:r>
            <a:r>
              <a:rPr lang="en-GB" spc="80" dirty="0">
                <a:latin typeface="Verdana"/>
                <a:cs typeface="Verdana"/>
              </a:rPr>
              <a:t> </a:t>
            </a:r>
            <a:r>
              <a:rPr lang="en-GB" dirty="0">
                <a:latin typeface="Verdana"/>
                <a:cs typeface="Verdana"/>
              </a:rPr>
              <a:t>lock-in</a:t>
            </a:r>
            <a:r>
              <a:rPr lang="en-GB" spc="65" dirty="0">
                <a:latin typeface="Verdana"/>
                <a:cs typeface="Verdana"/>
              </a:rPr>
              <a:t> </a:t>
            </a:r>
            <a:r>
              <a:rPr lang="en-GB" dirty="0">
                <a:latin typeface="Verdana"/>
                <a:cs typeface="Verdana"/>
              </a:rPr>
              <a:t>cycle</a:t>
            </a:r>
            <a:r>
              <a:rPr lang="en-GB" spc="80" dirty="0">
                <a:latin typeface="Verdana"/>
                <a:cs typeface="Verdana"/>
              </a:rPr>
              <a:t> </a:t>
            </a:r>
            <a:r>
              <a:rPr lang="en-GB" dirty="0">
                <a:latin typeface="Verdana"/>
                <a:cs typeface="Verdana"/>
              </a:rPr>
              <a:t>is</a:t>
            </a:r>
            <a:r>
              <a:rPr lang="en-GB" spc="65" dirty="0">
                <a:latin typeface="Verdana"/>
                <a:cs typeface="Verdana"/>
              </a:rPr>
              <a:t> </a:t>
            </a:r>
            <a:r>
              <a:rPr lang="en-GB" dirty="0">
                <a:latin typeface="Verdana"/>
                <a:cs typeface="Verdana"/>
              </a:rPr>
              <a:t>not</a:t>
            </a:r>
            <a:r>
              <a:rPr lang="en-GB" spc="75" dirty="0">
                <a:latin typeface="Verdana"/>
                <a:cs typeface="Verdana"/>
              </a:rPr>
              <a:t> </a:t>
            </a:r>
            <a:r>
              <a:rPr lang="en-GB" dirty="0">
                <a:latin typeface="Verdana"/>
                <a:cs typeface="Verdana"/>
              </a:rPr>
              <a:t>a</a:t>
            </a:r>
            <a:r>
              <a:rPr lang="en-GB" spc="75" dirty="0">
                <a:latin typeface="Verdana"/>
                <a:cs typeface="Verdana"/>
              </a:rPr>
              <a:t> </a:t>
            </a:r>
            <a:r>
              <a:rPr lang="en-GB" dirty="0">
                <a:latin typeface="Verdana"/>
                <a:cs typeface="Verdana"/>
              </a:rPr>
              <a:t>zero-sum</a:t>
            </a:r>
            <a:r>
              <a:rPr lang="en-GB" spc="85" dirty="0">
                <a:latin typeface="Verdana"/>
                <a:cs typeface="Verdana"/>
              </a:rPr>
              <a:t> </a:t>
            </a:r>
            <a:r>
              <a:rPr lang="en-GB" spc="-10" dirty="0">
                <a:latin typeface="Verdana"/>
                <a:cs typeface="Verdana"/>
              </a:rPr>
              <a:t>game. </a:t>
            </a:r>
            <a:r>
              <a:rPr lang="en-GB" dirty="0">
                <a:latin typeface="Verdana"/>
                <a:cs typeface="Verdana"/>
              </a:rPr>
              <a:t>Both</a:t>
            </a:r>
            <a:r>
              <a:rPr lang="en-GB" spc="220" dirty="0">
                <a:latin typeface="Verdana"/>
                <a:cs typeface="Verdana"/>
              </a:rPr>
              <a:t> </a:t>
            </a:r>
            <a:r>
              <a:rPr lang="en-GB" dirty="0">
                <a:latin typeface="Verdana"/>
                <a:cs typeface="Verdana"/>
              </a:rPr>
              <a:t>buyers</a:t>
            </a:r>
            <a:r>
              <a:rPr lang="en-GB" spc="240" dirty="0">
                <a:latin typeface="Verdana"/>
                <a:cs typeface="Verdana"/>
              </a:rPr>
              <a:t> </a:t>
            </a:r>
            <a:r>
              <a:rPr lang="en-GB" dirty="0">
                <a:latin typeface="Verdana"/>
                <a:cs typeface="Verdana"/>
              </a:rPr>
              <a:t>and</a:t>
            </a:r>
            <a:r>
              <a:rPr lang="en-GB" spc="240" dirty="0">
                <a:latin typeface="Verdana"/>
                <a:cs typeface="Verdana"/>
              </a:rPr>
              <a:t> </a:t>
            </a:r>
            <a:r>
              <a:rPr lang="en-GB" dirty="0">
                <a:latin typeface="Verdana"/>
                <a:cs typeface="Verdana"/>
              </a:rPr>
              <a:t>sellers</a:t>
            </a:r>
            <a:r>
              <a:rPr lang="en-GB" spc="240" dirty="0">
                <a:latin typeface="Verdana"/>
                <a:cs typeface="Verdana"/>
              </a:rPr>
              <a:t> </a:t>
            </a:r>
            <a:r>
              <a:rPr lang="en-GB" dirty="0">
                <a:latin typeface="Verdana"/>
                <a:cs typeface="Verdana"/>
              </a:rPr>
              <a:t>benefit</a:t>
            </a:r>
            <a:r>
              <a:rPr lang="en-GB" spc="229" dirty="0">
                <a:latin typeface="Verdana"/>
                <a:cs typeface="Verdana"/>
              </a:rPr>
              <a:t> </a:t>
            </a:r>
            <a:r>
              <a:rPr lang="en-GB" dirty="0">
                <a:latin typeface="Verdana"/>
                <a:cs typeface="Verdana"/>
              </a:rPr>
              <a:t>by</a:t>
            </a:r>
            <a:r>
              <a:rPr lang="en-GB" spc="245" dirty="0">
                <a:latin typeface="Verdana"/>
                <a:cs typeface="Verdana"/>
              </a:rPr>
              <a:t> </a:t>
            </a:r>
            <a:r>
              <a:rPr lang="en-GB" dirty="0">
                <a:latin typeface="Verdana"/>
                <a:cs typeface="Verdana"/>
              </a:rPr>
              <a:t>structuring</a:t>
            </a:r>
            <a:r>
              <a:rPr lang="en-GB" spc="245" dirty="0">
                <a:latin typeface="Verdana"/>
                <a:cs typeface="Verdana"/>
              </a:rPr>
              <a:t> </a:t>
            </a:r>
            <a:r>
              <a:rPr lang="en-GB" dirty="0">
                <a:latin typeface="Verdana"/>
                <a:cs typeface="Verdana"/>
              </a:rPr>
              <a:t>their</a:t>
            </a:r>
            <a:r>
              <a:rPr lang="en-GB" spc="235" dirty="0">
                <a:latin typeface="Verdana"/>
                <a:cs typeface="Verdana"/>
              </a:rPr>
              <a:t> </a:t>
            </a:r>
            <a:r>
              <a:rPr lang="en-GB" dirty="0">
                <a:latin typeface="Verdana"/>
                <a:cs typeface="Verdana"/>
              </a:rPr>
              <a:t>relationship</a:t>
            </a:r>
            <a:r>
              <a:rPr lang="en-GB" spc="240" dirty="0">
                <a:latin typeface="Verdana"/>
                <a:cs typeface="Verdana"/>
              </a:rPr>
              <a:t> </a:t>
            </a:r>
            <a:r>
              <a:rPr lang="en-GB" dirty="0">
                <a:latin typeface="Verdana"/>
                <a:cs typeface="Verdana"/>
              </a:rPr>
              <a:t>wisely</a:t>
            </a:r>
            <a:r>
              <a:rPr lang="en-GB" spc="240" dirty="0">
                <a:latin typeface="Verdana"/>
                <a:cs typeface="Verdana"/>
              </a:rPr>
              <a:t> </a:t>
            </a:r>
            <a:r>
              <a:rPr lang="en-GB" dirty="0">
                <a:latin typeface="Verdana"/>
                <a:cs typeface="Verdana"/>
              </a:rPr>
              <a:t>at</a:t>
            </a:r>
            <a:r>
              <a:rPr lang="en-GB" spc="225" dirty="0">
                <a:latin typeface="Verdana"/>
                <a:cs typeface="Verdana"/>
              </a:rPr>
              <a:t> </a:t>
            </a:r>
            <a:r>
              <a:rPr lang="en-GB" spc="-25" dirty="0">
                <a:latin typeface="Verdana"/>
                <a:cs typeface="Verdana"/>
              </a:rPr>
              <a:t>the </a:t>
            </a:r>
            <a:r>
              <a:rPr lang="en-GB" dirty="0">
                <a:latin typeface="Verdana"/>
                <a:cs typeface="Verdana"/>
              </a:rPr>
              <a:t>outset</a:t>
            </a:r>
            <a:r>
              <a:rPr lang="en-GB" spc="20" dirty="0">
                <a:latin typeface="Verdana"/>
                <a:cs typeface="Verdana"/>
              </a:rPr>
              <a:t> </a:t>
            </a:r>
            <a:r>
              <a:rPr lang="en-GB" dirty="0">
                <a:latin typeface="Verdana"/>
                <a:cs typeface="Verdana"/>
              </a:rPr>
              <a:t>of</a:t>
            </a:r>
            <a:r>
              <a:rPr lang="en-GB" spc="25" dirty="0">
                <a:latin typeface="Verdana"/>
                <a:cs typeface="Verdana"/>
              </a:rPr>
              <a:t> </a:t>
            </a:r>
            <a:r>
              <a:rPr lang="en-GB" dirty="0">
                <a:latin typeface="Verdana"/>
                <a:cs typeface="Verdana"/>
              </a:rPr>
              <a:t>the</a:t>
            </a:r>
            <a:r>
              <a:rPr lang="en-GB" spc="30" dirty="0">
                <a:latin typeface="Verdana"/>
                <a:cs typeface="Verdana"/>
              </a:rPr>
              <a:t> </a:t>
            </a:r>
            <a:r>
              <a:rPr lang="en-GB" spc="-10" dirty="0">
                <a:latin typeface="Verdana"/>
                <a:cs typeface="Verdana"/>
              </a:rPr>
              <a:t>cycle.</a:t>
            </a:r>
            <a:endParaRPr lang="en-GB" dirty="0">
              <a:latin typeface="Verdana"/>
              <a:cs typeface="Verdana"/>
            </a:endParaRPr>
          </a:p>
          <a:p>
            <a:endParaRPr lang="en-US" dirty="0"/>
          </a:p>
        </p:txBody>
      </p:sp>
    </p:spTree>
    <p:extLst>
      <p:ext uri="{BB962C8B-B14F-4D97-AF65-F5344CB8AC3E}">
        <p14:creationId xmlns:p14="http://schemas.microsoft.com/office/powerpoint/2010/main" val="1214242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F7F8-37C0-4363-A47A-F17936D3F2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50ECBF-424A-4A86-9F03-1FFE21629E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3892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FA1DE2-22F1-4D1A-AED5-9590AF58D556}"/>
              </a:ext>
            </a:extLst>
          </p:cNvPr>
          <p:cNvSpPr>
            <a:spLocks noGrp="1"/>
          </p:cNvSpPr>
          <p:nvPr>
            <p:ph idx="1"/>
          </p:nvPr>
        </p:nvSpPr>
        <p:spPr>
          <a:xfrm>
            <a:off x="108487" y="232474"/>
            <a:ext cx="11700335" cy="6351205"/>
          </a:xfrm>
        </p:spPr>
        <p:txBody>
          <a:bodyPr>
            <a:normAutofit fontScale="47500" lnSpcReduction="20000"/>
          </a:bodyPr>
          <a:lstStyle/>
          <a:p>
            <a:pPr marL="902335" marR="7620" indent="-222885">
              <a:lnSpc>
                <a:spcPct val="103499"/>
              </a:lnSpc>
              <a:buFont typeface="Wingdings"/>
              <a:buChar char=""/>
              <a:tabLst>
                <a:tab pos="902335" algn="l"/>
              </a:tabLst>
            </a:pPr>
            <a:r>
              <a:rPr lang="en-GB" sz="4200" dirty="0">
                <a:latin typeface="Times New Roman" panose="02020603050405020304" pitchFamily="18" charset="0"/>
                <a:cs typeface="Times New Roman" panose="02020603050405020304" pitchFamily="18" charset="0"/>
              </a:rPr>
              <a:t>relative</a:t>
            </a:r>
            <a:r>
              <a:rPr lang="en-GB" sz="4200" spc="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to</a:t>
            </a:r>
            <a:r>
              <a:rPr lang="en-GB" sz="4200" spc="3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a:t>
            </a:r>
            <a:r>
              <a:rPr lang="en-GB" sz="4200" spc="4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costs</a:t>
            </a:r>
            <a:r>
              <a:rPr lang="en-GB" sz="4200" spc="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of</a:t>
            </a:r>
            <a:r>
              <a:rPr lang="en-GB" sz="4200" spc="3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a:t>
            </a:r>
            <a:r>
              <a:rPr lang="en-GB" sz="4200" spc="5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individual</a:t>
            </a:r>
            <a:r>
              <a:rPr lang="en-GB" sz="4200" spc="40"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consumer</a:t>
            </a:r>
            <a:endParaRPr lang="en-GB" sz="4200" dirty="0">
              <a:latin typeface="Times New Roman" panose="02020603050405020304" pitchFamily="18" charset="0"/>
              <a:cs typeface="Times New Roman" panose="02020603050405020304" pitchFamily="18" charset="0"/>
            </a:endParaRPr>
          </a:p>
          <a:p>
            <a:pPr marL="902335" marR="6350" indent="-222885">
              <a:lnSpc>
                <a:spcPts val="1430"/>
              </a:lnSpc>
              <a:spcBef>
                <a:spcPts val="40"/>
              </a:spcBef>
              <a:buFont typeface="Wingdings"/>
              <a:buChar char=""/>
              <a:tabLst>
                <a:tab pos="902335" algn="l"/>
              </a:tabLst>
            </a:pPr>
            <a:r>
              <a:rPr lang="en-GB" sz="4200" dirty="0">
                <a:latin typeface="Times New Roman" panose="02020603050405020304" pitchFamily="18" charset="0"/>
                <a:cs typeface="Times New Roman" panose="02020603050405020304" pitchFamily="18" charset="0"/>
              </a:rPr>
              <a:t>So</a:t>
            </a:r>
            <a:r>
              <a:rPr lang="en-GB" sz="4200" spc="5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small</a:t>
            </a:r>
            <a:r>
              <a:rPr lang="en-GB" sz="4200" spc="6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consumer</a:t>
            </a:r>
            <a:r>
              <a:rPr lang="en-GB" sz="4200" spc="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switching</a:t>
            </a:r>
            <a:r>
              <a:rPr lang="en-GB" sz="4200" spc="5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costs</a:t>
            </a:r>
            <a:r>
              <a:rPr lang="en-GB" sz="4200" spc="3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can</a:t>
            </a:r>
            <a:r>
              <a:rPr lang="en-GB" sz="4200" spc="5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be</a:t>
            </a:r>
            <a:r>
              <a:rPr lang="en-GB" sz="4200" spc="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large</a:t>
            </a:r>
            <a:r>
              <a:rPr lang="en-GB" sz="4200" spc="5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barriers</a:t>
            </a:r>
            <a:r>
              <a:rPr lang="en-GB" sz="4200" spc="5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to</a:t>
            </a:r>
            <a:r>
              <a:rPr lang="en-GB" sz="4200" spc="6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entry</a:t>
            </a:r>
            <a:r>
              <a:rPr lang="en-GB" sz="4200" spc="60" dirty="0">
                <a:latin typeface="Times New Roman" panose="02020603050405020304" pitchFamily="18" charset="0"/>
                <a:cs typeface="Times New Roman" panose="02020603050405020304" pitchFamily="18" charset="0"/>
              </a:rPr>
              <a:t> </a:t>
            </a:r>
            <a:r>
              <a:rPr lang="en-GB" sz="4200" spc="-25" dirty="0">
                <a:latin typeface="Times New Roman" panose="02020603050405020304" pitchFamily="18" charset="0"/>
                <a:cs typeface="Times New Roman" panose="02020603050405020304" pitchFamily="18" charset="0"/>
              </a:rPr>
              <a:t>for </a:t>
            </a:r>
            <a:r>
              <a:rPr lang="en-GB" sz="4200" dirty="0">
                <a:latin typeface="Times New Roman" panose="02020603050405020304" pitchFamily="18" charset="0"/>
                <a:cs typeface="Times New Roman" panose="02020603050405020304" pitchFamily="18" charset="0"/>
              </a:rPr>
              <a:t>mass-market</a:t>
            </a:r>
            <a:r>
              <a:rPr lang="en-GB" sz="4200" spc="80"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products</a:t>
            </a:r>
            <a:endParaRPr lang="en-GB" sz="4200" dirty="0">
              <a:latin typeface="Times New Roman" panose="02020603050405020304" pitchFamily="18" charset="0"/>
              <a:cs typeface="Times New Roman" panose="02020603050405020304" pitchFamily="18" charset="0"/>
            </a:endParaRPr>
          </a:p>
          <a:p>
            <a:pPr marL="902335" indent="-222250">
              <a:lnSpc>
                <a:spcPts val="1345"/>
              </a:lnSpc>
              <a:buFont typeface="Wingdings"/>
              <a:buChar char=""/>
              <a:tabLst>
                <a:tab pos="902335" algn="l"/>
              </a:tabLst>
            </a:pPr>
            <a:r>
              <a:rPr lang="en-GB" sz="4200" dirty="0">
                <a:latin typeface="Times New Roman" panose="02020603050405020304" pitchFamily="18" charset="0"/>
                <a:cs typeface="Times New Roman" panose="02020603050405020304" pitchFamily="18" charset="0"/>
              </a:rPr>
              <a:t>Switching</a:t>
            </a:r>
            <a:r>
              <a:rPr lang="en-GB" sz="4200" spc="35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costs</a:t>
            </a:r>
            <a:r>
              <a:rPr lang="en-GB" sz="4200" spc="36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and</a:t>
            </a:r>
            <a:r>
              <a:rPr lang="en-GB" sz="4200" spc="35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lock-in</a:t>
            </a:r>
            <a:r>
              <a:rPr lang="en-GB" sz="4200" spc="36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are</a:t>
            </a:r>
            <a:r>
              <a:rPr lang="en-GB" sz="4200" spc="38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what</a:t>
            </a:r>
            <a:r>
              <a:rPr lang="en-GB" sz="4200" spc="36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make</a:t>
            </a:r>
            <a:r>
              <a:rPr lang="en-GB" sz="4200" spc="35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an</a:t>
            </a:r>
            <a:r>
              <a:rPr lang="en-GB" sz="4200" spc="35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installed</a:t>
            </a:r>
            <a:r>
              <a:rPr lang="en-GB" sz="4200" spc="35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base</a:t>
            </a:r>
            <a:r>
              <a:rPr lang="en-GB" sz="4200" spc="370" dirty="0">
                <a:latin typeface="Times New Roman" panose="02020603050405020304" pitchFamily="18" charset="0"/>
                <a:cs typeface="Times New Roman" panose="02020603050405020304" pitchFamily="18" charset="0"/>
              </a:rPr>
              <a:t> </a:t>
            </a:r>
            <a:r>
              <a:rPr lang="en-GB" sz="4200" spc="-25" dirty="0">
                <a:latin typeface="Times New Roman" panose="02020603050405020304" pitchFamily="18" charset="0"/>
                <a:cs typeface="Times New Roman" panose="02020603050405020304" pitchFamily="18" charset="0"/>
              </a:rPr>
              <a:t>of</a:t>
            </a:r>
            <a:endParaRPr lang="en-GB" sz="4200" dirty="0">
              <a:latin typeface="Times New Roman" panose="02020603050405020304" pitchFamily="18" charset="0"/>
              <a:cs typeface="Times New Roman" panose="02020603050405020304" pitchFamily="18" charset="0"/>
            </a:endParaRPr>
          </a:p>
          <a:p>
            <a:pPr marL="902335">
              <a:lnSpc>
                <a:spcPct val="100000"/>
              </a:lnSpc>
              <a:spcBef>
                <a:spcPts val="50"/>
              </a:spcBef>
            </a:pPr>
            <a:r>
              <a:rPr lang="en-GB" sz="4200" dirty="0">
                <a:latin typeface="Times New Roman" panose="02020603050405020304" pitchFamily="18" charset="0"/>
                <a:cs typeface="Times New Roman" panose="02020603050405020304" pitchFamily="18" charset="0"/>
              </a:rPr>
              <a:t>customers</a:t>
            </a:r>
            <a:r>
              <a:rPr lang="en-GB" sz="4200" spc="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so</a:t>
            </a:r>
            <a:r>
              <a:rPr lang="en-GB" sz="4200" spc="45"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valuable</a:t>
            </a:r>
            <a:endParaRPr lang="en-GB" sz="4200" dirty="0">
              <a:latin typeface="Times New Roman" panose="02020603050405020304" pitchFamily="18" charset="0"/>
              <a:cs typeface="Times New Roman" panose="02020603050405020304" pitchFamily="18" charset="0"/>
            </a:endParaRPr>
          </a:p>
          <a:p>
            <a:pPr marL="12700" algn="just">
              <a:lnSpc>
                <a:spcPct val="100000"/>
              </a:lnSpc>
              <a:spcBef>
                <a:spcPts val="635"/>
              </a:spcBef>
            </a:pPr>
            <a:r>
              <a:rPr lang="en-GB" sz="4200" b="1" dirty="0">
                <a:latin typeface="Times New Roman" panose="02020603050405020304" pitchFamily="18" charset="0"/>
                <a:cs typeface="Times New Roman" panose="02020603050405020304" pitchFamily="18" charset="0"/>
              </a:rPr>
              <a:t>Computer</a:t>
            </a:r>
            <a:r>
              <a:rPr lang="en-GB" sz="4200" b="1" spc="35" dirty="0">
                <a:latin typeface="Times New Roman" panose="02020603050405020304" pitchFamily="18" charset="0"/>
                <a:cs typeface="Times New Roman" panose="02020603050405020304" pitchFamily="18" charset="0"/>
              </a:rPr>
              <a:t> </a:t>
            </a:r>
            <a:r>
              <a:rPr lang="en-GB" sz="4200" b="1" spc="-10" dirty="0">
                <a:latin typeface="Times New Roman" panose="02020603050405020304" pitchFamily="18" charset="0"/>
                <a:cs typeface="Times New Roman" panose="02020603050405020304" pitchFamily="18" charset="0"/>
              </a:rPr>
              <a:t>Associates</a:t>
            </a:r>
            <a:endParaRPr lang="en-GB" sz="4200" dirty="0">
              <a:latin typeface="Times New Roman" panose="02020603050405020304" pitchFamily="18" charset="0"/>
              <a:cs typeface="Times New Roman" panose="02020603050405020304" pitchFamily="18" charset="0"/>
            </a:endParaRPr>
          </a:p>
          <a:p>
            <a:pPr marL="12700" marR="5080" algn="just">
              <a:lnSpc>
                <a:spcPct val="102800"/>
              </a:lnSpc>
              <a:spcBef>
                <a:spcPts val="585"/>
              </a:spcBef>
            </a:pPr>
            <a:r>
              <a:rPr lang="en-GB" sz="4200" dirty="0">
                <a:latin typeface="Times New Roman" panose="02020603050405020304" pitchFamily="18" charset="0"/>
                <a:cs typeface="Times New Roman" panose="02020603050405020304" pitchFamily="18" charset="0"/>
              </a:rPr>
              <a:t>This</a:t>
            </a:r>
            <a:r>
              <a:rPr lang="en-GB" sz="4200" spc="7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lock-in</a:t>
            </a:r>
            <a:r>
              <a:rPr lang="en-GB" sz="4200" spc="8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is</a:t>
            </a:r>
            <a:r>
              <a:rPr lang="en-GB" sz="4200" spc="7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illustrated</a:t>
            </a:r>
            <a:r>
              <a:rPr lang="en-GB" sz="4200" spc="8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by</a:t>
            </a:r>
            <a:r>
              <a:rPr lang="en-GB" sz="4200" spc="8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a:t>
            </a:r>
            <a:r>
              <a:rPr lang="en-GB" sz="4200" spc="8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plight</a:t>
            </a:r>
            <a:r>
              <a:rPr lang="en-GB" sz="4200" spc="7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of</a:t>
            </a:r>
            <a:r>
              <a:rPr lang="en-GB" sz="4200" spc="7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companies</a:t>
            </a:r>
            <a:r>
              <a:rPr lang="en-GB" sz="4200" spc="7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that</a:t>
            </a:r>
            <a:r>
              <a:rPr lang="en-GB" sz="4200" spc="8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have</a:t>
            </a:r>
            <a:r>
              <a:rPr lang="en-GB" sz="4200" spc="80"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massive </a:t>
            </a:r>
            <a:r>
              <a:rPr lang="en-GB" sz="4200" dirty="0">
                <a:latin typeface="Times New Roman" panose="02020603050405020304" pitchFamily="18" charset="0"/>
                <a:cs typeface="Times New Roman" panose="02020603050405020304" pitchFamily="18" charset="0"/>
              </a:rPr>
              <a:t>databases</a:t>
            </a:r>
            <a:r>
              <a:rPr lang="en-GB" sz="4200" spc="10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on</a:t>
            </a:r>
            <a:r>
              <a:rPr lang="en-GB" sz="4200" spc="10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large</a:t>
            </a:r>
            <a:r>
              <a:rPr lang="en-GB" sz="4200" spc="10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IBM</a:t>
            </a:r>
            <a:r>
              <a:rPr lang="en-GB" sz="4200" spc="10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mainframe</a:t>
            </a:r>
            <a:r>
              <a:rPr lang="en-GB" sz="4200" spc="10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computers</a:t>
            </a:r>
            <a:r>
              <a:rPr lang="en-GB" sz="4200" spc="11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running</a:t>
            </a:r>
            <a:r>
              <a:rPr lang="en-GB" sz="4200" spc="9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highly</a:t>
            </a:r>
            <a:r>
              <a:rPr lang="en-GB" sz="4200" spc="105"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specialized </a:t>
            </a:r>
            <a:r>
              <a:rPr lang="en-GB" sz="4200" dirty="0">
                <a:latin typeface="Times New Roman" panose="02020603050405020304" pitchFamily="18" charset="0"/>
                <a:cs typeface="Times New Roman" panose="02020603050405020304" pitchFamily="18" charset="0"/>
              </a:rPr>
              <a:t>software.</a:t>
            </a:r>
            <a:r>
              <a:rPr lang="en-GB" sz="4200" spc="20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These</a:t>
            </a:r>
            <a:r>
              <a:rPr lang="en-GB" sz="4200" spc="2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companies</a:t>
            </a:r>
            <a:r>
              <a:rPr lang="en-GB" sz="4200" spc="21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are</a:t>
            </a:r>
            <a:r>
              <a:rPr lang="en-GB" sz="4200" spc="22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heavily</a:t>
            </a:r>
            <a:r>
              <a:rPr lang="en-GB" sz="4200" spc="21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locked</a:t>
            </a:r>
            <a:r>
              <a:rPr lang="en-GB" sz="4200" spc="21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into</a:t>
            </a:r>
            <a:r>
              <a:rPr lang="en-GB" sz="4200" spc="22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these</a:t>
            </a:r>
            <a:r>
              <a:rPr lang="en-GB" sz="4200" spc="20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computers</a:t>
            </a:r>
            <a:r>
              <a:rPr lang="en-GB" sz="4200" spc="2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and</a:t>
            </a:r>
            <a:r>
              <a:rPr lang="en-GB" sz="4200" spc="215"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their </a:t>
            </a:r>
            <a:r>
              <a:rPr lang="en-GB" sz="4200" dirty="0">
                <a:latin typeface="Times New Roman" panose="02020603050405020304" pitchFamily="18" charset="0"/>
                <a:cs typeface="Times New Roman" panose="02020603050405020304" pitchFamily="18" charset="0"/>
              </a:rPr>
              <a:t>operating</a:t>
            </a:r>
            <a:r>
              <a:rPr lang="en-GB" sz="4200" spc="6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systems,</a:t>
            </a:r>
            <a:r>
              <a:rPr lang="en-GB" sz="4200" spc="8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making</a:t>
            </a:r>
            <a:r>
              <a:rPr lang="en-GB" sz="4200" spc="8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a:t>
            </a:r>
            <a:r>
              <a:rPr lang="en-GB" sz="4200" spc="7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business</a:t>
            </a:r>
            <a:r>
              <a:rPr lang="en-GB" sz="4200" spc="8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supplying</a:t>
            </a:r>
            <a:r>
              <a:rPr lang="en-GB" sz="4200" spc="6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a:t>
            </a:r>
            <a:r>
              <a:rPr lang="en-GB" sz="4200" spc="9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necessary</a:t>
            </a:r>
            <a:r>
              <a:rPr lang="en-GB" sz="4200" spc="7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software</a:t>
            </a:r>
            <a:r>
              <a:rPr lang="en-GB" sz="4200" spc="90"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quite </a:t>
            </a:r>
            <a:r>
              <a:rPr lang="en-GB" sz="4200" dirty="0">
                <a:latin typeface="Times New Roman" panose="02020603050405020304" pitchFamily="18" charset="0"/>
                <a:cs typeface="Times New Roman" panose="02020603050405020304" pitchFamily="18" charset="0"/>
              </a:rPr>
              <a:t>lucrative,</a:t>
            </a:r>
            <a:r>
              <a:rPr lang="en-GB" sz="4200" spc="3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especially</a:t>
            </a:r>
            <a:r>
              <a:rPr lang="en-GB" sz="4200" spc="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for</a:t>
            </a:r>
            <a:r>
              <a:rPr lang="en-GB" sz="4200" spc="3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software</a:t>
            </a:r>
            <a:r>
              <a:rPr lang="en-GB" sz="4200" spc="5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supplied</a:t>
            </a:r>
            <a:r>
              <a:rPr lang="en-GB" sz="4200" spc="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by</a:t>
            </a:r>
            <a:r>
              <a:rPr lang="en-GB" sz="4200" spc="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only</a:t>
            </a:r>
            <a:r>
              <a:rPr lang="en-GB" sz="4200" spc="4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a:t>
            </a:r>
            <a:r>
              <a:rPr lang="en-GB" sz="4200" spc="3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small</a:t>
            </a:r>
            <a:r>
              <a:rPr lang="en-GB" sz="4200" spc="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number</a:t>
            </a:r>
            <a:r>
              <a:rPr lang="en-GB" sz="4200" spc="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of</a:t>
            </a:r>
            <a:r>
              <a:rPr lang="en-GB" sz="4200" spc="50"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vendors.</a:t>
            </a:r>
            <a:endParaRPr lang="en-GB" sz="4200" dirty="0">
              <a:latin typeface="Times New Roman" panose="02020603050405020304" pitchFamily="18" charset="0"/>
              <a:cs typeface="Times New Roman" panose="02020603050405020304" pitchFamily="18" charset="0"/>
            </a:endParaRPr>
          </a:p>
          <a:p>
            <a:pPr>
              <a:lnSpc>
                <a:spcPct val="100000"/>
              </a:lnSpc>
              <a:spcBef>
                <a:spcPts val="25"/>
              </a:spcBef>
            </a:pPr>
            <a:endParaRPr lang="en-GB" sz="4200" dirty="0">
              <a:latin typeface="Times New Roman" panose="02020603050405020304" pitchFamily="18" charset="0"/>
              <a:cs typeface="Times New Roman" panose="02020603050405020304" pitchFamily="18" charset="0"/>
            </a:endParaRPr>
          </a:p>
          <a:p>
            <a:pPr marL="12700" marR="5080" algn="just">
              <a:lnSpc>
                <a:spcPct val="102800"/>
              </a:lnSpc>
              <a:spcBef>
                <a:spcPts val="5"/>
              </a:spcBef>
            </a:pPr>
            <a:r>
              <a:rPr lang="en-GB" sz="4200" dirty="0">
                <a:latin typeface="Times New Roman" panose="02020603050405020304" pitchFamily="18" charset="0"/>
                <a:cs typeface="Times New Roman" panose="02020603050405020304" pitchFamily="18" charset="0"/>
              </a:rPr>
              <a:t>A</a:t>
            </a:r>
            <a:r>
              <a:rPr lang="en-GB" sz="4200" spc="25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major</a:t>
            </a:r>
            <a:r>
              <a:rPr lang="en-GB" sz="4200" spc="2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beneficiary</a:t>
            </a:r>
            <a:r>
              <a:rPr lang="en-GB" sz="4200" spc="26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of</a:t>
            </a:r>
            <a:r>
              <a:rPr lang="en-GB" sz="4200" spc="2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this</a:t>
            </a:r>
            <a:r>
              <a:rPr lang="en-GB" sz="4200" spc="2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particular</a:t>
            </a:r>
            <a:r>
              <a:rPr lang="en-GB" sz="4200" spc="2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lock</a:t>
            </a:r>
            <a:r>
              <a:rPr lang="en-GB" sz="4200" spc="25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in</a:t>
            </a:r>
            <a:r>
              <a:rPr lang="en-GB" sz="4200" spc="25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to</a:t>
            </a:r>
            <a:r>
              <a:rPr lang="en-GB" sz="4200" spc="25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IBM</a:t>
            </a:r>
            <a:r>
              <a:rPr lang="en-GB" sz="4200" spc="26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mainframe</a:t>
            </a:r>
            <a:r>
              <a:rPr lang="en-GB" sz="4200" spc="26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computers</a:t>
            </a:r>
            <a:r>
              <a:rPr lang="en-GB" sz="4200" spc="250" dirty="0">
                <a:latin typeface="Times New Roman" panose="02020603050405020304" pitchFamily="18" charset="0"/>
                <a:cs typeface="Times New Roman" panose="02020603050405020304" pitchFamily="18" charset="0"/>
              </a:rPr>
              <a:t> </a:t>
            </a:r>
            <a:r>
              <a:rPr lang="en-GB" sz="4200" spc="-25" dirty="0">
                <a:latin typeface="Times New Roman" panose="02020603050405020304" pitchFamily="18" charset="0"/>
                <a:cs typeface="Times New Roman" panose="02020603050405020304" pitchFamily="18" charset="0"/>
              </a:rPr>
              <a:t>is </a:t>
            </a:r>
            <a:r>
              <a:rPr lang="en-GB" sz="4200" dirty="0">
                <a:latin typeface="Times New Roman" panose="02020603050405020304" pitchFamily="18" charset="0"/>
                <a:cs typeface="Times New Roman" panose="02020603050405020304" pitchFamily="18" charset="0"/>
              </a:rPr>
              <a:t>computer</a:t>
            </a:r>
            <a:r>
              <a:rPr lang="en-GB" sz="4200" spc="20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associates.</a:t>
            </a:r>
            <a:r>
              <a:rPr lang="en-GB" sz="4200" spc="20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Computer</a:t>
            </a:r>
            <a:r>
              <a:rPr lang="en-GB" sz="4200" spc="20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associates</a:t>
            </a:r>
            <a:r>
              <a:rPr lang="en-GB" sz="4200" spc="21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products</a:t>
            </a:r>
            <a:r>
              <a:rPr lang="en-GB" sz="4200" spc="21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include</a:t>
            </a:r>
            <a:r>
              <a:rPr lang="en-GB" sz="4200" spc="21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tape</a:t>
            </a:r>
            <a:r>
              <a:rPr lang="en-GB" sz="4200" spc="210"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management </a:t>
            </a:r>
            <a:r>
              <a:rPr lang="en-GB" sz="4200" dirty="0">
                <a:latin typeface="Times New Roman" panose="02020603050405020304" pitchFamily="18" charset="0"/>
                <a:cs typeface="Times New Roman" panose="02020603050405020304" pitchFamily="18" charset="0"/>
              </a:rPr>
              <a:t>software,</a:t>
            </a:r>
            <a:r>
              <a:rPr lang="en-GB" sz="4200" spc="13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job</a:t>
            </a:r>
            <a:r>
              <a:rPr lang="en-GB" sz="4200" spc="1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scheduling</a:t>
            </a:r>
            <a:r>
              <a:rPr lang="en-GB" sz="4200" spc="14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software,</a:t>
            </a:r>
            <a:r>
              <a:rPr lang="en-GB" sz="4200" spc="1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and</a:t>
            </a:r>
            <a:r>
              <a:rPr lang="en-GB" sz="4200" spc="1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security</a:t>
            </a:r>
            <a:r>
              <a:rPr lang="en-GB" sz="4200" spc="13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software</a:t>
            </a:r>
            <a:r>
              <a:rPr lang="en-GB" sz="4200" spc="1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for</a:t>
            </a:r>
            <a:r>
              <a:rPr lang="en-GB" sz="4200" spc="13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a:t>
            </a:r>
            <a:r>
              <a:rPr lang="en-GB" sz="4200" spc="1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VSE</a:t>
            </a:r>
            <a:r>
              <a:rPr lang="en-GB" sz="4200" spc="130"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operating </a:t>
            </a:r>
            <a:r>
              <a:rPr lang="en-GB" sz="4200" dirty="0">
                <a:latin typeface="Times New Roman" panose="02020603050405020304" pitchFamily="18" charset="0"/>
                <a:cs typeface="Times New Roman" panose="02020603050405020304" pitchFamily="18" charset="0"/>
              </a:rPr>
              <a:t>environment</a:t>
            </a:r>
            <a:r>
              <a:rPr lang="en-GB" sz="4200" spc="2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and</a:t>
            </a:r>
            <a:r>
              <a:rPr lang="en-GB" sz="4200" spc="25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tape</a:t>
            </a:r>
            <a:r>
              <a:rPr lang="en-GB" sz="4200" spc="2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management</a:t>
            </a:r>
            <a:r>
              <a:rPr lang="en-GB" sz="4200" spc="2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software</a:t>
            </a:r>
            <a:r>
              <a:rPr lang="en-GB" sz="4200" spc="2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and</a:t>
            </a:r>
            <a:r>
              <a:rPr lang="en-GB" sz="4200" spc="2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job</a:t>
            </a:r>
            <a:r>
              <a:rPr lang="en-GB" sz="4200" spc="25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scheduling</a:t>
            </a:r>
            <a:r>
              <a:rPr lang="en-GB" sz="4200" spc="2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software</a:t>
            </a:r>
            <a:r>
              <a:rPr lang="en-GB" sz="4200" spc="245" dirty="0">
                <a:latin typeface="Times New Roman" panose="02020603050405020304" pitchFamily="18" charset="0"/>
                <a:cs typeface="Times New Roman" panose="02020603050405020304" pitchFamily="18" charset="0"/>
              </a:rPr>
              <a:t> </a:t>
            </a:r>
            <a:r>
              <a:rPr lang="en-GB" sz="4200" spc="-25" dirty="0">
                <a:latin typeface="Times New Roman" panose="02020603050405020304" pitchFamily="18" charset="0"/>
                <a:cs typeface="Times New Roman" panose="02020603050405020304" pitchFamily="18" charset="0"/>
              </a:rPr>
              <a:t>for </a:t>
            </a:r>
            <a:r>
              <a:rPr lang="en-GB" sz="4200" dirty="0">
                <a:latin typeface="Times New Roman" panose="02020603050405020304" pitchFamily="18" charset="0"/>
                <a:cs typeface="Times New Roman" panose="02020603050405020304" pitchFamily="18" charset="0"/>
              </a:rPr>
              <a:t>the</a:t>
            </a:r>
            <a:r>
              <a:rPr lang="en-GB" sz="4200" spc="45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MVS</a:t>
            </a:r>
            <a:r>
              <a:rPr lang="en-GB" sz="4200" spc="44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operating</a:t>
            </a:r>
            <a:r>
              <a:rPr lang="en-GB" sz="4200" spc="46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environment.</a:t>
            </a:r>
            <a:r>
              <a:rPr lang="en-GB" sz="4200" spc="44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Computer</a:t>
            </a:r>
            <a:r>
              <a:rPr lang="en-GB" sz="4200" spc="4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associates</a:t>
            </a:r>
            <a:r>
              <a:rPr lang="en-GB" sz="4200" spc="44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enjoyed</a:t>
            </a:r>
            <a:r>
              <a:rPr lang="en-GB" sz="4200" spc="45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revenues</a:t>
            </a:r>
            <a:r>
              <a:rPr lang="en-GB" sz="4200" spc="445" dirty="0">
                <a:latin typeface="Times New Roman" panose="02020603050405020304" pitchFamily="18" charset="0"/>
                <a:cs typeface="Times New Roman" panose="02020603050405020304" pitchFamily="18" charset="0"/>
              </a:rPr>
              <a:t> </a:t>
            </a:r>
            <a:r>
              <a:rPr lang="en-GB" sz="4200" spc="-25" dirty="0">
                <a:latin typeface="Times New Roman" panose="02020603050405020304" pitchFamily="18" charset="0"/>
                <a:cs typeface="Times New Roman" panose="02020603050405020304" pitchFamily="18" charset="0"/>
              </a:rPr>
              <a:t>of</a:t>
            </a:r>
            <a:endParaRPr lang="en-GB" sz="4200" dirty="0">
              <a:latin typeface="Times New Roman" panose="02020603050405020304" pitchFamily="18" charset="0"/>
              <a:cs typeface="Times New Roman" panose="02020603050405020304" pitchFamily="18" charset="0"/>
            </a:endParaRPr>
          </a:p>
          <a:p>
            <a:pPr marL="12700" marR="5715" algn="just">
              <a:lnSpc>
                <a:spcPct val="102600"/>
              </a:lnSpc>
            </a:pPr>
            <a:r>
              <a:rPr lang="en-GB" sz="4200" dirty="0">
                <a:latin typeface="Times New Roman" panose="02020603050405020304" pitchFamily="18" charset="0"/>
                <a:cs typeface="Times New Roman" panose="02020603050405020304" pitchFamily="18" charset="0"/>
              </a:rPr>
              <a:t>$432,000</a:t>
            </a:r>
            <a:r>
              <a:rPr lang="en-GB" sz="4200" spc="6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per</a:t>
            </a:r>
            <a:r>
              <a:rPr lang="en-GB" sz="4200" spc="6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employee,</a:t>
            </a:r>
            <a:r>
              <a:rPr lang="en-GB" sz="4200" spc="5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versus</a:t>
            </a:r>
            <a:r>
              <a:rPr lang="en-GB" sz="4200" spc="6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Microsoft’s</a:t>
            </a:r>
            <a:r>
              <a:rPr lang="en-GB" sz="4200" spc="6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$422,000</a:t>
            </a:r>
            <a:r>
              <a:rPr lang="en-GB" sz="4200" spc="5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and</a:t>
            </a:r>
            <a:r>
              <a:rPr lang="en-GB" sz="4200" spc="7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oracle’s</a:t>
            </a:r>
            <a:r>
              <a:rPr lang="en-GB" sz="4200" spc="55"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$180,000. </a:t>
            </a:r>
            <a:r>
              <a:rPr lang="en-GB" sz="4200" dirty="0">
                <a:latin typeface="Times New Roman" panose="02020603050405020304" pitchFamily="18" charset="0"/>
                <a:cs typeface="Times New Roman" panose="02020603050405020304" pitchFamily="18" charset="0"/>
              </a:rPr>
              <a:t>Lock</a:t>
            </a:r>
            <a:r>
              <a:rPr lang="en-GB" sz="4200" spc="11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in</a:t>
            </a:r>
            <a:r>
              <a:rPr lang="en-GB" sz="4200" spc="12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occurs</a:t>
            </a:r>
            <a:r>
              <a:rPr lang="en-GB" sz="4200" spc="13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in</a:t>
            </a:r>
            <a:r>
              <a:rPr lang="en-GB" sz="4200" spc="1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this</a:t>
            </a:r>
            <a:r>
              <a:rPr lang="en-GB" sz="4200" spc="1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market</a:t>
            </a:r>
            <a:r>
              <a:rPr lang="en-GB" sz="4200" spc="1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on</a:t>
            </a:r>
            <a:r>
              <a:rPr lang="en-GB" sz="4200" spc="12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two</a:t>
            </a:r>
            <a:r>
              <a:rPr lang="en-GB" sz="4200" spc="1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separate</a:t>
            </a:r>
            <a:r>
              <a:rPr lang="en-GB" sz="4200" spc="13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levels:</a:t>
            </a:r>
            <a:r>
              <a:rPr lang="en-GB" sz="4200" spc="12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a:t>
            </a:r>
            <a:r>
              <a:rPr lang="en-GB" sz="4200" spc="14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system</a:t>
            </a:r>
            <a:r>
              <a:rPr lang="en-GB" sz="4200" spc="12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level</a:t>
            </a:r>
            <a:r>
              <a:rPr lang="en-GB" sz="4200" spc="13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and</a:t>
            </a:r>
            <a:r>
              <a:rPr lang="en-GB" sz="4200" spc="120" dirty="0">
                <a:latin typeface="Times New Roman" panose="02020603050405020304" pitchFamily="18" charset="0"/>
                <a:cs typeface="Times New Roman" panose="02020603050405020304" pitchFamily="18" charset="0"/>
              </a:rPr>
              <a:t> </a:t>
            </a:r>
            <a:r>
              <a:rPr lang="en-GB" sz="4200" spc="-25" dirty="0">
                <a:latin typeface="Times New Roman" panose="02020603050405020304" pitchFamily="18" charset="0"/>
                <a:cs typeface="Times New Roman" panose="02020603050405020304" pitchFamily="18" charset="0"/>
              </a:rPr>
              <a:t>the</a:t>
            </a:r>
            <a:endParaRPr lang="en-GB" sz="4200" dirty="0">
              <a:latin typeface="Times New Roman" panose="02020603050405020304" pitchFamily="18" charset="0"/>
              <a:cs typeface="Times New Roman" panose="02020603050405020304" pitchFamily="18" charset="0"/>
            </a:endParaRPr>
          </a:p>
          <a:p>
            <a:pPr marL="12700" marR="5715" algn="just">
              <a:lnSpc>
                <a:spcPct val="102800"/>
              </a:lnSpc>
              <a:spcBef>
                <a:spcPts val="10"/>
              </a:spcBef>
            </a:pPr>
            <a:r>
              <a:rPr lang="en-GB" sz="4200" dirty="0">
                <a:latin typeface="Times New Roman" panose="02020603050405020304" pitchFamily="18" charset="0"/>
                <a:cs typeface="Times New Roman" panose="02020603050405020304" pitchFamily="18" charset="0"/>
              </a:rPr>
              <a:t>vendor</a:t>
            </a:r>
            <a:r>
              <a:rPr lang="en-GB" sz="4200" spc="9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level.</a:t>
            </a:r>
            <a:r>
              <a:rPr lang="en-GB" sz="4200" spc="9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Customers</a:t>
            </a:r>
            <a:r>
              <a:rPr lang="en-GB" sz="4200" spc="9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are</a:t>
            </a:r>
            <a:r>
              <a:rPr lang="en-GB" sz="4200" spc="11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certainly</a:t>
            </a:r>
            <a:r>
              <a:rPr lang="en-GB" sz="4200" spc="9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loathed</a:t>
            </a:r>
            <a:r>
              <a:rPr lang="en-GB" sz="4200" spc="10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to</a:t>
            </a:r>
            <a:r>
              <a:rPr lang="en-GB" sz="4200" spc="10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switch</a:t>
            </a:r>
            <a:r>
              <a:rPr lang="en-GB" sz="4200" spc="10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computers</a:t>
            </a:r>
            <a:r>
              <a:rPr lang="en-GB" sz="4200" spc="10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or</a:t>
            </a:r>
            <a:r>
              <a:rPr lang="en-GB" sz="4200" spc="114"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operating </a:t>
            </a:r>
            <a:r>
              <a:rPr lang="en-GB" sz="4200" dirty="0">
                <a:latin typeface="Times New Roman" panose="02020603050405020304" pitchFamily="18" charset="0"/>
                <a:cs typeface="Times New Roman" panose="02020603050405020304" pitchFamily="18" charset="0"/>
              </a:rPr>
              <a:t>systems:</a:t>
            </a:r>
            <a:r>
              <a:rPr lang="en-GB" sz="4200" spc="41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they</a:t>
            </a:r>
            <a:r>
              <a:rPr lang="en-GB" sz="4200" spc="40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are</a:t>
            </a:r>
            <a:r>
              <a:rPr lang="en-GB" sz="4200" spc="4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locked</a:t>
            </a:r>
            <a:r>
              <a:rPr lang="en-GB" sz="4200" spc="41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into</a:t>
            </a:r>
            <a:r>
              <a:rPr lang="en-GB" sz="4200" spc="42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an</a:t>
            </a:r>
            <a:r>
              <a:rPr lang="en-GB" sz="4200" spc="41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IBM</a:t>
            </a:r>
            <a:r>
              <a:rPr lang="en-GB" sz="4200" spc="409"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system.</a:t>
            </a:r>
            <a:r>
              <a:rPr lang="en-GB" sz="4200" spc="40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But</a:t>
            </a:r>
            <a:r>
              <a:rPr lang="en-GB" sz="4200" spc="42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they</a:t>
            </a:r>
            <a:r>
              <a:rPr lang="en-GB" sz="4200" spc="40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are</a:t>
            </a:r>
            <a:r>
              <a:rPr lang="en-GB" sz="4200" spc="4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also</a:t>
            </a:r>
            <a:r>
              <a:rPr lang="en-GB" sz="4200" spc="43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wary</a:t>
            </a:r>
            <a:r>
              <a:rPr lang="en-GB" sz="4200" spc="430" dirty="0">
                <a:latin typeface="Times New Roman" panose="02020603050405020304" pitchFamily="18" charset="0"/>
                <a:cs typeface="Times New Roman" panose="02020603050405020304" pitchFamily="18" charset="0"/>
              </a:rPr>
              <a:t> </a:t>
            </a:r>
            <a:r>
              <a:rPr lang="en-GB" sz="4200" spc="-25" dirty="0">
                <a:latin typeface="Times New Roman" panose="02020603050405020304" pitchFamily="18" charset="0"/>
                <a:cs typeface="Times New Roman" panose="02020603050405020304" pitchFamily="18" charset="0"/>
              </a:rPr>
              <a:t>of </a:t>
            </a:r>
            <a:r>
              <a:rPr lang="en-GB" sz="4200" dirty="0">
                <a:latin typeface="Times New Roman" panose="02020603050405020304" pitchFamily="18" charset="0"/>
                <a:cs typeface="Times New Roman" panose="02020603050405020304" pitchFamily="18" charset="0"/>
              </a:rPr>
              <a:t>switching</a:t>
            </a:r>
            <a:r>
              <a:rPr lang="en-GB" sz="4200" spc="7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vendors</a:t>
            </a:r>
            <a:r>
              <a:rPr lang="en-GB" sz="4200" spc="8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for</a:t>
            </a:r>
            <a:r>
              <a:rPr lang="en-GB" sz="4200" spc="5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their</a:t>
            </a:r>
            <a:r>
              <a:rPr lang="en-GB" sz="4200" spc="6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systems</a:t>
            </a:r>
            <a:r>
              <a:rPr lang="en-GB" sz="4200" spc="7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management</a:t>
            </a:r>
            <a:r>
              <a:rPr lang="en-GB" sz="4200" spc="5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software;</a:t>
            </a:r>
            <a:r>
              <a:rPr lang="en-GB" sz="4200" spc="7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they</a:t>
            </a:r>
            <a:r>
              <a:rPr lang="en-GB" sz="4200" spc="5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are</a:t>
            </a:r>
            <a:r>
              <a:rPr lang="en-GB" sz="4200" spc="7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locked</a:t>
            </a:r>
            <a:r>
              <a:rPr lang="en-GB" sz="4200" spc="50" dirty="0">
                <a:latin typeface="Times New Roman" panose="02020603050405020304" pitchFamily="18" charset="0"/>
                <a:cs typeface="Times New Roman" panose="02020603050405020304" pitchFamily="18" charset="0"/>
              </a:rPr>
              <a:t> </a:t>
            </a:r>
            <a:r>
              <a:rPr lang="en-GB" sz="4200" spc="-20" dirty="0">
                <a:latin typeface="Times New Roman" panose="02020603050405020304" pitchFamily="18" charset="0"/>
                <a:cs typeface="Times New Roman" panose="02020603050405020304" pitchFamily="18" charset="0"/>
              </a:rPr>
              <a:t>into </a:t>
            </a:r>
            <a:r>
              <a:rPr lang="en-GB" sz="4200" dirty="0">
                <a:latin typeface="Times New Roman" panose="02020603050405020304" pitchFamily="18" charset="0"/>
                <a:cs typeface="Times New Roman" panose="02020603050405020304" pitchFamily="18" charset="0"/>
              </a:rPr>
              <a:t>their</a:t>
            </a:r>
            <a:r>
              <a:rPr lang="en-GB" sz="4200" spc="11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software</a:t>
            </a:r>
            <a:r>
              <a:rPr lang="en-GB" sz="4200" spc="12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suppliers,</a:t>
            </a:r>
            <a:r>
              <a:rPr lang="en-GB" sz="4200" spc="11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too.</a:t>
            </a:r>
            <a:r>
              <a:rPr lang="en-GB" sz="4200" spc="11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Since</a:t>
            </a:r>
            <a:r>
              <a:rPr lang="en-GB" sz="4200" spc="12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this</a:t>
            </a:r>
            <a:r>
              <a:rPr lang="en-GB" sz="4200" spc="12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software</a:t>
            </a:r>
            <a:r>
              <a:rPr lang="en-GB" sz="4200" spc="1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is</a:t>
            </a:r>
            <a:r>
              <a:rPr lang="en-GB" sz="4200" spc="11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mission</a:t>
            </a:r>
            <a:r>
              <a:rPr lang="en-GB" sz="4200" spc="11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critical,</a:t>
            </a:r>
            <a:r>
              <a:rPr lang="en-GB" sz="4200" spc="11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a:t>
            </a:r>
            <a:r>
              <a:rPr lang="en-GB" sz="4200" spc="14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risks</a:t>
            </a:r>
            <a:r>
              <a:rPr lang="en-GB" sz="4200" spc="114" dirty="0">
                <a:latin typeface="Times New Roman" panose="02020603050405020304" pitchFamily="18" charset="0"/>
                <a:cs typeface="Times New Roman" panose="02020603050405020304" pitchFamily="18" charset="0"/>
              </a:rPr>
              <a:t> </a:t>
            </a:r>
            <a:r>
              <a:rPr lang="en-GB" sz="4200" spc="-25" dirty="0">
                <a:latin typeface="Times New Roman" panose="02020603050405020304" pitchFamily="18" charset="0"/>
                <a:cs typeface="Times New Roman" panose="02020603050405020304" pitchFamily="18" charset="0"/>
              </a:rPr>
              <a:t>in </a:t>
            </a:r>
            <a:r>
              <a:rPr lang="en-GB" sz="4200" dirty="0">
                <a:latin typeface="Times New Roman" panose="02020603050405020304" pitchFamily="18" charset="0"/>
                <a:cs typeface="Times New Roman" panose="02020603050405020304" pitchFamily="18" charset="0"/>
              </a:rPr>
              <a:t>using</a:t>
            </a:r>
            <a:r>
              <a:rPr lang="en-GB" sz="4200" spc="31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a:t>
            </a:r>
            <a:r>
              <a:rPr lang="en-GB" sz="4200" spc="3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new</a:t>
            </a:r>
            <a:r>
              <a:rPr lang="en-GB" sz="4200" spc="31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vendor,</a:t>
            </a:r>
            <a:r>
              <a:rPr lang="en-GB" sz="4200" spc="31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especially</a:t>
            </a:r>
            <a:r>
              <a:rPr lang="en-GB" sz="4200" spc="33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an</a:t>
            </a:r>
            <a:r>
              <a:rPr lang="en-GB" sz="4200" spc="3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unproven</a:t>
            </a:r>
            <a:r>
              <a:rPr lang="en-GB" sz="4200" spc="3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one,</a:t>
            </a:r>
            <a:r>
              <a:rPr lang="en-GB" sz="4200" spc="31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are</a:t>
            </a:r>
            <a:r>
              <a:rPr lang="en-GB" sz="4200" spc="3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substantial.</a:t>
            </a:r>
            <a:r>
              <a:rPr lang="en-GB" sz="4200" spc="315"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Switching </a:t>
            </a:r>
            <a:r>
              <a:rPr lang="en-GB" sz="4200" dirty="0">
                <a:latin typeface="Times New Roman" panose="02020603050405020304" pitchFamily="18" charset="0"/>
                <a:cs typeface="Times New Roman" panose="02020603050405020304" pitchFamily="18" charset="0"/>
              </a:rPr>
              <a:t>costs</a:t>
            </a:r>
            <a:r>
              <a:rPr lang="en-GB" sz="4200" spc="229"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for</a:t>
            </a:r>
            <a:r>
              <a:rPr lang="en-GB" sz="4200" spc="2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customers</a:t>
            </a:r>
            <a:r>
              <a:rPr lang="en-GB" sz="4200" spc="2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include</a:t>
            </a:r>
            <a:r>
              <a:rPr lang="en-GB" sz="4200" spc="24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a:t>
            </a:r>
            <a:r>
              <a:rPr lang="en-GB" sz="4200" spc="2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risk</a:t>
            </a:r>
            <a:r>
              <a:rPr lang="en-GB" sz="4200" spc="2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of</a:t>
            </a:r>
            <a:r>
              <a:rPr lang="en-GB" sz="4200" spc="2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a:t>
            </a:r>
            <a:r>
              <a:rPr lang="en-GB" sz="4200" spc="2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substantial</a:t>
            </a:r>
            <a:r>
              <a:rPr lang="en-GB" sz="4200" spc="2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disruption</a:t>
            </a:r>
            <a:r>
              <a:rPr lang="en-GB" sz="4200" spc="229"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in</a:t>
            </a:r>
            <a:r>
              <a:rPr lang="en-GB" sz="4200" spc="229"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operations. </a:t>
            </a:r>
            <a:r>
              <a:rPr lang="en-GB" sz="4200" dirty="0">
                <a:latin typeface="Times New Roman" panose="02020603050405020304" pitchFamily="18" charset="0"/>
                <a:cs typeface="Times New Roman" panose="02020603050405020304" pitchFamily="18" charset="0"/>
              </a:rPr>
              <a:t>And</a:t>
            </a:r>
            <a:r>
              <a:rPr lang="en-GB" sz="4200" spc="19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for</a:t>
            </a:r>
            <a:r>
              <a:rPr lang="en-GB" sz="4200" spc="20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critical</a:t>
            </a:r>
            <a:r>
              <a:rPr lang="en-GB" sz="4200" spc="21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pieces</a:t>
            </a:r>
            <a:r>
              <a:rPr lang="en-GB" sz="4200" spc="20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of</a:t>
            </a:r>
            <a:r>
              <a:rPr lang="en-GB" sz="4200" spc="19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information</a:t>
            </a:r>
            <a:r>
              <a:rPr lang="en-GB" sz="4200" spc="204"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technology,</a:t>
            </a:r>
            <a:r>
              <a:rPr lang="en-GB" sz="4200" spc="18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a:t>
            </a:r>
            <a:r>
              <a:rPr lang="en-GB" sz="4200" spc="21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danger</a:t>
            </a:r>
            <a:r>
              <a:rPr lang="en-GB" sz="4200" spc="19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of</a:t>
            </a:r>
            <a:r>
              <a:rPr lang="en-GB" sz="4200" spc="19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disruption</a:t>
            </a:r>
            <a:r>
              <a:rPr lang="en-GB" sz="4200" spc="204" dirty="0">
                <a:latin typeface="Times New Roman" panose="02020603050405020304" pitchFamily="18" charset="0"/>
                <a:cs typeface="Times New Roman" panose="02020603050405020304" pitchFamily="18" charset="0"/>
              </a:rPr>
              <a:t> </a:t>
            </a:r>
            <a:r>
              <a:rPr lang="en-GB" sz="4200" spc="-25" dirty="0">
                <a:latin typeface="Times New Roman" panose="02020603050405020304" pitchFamily="18" charset="0"/>
                <a:cs typeface="Times New Roman" panose="02020603050405020304" pitchFamily="18" charset="0"/>
              </a:rPr>
              <a:t>can </a:t>
            </a:r>
            <a:r>
              <a:rPr lang="en-GB" sz="4200" dirty="0">
                <a:latin typeface="Times New Roman" panose="02020603050405020304" pitchFamily="18" charset="0"/>
                <a:cs typeface="Times New Roman" panose="02020603050405020304" pitchFamily="18" charset="0"/>
              </a:rPr>
              <a:t>dwarf</a:t>
            </a:r>
            <a:r>
              <a:rPr lang="en-GB" sz="4200" spc="6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out-of-pocket</a:t>
            </a:r>
            <a:r>
              <a:rPr lang="en-GB" sz="4200" spc="6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switching</a:t>
            </a:r>
            <a:r>
              <a:rPr lang="en-GB" sz="4200" spc="6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costs.</a:t>
            </a:r>
            <a:r>
              <a:rPr lang="en-GB" sz="4200" spc="5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The</a:t>
            </a:r>
            <a:r>
              <a:rPr lang="en-GB" sz="4200" spc="5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fact</a:t>
            </a:r>
            <a:r>
              <a:rPr lang="en-GB" sz="4200" spc="5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that</a:t>
            </a:r>
            <a:r>
              <a:rPr lang="en-GB" sz="4200" spc="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computer</a:t>
            </a:r>
            <a:r>
              <a:rPr lang="en-GB" sz="4200" spc="5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associates</a:t>
            </a:r>
            <a:r>
              <a:rPr lang="en-GB" sz="4200" spc="60"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software </a:t>
            </a:r>
            <a:r>
              <a:rPr lang="en-GB" sz="4200" dirty="0">
                <a:latin typeface="Times New Roman" panose="02020603050405020304" pitchFamily="18" charset="0"/>
                <a:cs typeface="Times New Roman" panose="02020603050405020304" pitchFamily="18" charset="0"/>
              </a:rPr>
              <a:t>is</a:t>
            </a:r>
            <a:r>
              <a:rPr lang="en-GB" sz="4200" spc="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known</a:t>
            </a:r>
            <a:r>
              <a:rPr lang="en-GB" sz="4200" spc="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to</a:t>
            </a:r>
            <a:r>
              <a:rPr lang="en-GB" sz="4200" spc="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work</a:t>
            </a:r>
            <a:r>
              <a:rPr lang="en-GB" sz="4200" spc="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allows</a:t>
            </a:r>
            <a:r>
              <a:rPr lang="en-GB" sz="4200" spc="3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it</a:t>
            </a:r>
            <a:r>
              <a:rPr lang="en-GB" sz="4200" spc="3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to</a:t>
            </a:r>
            <a:r>
              <a:rPr lang="en-GB" sz="4200" spc="4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command</a:t>
            </a:r>
            <a:r>
              <a:rPr lang="en-GB" sz="4200" spc="5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a</a:t>
            </a:r>
            <a:r>
              <a:rPr lang="en-GB" sz="4200" spc="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hefty</a:t>
            </a:r>
            <a:r>
              <a:rPr lang="en-GB" sz="4200" spc="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premium</a:t>
            </a:r>
            <a:r>
              <a:rPr lang="en-GB" sz="4200" spc="25"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for</a:t>
            </a:r>
            <a:r>
              <a:rPr lang="en-GB" sz="4200" spc="40" dirty="0">
                <a:latin typeface="Times New Roman" panose="02020603050405020304" pitchFamily="18" charset="0"/>
                <a:cs typeface="Times New Roman" panose="02020603050405020304" pitchFamily="18" charset="0"/>
              </a:rPr>
              <a:t> </a:t>
            </a:r>
            <a:r>
              <a:rPr lang="en-GB" sz="4200" dirty="0">
                <a:latin typeface="Times New Roman" panose="02020603050405020304" pitchFamily="18" charset="0"/>
                <a:cs typeface="Times New Roman" panose="02020603050405020304" pitchFamily="18" charset="0"/>
              </a:rPr>
              <a:t>its</a:t>
            </a:r>
            <a:r>
              <a:rPr lang="en-GB" sz="4200" spc="35" dirty="0">
                <a:latin typeface="Times New Roman" panose="02020603050405020304" pitchFamily="18" charset="0"/>
                <a:cs typeface="Times New Roman" panose="02020603050405020304" pitchFamily="18" charset="0"/>
              </a:rPr>
              <a:t> </a:t>
            </a:r>
            <a:r>
              <a:rPr lang="en-GB" sz="4200" spc="-10" dirty="0">
                <a:latin typeface="Times New Roman" panose="02020603050405020304" pitchFamily="18" charset="0"/>
                <a:cs typeface="Times New Roman" panose="02020603050405020304" pitchFamily="18" charset="0"/>
              </a:rPr>
              <a:t>software.</a:t>
            </a:r>
            <a:endParaRPr lang="en-GB" sz="4200" dirty="0">
              <a:latin typeface="Times New Roman" panose="02020603050405020304" pitchFamily="18" charset="0"/>
              <a:cs typeface="Times New Roman" panose="02020603050405020304" pitchFamily="18" charset="0"/>
            </a:endParaRPr>
          </a:p>
          <a:p>
            <a:pPr>
              <a:lnSpc>
                <a:spcPct val="100000"/>
              </a:lnSpc>
              <a:spcBef>
                <a:spcPts val="10"/>
              </a:spcBef>
            </a:pPr>
            <a:endParaRPr lang="en-GB" sz="4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57797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7DE0F-7A81-428B-9BCD-629DBCDBDB04}"/>
              </a:ext>
            </a:extLst>
          </p:cNvPr>
          <p:cNvSpPr>
            <a:spLocks noGrp="1"/>
          </p:cNvSpPr>
          <p:nvPr>
            <p:ph idx="1"/>
          </p:nvPr>
        </p:nvSpPr>
        <p:spPr>
          <a:xfrm>
            <a:off x="557939" y="294468"/>
            <a:ext cx="10795861" cy="5882495"/>
          </a:xfrm>
        </p:spPr>
        <p:txBody>
          <a:bodyPr>
            <a:normAutofit lnSpcReduction="10000"/>
          </a:bodyPr>
          <a:lstStyle/>
          <a:p>
            <a:pPr marL="12700" marR="6350" algn="just">
              <a:lnSpc>
                <a:spcPct val="102899"/>
              </a:lnSpc>
            </a:pPr>
            <a:r>
              <a:rPr lang="en-GB" dirty="0">
                <a:latin typeface="Verdana"/>
                <a:cs typeface="Verdana"/>
              </a:rPr>
              <a:t>One</a:t>
            </a:r>
            <a:r>
              <a:rPr lang="en-GB" spc="45" dirty="0">
                <a:latin typeface="Verdana"/>
                <a:cs typeface="Verdana"/>
              </a:rPr>
              <a:t> </a:t>
            </a:r>
            <a:r>
              <a:rPr lang="en-GB" dirty="0">
                <a:latin typeface="Verdana"/>
                <a:cs typeface="Verdana"/>
              </a:rPr>
              <a:t>study</a:t>
            </a:r>
            <a:r>
              <a:rPr lang="en-GB" spc="40" dirty="0">
                <a:latin typeface="Verdana"/>
                <a:cs typeface="Verdana"/>
              </a:rPr>
              <a:t> </a:t>
            </a:r>
            <a:r>
              <a:rPr lang="en-GB" dirty="0">
                <a:latin typeface="Verdana"/>
                <a:cs typeface="Verdana"/>
              </a:rPr>
              <a:t>found</a:t>
            </a:r>
            <a:r>
              <a:rPr lang="en-GB" spc="50" dirty="0">
                <a:latin typeface="Verdana"/>
                <a:cs typeface="Verdana"/>
              </a:rPr>
              <a:t> </a:t>
            </a:r>
            <a:r>
              <a:rPr lang="en-GB" dirty="0">
                <a:latin typeface="Verdana"/>
                <a:cs typeface="Verdana"/>
              </a:rPr>
              <a:t>that</a:t>
            </a:r>
            <a:r>
              <a:rPr lang="en-GB" spc="35" dirty="0">
                <a:latin typeface="Verdana"/>
                <a:cs typeface="Verdana"/>
              </a:rPr>
              <a:t> </a:t>
            </a:r>
            <a:r>
              <a:rPr lang="en-GB" dirty="0">
                <a:latin typeface="Verdana"/>
                <a:cs typeface="Verdana"/>
              </a:rPr>
              <a:t>the</a:t>
            </a:r>
            <a:r>
              <a:rPr lang="en-GB" spc="45" dirty="0">
                <a:latin typeface="Verdana"/>
                <a:cs typeface="Verdana"/>
              </a:rPr>
              <a:t> </a:t>
            </a:r>
            <a:r>
              <a:rPr lang="en-GB" dirty="0">
                <a:latin typeface="Verdana"/>
                <a:cs typeface="Verdana"/>
              </a:rPr>
              <a:t>total</a:t>
            </a:r>
            <a:r>
              <a:rPr lang="en-GB" spc="40" dirty="0">
                <a:latin typeface="Verdana"/>
                <a:cs typeface="Verdana"/>
              </a:rPr>
              <a:t> </a:t>
            </a:r>
            <a:r>
              <a:rPr lang="en-GB" dirty="0">
                <a:latin typeface="Verdana"/>
                <a:cs typeface="Verdana"/>
              </a:rPr>
              <a:t>cost</a:t>
            </a:r>
            <a:r>
              <a:rPr lang="en-GB" spc="30" dirty="0">
                <a:latin typeface="Verdana"/>
                <a:cs typeface="Verdana"/>
              </a:rPr>
              <a:t> </a:t>
            </a:r>
            <a:r>
              <a:rPr lang="en-GB" dirty="0">
                <a:latin typeface="Verdana"/>
                <a:cs typeface="Verdana"/>
              </a:rPr>
              <a:t>of</a:t>
            </a:r>
            <a:r>
              <a:rPr lang="en-GB" spc="30" dirty="0">
                <a:latin typeface="Verdana"/>
                <a:cs typeface="Verdana"/>
              </a:rPr>
              <a:t> </a:t>
            </a:r>
            <a:r>
              <a:rPr lang="en-GB" dirty="0">
                <a:latin typeface="Verdana"/>
                <a:cs typeface="Verdana"/>
              </a:rPr>
              <a:t>installing</a:t>
            </a:r>
            <a:r>
              <a:rPr lang="en-GB" spc="30" dirty="0">
                <a:latin typeface="Verdana"/>
                <a:cs typeface="Verdana"/>
              </a:rPr>
              <a:t> </a:t>
            </a:r>
            <a:r>
              <a:rPr lang="en-GB" dirty="0">
                <a:latin typeface="Verdana"/>
                <a:cs typeface="Verdana"/>
              </a:rPr>
              <a:t>an</a:t>
            </a:r>
            <a:r>
              <a:rPr lang="en-GB" spc="25" dirty="0">
                <a:latin typeface="Verdana"/>
                <a:cs typeface="Verdana"/>
              </a:rPr>
              <a:t> </a:t>
            </a:r>
            <a:r>
              <a:rPr lang="en-GB" dirty="0">
                <a:latin typeface="Verdana"/>
                <a:cs typeface="Verdana"/>
              </a:rPr>
              <a:t>Enterprise</a:t>
            </a:r>
            <a:r>
              <a:rPr lang="en-GB" spc="50" dirty="0">
                <a:latin typeface="Verdana"/>
                <a:cs typeface="Verdana"/>
              </a:rPr>
              <a:t> </a:t>
            </a:r>
            <a:r>
              <a:rPr lang="en-GB" dirty="0">
                <a:latin typeface="Verdana"/>
                <a:cs typeface="Verdana"/>
              </a:rPr>
              <a:t>Resource</a:t>
            </a:r>
            <a:r>
              <a:rPr lang="en-GB" spc="35" dirty="0">
                <a:latin typeface="Verdana"/>
                <a:cs typeface="Verdana"/>
              </a:rPr>
              <a:t> </a:t>
            </a:r>
            <a:r>
              <a:rPr lang="en-GB" spc="-10" dirty="0">
                <a:latin typeface="Verdana"/>
                <a:cs typeface="Verdana"/>
              </a:rPr>
              <a:t>Planning </a:t>
            </a:r>
            <a:r>
              <a:rPr lang="en-GB" dirty="0">
                <a:latin typeface="Verdana"/>
                <a:cs typeface="Verdana"/>
              </a:rPr>
              <a:t>(ERP)</a:t>
            </a:r>
            <a:r>
              <a:rPr lang="en-GB" spc="75" dirty="0">
                <a:latin typeface="Verdana"/>
                <a:cs typeface="Verdana"/>
              </a:rPr>
              <a:t> </a:t>
            </a:r>
            <a:r>
              <a:rPr lang="en-GB" dirty="0">
                <a:latin typeface="Verdana"/>
                <a:cs typeface="Verdana"/>
              </a:rPr>
              <a:t>system</a:t>
            </a:r>
            <a:r>
              <a:rPr lang="en-GB" spc="95" dirty="0">
                <a:latin typeface="Verdana"/>
                <a:cs typeface="Verdana"/>
              </a:rPr>
              <a:t> </a:t>
            </a:r>
            <a:r>
              <a:rPr lang="en-GB" dirty="0">
                <a:latin typeface="Verdana"/>
                <a:cs typeface="Verdana"/>
              </a:rPr>
              <a:t>such</a:t>
            </a:r>
            <a:r>
              <a:rPr lang="en-GB" spc="114" dirty="0">
                <a:latin typeface="Verdana"/>
                <a:cs typeface="Verdana"/>
              </a:rPr>
              <a:t> </a:t>
            </a:r>
            <a:r>
              <a:rPr lang="en-GB" dirty="0">
                <a:latin typeface="Verdana"/>
                <a:cs typeface="Verdana"/>
              </a:rPr>
              <a:t>as</a:t>
            </a:r>
            <a:r>
              <a:rPr lang="en-GB" spc="85" dirty="0">
                <a:latin typeface="Verdana"/>
                <a:cs typeface="Verdana"/>
              </a:rPr>
              <a:t> </a:t>
            </a:r>
            <a:r>
              <a:rPr lang="en-GB" dirty="0">
                <a:latin typeface="Verdana"/>
                <a:cs typeface="Verdana"/>
              </a:rPr>
              <a:t>SAP</a:t>
            </a:r>
            <a:r>
              <a:rPr lang="en-GB" spc="95" dirty="0">
                <a:latin typeface="Verdana"/>
                <a:cs typeface="Verdana"/>
              </a:rPr>
              <a:t> </a:t>
            </a:r>
            <a:r>
              <a:rPr lang="en-GB" dirty="0">
                <a:latin typeface="Verdana"/>
                <a:cs typeface="Verdana"/>
              </a:rPr>
              <a:t>was</a:t>
            </a:r>
            <a:r>
              <a:rPr lang="en-GB" spc="95" dirty="0">
                <a:latin typeface="Verdana"/>
                <a:cs typeface="Verdana"/>
              </a:rPr>
              <a:t> </a:t>
            </a:r>
            <a:r>
              <a:rPr lang="en-GB" dirty="0">
                <a:latin typeface="Verdana"/>
                <a:cs typeface="Verdana"/>
              </a:rPr>
              <a:t>eleven</a:t>
            </a:r>
            <a:r>
              <a:rPr lang="en-GB" spc="70" dirty="0">
                <a:latin typeface="Verdana"/>
                <a:cs typeface="Verdana"/>
              </a:rPr>
              <a:t> </a:t>
            </a:r>
            <a:r>
              <a:rPr lang="en-GB" dirty="0">
                <a:latin typeface="Verdana"/>
                <a:cs typeface="Verdana"/>
              </a:rPr>
              <a:t>times</a:t>
            </a:r>
            <a:r>
              <a:rPr lang="en-GB" spc="95" dirty="0">
                <a:latin typeface="Verdana"/>
                <a:cs typeface="Verdana"/>
              </a:rPr>
              <a:t> </a:t>
            </a:r>
            <a:r>
              <a:rPr lang="en-GB" dirty="0">
                <a:latin typeface="Verdana"/>
                <a:cs typeface="Verdana"/>
              </a:rPr>
              <a:t>greater</a:t>
            </a:r>
            <a:r>
              <a:rPr lang="en-GB" spc="85" dirty="0">
                <a:latin typeface="Verdana"/>
                <a:cs typeface="Verdana"/>
              </a:rPr>
              <a:t> </a:t>
            </a:r>
            <a:r>
              <a:rPr lang="en-GB" dirty="0">
                <a:latin typeface="Verdana"/>
                <a:cs typeface="Verdana"/>
              </a:rPr>
              <a:t>than</a:t>
            </a:r>
            <a:r>
              <a:rPr lang="en-GB" spc="95" dirty="0">
                <a:latin typeface="Verdana"/>
                <a:cs typeface="Verdana"/>
              </a:rPr>
              <a:t> </a:t>
            </a:r>
            <a:r>
              <a:rPr lang="en-GB" dirty="0">
                <a:latin typeface="Verdana"/>
                <a:cs typeface="Verdana"/>
              </a:rPr>
              <a:t>the</a:t>
            </a:r>
            <a:r>
              <a:rPr lang="en-GB" spc="95" dirty="0">
                <a:latin typeface="Verdana"/>
                <a:cs typeface="Verdana"/>
              </a:rPr>
              <a:t> </a:t>
            </a:r>
            <a:r>
              <a:rPr lang="en-GB" dirty="0">
                <a:latin typeface="Verdana"/>
                <a:cs typeface="Verdana"/>
              </a:rPr>
              <a:t>purchase</a:t>
            </a:r>
            <a:r>
              <a:rPr lang="en-GB" spc="100" dirty="0">
                <a:latin typeface="Verdana"/>
                <a:cs typeface="Verdana"/>
              </a:rPr>
              <a:t> </a:t>
            </a:r>
            <a:r>
              <a:rPr lang="en-GB" dirty="0">
                <a:latin typeface="Verdana"/>
                <a:cs typeface="Verdana"/>
              </a:rPr>
              <a:t>price</a:t>
            </a:r>
            <a:r>
              <a:rPr lang="en-GB" spc="105" dirty="0">
                <a:latin typeface="Verdana"/>
                <a:cs typeface="Verdana"/>
              </a:rPr>
              <a:t> </a:t>
            </a:r>
            <a:r>
              <a:rPr lang="en-GB" spc="-25" dirty="0">
                <a:latin typeface="Verdana"/>
                <a:cs typeface="Verdana"/>
              </a:rPr>
              <a:t>of </a:t>
            </a:r>
            <a:r>
              <a:rPr lang="en-GB" dirty="0">
                <a:latin typeface="Verdana"/>
                <a:cs typeface="Verdana"/>
              </a:rPr>
              <a:t>the</a:t>
            </a:r>
            <a:r>
              <a:rPr lang="en-GB" spc="140" dirty="0">
                <a:latin typeface="Verdana"/>
                <a:cs typeface="Verdana"/>
              </a:rPr>
              <a:t> </a:t>
            </a:r>
            <a:r>
              <a:rPr lang="en-GB" dirty="0">
                <a:latin typeface="Verdana"/>
                <a:cs typeface="Verdana"/>
              </a:rPr>
              <a:t>software</a:t>
            </a:r>
            <a:r>
              <a:rPr lang="en-GB" spc="135" dirty="0">
                <a:latin typeface="Verdana"/>
                <a:cs typeface="Verdana"/>
              </a:rPr>
              <a:t> </a:t>
            </a:r>
            <a:r>
              <a:rPr lang="en-GB" dirty="0">
                <a:latin typeface="Verdana"/>
                <a:cs typeface="Verdana"/>
              </a:rPr>
              <a:t>due</a:t>
            </a:r>
            <a:r>
              <a:rPr lang="en-GB" spc="130" dirty="0">
                <a:latin typeface="Verdana"/>
                <a:cs typeface="Verdana"/>
              </a:rPr>
              <a:t> </a:t>
            </a:r>
            <a:r>
              <a:rPr lang="en-GB" dirty="0">
                <a:latin typeface="Verdana"/>
                <a:cs typeface="Verdana"/>
              </a:rPr>
              <a:t>to</a:t>
            </a:r>
            <a:r>
              <a:rPr lang="en-GB" spc="130" dirty="0">
                <a:latin typeface="Verdana"/>
                <a:cs typeface="Verdana"/>
              </a:rPr>
              <a:t> </a:t>
            </a:r>
            <a:r>
              <a:rPr lang="en-GB" dirty="0">
                <a:latin typeface="Verdana"/>
                <a:cs typeface="Verdana"/>
              </a:rPr>
              <a:t>the</a:t>
            </a:r>
            <a:r>
              <a:rPr lang="en-GB" spc="145" dirty="0">
                <a:latin typeface="Verdana"/>
                <a:cs typeface="Verdana"/>
              </a:rPr>
              <a:t> </a:t>
            </a:r>
            <a:r>
              <a:rPr lang="en-GB" dirty="0">
                <a:latin typeface="Verdana"/>
                <a:cs typeface="Verdana"/>
              </a:rPr>
              <a:t>cost</a:t>
            </a:r>
            <a:r>
              <a:rPr lang="en-GB" spc="125" dirty="0">
                <a:latin typeface="Verdana"/>
                <a:cs typeface="Verdana"/>
              </a:rPr>
              <a:t> </a:t>
            </a:r>
            <a:r>
              <a:rPr lang="en-GB" dirty="0">
                <a:latin typeface="Verdana"/>
                <a:cs typeface="Verdana"/>
              </a:rPr>
              <a:t>of</a:t>
            </a:r>
            <a:r>
              <a:rPr lang="en-GB" spc="130" dirty="0">
                <a:latin typeface="Verdana"/>
                <a:cs typeface="Verdana"/>
              </a:rPr>
              <a:t> </a:t>
            </a:r>
            <a:r>
              <a:rPr lang="en-GB" dirty="0">
                <a:latin typeface="Verdana"/>
                <a:cs typeface="Verdana"/>
              </a:rPr>
              <a:t>infrastructure</a:t>
            </a:r>
            <a:r>
              <a:rPr lang="en-GB" spc="130" dirty="0">
                <a:latin typeface="Verdana"/>
                <a:cs typeface="Verdana"/>
              </a:rPr>
              <a:t> </a:t>
            </a:r>
            <a:r>
              <a:rPr lang="en-GB" dirty="0">
                <a:latin typeface="Verdana"/>
                <a:cs typeface="Verdana"/>
              </a:rPr>
              <a:t>upgrades,</a:t>
            </a:r>
            <a:r>
              <a:rPr lang="en-GB" spc="114" dirty="0">
                <a:latin typeface="Verdana"/>
                <a:cs typeface="Verdana"/>
              </a:rPr>
              <a:t> </a:t>
            </a:r>
            <a:r>
              <a:rPr lang="en-GB" dirty="0">
                <a:latin typeface="Verdana"/>
                <a:cs typeface="Verdana"/>
              </a:rPr>
              <a:t>consultants,</a:t>
            </a:r>
            <a:r>
              <a:rPr lang="en-GB" spc="125" dirty="0">
                <a:latin typeface="Verdana"/>
                <a:cs typeface="Verdana"/>
              </a:rPr>
              <a:t> </a:t>
            </a:r>
            <a:r>
              <a:rPr lang="en-GB" spc="-10" dirty="0">
                <a:latin typeface="Verdana"/>
                <a:cs typeface="Verdana"/>
              </a:rPr>
              <a:t>retraining </a:t>
            </a:r>
            <a:r>
              <a:rPr lang="en-GB" dirty="0">
                <a:latin typeface="Verdana"/>
                <a:cs typeface="Verdana"/>
              </a:rPr>
              <a:t>programs,</a:t>
            </a:r>
            <a:r>
              <a:rPr lang="en-GB" spc="190" dirty="0">
                <a:latin typeface="Verdana"/>
                <a:cs typeface="Verdana"/>
              </a:rPr>
              <a:t> </a:t>
            </a:r>
            <a:r>
              <a:rPr lang="en-GB" dirty="0">
                <a:latin typeface="Verdana"/>
                <a:cs typeface="Verdana"/>
              </a:rPr>
              <a:t>and</a:t>
            </a:r>
            <a:r>
              <a:rPr lang="en-GB" spc="185" dirty="0">
                <a:latin typeface="Verdana"/>
                <a:cs typeface="Verdana"/>
              </a:rPr>
              <a:t> </a:t>
            </a:r>
            <a:r>
              <a:rPr lang="en-GB" dirty="0">
                <a:latin typeface="Verdana"/>
                <a:cs typeface="Verdana"/>
              </a:rPr>
              <a:t>the</a:t>
            </a:r>
            <a:r>
              <a:rPr lang="en-GB" spc="180" dirty="0">
                <a:latin typeface="Verdana"/>
                <a:cs typeface="Verdana"/>
              </a:rPr>
              <a:t> </a:t>
            </a:r>
            <a:r>
              <a:rPr lang="en-GB" dirty="0">
                <a:latin typeface="Verdana"/>
                <a:cs typeface="Verdana"/>
              </a:rPr>
              <a:t>like.</a:t>
            </a:r>
            <a:r>
              <a:rPr lang="en-GB" spc="165" dirty="0">
                <a:latin typeface="Verdana"/>
                <a:cs typeface="Verdana"/>
              </a:rPr>
              <a:t> </a:t>
            </a:r>
            <a:r>
              <a:rPr lang="en-GB" dirty="0">
                <a:latin typeface="Verdana"/>
                <a:cs typeface="Verdana"/>
              </a:rPr>
              <a:t>These</a:t>
            </a:r>
            <a:r>
              <a:rPr lang="en-GB" spc="185" dirty="0">
                <a:latin typeface="Verdana"/>
                <a:cs typeface="Verdana"/>
              </a:rPr>
              <a:t> </a:t>
            </a:r>
            <a:r>
              <a:rPr lang="en-GB" dirty="0">
                <a:latin typeface="Verdana"/>
                <a:cs typeface="Verdana"/>
              </a:rPr>
              <a:t>switching</a:t>
            </a:r>
            <a:r>
              <a:rPr lang="en-GB" spc="175" dirty="0">
                <a:latin typeface="Verdana"/>
                <a:cs typeface="Verdana"/>
              </a:rPr>
              <a:t> </a:t>
            </a:r>
            <a:r>
              <a:rPr lang="en-GB" dirty="0">
                <a:latin typeface="Verdana"/>
                <a:cs typeface="Verdana"/>
              </a:rPr>
              <a:t>costs</a:t>
            </a:r>
            <a:r>
              <a:rPr lang="en-GB" spc="175" dirty="0">
                <a:latin typeface="Verdana"/>
                <a:cs typeface="Verdana"/>
              </a:rPr>
              <a:t> </a:t>
            </a:r>
            <a:r>
              <a:rPr lang="en-GB" dirty="0">
                <a:latin typeface="Verdana"/>
                <a:cs typeface="Verdana"/>
              </a:rPr>
              <a:t>are</a:t>
            </a:r>
            <a:r>
              <a:rPr lang="en-GB" spc="180" dirty="0">
                <a:latin typeface="Verdana"/>
                <a:cs typeface="Verdana"/>
              </a:rPr>
              <a:t> </a:t>
            </a:r>
            <a:r>
              <a:rPr lang="en-GB" dirty="0">
                <a:latin typeface="Verdana"/>
                <a:cs typeface="Verdana"/>
              </a:rPr>
              <a:t>endemic</a:t>
            </a:r>
            <a:r>
              <a:rPr lang="en-GB" spc="175" dirty="0">
                <a:latin typeface="Verdana"/>
                <a:cs typeface="Verdana"/>
              </a:rPr>
              <a:t> </a:t>
            </a:r>
            <a:r>
              <a:rPr lang="en-GB" dirty="0">
                <a:latin typeface="Verdana"/>
                <a:cs typeface="Verdana"/>
              </a:rPr>
              <a:t>in</a:t>
            </a:r>
            <a:r>
              <a:rPr lang="en-GB" spc="180" dirty="0">
                <a:latin typeface="Verdana"/>
                <a:cs typeface="Verdana"/>
              </a:rPr>
              <a:t> </a:t>
            </a:r>
            <a:r>
              <a:rPr lang="en-GB" dirty="0">
                <a:latin typeface="Verdana"/>
                <a:cs typeface="Verdana"/>
              </a:rPr>
              <a:t>high-</a:t>
            </a:r>
            <a:r>
              <a:rPr lang="en-GB" spc="-10" dirty="0">
                <a:latin typeface="Verdana"/>
                <a:cs typeface="Verdana"/>
              </a:rPr>
              <a:t>technology </a:t>
            </a:r>
            <a:r>
              <a:rPr lang="en-GB" dirty="0">
                <a:latin typeface="Verdana"/>
                <a:cs typeface="Verdana"/>
              </a:rPr>
              <a:t>industries</a:t>
            </a:r>
            <a:r>
              <a:rPr lang="en-GB" spc="145" dirty="0">
                <a:latin typeface="Verdana"/>
                <a:cs typeface="Verdana"/>
              </a:rPr>
              <a:t> </a:t>
            </a:r>
            <a:r>
              <a:rPr lang="en-GB" dirty="0">
                <a:latin typeface="Verdana"/>
                <a:cs typeface="Verdana"/>
              </a:rPr>
              <a:t>and</a:t>
            </a:r>
            <a:r>
              <a:rPr lang="en-GB" spc="130" dirty="0">
                <a:latin typeface="Verdana"/>
                <a:cs typeface="Verdana"/>
              </a:rPr>
              <a:t> </a:t>
            </a:r>
            <a:r>
              <a:rPr lang="en-GB" dirty="0">
                <a:latin typeface="Verdana"/>
                <a:cs typeface="Verdana"/>
              </a:rPr>
              <a:t>can</a:t>
            </a:r>
            <a:r>
              <a:rPr lang="en-GB" spc="140" dirty="0">
                <a:latin typeface="Verdana"/>
                <a:cs typeface="Verdana"/>
              </a:rPr>
              <a:t> </a:t>
            </a:r>
            <a:r>
              <a:rPr lang="en-GB" dirty="0">
                <a:latin typeface="Verdana"/>
                <a:cs typeface="Verdana"/>
              </a:rPr>
              <a:t>be</a:t>
            </a:r>
            <a:r>
              <a:rPr lang="en-GB" spc="140" dirty="0">
                <a:latin typeface="Verdana"/>
                <a:cs typeface="Verdana"/>
              </a:rPr>
              <a:t> </a:t>
            </a:r>
            <a:r>
              <a:rPr lang="en-GB" dirty="0">
                <a:latin typeface="Verdana"/>
                <a:cs typeface="Verdana"/>
              </a:rPr>
              <a:t>so</a:t>
            </a:r>
            <a:r>
              <a:rPr lang="en-GB" spc="145" dirty="0">
                <a:latin typeface="Verdana"/>
                <a:cs typeface="Verdana"/>
              </a:rPr>
              <a:t> </a:t>
            </a:r>
            <a:r>
              <a:rPr lang="en-GB" dirty="0">
                <a:latin typeface="Verdana"/>
                <a:cs typeface="Verdana"/>
              </a:rPr>
              <a:t>large</a:t>
            </a:r>
            <a:r>
              <a:rPr lang="en-GB" spc="140" dirty="0">
                <a:latin typeface="Verdana"/>
                <a:cs typeface="Verdana"/>
              </a:rPr>
              <a:t> </a:t>
            </a:r>
            <a:r>
              <a:rPr lang="en-GB" dirty="0">
                <a:latin typeface="Verdana"/>
                <a:cs typeface="Verdana"/>
              </a:rPr>
              <a:t>that</a:t>
            </a:r>
            <a:r>
              <a:rPr lang="en-GB" spc="135" dirty="0">
                <a:latin typeface="Verdana"/>
                <a:cs typeface="Verdana"/>
              </a:rPr>
              <a:t> </a:t>
            </a:r>
            <a:r>
              <a:rPr lang="en-GB" dirty="0">
                <a:latin typeface="Verdana"/>
                <a:cs typeface="Verdana"/>
              </a:rPr>
              <a:t>switching</a:t>
            </a:r>
            <a:r>
              <a:rPr lang="en-GB" spc="135" dirty="0">
                <a:latin typeface="Verdana"/>
                <a:cs typeface="Verdana"/>
              </a:rPr>
              <a:t> </a:t>
            </a:r>
            <a:r>
              <a:rPr lang="en-GB" dirty="0">
                <a:latin typeface="Verdana"/>
                <a:cs typeface="Verdana"/>
              </a:rPr>
              <a:t>suppliers</a:t>
            </a:r>
            <a:r>
              <a:rPr lang="en-GB" spc="130" dirty="0">
                <a:latin typeface="Verdana"/>
                <a:cs typeface="Verdana"/>
              </a:rPr>
              <a:t> </a:t>
            </a:r>
            <a:r>
              <a:rPr lang="en-GB" dirty="0">
                <a:latin typeface="Verdana"/>
                <a:cs typeface="Verdana"/>
              </a:rPr>
              <a:t>is</a:t>
            </a:r>
            <a:r>
              <a:rPr lang="en-GB" spc="130" dirty="0">
                <a:latin typeface="Verdana"/>
                <a:cs typeface="Verdana"/>
              </a:rPr>
              <a:t> </a:t>
            </a:r>
            <a:r>
              <a:rPr lang="en-GB" dirty="0">
                <a:latin typeface="Verdana"/>
                <a:cs typeface="Verdana"/>
              </a:rPr>
              <a:t>virtually</a:t>
            </a:r>
            <a:r>
              <a:rPr lang="en-GB" spc="150" dirty="0">
                <a:latin typeface="Verdana"/>
                <a:cs typeface="Verdana"/>
              </a:rPr>
              <a:t> </a:t>
            </a:r>
            <a:r>
              <a:rPr lang="en-GB" spc="-10" dirty="0">
                <a:latin typeface="Verdana"/>
                <a:cs typeface="Verdana"/>
              </a:rPr>
              <a:t>unthinkable, </a:t>
            </a:r>
            <a:r>
              <a:rPr lang="en-GB" dirty="0">
                <a:latin typeface="Verdana"/>
                <a:cs typeface="Verdana"/>
              </a:rPr>
              <a:t>a</a:t>
            </a:r>
            <a:r>
              <a:rPr lang="en-GB" spc="40" dirty="0">
                <a:latin typeface="Verdana"/>
                <a:cs typeface="Verdana"/>
              </a:rPr>
              <a:t> </a:t>
            </a:r>
            <a:r>
              <a:rPr lang="en-GB" dirty="0">
                <a:latin typeface="Verdana"/>
                <a:cs typeface="Verdana"/>
              </a:rPr>
              <a:t>situation</a:t>
            </a:r>
            <a:r>
              <a:rPr lang="en-GB" spc="40" dirty="0">
                <a:latin typeface="Verdana"/>
                <a:cs typeface="Verdana"/>
              </a:rPr>
              <a:t> </a:t>
            </a:r>
            <a:r>
              <a:rPr lang="en-GB" dirty="0">
                <a:latin typeface="Verdana"/>
                <a:cs typeface="Verdana"/>
              </a:rPr>
              <a:t>known</a:t>
            </a:r>
            <a:r>
              <a:rPr lang="en-GB" spc="40" dirty="0">
                <a:latin typeface="Verdana"/>
                <a:cs typeface="Verdana"/>
              </a:rPr>
              <a:t> </a:t>
            </a:r>
            <a:r>
              <a:rPr lang="en-GB" dirty="0">
                <a:latin typeface="Verdana"/>
                <a:cs typeface="Verdana"/>
              </a:rPr>
              <a:t>as</a:t>
            </a:r>
            <a:r>
              <a:rPr lang="en-GB" spc="40" dirty="0">
                <a:latin typeface="Verdana"/>
                <a:cs typeface="Verdana"/>
              </a:rPr>
              <a:t> </a:t>
            </a:r>
            <a:r>
              <a:rPr lang="en-GB" dirty="0">
                <a:latin typeface="Verdana"/>
                <a:cs typeface="Verdana"/>
              </a:rPr>
              <a:t>“lock-</a:t>
            </a:r>
            <a:r>
              <a:rPr lang="en-GB" spc="-20" dirty="0">
                <a:latin typeface="Verdana"/>
                <a:cs typeface="Verdana"/>
              </a:rPr>
              <a:t>in.”</a:t>
            </a:r>
            <a:endParaRPr lang="en-GB" dirty="0">
              <a:latin typeface="Verdana"/>
              <a:cs typeface="Verdana"/>
            </a:endParaRPr>
          </a:p>
          <a:p>
            <a:pPr>
              <a:lnSpc>
                <a:spcPct val="100000"/>
              </a:lnSpc>
              <a:spcBef>
                <a:spcPts val="30"/>
              </a:spcBef>
            </a:pPr>
            <a:endParaRPr lang="en-GB" dirty="0">
              <a:latin typeface="Verdana"/>
              <a:cs typeface="Verdana"/>
            </a:endParaRPr>
          </a:p>
          <a:p>
            <a:pPr marL="12700" marR="5080" algn="just">
              <a:lnSpc>
                <a:spcPct val="102899"/>
              </a:lnSpc>
            </a:pPr>
            <a:r>
              <a:rPr lang="en-GB" dirty="0">
                <a:latin typeface="Verdana"/>
                <a:cs typeface="Verdana"/>
              </a:rPr>
              <a:t>Lock-in</a:t>
            </a:r>
            <a:r>
              <a:rPr lang="en-GB" spc="40" dirty="0">
                <a:latin typeface="Verdana"/>
                <a:cs typeface="Verdana"/>
              </a:rPr>
              <a:t> </a:t>
            </a:r>
            <a:r>
              <a:rPr lang="en-GB" dirty="0">
                <a:latin typeface="Verdana"/>
                <a:cs typeface="Verdana"/>
              </a:rPr>
              <a:t>and</a:t>
            </a:r>
            <a:r>
              <a:rPr lang="en-GB" spc="60" dirty="0">
                <a:latin typeface="Verdana"/>
                <a:cs typeface="Verdana"/>
              </a:rPr>
              <a:t> </a:t>
            </a:r>
            <a:r>
              <a:rPr lang="en-GB" dirty="0">
                <a:latin typeface="Verdana"/>
                <a:cs typeface="Verdana"/>
              </a:rPr>
              <a:t>switching</a:t>
            </a:r>
            <a:r>
              <a:rPr lang="en-GB" spc="45" dirty="0">
                <a:latin typeface="Verdana"/>
                <a:cs typeface="Verdana"/>
              </a:rPr>
              <a:t> </a:t>
            </a:r>
            <a:r>
              <a:rPr lang="en-GB" dirty="0">
                <a:latin typeface="Verdana"/>
                <a:cs typeface="Verdana"/>
              </a:rPr>
              <a:t>costs</a:t>
            </a:r>
            <a:r>
              <a:rPr lang="en-GB" spc="40" dirty="0">
                <a:latin typeface="Verdana"/>
                <a:cs typeface="Verdana"/>
              </a:rPr>
              <a:t> </a:t>
            </a:r>
            <a:r>
              <a:rPr lang="en-GB" dirty="0">
                <a:latin typeface="Verdana"/>
                <a:cs typeface="Verdana"/>
              </a:rPr>
              <a:t>is</a:t>
            </a:r>
            <a:r>
              <a:rPr lang="en-GB" spc="60" dirty="0">
                <a:latin typeface="Verdana"/>
                <a:cs typeface="Verdana"/>
              </a:rPr>
              <a:t> </a:t>
            </a:r>
            <a:r>
              <a:rPr lang="en-GB" dirty="0">
                <a:latin typeface="Verdana"/>
                <a:cs typeface="Verdana"/>
              </a:rPr>
              <a:t>basically</a:t>
            </a:r>
            <a:r>
              <a:rPr lang="en-GB" spc="60" dirty="0">
                <a:latin typeface="Verdana"/>
                <a:cs typeface="Verdana"/>
              </a:rPr>
              <a:t> </a:t>
            </a:r>
            <a:r>
              <a:rPr lang="en-GB" dirty="0">
                <a:latin typeface="Verdana"/>
                <a:cs typeface="Verdana"/>
              </a:rPr>
              <a:t>the</a:t>
            </a:r>
            <a:r>
              <a:rPr lang="en-GB" spc="55" dirty="0">
                <a:latin typeface="Verdana"/>
                <a:cs typeface="Verdana"/>
              </a:rPr>
              <a:t> </a:t>
            </a:r>
            <a:r>
              <a:rPr lang="en-GB" dirty="0">
                <a:latin typeface="Verdana"/>
                <a:cs typeface="Verdana"/>
              </a:rPr>
              <a:t>same</a:t>
            </a:r>
            <a:r>
              <a:rPr lang="en-GB" spc="50" dirty="0">
                <a:latin typeface="Verdana"/>
                <a:cs typeface="Verdana"/>
              </a:rPr>
              <a:t> </a:t>
            </a:r>
            <a:r>
              <a:rPr lang="en-GB" dirty="0">
                <a:latin typeface="Verdana"/>
                <a:cs typeface="Verdana"/>
              </a:rPr>
              <a:t>thing:</a:t>
            </a:r>
            <a:r>
              <a:rPr lang="en-GB" spc="65" dirty="0">
                <a:latin typeface="Verdana"/>
                <a:cs typeface="Verdana"/>
              </a:rPr>
              <a:t> </a:t>
            </a:r>
            <a:r>
              <a:rPr lang="en-GB" dirty="0">
                <a:latin typeface="Verdana"/>
                <a:cs typeface="Verdana"/>
              </a:rPr>
              <a:t>customers</a:t>
            </a:r>
            <a:r>
              <a:rPr lang="en-GB" spc="45" dirty="0">
                <a:latin typeface="Verdana"/>
                <a:cs typeface="Verdana"/>
              </a:rPr>
              <a:t> </a:t>
            </a:r>
            <a:r>
              <a:rPr lang="en-GB" dirty="0">
                <a:latin typeface="Verdana"/>
                <a:cs typeface="Verdana"/>
              </a:rPr>
              <a:t>are</a:t>
            </a:r>
            <a:r>
              <a:rPr lang="en-GB" spc="55" dirty="0">
                <a:latin typeface="Verdana"/>
                <a:cs typeface="Verdana"/>
              </a:rPr>
              <a:t> </a:t>
            </a:r>
            <a:r>
              <a:rPr lang="en-GB" dirty="0">
                <a:latin typeface="Verdana"/>
                <a:cs typeface="Verdana"/>
              </a:rPr>
              <a:t>locked-</a:t>
            </a:r>
            <a:r>
              <a:rPr lang="en-GB" spc="-25" dirty="0">
                <a:latin typeface="Verdana"/>
                <a:cs typeface="Verdana"/>
              </a:rPr>
              <a:t>in </a:t>
            </a:r>
            <a:r>
              <a:rPr lang="en-GB" dirty="0">
                <a:latin typeface="Verdana"/>
                <a:cs typeface="Verdana"/>
              </a:rPr>
              <a:t>to</a:t>
            </a:r>
            <a:r>
              <a:rPr lang="en-GB" spc="215" dirty="0">
                <a:latin typeface="Verdana"/>
                <a:cs typeface="Verdana"/>
              </a:rPr>
              <a:t> </a:t>
            </a:r>
            <a:r>
              <a:rPr lang="en-GB" dirty="0">
                <a:latin typeface="Verdana"/>
                <a:cs typeface="Verdana"/>
              </a:rPr>
              <a:t>a</a:t>
            </a:r>
            <a:r>
              <a:rPr lang="en-GB" spc="215" dirty="0">
                <a:latin typeface="Verdana"/>
                <a:cs typeface="Verdana"/>
              </a:rPr>
              <a:t> </a:t>
            </a:r>
            <a:r>
              <a:rPr lang="en-GB" dirty="0">
                <a:latin typeface="Verdana"/>
                <a:cs typeface="Verdana"/>
              </a:rPr>
              <a:t>given</a:t>
            </a:r>
            <a:r>
              <a:rPr lang="en-GB" spc="210" dirty="0">
                <a:latin typeface="Verdana"/>
                <a:cs typeface="Verdana"/>
              </a:rPr>
              <a:t> </a:t>
            </a:r>
            <a:r>
              <a:rPr lang="en-GB" dirty="0">
                <a:latin typeface="Verdana"/>
                <a:cs typeface="Verdana"/>
              </a:rPr>
              <a:t>vendor</a:t>
            </a:r>
            <a:r>
              <a:rPr lang="en-GB" spc="229" dirty="0">
                <a:latin typeface="Verdana"/>
                <a:cs typeface="Verdana"/>
              </a:rPr>
              <a:t> </a:t>
            </a:r>
            <a:r>
              <a:rPr lang="en-GB" dirty="0">
                <a:latin typeface="Verdana"/>
                <a:cs typeface="Verdana"/>
              </a:rPr>
              <a:t>or</a:t>
            </a:r>
            <a:r>
              <a:rPr lang="en-GB" spc="215" dirty="0">
                <a:latin typeface="Verdana"/>
                <a:cs typeface="Verdana"/>
              </a:rPr>
              <a:t> </a:t>
            </a:r>
            <a:r>
              <a:rPr lang="en-GB" dirty="0">
                <a:latin typeface="Verdana"/>
                <a:cs typeface="Verdana"/>
              </a:rPr>
              <a:t>technology</a:t>
            </a:r>
            <a:r>
              <a:rPr lang="en-GB" spc="215" dirty="0">
                <a:latin typeface="Verdana"/>
                <a:cs typeface="Verdana"/>
              </a:rPr>
              <a:t> </a:t>
            </a:r>
            <a:r>
              <a:rPr lang="en-GB" dirty="0">
                <a:latin typeface="Verdana"/>
                <a:cs typeface="Verdana"/>
              </a:rPr>
              <a:t>precisely</a:t>
            </a:r>
            <a:r>
              <a:rPr lang="en-GB" spc="210" dirty="0">
                <a:latin typeface="Verdana"/>
                <a:cs typeface="Verdana"/>
              </a:rPr>
              <a:t> </a:t>
            </a:r>
            <a:r>
              <a:rPr lang="en-GB" dirty="0">
                <a:latin typeface="Verdana"/>
                <a:cs typeface="Verdana"/>
              </a:rPr>
              <a:t>because</a:t>
            </a:r>
            <a:r>
              <a:rPr lang="en-GB" spc="225" dirty="0">
                <a:latin typeface="Verdana"/>
                <a:cs typeface="Verdana"/>
              </a:rPr>
              <a:t> </a:t>
            </a:r>
            <a:r>
              <a:rPr lang="en-GB" dirty="0">
                <a:latin typeface="Verdana"/>
                <a:cs typeface="Verdana"/>
              </a:rPr>
              <a:t>switching</a:t>
            </a:r>
            <a:r>
              <a:rPr lang="en-GB" spc="225" dirty="0">
                <a:latin typeface="Verdana"/>
                <a:cs typeface="Verdana"/>
              </a:rPr>
              <a:t> </a:t>
            </a:r>
            <a:r>
              <a:rPr lang="en-GB" dirty="0">
                <a:latin typeface="Verdana"/>
                <a:cs typeface="Verdana"/>
              </a:rPr>
              <a:t>would</a:t>
            </a:r>
            <a:r>
              <a:rPr lang="en-GB" spc="210" dirty="0">
                <a:latin typeface="Verdana"/>
                <a:cs typeface="Verdana"/>
              </a:rPr>
              <a:t> </a:t>
            </a:r>
            <a:r>
              <a:rPr lang="en-GB" dirty="0">
                <a:latin typeface="Verdana"/>
                <a:cs typeface="Verdana"/>
              </a:rPr>
              <a:t>be</a:t>
            </a:r>
            <a:r>
              <a:rPr lang="en-GB" spc="225" dirty="0">
                <a:latin typeface="Verdana"/>
                <a:cs typeface="Verdana"/>
              </a:rPr>
              <a:t> </a:t>
            </a:r>
            <a:r>
              <a:rPr lang="en-GB" spc="-10" dirty="0">
                <a:latin typeface="Verdana"/>
                <a:cs typeface="Verdana"/>
              </a:rPr>
              <a:t>costly. </a:t>
            </a:r>
            <a:r>
              <a:rPr lang="en-GB" dirty="0">
                <a:latin typeface="Verdana"/>
                <a:cs typeface="Verdana"/>
              </a:rPr>
              <a:t>Hence,</a:t>
            </a:r>
            <a:r>
              <a:rPr lang="en-GB" spc="275" dirty="0">
                <a:latin typeface="Verdana"/>
                <a:cs typeface="Verdana"/>
              </a:rPr>
              <a:t> </a:t>
            </a:r>
            <a:r>
              <a:rPr lang="en-GB" dirty="0">
                <a:latin typeface="Verdana"/>
                <a:cs typeface="Verdana"/>
              </a:rPr>
              <a:t>switching</a:t>
            </a:r>
            <a:r>
              <a:rPr lang="en-GB" spc="295" dirty="0">
                <a:latin typeface="Verdana"/>
                <a:cs typeface="Verdana"/>
              </a:rPr>
              <a:t> </a:t>
            </a:r>
            <a:r>
              <a:rPr lang="en-GB" dirty="0">
                <a:latin typeface="Verdana"/>
                <a:cs typeface="Verdana"/>
              </a:rPr>
              <a:t>costs</a:t>
            </a:r>
            <a:r>
              <a:rPr lang="en-GB" spc="290" dirty="0">
                <a:latin typeface="Verdana"/>
                <a:cs typeface="Verdana"/>
              </a:rPr>
              <a:t> </a:t>
            </a:r>
            <a:r>
              <a:rPr lang="en-GB" dirty="0">
                <a:latin typeface="Verdana"/>
                <a:cs typeface="Verdana"/>
              </a:rPr>
              <a:t>measure</a:t>
            </a:r>
            <a:r>
              <a:rPr lang="en-GB" spc="290" dirty="0">
                <a:latin typeface="Verdana"/>
                <a:cs typeface="Verdana"/>
              </a:rPr>
              <a:t> </a:t>
            </a:r>
            <a:r>
              <a:rPr lang="en-GB" dirty="0">
                <a:latin typeface="Verdana"/>
                <a:cs typeface="Verdana"/>
              </a:rPr>
              <a:t>the</a:t>
            </a:r>
            <a:r>
              <a:rPr lang="en-GB" spc="295" dirty="0">
                <a:latin typeface="Verdana"/>
                <a:cs typeface="Verdana"/>
              </a:rPr>
              <a:t> </a:t>
            </a:r>
            <a:r>
              <a:rPr lang="en-GB" dirty="0">
                <a:latin typeface="Verdana"/>
                <a:cs typeface="Verdana"/>
              </a:rPr>
              <a:t>extent</a:t>
            </a:r>
            <a:r>
              <a:rPr lang="en-GB" spc="285" dirty="0">
                <a:latin typeface="Verdana"/>
                <a:cs typeface="Verdana"/>
              </a:rPr>
              <a:t> </a:t>
            </a:r>
            <a:r>
              <a:rPr lang="en-GB" dirty="0">
                <a:latin typeface="Verdana"/>
                <a:cs typeface="Verdana"/>
              </a:rPr>
              <a:t>of</a:t>
            </a:r>
            <a:r>
              <a:rPr lang="en-GB" spc="295" dirty="0">
                <a:latin typeface="Verdana"/>
                <a:cs typeface="Verdana"/>
              </a:rPr>
              <a:t> </a:t>
            </a:r>
            <a:r>
              <a:rPr lang="en-GB" dirty="0">
                <a:latin typeface="Verdana"/>
                <a:cs typeface="Verdana"/>
              </a:rPr>
              <a:t>a</a:t>
            </a:r>
            <a:r>
              <a:rPr lang="en-GB" spc="285" dirty="0">
                <a:latin typeface="Verdana"/>
                <a:cs typeface="Verdana"/>
              </a:rPr>
              <a:t> </a:t>
            </a:r>
            <a:r>
              <a:rPr lang="en-GB" dirty="0">
                <a:latin typeface="Verdana"/>
                <a:cs typeface="Verdana"/>
              </a:rPr>
              <a:t>consumer’s</a:t>
            </a:r>
            <a:r>
              <a:rPr lang="en-GB" spc="285" dirty="0">
                <a:latin typeface="Verdana"/>
                <a:cs typeface="Verdana"/>
              </a:rPr>
              <a:t> </a:t>
            </a:r>
            <a:r>
              <a:rPr lang="en-GB" dirty="0">
                <a:latin typeface="Verdana"/>
                <a:cs typeface="Verdana"/>
              </a:rPr>
              <a:t>lock-in</a:t>
            </a:r>
            <a:r>
              <a:rPr lang="en-GB" spc="280" dirty="0">
                <a:latin typeface="Verdana"/>
                <a:cs typeface="Verdana"/>
              </a:rPr>
              <a:t> </a:t>
            </a:r>
            <a:r>
              <a:rPr lang="en-GB" dirty="0">
                <a:latin typeface="Verdana"/>
                <a:cs typeface="Verdana"/>
              </a:rPr>
              <a:t>to</a:t>
            </a:r>
            <a:r>
              <a:rPr lang="en-GB" spc="290" dirty="0">
                <a:latin typeface="Verdana"/>
                <a:cs typeface="Verdana"/>
              </a:rPr>
              <a:t> </a:t>
            </a:r>
            <a:r>
              <a:rPr lang="en-GB" spc="-10" dirty="0">
                <a:latin typeface="Verdana"/>
                <a:cs typeface="Verdana"/>
              </a:rPr>
              <a:t>given suppliers.</a:t>
            </a:r>
            <a:endParaRPr lang="en-GB" dirty="0">
              <a:latin typeface="Verdana"/>
              <a:cs typeface="Verdana"/>
            </a:endParaRPr>
          </a:p>
          <a:p>
            <a:endParaRPr lang="en-US" dirty="0"/>
          </a:p>
        </p:txBody>
      </p:sp>
    </p:spTree>
    <p:extLst>
      <p:ext uri="{BB962C8B-B14F-4D97-AF65-F5344CB8AC3E}">
        <p14:creationId xmlns:p14="http://schemas.microsoft.com/office/powerpoint/2010/main" val="51905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1919F-E4CF-44FC-ADB9-7A0368590FDC}"/>
              </a:ext>
            </a:extLst>
          </p:cNvPr>
          <p:cNvSpPr>
            <a:spLocks noGrp="1"/>
          </p:cNvSpPr>
          <p:nvPr>
            <p:ph idx="1"/>
          </p:nvPr>
        </p:nvSpPr>
        <p:spPr>
          <a:xfrm>
            <a:off x="304800" y="194733"/>
            <a:ext cx="11049000" cy="5982230"/>
          </a:xfrm>
        </p:spPr>
        <p:txBody>
          <a:bodyPr>
            <a:normAutofit fontScale="70000" lnSpcReduction="20000"/>
          </a:bodyPr>
          <a:lstStyle/>
          <a:p>
            <a:pPr marL="12700" marR="5080" algn="just">
              <a:lnSpc>
                <a:spcPct val="103499"/>
              </a:lnSpc>
            </a:pPr>
            <a:r>
              <a:rPr lang="en-GB" dirty="0">
                <a:latin typeface="Verdana"/>
                <a:cs typeface="Verdana"/>
              </a:rPr>
              <a:t>total</a:t>
            </a:r>
            <a:r>
              <a:rPr lang="en-GB" spc="225" dirty="0">
                <a:latin typeface="Verdana"/>
                <a:cs typeface="Verdana"/>
              </a:rPr>
              <a:t> </a:t>
            </a:r>
            <a:r>
              <a:rPr lang="en-GB" dirty="0">
                <a:latin typeface="Verdana"/>
                <a:cs typeface="Verdana"/>
              </a:rPr>
              <a:t>switching</a:t>
            </a:r>
            <a:r>
              <a:rPr lang="en-GB" spc="229" dirty="0">
                <a:latin typeface="Verdana"/>
                <a:cs typeface="Verdana"/>
              </a:rPr>
              <a:t> </a:t>
            </a:r>
            <a:r>
              <a:rPr lang="en-GB" dirty="0">
                <a:latin typeface="Verdana"/>
                <a:cs typeface="Verdana"/>
              </a:rPr>
              <a:t>costs=costs</a:t>
            </a:r>
            <a:r>
              <a:rPr lang="en-GB" spc="229" dirty="0">
                <a:latin typeface="Verdana"/>
                <a:cs typeface="Verdana"/>
              </a:rPr>
              <a:t> </a:t>
            </a:r>
            <a:r>
              <a:rPr lang="en-GB" dirty="0">
                <a:latin typeface="Verdana"/>
                <a:cs typeface="Verdana"/>
              </a:rPr>
              <a:t>the</a:t>
            </a:r>
            <a:r>
              <a:rPr lang="en-GB" spc="229" dirty="0">
                <a:latin typeface="Verdana"/>
                <a:cs typeface="Verdana"/>
              </a:rPr>
              <a:t> </a:t>
            </a:r>
            <a:r>
              <a:rPr lang="en-GB" dirty="0">
                <a:latin typeface="Verdana"/>
                <a:cs typeface="Verdana"/>
              </a:rPr>
              <a:t>customer</a:t>
            </a:r>
            <a:r>
              <a:rPr lang="en-GB" spc="225" dirty="0">
                <a:latin typeface="Verdana"/>
                <a:cs typeface="Verdana"/>
              </a:rPr>
              <a:t> </a:t>
            </a:r>
            <a:r>
              <a:rPr lang="en-GB" dirty="0">
                <a:latin typeface="Verdana"/>
                <a:cs typeface="Verdana"/>
              </a:rPr>
              <a:t>bears</a:t>
            </a:r>
            <a:r>
              <a:rPr lang="en-GB" spc="235" dirty="0">
                <a:latin typeface="Verdana"/>
                <a:cs typeface="Verdana"/>
              </a:rPr>
              <a:t> </a:t>
            </a:r>
            <a:r>
              <a:rPr lang="en-GB" dirty="0">
                <a:latin typeface="Verdana"/>
                <a:cs typeface="Verdana"/>
              </a:rPr>
              <a:t>+</a:t>
            </a:r>
            <a:r>
              <a:rPr lang="en-GB" spc="204" dirty="0">
                <a:latin typeface="Verdana"/>
                <a:cs typeface="Verdana"/>
              </a:rPr>
              <a:t> </a:t>
            </a:r>
            <a:r>
              <a:rPr lang="en-GB" dirty="0">
                <a:latin typeface="Verdana"/>
                <a:cs typeface="Verdana"/>
              </a:rPr>
              <a:t>costs</a:t>
            </a:r>
            <a:r>
              <a:rPr lang="en-GB" spc="215" dirty="0">
                <a:latin typeface="Verdana"/>
                <a:cs typeface="Verdana"/>
              </a:rPr>
              <a:t> </a:t>
            </a:r>
            <a:r>
              <a:rPr lang="en-GB" dirty="0">
                <a:latin typeface="Verdana"/>
                <a:cs typeface="Verdana"/>
              </a:rPr>
              <a:t>the</a:t>
            </a:r>
            <a:r>
              <a:rPr lang="en-GB" spc="229" dirty="0">
                <a:latin typeface="Verdana"/>
                <a:cs typeface="Verdana"/>
              </a:rPr>
              <a:t> </a:t>
            </a:r>
            <a:r>
              <a:rPr lang="en-GB" dirty="0">
                <a:latin typeface="Verdana"/>
                <a:cs typeface="Verdana"/>
              </a:rPr>
              <a:t>new</a:t>
            </a:r>
            <a:r>
              <a:rPr lang="en-GB" spc="229" dirty="0">
                <a:latin typeface="Verdana"/>
                <a:cs typeface="Verdana"/>
              </a:rPr>
              <a:t> </a:t>
            </a:r>
            <a:r>
              <a:rPr lang="en-GB" spc="-10" dirty="0">
                <a:latin typeface="Verdana"/>
                <a:cs typeface="Verdana"/>
              </a:rPr>
              <a:t>supplier bears.</a:t>
            </a:r>
            <a:endParaRPr lang="en-GB" dirty="0">
              <a:latin typeface="Verdana"/>
              <a:cs typeface="Verdana"/>
            </a:endParaRPr>
          </a:p>
          <a:p>
            <a:pPr marL="12700" algn="just">
              <a:lnSpc>
                <a:spcPct val="100000"/>
              </a:lnSpc>
              <a:spcBef>
                <a:spcPts val="625"/>
              </a:spcBef>
            </a:pPr>
            <a:r>
              <a:rPr lang="en-GB" dirty="0">
                <a:latin typeface="Verdana"/>
                <a:cs typeface="Verdana"/>
              </a:rPr>
              <a:t>Profit</a:t>
            </a:r>
            <a:r>
              <a:rPr lang="en-GB" spc="45" dirty="0">
                <a:latin typeface="Verdana"/>
                <a:cs typeface="Verdana"/>
              </a:rPr>
              <a:t> </a:t>
            </a:r>
            <a:r>
              <a:rPr lang="en-GB" dirty="0">
                <a:latin typeface="Verdana"/>
                <a:cs typeface="Verdana"/>
              </a:rPr>
              <a:t>from</a:t>
            </a:r>
            <a:r>
              <a:rPr lang="en-GB" spc="60" dirty="0">
                <a:latin typeface="Verdana"/>
                <a:cs typeface="Verdana"/>
              </a:rPr>
              <a:t> </a:t>
            </a:r>
            <a:r>
              <a:rPr lang="en-GB" dirty="0">
                <a:latin typeface="Verdana"/>
                <a:cs typeface="Verdana"/>
              </a:rPr>
              <a:t>current</a:t>
            </a:r>
            <a:r>
              <a:rPr lang="en-GB" spc="50" dirty="0">
                <a:latin typeface="Verdana"/>
                <a:cs typeface="Verdana"/>
              </a:rPr>
              <a:t> </a:t>
            </a:r>
            <a:r>
              <a:rPr lang="en-GB" dirty="0">
                <a:latin typeface="Verdana"/>
                <a:cs typeface="Verdana"/>
              </a:rPr>
              <a:t>customer=total</a:t>
            </a:r>
            <a:r>
              <a:rPr lang="en-GB" spc="65" dirty="0">
                <a:latin typeface="Verdana"/>
                <a:cs typeface="Verdana"/>
              </a:rPr>
              <a:t> </a:t>
            </a:r>
            <a:r>
              <a:rPr lang="en-GB" dirty="0">
                <a:latin typeface="Verdana"/>
                <a:cs typeface="Verdana"/>
              </a:rPr>
              <a:t>switching</a:t>
            </a:r>
            <a:r>
              <a:rPr lang="en-GB" spc="45" dirty="0">
                <a:latin typeface="Verdana"/>
                <a:cs typeface="Verdana"/>
              </a:rPr>
              <a:t> </a:t>
            </a:r>
            <a:r>
              <a:rPr lang="en-GB" dirty="0">
                <a:latin typeface="Verdana"/>
                <a:cs typeface="Verdana"/>
              </a:rPr>
              <a:t>costs</a:t>
            </a:r>
            <a:r>
              <a:rPr lang="en-GB" spc="50" dirty="0">
                <a:latin typeface="Verdana"/>
                <a:cs typeface="Verdana"/>
              </a:rPr>
              <a:t> </a:t>
            </a:r>
            <a:r>
              <a:rPr lang="en-GB" dirty="0">
                <a:latin typeface="Verdana"/>
                <a:cs typeface="Verdana"/>
              </a:rPr>
              <a:t>+</a:t>
            </a:r>
            <a:r>
              <a:rPr lang="en-GB" spc="40" dirty="0">
                <a:latin typeface="Verdana"/>
                <a:cs typeface="Verdana"/>
              </a:rPr>
              <a:t> </a:t>
            </a:r>
            <a:r>
              <a:rPr lang="en-GB" dirty="0">
                <a:latin typeface="Verdana"/>
                <a:cs typeface="Verdana"/>
              </a:rPr>
              <a:t>quality/cost</a:t>
            </a:r>
            <a:r>
              <a:rPr lang="en-GB" spc="50" dirty="0">
                <a:latin typeface="Verdana"/>
                <a:cs typeface="Verdana"/>
              </a:rPr>
              <a:t> </a:t>
            </a:r>
            <a:r>
              <a:rPr lang="en-GB" spc="-10" dirty="0">
                <a:latin typeface="Verdana"/>
                <a:cs typeface="Verdana"/>
              </a:rPr>
              <a:t>advantage.</a:t>
            </a:r>
            <a:endParaRPr lang="en-GB" dirty="0">
              <a:latin typeface="Verdana"/>
              <a:cs typeface="Verdana"/>
            </a:endParaRPr>
          </a:p>
          <a:p>
            <a:pPr marL="233679" marR="6985" indent="-221615" algn="just">
              <a:lnSpc>
                <a:spcPct val="103200"/>
              </a:lnSpc>
              <a:spcBef>
                <a:spcPts val="580"/>
              </a:spcBef>
              <a:buFont typeface="Wingdings"/>
              <a:buChar char=""/>
              <a:tabLst>
                <a:tab pos="234950" algn="l"/>
              </a:tabLst>
            </a:pPr>
            <a:r>
              <a:rPr lang="en-GB" dirty="0">
                <a:latin typeface="Verdana"/>
                <a:cs typeface="Verdana"/>
              </a:rPr>
              <a:t>Customer</a:t>
            </a:r>
            <a:r>
              <a:rPr lang="en-GB" spc="150" dirty="0">
                <a:latin typeface="Verdana"/>
                <a:cs typeface="Verdana"/>
              </a:rPr>
              <a:t>  </a:t>
            </a:r>
            <a:r>
              <a:rPr lang="en-GB" dirty="0">
                <a:latin typeface="Verdana"/>
                <a:cs typeface="Verdana"/>
              </a:rPr>
              <a:t>lock</a:t>
            </a:r>
            <a:r>
              <a:rPr lang="en-GB" spc="150" dirty="0">
                <a:latin typeface="Verdana"/>
                <a:cs typeface="Verdana"/>
              </a:rPr>
              <a:t>  </a:t>
            </a:r>
            <a:r>
              <a:rPr lang="en-GB" dirty="0">
                <a:latin typeface="Verdana"/>
                <a:cs typeface="Verdana"/>
              </a:rPr>
              <a:t>in</a:t>
            </a:r>
            <a:r>
              <a:rPr lang="en-GB" spc="145" dirty="0">
                <a:latin typeface="Verdana"/>
                <a:cs typeface="Verdana"/>
              </a:rPr>
              <a:t>  </a:t>
            </a:r>
            <a:r>
              <a:rPr lang="en-GB" dirty="0">
                <a:latin typeface="Verdana"/>
                <a:cs typeface="Verdana"/>
              </a:rPr>
              <a:t>is</a:t>
            </a:r>
            <a:r>
              <a:rPr lang="en-GB" spc="155" dirty="0">
                <a:latin typeface="Verdana"/>
                <a:cs typeface="Verdana"/>
              </a:rPr>
              <a:t>  </a:t>
            </a:r>
            <a:r>
              <a:rPr lang="en-GB" dirty="0">
                <a:latin typeface="Verdana"/>
                <a:cs typeface="Verdana"/>
              </a:rPr>
              <a:t>the</a:t>
            </a:r>
            <a:r>
              <a:rPr lang="en-GB" spc="155" dirty="0">
                <a:latin typeface="Verdana"/>
                <a:cs typeface="Verdana"/>
              </a:rPr>
              <a:t>  </a:t>
            </a:r>
            <a:r>
              <a:rPr lang="en-GB" dirty="0">
                <a:latin typeface="Verdana"/>
                <a:cs typeface="Verdana"/>
              </a:rPr>
              <a:t>norm</a:t>
            </a:r>
            <a:r>
              <a:rPr lang="en-GB" spc="150" dirty="0">
                <a:latin typeface="Verdana"/>
                <a:cs typeface="Verdana"/>
              </a:rPr>
              <a:t>  </a:t>
            </a:r>
            <a:r>
              <a:rPr lang="en-GB" dirty="0">
                <a:latin typeface="Verdana"/>
                <a:cs typeface="Verdana"/>
              </a:rPr>
              <a:t>in</a:t>
            </a:r>
            <a:r>
              <a:rPr lang="en-GB" spc="145" dirty="0">
                <a:latin typeface="Verdana"/>
                <a:cs typeface="Verdana"/>
              </a:rPr>
              <a:t>  </a:t>
            </a:r>
            <a:r>
              <a:rPr lang="en-GB" dirty="0">
                <a:latin typeface="Verdana"/>
                <a:cs typeface="Verdana"/>
              </a:rPr>
              <a:t>the</a:t>
            </a:r>
            <a:r>
              <a:rPr lang="en-GB" spc="160" dirty="0">
                <a:latin typeface="Verdana"/>
                <a:cs typeface="Verdana"/>
              </a:rPr>
              <a:t>  </a:t>
            </a:r>
            <a:r>
              <a:rPr lang="en-GB" dirty="0">
                <a:latin typeface="Verdana"/>
                <a:cs typeface="Verdana"/>
              </a:rPr>
              <a:t>information</a:t>
            </a:r>
            <a:r>
              <a:rPr lang="en-GB" spc="145" dirty="0">
                <a:latin typeface="Verdana"/>
                <a:cs typeface="Verdana"/>
              </a:rPr>
              <a:t>  </a:t>
            </a:r>
            <a:r>
              <a:rPr lang="en-GB" dirty="0">
                <a:latin typeface="Verdana"/>
                <a:cs typeface="Verdana"/>
              </a:rPr>
              <a:t>economy</a:t>
            </a:r>
            <a:r>
              <a:rPr lang="en-GB" spc="150" dirty="0">
                <a:latin typeface="Verdana"/>
                <a:cs typeface="Verdana"/>
              </a:rPr>
              <a:t>  </a:t>
            </a:r>
            <a:r>
              <a:rPr lang="en-GB" spc="-10" dirty="0">
                <a:latin typeface="Verdana"/>
                <a:cs typeface="Verdana"/>
              </a:rPr>
              <a:t>because 	</a:t>
            </a:r>
            <a:r>
              <a:rPr lang="en-GB" dirty="0">
                <a:latin typeface="Verdana"/>
                <a:cs typeface="Verdana"/>
              </a:rPr>
              <a:t>information</a:t>
            </a:r>
            <a:r>
              <a:rPr lang="en-GB" spc="60" dirty="0">
                <a:latin typeface="Verdana"/>
                <a:cs typeface="Verdana"/>
              </a:rPr>
              <a:t>  </a:t>
            </a:r>
            <a:r>
              <a:rPr lang="en-GB" dirty="0">
                <a:latin typeface="Verdana"/>
                <a:cs typeface="Verdana"/>
              </a:rPr>
              <a:t>is</a:t>
            </a:r>
            <a:r>
              <a:rPr lang="en-GB" spc="60" dirty="0">
                <a:latin typeface="Verdana"/>
                <a:cs typeface="Verdana"/>
              </a:rPr>
              <a:t>  </a:t>
            </a:r>
            <a:r>
              <a:rPr lang="en-GB" dirty="0">
                <a:latin typeface="Verdana"/>
                <a:cs typeface="Verdana"/>
              </a:rPr>
              <a:t>stored</a:t>
            </a:r>
            <a:r>
              <a:rPr lang="en-GB" spc="60" dirty="0">
                <a:latin typeface="Verdana"/>
                <a:cs typeface="Verdana"/>
              </a:rPr>
              <a:t>  </a:t>
            </a:r>
            <a:r>
              <a:rPr lang="en-GB" dirty="0">
                <a:latin typeface="Verdana"/>
                <a:cs typeface="Verdana"/>
              </a:rPr>
              <a:t>manipulated</a:t>
            </a:r>
            <a:r>
              <a:rPr lang="en-GB" spc="55" dirty="0">
                <a:latin typeface="Verdana"/>
                <a:cs typeface="Verdana"/>
              </a:rPr>
              <a:t>  </a:t>
            </a:r>
            <a:r>
              <a:rPr lang="en-GB" dirty="0">
                <a:latin typeface="Verdana"/>
                <a:cs typeface="Verdana"/>
              </a:rPr>
              <a:t>and</a:t>
            </a:r>
            <a:r>
              <a:rPr lang="en-GB" spc="60" dirty="0">
                <a:latin typeface="Verdana"/>
                <a:cs typeface="Verdana"/>
              </a:rPr>
              <a:t>  </a:t>
            </a:r>
            <a:r>
              <a:rPr lang="en-GB" dirty="0">
                <a:latin typeface="Verdana"/>
                <a:cs typeface="Verdana"/>
              </a:rPr>
              <a:t>communicated</a:t>
            </a:r>
            <a:r>
              <a:rPr lang="en-GB" spc="50" dirty="0">
                <a:latin typeface="Verdana"/>
                <a:cs typeface="Verdana"/>
              </a:rPr>
              <a:t>  </a:t>
            </a:r>
            <a:r>
              <a:rPr lang="en-GB" dirty="0">
                <a:latin typeface="Verdana"/>
                <a:cs typeface="Verdana"/>
              </a:rPr>
              <a:t>using</a:t>
            </a:r>
            <a:r>
              <a:rPr lang="en-GB" spc="60" dirty="0">
                <a:latin typeface="Verdana"/>
                <a:cs typeface="Verdana"/>
              </a:rPr>
              <a:t>  </a:t>
            </a:r>
            <a:r>
              <a:rPr lang="en-GB" dirty="0">
                <a:latin typeface="Verdana"/>
                <a:cs typeface="Verdana"/>
              </a:rPr>
              <a:t>a</a:t>
            </a:r>
            <a:r>
              <a:rPr lang="en-GB" spc="60" dirty="0">
                <a:latin typeface="Verdana"/>
                <a:cs typeface="Verdana"/>
              </a:rPr>
              <a:t>  </a:t>
            </a:r>
            <a:r>
              <a:rPr lang="en-GB" spc="-10" dirty="0">
                <a:latin typeface="Verdana"/>
                <a:cs typeface="Verdana"/>
              </a:rPr>
              <a:t>“system” 	</a:t>
            </a:r>
            <a:r>
              <a:rPr lang="en-GB" dirty="0">
                <a:latin typeface="Verdana"/>
                <a:cs typeface="Verdana"/>
              </a:rPr>
              <a:t>consisting</a:t>
            </a:r>
            <a:r>
              <a:rPr lang="en-GB" spc="155" dirty="0">
                <a:latin typeface="Verdana"/>
                <a:cs typeface="Verdana"/>
              </a:rPr>
              <a:t>  </a:t>
            </a:r>
            <a:r>
              <a:rPr lang="en-GB" dirty="0">
                <a:latin typeface="Verdana"/>
                <a:cs typeface="Verdana"/>
              </a:rPr>
              <a:t>a</a:t>
            </a:r>
            <a:r>
              <a:rPr lang="en-GB" spc="155" dirty="0">
                <a:latin typeface="Verdana"/>
                <a:cs typeface="Verdana"/>
              </a:rPr>
              <a:t>  </a:t>
            </a:r>
            <a:r>
              <a:rPr lang="en-GB" dirty="0">
                <a:latin typeface="Verdana"/>
                <a:cs typeface="Verdana"/>
              </a:rPr>
              <a:t>multiple</a:t>
            </a:r>
            <a:r>
              <a:rPr lang="en-GB" spc="160" dirty="0">
                <a:latin typeface="Verdana"/>
                <a:cs typeface="Verdana"/>
              </a:rPr>
              <a:t>  </a:t>
            </a:r>
            <a:r>
              <a:rPr lang="en-GB" dirty="0">
                <a:latin typeface="Verdana"/>
                <a:cs typeface="Verdana"/>
              </a:rPr>
              <a:t>pieces</a:t>
            </a:r>
            <a:r>
              <a:rPr lang="en-GB" spc="150" dirty="0">
                <a:latin typeface="Verdana"/>
                <a:cs typeface="Verdana"/>
              </a:rPr>
              <a:t>  </a:t>
            </a:r>
            <a:r>
              <a:rPr lang="en-GB" dirty="0">
                <a:latin typeface="Verdana"/>
                <a:cs typeface="Verdana"/>
              </a:rPr>
              <a:t>of</a:t>
            </a:r>
            <a:r>
              <a:rPr lang="en-GB" spc="160" dirty="0">
                <a:latin typeface="Verdana"/>
                <a:cs typeface="Verdana"/>
              </a:rPr>
              <a:t>  </a:t>
            </a:r>
            <a:r>
              <a:rPr lang="en-GB" dirty="0">
                <a:latin typeface="Verdana"/>
                <a:cs typeface="Verdana"/>
              </a:rPr>
              <a:t>hardware</a:t>
            </a:r>
            <a:r>
              <a:rPr lang="en-GB" spc="160" dirty="0">
                <a:latin typeface="Verdana"/>
                <a:cs typeface="Verdana"/>
              </a:rPr>
              <a:t>  </a:t>
            </a:r>
            <a:r>
              <a:rPr lang="en-GB" dirty="0">
                <a:latin typeface="Verdana"/>
                <a:cs typeface="Verdana"/>
              </a:rPr>
              <a:t>and</a:t>
            </a:r>
            <a:r>
              <a:rPr lang="en-GB" spc="150" dirty="0">
                <a:latin typeface="Verdana"/>
                <a:cs typeface="Verdana"/>
              </a:rPr>
              <a:t>  </a:t>
            </a:r>
            <a:r>
              <a:rPr lang="en-GB" dirty="0">
                <a:latin typeface="Verdana"/>
                <a:cs typeface="Verdana"/>
              </a:rPr>
              <a:t>software</a:t>
            </a:r>
            <a:r>
              <a:rPr lang="en-GB" spc="160" dirty="0">
                <a:latin typeface="Verdana"/>
                <a:cs typeface="Verdana"/>
              </a:rPr>
              <a:t>  </a:t>
            </a:r>
            <a:r>
              <a:rPr lang="en-GB" dirty="0">
                <a:latin typeface="Verdana"/>
                <a:cs typeface="Verdana"/>
              </a:rPr>
              <a:t>and</a:t>
            </a:r>
            <a:r>
              <a:rPr lang="en-GB" spc="155" dirty="0">
                <a:latin typeface="Verdana"/>
                <a:cs typeface="Verdana"/>
              </a:rPr>
              <a:t>  </a:t>
            </a:r>
            <a:r>
              <a:rPr lang="en-GB" spc="-10" dirty="0">
                <a:latin typeface="Verdana"/>
                <a:cs typeface="Verdana"/>
              </a:rPr>
              <a:t>because 	</a:t>
            </a:r>
            <a:r>
              <a:rPr lang="en-GB" dirty="0">
                <a:latin typeface="Verdana"/>
                <a:cs typeface="Verdana"/>
              </a:rPr>
              <a:t>specialized</a:t>
            </a:r>
            <a:r>
              <a:rPr lang="en-GB" spc="45" dirty="0">
                <a:latin typeface="Verdana"/>
                <a:cs typeface="Verdana"/>
              </a:rPr>
              <a:t> </a:t>
            </a:r>
            <a:r>
              <a:rPr lang="en-GB" dirty="0">
                <a:latin typeface="Verdana"/>
                <a:cs typeface="Verdana"/>
              </a:rPr>
              <a:t>training</a:t>
            </a:r>
            <a:r>
              <a:rPr lang="en-GB" spc="50" dirty="0">
                <a:latin typeface="Verdana"/>
                <a:cs typeface="Verdana"/>
              </a:rPr>
              <a:t> </a:t>
            </a:r>
            <a:r>
              <a:rPr lang="en-GB" dirty="0">
                <a:latin typeface="Verdana"/>
                <a:cs typeface="Verdana"/>
              </a:rPr>
              <a:t>is</a:t>
            </a:r>
            <a:r>
              <a:rPr lang="en-GB" spc="35" dirty="0">
                <a:latin typeface="Verdana"/>
                <a:cs typeface="Verdana"/>
              </a:rPr>
              <a:t> </a:t>
            </a:r>
            <a:r>
              <a:rPr lang="en-GB" dirty="0">
                <a:latin typeface="Verdana"/>
                <a:cs typeface="Verdana"/>
              </a:rPr>
              <a:t>required</a:t>
            </a:r>
            <a:r>
              <a:rPr lang="en-GB" spc="35" dirty="0">
                <a:latin typeface="Verdana"/>
                <a:cs typeface="Verdana"/>
              </a:rPr>
              <a:t> </a:t>
            </a:r>
            <a:r>
              <a:rPr lang="en-GB" dirty="0">
                <a:latin typeface="Verdana"/>
                <a:cs typeface="Verdana"/>
              </a:rPr>
              <a:t>to</a:t>
            </a:r>
            <a:r>
              <a:rPr lang="en-GB" spc="60" dirty="0">
                <a:latin typeface="Verdana"/>
                <a:cs typeface="Verdana"/>
              </a:rPr>
              <a:t> </a:t>
            </a:r>
            <a:r>
              <a:rPr lang="en-GB" dirty="0">
                <a:latin typeface="Verdana"/>
                <a:cs typeface="Verdana"/>
              </a:rPr>
              <a:t>use</a:t>
            </a:r>
            <a:r>
              <a:rPr lang="en-GB" spc="50" dirty="0">
                <a:latin typeface="Verdana"/>
                <a:cs typeface="Verdana"/>
              </a:rPr>
              <a:t> </a:t>
            </a:r>
            <a:r>
              <a:rPr lang="en-GB" dirty="0">
                <a:latin typeface="Verdana"/>
                <a:cs typeface="Verdana"/>
              </a:rPr>
              <a:t>specific</a:t>
            </a:r>
            <a:r>
              <a:rPr lang="en-GB" spc="35" dirty="0">
                <a:latin typeface="Verdana"/>
                <a:cs typeface="Verdana"/>
              </a:rPr>
              <a:t> </a:t>
            </a:r>
            <a:r>
              <a:rPr lang="en-GB" spc="-10" dirty="0">
                <a:latin typeface="Verdana"/>
                <a:cs typeface="Verdana"/>
              </a:rPr>
              <a:t>system.</a:t>
            </a:r>
            <a:endParaRPr lang="en-GB" dirty="0">
              <a:latin typeface="Verdana"/>
              <a:cs typeface="Verdana"/>
            </a:endParaRPr>
          </a:p>
          <a:p>
            <a:pPr marL="233679" indent="-221615" algn="just">
              <a:lnSpc>
                <a:spcPct val="100000"/>
              </a:lnSpc>
              <a:spcBef>
                <a:spcPts val="20"/>
              </a:spcBef>
              <a:buFont typeface="Wingdings"/>
              <a:buChar char=""/>
              <a:tabLst>
                <a:tab pos="233679" algn="l"/>
                <a:tab pos="234950" algn="l"/>
              </a:tabLst>
            </a:pPr>
            <a:r>
              <a:rPr lang="en-GB" dirty="0">
                <a:latin typeface="Verdana"/>
                <a:cs typeface="Verdana"/>
              </a:rPr>
              <a:t>Switching</a:t>
            </a:r>
            <a:r>
              <a:rPr lang="en-GB" spc="204" dirty="0">
                <a:latin typeface="Verdana"/>
                <a:cs typeface="Verdana"/>
              </a:rPr>
              <a:t> </a:t>
            </a:r>
            <a:r>
              <a:rPr lang="en-GB" dirty="0">
                <a:latin typeface="Verdana"/>
                <a:cs typeface="Verdana"/>
              </a:rPr>
              <a:t>costs</a:t>
            </a:r>
            <a:r>
              <a:rPr lang="en-GB" spc="220" dirty="0">
                <a:latin typeface="Verdana"/>
                <a:cs typeface="Verdana"/>
              </a:rPr>
              <a:t> </a:t>
            </a:r>
            <a:r>
              <a:rPr lang="en-GB" dirty="0">
                <a:latin typeface="Verdana"/>
                <a:cs typeface="Verdana"/>
              </a:rPr>
              <a:t>must</a:t>
            </a:r>
            <a:r>
              <a:rPr lang="en-GB" spc="195" dirty="0">
                <a:latin typeface="Verdana"/>
                <a:cs typeface="Verdana"/>
              </a:rPr>
              <a:t> </a:t>
            </a:r>
            <a:r>
              <a:rPr lang="en-GB" dirty="0">
                <a:latin typeface="Verdana"/>
                <a:cs typeface="Verdana"/>
              </a:rPr>
              <a:t>be</a:t>
            </a:r>
            <a:r>
              <a:rPr lang="en-GB" spc="204" dirty="0">
                <a:latin typeface="Verdana"/>
                <a:cs typeface="Verdana"/>
              </a:rPr>
              <a:t> </a:t>
            </a:r>
            <a:r>
              <a:rPr lang="en-GB" dirty="0">
                <a:latin typeface="Verdana"/>
                <a:cs typeface="Verdana"/>
              </a:rPr>
              <a:t>evaluated</a:t>
            </a:r>
            <a:r>
              <a:rPr lang="en-GB" spc="210" dirty="0">
                <a:latin typeface="Verdana"/>
                <a:cs typeface="Verdana"/>
              </a:rPr>
              <a:t> </a:t>
            </a:r>
            <a:r>
              <a:rPr lang="en-GB" dirty="0">
                <a:latin typeface="Verdana"/>
                <a:cs typeface="Verdana"/>
              </a:rPr>
              <a:t>relative</a:t>
            </a:r>
            <a:r>
              <a:rPr lang="en-GB" spc="200" dirty="0">
                <a:latin typeface="Verdana"/>
                <a:cs typeface="Verdana"/>
              </a:rPr>
              <a:t> </a:t>
            </a:r>
            <a:r>
              <a:rPr lang="en-GB" dirty="0">
                <a:latin typeface="Verdana"/>
                <a:cs typeface="Verdana"/>
              </a:rPr>
              <a:t>to</a:t>
            </a:r>
            <a:r>
              <a:rPr lang="en-GB" spc="204" dirty="0">
                <a:latin typeface="Verdana"/>
                <a:cs typeface="Verdana"/>
              </a:rPr>
              <a:t> </a:t>
            </a:r>
            <a:r>
              <a:rPr lang="en-GB" dirty="0">
                <a:latin typeface="Verdana"/>
                <a:cs typeface="Verdana"/>
              </a:rPr>
              <a:t>revenues</a:t>
            </a:r>
            <a:r>
              <a:rPr lang="en-GB" spc="210" dirty="0">
                <a:latin typeface="Verdana"/>
                <a:cs typeface="Verdana"/>
              </a:rPr>
              <a:t> </a:t>
            </a:r>
            <a:r>
              <a:rPr lang="en-GB" dirty="0">
                <a:latin typeface="Verdana"/>
                <a:cs typeface="Verdana"/>
              </a:rPr>
              <a:t>on</a:t>
            </a:r>
            <a:r>
              <a:rPr lang="en-GB" spc="195" dirty="0">
                <a:latin typeface="Verdana"/>
                <a:cs typeface="Verdana"/>
              </a:rPr>
              <a:t> </a:t>
            </a:r>
            <a:r>
              <a:rPr lang="en-GB" dirty="0">
                <a:latin typeface="Verdana"/>
                <a:cs typeface="Verdana"/>
              </a:rPr>
              <a:t>a</a:t>
            </a:r>
            <a:r>
              <a:rPr lang="en-GB" spc="200" dirty="0">
                <a:latin typeface="Verdana"/>
                <a:cs typeface="Verdana"/>
              </a:rPr>
              <a:t> </a:t>
            </a:r>
            <a:r>
              <a:rPr lang="en-GB" dirty="0">
                <a:latin typeface="Verdana"/>
                <a:cs typeface="Verdana"/>
              </a:rPr>
              <a:t>per</a:t>
            </a:r>
            <a:r>
              <a:rPr lang="en-GB" spc="195" dirty="0">
                <a:latin typeface="Verdana"/>
                <a:cs typeface="Verdana"/>
              </a:rPr>
              <a:t> </a:t>
            </a:r>
            <a:r>
              <a:rPr lang="en-GB" spc="-10" dirty="0">
                <a:latin typeface="Verdana"/>
                <a:cs typeface="Verdana"/>
              </a:rPr>
              <a:t>customer</a:t>
            </a:r>
            <a:endParaRPr lang="en-GB" dirty="0">
              <a:latin typeface="Verdana"/>
              <a:cs typeface="Verdana"/>
            </a:endParaRPr>
          </a:p>
          <a:p>
            <a:pPr marL="234950" marR="6350" algn="just">
              <a:lnSpc>
                <a:spcPct val="102600"/>
              </a:lnSpc>
              <a:spcBef>
                <a:spcPts val="15"/>
              </a:spcBef>
            </a:pPr>
            <a:r>
              <a:rPr lang="en-GB" dirty="0">
                <a:latin typeface="Verdana"/>
                <a:cs typeface="Verdana"/>
              </a:rPr>
              <a:t>basis.</a:t>
            </a:r>
            <a:r>
              <a:rPr lang="en-GB" spc="50" dirty="0">
                <a:latin typeface="Verdana"/>
                <a:cs typeface="Verdana"/>
              </a:rPr>
              <a:t> </a:t>
            </a:r>
            <a:r>
              <a:rPr lang="en-GB" dirty="0">
                <a:latin typeface="Verdana"/>
                <a:cs typeface="Verdana"/>
              </a:rPr>
              <a:t>Even</a:t>
            </a:r>
            <a:r>
              <a:rPr lang="en-GB" spc="60" dirty="0">
                <a:latin typeface="Verdana"/>
                <a:cs typeface="Verdana"/>
              </a:rPr>
              <a:t> </a:t>
            </a:r>
            <a:r>
              <a:rPr lang="en-GB" dirty="0">
                <a:latin typeface="Verdana"/>
                <a:cs typeface="Verdana"/>
              </a:rPr>
              <a:t>small</a:t>
            </a:r>
            <a:r>
              <a:rPr lang="en-GB" spc="70" dirty="0">
                <a:latin typeface="Verdana"/>
                <a:cs typeface="Verdana"/>
              </a:rPr>
              <a:t> </a:t>
            </a:r>
            <a:r>
              <a:rPr lang="en-GB" dirty="0">
                <a:latin typeface="Verdana"/>
                <a:cs typeface="Verdana"/>
              </a:rPr>
              <a:t>switching</a:t>
            </a:r>
            <a:r>
              <a:rPr lang="en-GB" spc="55" dirty="0">
                <a:latin typeface="Verdana"/>
                <a:cs typeface="Verdana"/>
              </a:rPr>
              <a:t> </a:t>
            </a:r>
            <a:r>
              <a:rPr lang="en-GB" dirty="0">
                <a:latin typeface="Verdana"/>
                <a:cs typeface="Verdana"/>
              </a:rPr>
              <a:t>costs</a:t>
            </a:r>
            <a:r>
              <a:rPr lang="en-GB" spc="50" dirty="0">
                <a:latin typeface="Verdana"/>
                <a:cs typeface="Verdana"/>
              </a:rPr>
              <a:t> </a:t>
            </a:r>
            <a:r>
              <a:rPr lang="en-GB" dirty="0">
                <a:latin typeface="Verdana"/>
                <a:cs typeface="Verdana"/>
              </a:rPr>
              <a:t>can</a:t>
            </a:r>
            <a:r>
              <a:rPr lang="en-GB" spc="60" dirty="0">
                <a:latin typeface="Verdana"/>
                <a:cs typeface="Verdana"/>
              </a:rPr>
              <a:t> </a:t>
            </a:r>
            <a:r>
              <a:rPr lang="en-GB" dirty="0">
                <a:latin typeface="Verdana"/>
                <a:cs typeface="Verdana"/>
              </a:rPr>
              <a:t>be</a:t>
            </a:r>
            <a:r>
              <a:rPr lang="en-GB" spc="75" dirty="0">
                <a:latin typeface="Verdana"/>
                <a:cs typeface="Verdana"/>
              </a:rPr>
              <a:t> </a:t>
            </a:r>
            <a:r>
              <a:rPr lang="en-GB" dirty="0">
                <a:latin typeface="Verdana"/>
                <a:cs typeface="Verdana"/>
              </a:rPr>
              <a:t>critical</a:t>
            </a:r>
            <a:r>
              <a:rPr lang="en-GB" spc="70" dirty="0">
                <a:latin typeface="Verdana"/>
                <a:cs typeface="Verdana"/>
              </a:rPr>
              <a:t> </a:t>
            </a:r>
            <a:r>
              <a:rPr lang="en-GB" dirty="0">
                <a:latin typeface="Verdana"/>
                <a:cs typeface="Verdana"/>
              </a:rPr>
              <a:t>in</a:t>
            </a:r>
            <a:r>
              <a:rPr lang="en-GB" spc="50" dirty="0">
                <a:latin typeface="Verdana"/>
                <a:cs typeface="Verdana"/>
              </a:rPr>
              <a:t> </a:t>
            </a:r>
            <a:r>
              <a:rPr lang="en-GB" dirty="0">
                <a:latin typeface="Verdana"/>
                <a:cs typeface="Verdana"/>
              </a:rPr>
              <a:t>mass</a:t>
            </a:r>
            <a:r>
              <a:rPr lang="en-GB" spc="50" dirty="0">
                <a:latin typeface="Verdana"/>
                <a:cs typeface="Verdana"/>
              </a:rPr>
              <a:t> </a:t>
            </a:r>
            <a:r>
              <a:rPr lang="en-GB" dirty="0">
                <a:latin typeface="Verdana"/>
                <a:cs typeface="Verdana"/>
              </a:rPr>
              <a:t>markets</a:t>
            </a:r>
            <a:r>
              <a:rPr lang="en-GB" spc="55" dirty="0">
                <a:latin typeface="Verdana"/>
                <a:cs typeface="Verdana"/>
              </a:rPr>
              <a:t> </a:t>
            </a:r>
            <a:r>
              <a:rPr lang="en-GB" dirty="0">
                <a:latin typeface="Verdana"/>
                <a:cs typeface="Verdana"/>
              </a:rPr>
              <a:t>such</a:t>
            </a:r>
            <a:r>
              <a:rPr lang="en-GB" spc="50" dirty="0">
                <a:latin typeface="Verdana"/>
                <a:cs typeface="Verdana"/>
              </a:rPr>
              <a:t> </a:t>
            </a:r>
            <a:r>
              <a:rPr lang="en-GB" dirty="0">
                <a:latin typeface="Verdana"/>
                <a:cs typeface="Verdana"/>
              </a:rPr>
              <a:t>as</a:t>
            </a:r>
            <a:r>
              <a:rPr lang="en-GB" spc="50" dirty="0">
                <a:latin typeface="Verdana"/>
                <a:cs typeface="Verdana"/>
              </a:rPr>
              <a:t> </a:t>
            </a:r>
            <a:r>
              <a:rPr lang="en-GB" spc="-25" dirty="0">
                <a:latin typeface="Verdana"/>
                <a:cs typeface="Verdana"/>
              </a:rPr>
              <a:t>the </a:t>
            </a:r>
            <a:r>
              <a:rPr lang="en-GB" dirty="0">
                <a:latin typeface="Verdana"/>
                <a:cs typeface="Verdana"/>
              </a:rPr>
              <a:t>telephone</a:t>
            </a:r>
            <a:r>
              <a:rPr lang="en-GB" spc="60" dirty="0">
                <a:latin typeface="Verdana"/>
                <a:cs typeface="Verdana"/>
              </a:rPr>
              <a:t> </a:t>
            </a:r>
            <a:r>
              <a:rPr lang="en-GB" dirty="0">
                <a:latin typeface="Verdana"/>
                <a:cs typeface="Verdana"/>
              </a:rPr>
              <a:t>industry</a:t>
            </a:r>
            <a:r>
              <a:rPr lang="en-GB" spc="50" dirty="0">
                <a:latin typeface="Verdana"/>
                <a:cs typeface="Verdana"/>
              </a:rPr>
              <a:t> </a:t>
            </a:r>
            <a:r>
              <a:rPr lang="en-GB" dirty="0">
                <a:latin typeface="Verdana"/>
                <a:cs typeface="Verdana"/>
              </a:rPr>
              <a:t>or</a:t>
            </a:r>
            <a:r>
              <a:rPr lang="en-GB" spc="40" dirty="0">
                <a:latin typeface="Verdana"/>
                <a:cs typeface="Verdana"/>
              </a:rPr>
              <a:t> </a:t>
            </a:r>
            <a:r>
              <a:rPr lang="en-GB" dirty="0">
                <a:latin typeface="Verdana"/>
                <a:cs typeface="Verdana"/>
              </a:rPr>
              <a:t>consumer</a:t>
            </a:r>
            <a:r>
              <a:rPr lang="en-GB" spc="35" dirty="0">
                <a:latin typeface="Verdana"/>
                <a:cs typeface="Verdana"/>
              </a:rPr>
              <a:t> </a:t>
            </a:r>
            <a:r>
              <a:rPr lang="en-GB" spc="-10" dirty="0">
                <a:latin typeface="Verdana"/>
                <a:cs typeface="Verdana"/>
              </a:rPr>
              <a:t>electronics.</a:t>
            </a:r>
            <a:endParaRPr lang="en-GB" dirty="0">
              <a:latin typeface="Verdana"/>
              <a:cs typeface="Verdana"/>
            </a:endParaRPr>
          </a:p>
          <a:p>
            <a:pPr marL="233679" marR="6350" indent="-221615" algn="just">
              <a:lnSpc>
                <a:spcPct val="102600"/>
              </a:lnSpc>
              <a:spcBef>
                <a:spcPts val="10"/>
              </a:spcBef>
              <a:buFont typeface="Wingdings"/>
              <a:buChar char=""/>
              <a:tabLst>
                <a:tab pos="234950" algn="l"/>
              </a:tabLst>
            </a:pPr>
            <a:r>
              <a:rPr lang="en-GB" dirty="0">
                <a:latin typeface="Verdana"/>
                <a:cs typeface="Verdana"/>
              </a:rPr>
              <a:t>Small</a:t>
            </a:r>
            <a:r>
              <a:rPr lang="en-GB" spc="65" dirty="0">
                <a:latin typeface="Verdana"/>
                <a:cs typeface="Verdana"/>
              </a:rPr>
              <a:t>  </a:t>
            </a:r>
            <a:r>
              <a:rPr lang="en-GB" dirty="0">
                <a:latin typeface="Verdana"/>
                <a:cs typeface="Verdana"/>
              </a:rPr>
              <a:t>consumer</a:t>
            </a:r>
            <a:r>
              <a:rPr lang="en-GB" spc="50" dirty="0">
                <a:latin typeface="Verdana"/>
                <a:cs typeface="Verdana"/>
              </a:rPr>
              <a:t>  </a:t>
            </a:r>
            <a:r>
              <a:rPr lang="en-GB" dirty="0">
                <a:latin typeface="Verdana"/>
                <a:cs typeface="Verdana"/>
              </a:rPr>
              <a:t>switching</a:t>
            </a:r>
            <a:r>
              <a:rPr lang="en-GB" spc="60" dirty="0">
                <a:latin typeface="Verdana"/>
                <a:cs typeface="Verdana"/>
              </a:rPr>
              <a:t>  </a:t>
            </a:r>
            <a:r>
              <a:rPr lang="en-GB" dirty="0">
                <a:latin typeface="Verdana"/>
                <a:cs typeface="Verdana"/>
              </a:rPr>
              <a:t>costs</a:t>
            </a:r>
            <a:r>
              <a:rPr lang="en-GB" spc="65" dirty="0">
                <a:latin typeface="Verdana"/>
                <a:cs typeface="Verdana"/>
              </a:rPr>
              <a:t>  </a:t>
            </a:r>
            <a:r>
              <a:rPr lang="en-GB" dirty="0">
                <a:latin typeface="Verdana"/>
                <a:cs typeface="Verdana"/>
              </a:rPr>
              <a:t>can</a:t>
            </a:r>
            <a:r>
              <a:rPr lang="en-GB" spc="70" dirty="0">
                <a:latin typeface="Verdana"/>
                <a:cs typeface="Verdana"/>
              </a:rPr>
              <a:t>  </a:t>
            </a:r>
            <a:r>
              <a:rPr lang="en-GB" dirty="0">
                <a:latin typeface="Verdana"/>
                <a:cs typeface="Verdana"/>
              </a:rPr>
              <a:t>constitute</a:t>
            </a:r>
            <a:r>
              <a:rPr lang="en-GB" spc="60" dirty="0">
                <a:latin typeface="Verdana"/>
                <a:cs typeface="Verdana"/>
              </a:rPr>
              <a:t>  </a:t>
            </a:r>
            <a:r>
              <a:rPr lang="en-GB" dirty="0">
                <a:latin typeface="Verdana"/>
                <a:cs typeface="Verdana"/>
              </a:rPr>
              <a:t>large</a:t>
            </a:r>
            <a:r>
              <a:rPr lang="en-GB" spc="60" dirty="0">
                <a:latin typeface="Verdana"/>
                <a:cs typeface="Verdana"/>
              </a:rPr>
              <a:t>  </a:t>
            </a:r>
            <a:r>
              <a:rPr lang="en-GB" dirty="0">
                <a:latin typeface="Verdana"/>
                <a:cs typeface="Verdana"/>
              </a:rPr>
              <a:t>barriers</a:t>
            </a:r>
            <a:r>
              <a:rPr lang="en-GB" spc="65" dirty="0">
                <a:latin typeface="Verdana"/>
                <a:cs typeface="Verdana"/>
              </a:rPr>
              <a:t>  </a:t>
            </a:r>
            <a:r>
              <a:rPr lang="en-GB" dirty="0">
                <a:latin typeface="Verdana"/>
                <a:cs typeface="Verdana"/>
              </a:rPr>
              <a:t>to</a:t>
            </a:r>
            <a:r>
              <a:rPr lang="en-GB" spc="65" dirty="0">
                <a:latin typeface="Verdana"/>
                <a:cs typeface="Verdana"/>
              </a:rPr>
              <a:t>  </a:t>
            </a:r>
            <a:r>
              <a:rPr lang="en-GB" spc="-10" dirty="0">
                <a:latin typeface="Verdana"/>
                <a:cs typeface="Verdana"/>
              </a:rPr>
              <a:t>entry, 	</a:t>
            </a:r>
            <a:r>
              <a:rPr lang="en-GB" dirty="0">
                <a:latin typeface="Verdana"/>
                <a:cs typeface="Verdana"/>
              </a:rPr>
              <a:t>especially</a:t>
            </a:r>
            <a:r>
              <a:rPr lang="en-GB" spc="360" dirty="0">
                <a:latin typeface="Verdana"/>
                <a:cs typeface="Verdana"/>
              </a:rPr>
              <a:t> </a:t>
            </a:r>
            <a:r>
              <a:rPr lang="en-GB" dirty="0">
                <a:latin typeface="Verdana"/>
                <a:cs typeface="Verdana"/>
              </a:rPr>
              <a:t>for</a:t>
            </a:r>
            <a:r>
              <a:rPr lang="en-GB" spc="360" dirty="0">
                <a:latin typeface="Verdana"/>
                <a:cs typeface="Verdana"/>
              </a:rPr>
              <a:t> </a:t>
            </a:r>
            <a:r>
              <a:rPr lang="en-GB" dirty="0">
                <a:latin typeface="Verdana"/>
                <a:cs typeface="Verdana"/>
              </a:rPr>
              <a:t>mass-market</a:t>
            </a:r>
            <a:r>
              <a:rPr lang="en-GB" spc="375" dirty="0">
                <a:latin typeface="Verdana"/>
                <a:cs typeface="Verdana"/>
              </a:rPr>
              <a:t> </a:t>
            </a:r>
            <a:r>
              <a:rPr lang="en-GB" dirty="0">
                <a:latin typeface="Verdana"/>
                <a:cs typeface="Verdana"/>
              </a:rPr>
              <a:t>products.</a:t>
            </a:r>
            <a:r>
              <a:rPr lang="en-GB" spc="385" dirty="0">
                <a:latin typeface="Verdana"/>
                <a:cs typeface="Verdana"/>
              </a:rPr>
              <a:t> </a:t>
            </a:r>
            <a:r>
              <a:rPr lang="en-GB" dirty="0">
                <a:latin typeface="Verdana"/>
                <a:cs typeface="Verdana"/>
              </a:rPr>
              <a:t>For</a:t>
            </a:r>
            <a:r>
              <a:rPr lang="en-GB" spc="360" dirty="0">
                <a:latin typeface="Verdana"/>
                <a:cs typeface="Verdana"/>
              </a:rPr>
              <a:t> </a:t>
            </a:r>
            <a:r>
              <a:rPr lang="en-GB" dirty="0">
                <a:latin typeface="Verdana"/>
                <a:cs typeface="Verdana"/>
              </a:rPr>
              <a:t>example,</a:t>
            </a:r>
            <a:r>
              <a:rPr lang="en-GB" spc="365" dirty="0">
                <a:latin typeface="Verdana"/>
                <a:cs typeface="Verdana"/>
              </a:rPr>
              <a:t> </a:t>
            </a:r>
            <a:r>
              <a:rPr lang="en-GB" dirty="0">
                <a:latin typeface="Verdana"/>
                <a:cs typeface="Verdana"/>
              </a:rPr>
              <a:t>changing</a:t>
            </a:r>
            <a:r>
              <a:rPr lang="en-GB" spc="370" dirty="0">
                <a:latin typeface="Verdana"/>
                <a:cs typeface="Verdana"/>
              </a:rPr>
              <a:t> </a:t>
            </a:r>
            <a:r>
              <a:rPr lang="en-GB" dirty="0">
                <a:latin typeface="Verdana"/>
                <a:cs typeface="Verdana"/>
              </a:rPr>
              <a:t>ISP</a:t>
            </a:r>
            <a:r>
              <a:rPr lang="en-GB" spc="355" dirty="0">
                <a:latin typeface="Verdana"/>
                <a:cs typeface="Verdana"/>
              </a:rPr>
              <a:t> </a:t>
            </a:r>
            <a:r>
              <a:rPr lang="en-GB" spc="-10" dirty="0">
                <a:latin typeface="Verdana"/>
                <a:cs typeface="Verdana"/>
              </a:rPr>
              <a:t>account 	</a:t>
            </a:r>
            <a:r>
              <a:rPr lang="en-GB" dirty="0">
                <a:latin typeface="Verdana"/>
                <a:cs typeface="Verdana"/>
              </a:rPr>
              <a:t>from</a:t>
            </a:r>
            <a:r>
              <a:rPr lang="en-GB" spc="240" dirty="0">
                <a:latin typeface="Verdana"/>
                <a:cs typeface="Verdana"/>
              </a:rPr>
              <a:t> </a:t>
            </a:r>
            <a:r>
              <a:rPr lang="en-GB" dirty="0">
                <a:latin typeface="Verdana"/>
                <a:cs typeface="Verdana"/>
              </a:rPr>
              <a:t>World</a:t>
            </a:r>
            <a:r>
              <a:rPr lang="en-GB" spc="240" dirty="0">
                <a:latin typeface="Verdana"/>
                <a:cs typeface="Verdana"/>
              </a:rPr>
              <a:t> </a:t>
            </a:r>
            <a:r>
              <a:rPr lang="en-GB" dirty="0">
                <a:latin typeface="Verdana"/>
                <a:cs typeface="Verdana"/>
              </a:rPr>
              <a:t>link</a:t>
            </a:r>
            <a:r>
              <a:rPr lang="en-GB" spc="240" dirty="0">
                <a:latin typeface="Verdana"/>
                <a:cs typeface="Verdana"/>
              </a:rPr>
              <a:t> </a:t>
            </a:r>
            <a:r>
              <a:rPr lang="en-GB" dirty="0">
                <a:latin typeface="Verdana"/>
                <a:cs typeface="Verdana"/>
              </a:rPr>
              <a:t>to</a:t>
            </a:r>
            <a:r>
              <a:rPr lang="en-GB" spc="235" dirty="0">
                <a:latin typeface="Verdana"/>
                <a:cs typeface="Verdana"/>
              </a:rPr>
              <a:t> </a:t>
            </a:r>
            <a:r>
              <a:rPr lang="en-GB" dirty="0">
                <a:latin typeface="Verdana"/>
                <a:cs typeface="Verdana"/>
              </a:rPr>
              <a:t>Mercantile</a:t>
            </a:r>
            <a:r>
              <a:rPr lang="en-GB" spc="254" dirty="0">
                <a:latin typeface="Verdana"/>
                <a:cs typeface="Verdana"/>
              </a:rPr>
              <a:t> </a:t>
            </a:r>
            <a:r>
              <a:rPr lang="en-GB" dirty="0">
                <a:latin typeface="Verdana"/>
                <a:cs typeface="Verdana"/>
              </a:rPr>
              <a:t>requires</a:t>
            </a:r>
            <a:r>
              <a:rPr lang="en-GB" spc="240" dirty="0">
                <a:latin typeface="Verdana"/>
                <a:cs typeface="Verdana"/>
              </a:rPr>
              <a:t> </a:t>
            </a:r>
            <a:r>
              <a:rPr lang="en-GB" dirty="0">
                <a:latin typeface="Verdana"/>
                <a:cs typeface="Verdana"/>
              </a:rPr>
              <a:t>changing</a:t>
            </a:r>
            <a:r>
              <a:rPr lang="en-GB" spc="240" dirty="0">
                <a:latin typeface="Verdana"/>
                <a:cs typeface="Verdana"/>
              </a:rPr>
              <a:t> </a:t>
            </a:r>
            <a:r>
              <a:rPr lang="en-GB" dirty="0">
                <a:latin typeface="Verdana"/>
                <a:cs typeface="Verdana"/>
              </a:rPr>
              <a:t>an</a:t>
            </a:r>
            <a:r>
              <a:rPr lang="en-GB" spc="240" dirty="0">
                <a:latin typeface="Verdana"/>
                <a:cs typeface="Verdana"/>
              </a:rPr>
              <a:t> </a:t>
            </a:r>
            <a:r>
              <a:rPr lang="en-GB" dirty="0">
                <a:latin typeface="Verdana"/>
                <a:cs typeface="Verdana"/>
              </a:rPr>
              <a:t>e-mail</a:t>
            </a:r>
            <a:r>
              <a:rPr lang="en-GB" spc="240" dirty="0">
                <a:latin typeface="Verdana"/>
                <a:cs typeface="Verdana"/>
              </a:rPr>
              <a:t> </a:t>
            </a:r>
            <a:r>
              <a:rPr lang="en-GB" dirty="0">
                <a:latin typeface="Verdana"/>
                <a:cs typeface="Verdana"/>
              </a:rPr>
              <a:t>address</a:t>
            </a:r>
            <a:r>
              <a:rPr lang="en-GB" spc="250" dirty="0">
                <a:latin typeface="Verdana"/>
                <a:cs typeface="Verdana"/>
              </a:rPr>
              <a:t> </a:t>
            </a:r>
            <a:r>
              <a:rPr lang="en-GB" dirty="0">
                <a:latin typeface="Verdana"/>
                <a:cs typeface="Verdana"/>
              </a:rPr>
              <a:t>also</a:t>
            </a:r>
            <a:r>
              <a:rPr lang="en-GB" spc="235" dirty="0">
                <a:latin typeface="Verdana"/>
                <a:cs typeface="Verdana"/>
              </a:rPr>
              <a:t> </a:t>
            </a:r>
            <a:r>
              <a:rPr lang="en-GB" spc="-25" dirty="0">
                <a:latin typeface="Verdana"/>
                <a:cs typeface="Verdana"/>
              </a:rPr>
              <a:t>or 	</a:t>
            </a:r>
            <a:r>
              <a:rPr lang="en-GB" dirty="0">
                <a:latin typeface="Verdana"/>
                <a:cs typeface="Verdana"/>
              </a:rPr>
              <a:t>the</a:t>
            </a:r>
            <a:r>
              <a:rPr lang="en-GB" spc="40" dirty="0">
                <a:latin typeface="Verdana"/>
                <a:cs typeface="Verdana"/>
              </a:rPr>
              <a:t> </a:t>
            </a:r>
            <a:r>
              <a:rPr lang="en-GB" dirty="0">
                <a:latin typeface="Verdana"/>
                <a:cs typeface="Verdana"/>
              </a:rPr>
              <a:t>users</a:t>
            </a:r>
            <a:r>
              <a:rPr lang="en-GB" spc="35" dirty="0">
                <a:latin typeface="Verdana"/>
                <a:cs typeface="Verdana"/>
              </a:rPr>
              <a:t> </a:t>
            </a:r>
            <a:r>
              <a:rPr lang="en-GB" dirty="0">
                <a:latin typeface="Verdana"/>
                <a:cs typeface="Verdana"/>
              </a:rPr>
              <a:t>of</a:t>
            </a:r>
            <a:r>
              <a:rPr lang="en-GB" spc="40" dirty="0">
                <a:latin typeface="Verdana"/>
                <a:cs typeface="Verdana"/>
              </a:rPr>
              <a:t> </a:t>
            </a:r>
            <a:r>
              <a:rPr lang="en-GB" dirty="0">
                <a:latin typeface="Verdana"/>
                <a:cs typeface="Verdana"/>
              </a:rPr>
              <a:t>the</a:t>
            </a:r>
            <a:r>
              <a:rPr lang="en-GB" spc="45" dirty="0">
                <a:latin typeface="Verdana"/>
                <a:cs typeface="Verdana"/>
              </a:rPr>
              <a:t> </a:t>
            </a:r>
            <a:r>
              <a:rPr lang="en-GB" dirty="0">
                <a:latin typeface="Verdana"/>
                <a:cs typeface="Verdana"/>
              </a:rPr>
              <a:t>Hotmail</a:t>
            </a:r>
            <a:r>
              <a:rPr lang="en-GB" spc="40" dirty="0">
                <a:latin typeface="Verdana"/>
                <a:cs typeface="Verdana"/>
              </a:rPr>
              <a:t> </a:t>
            </a:r>
            <a:r>
              <a:rPr lang="en-GB" dirty="0">
                <a:latin typeface="Verdana"/>
                <a:cs typeface="Verdana"/>
              </a:rPr>
              <a:t>lock-in</a:t>
            </a:r>
            <a:r>
              <a:rPr lang="en-GB" spc="35" dirty="0">
                <a:latin typeface="Verdana"/>
                <a:cs typeface="Verdana"/>
              </a:rPr>
              <a:t> </a:t>
            </a:r>
            <a:r>
              <a:rPr lang="en-GB" dirty="0">
                <a:latin typeface="Verdana"/>
                <a:cs typeface="Verdana"/>
              </a:rPr>
              <a:t>to</a:t>
            </a:r>
            <a:r>
              <a:rPr lang="en-GB" spc="30" dirty="0">
                <a:latin typeface="Verdana"/>
                <a:cs typeface="Verdana"/>
              </a:rPr>
              <a:t> </a:t>
            </a:r>
            <a:r>
              <a:rPr lang="en-GB" dirty="0">
                <a:latin typeface="Verdana"/>
                <a:cs typeface="Verdana"/>
              </a:rPr>
              <a:t>personalized</a:t>
            </a:r>
            <a:r>
              <a:rPr lang="en-GB" spc="20" dirty="0">
                <a:latin typeface="Verdana"/>
                <a:cs typeface="Verdana"/>
              </a:rPr>
              <a:t> </a:t>
            </a:r>
            <a:r>
              <a:rPr lang="en-GB" spc="-10" dirty="0">
                <a:latin typeface="Verdana"/>
                <a:cs typeface="Verdana"/>
              </a:rPr>
              <a:t>advertisements.</a:t>
            </a:r>
            <a:endParaRPr lang="en-GB" dirty="0">
              <a:latin typeface="Verdana"/>
              <a:cs typeface="Verdana"/>
            </a:endParaRPr>
          </a:p>
          <a:p>
            <a:pPr marL="233679" marR="7620" indent="-221615" algn="just">
              <a:lnSpc>
                <a:spcPct val="102600"/>
              </a:lnSpc>
              <a:spcBef>
                <a:spcPts val="15"/>
              </a:spcBef>
              <a:buFont typeface="Wingdings"/>
              <a:buChar char=""/>
              <a:tabLst>
                <a:tab pos="234950" algn="l"/>
              </a:tabLst>
            </a:pPr>
            <a:r>
              <a:rPr lang="en-GB" dirty="0">
                <a:latin typeface="Verdana"/>
                <a:cs typeface="Verdana"/>
              </a:rPr>
              <a:t>Total</a:t>
            </a:r>
            <a:r>
              <a:rPr lang="en-GB" spc="85" dirty="0">
                <a:latin typeface="Verdana"/>
                <a:cs typeface="Verdana"/>
              </a:rPr>
              <a:t>  </a:t>
            </a:r>
            <a:r>
              <a:rPr lang="en-GB" dirty="0">
                <a:latin typeface="Verdana"/>
                <a:cs typeface="Verdana"/>
              </a:rPr>
              <a:t>switching</a:t>
            </a:r>
            <a:r>
              <a:rPr lang="en-GB" spc="90" dirty="0">
                <a:latin typeface="Verdana"/>
                <a:cs typeface="Verdana"/>
              </a:rPr>
              <a:t>  </a:t>
            </a:r>
            <a:r>
              <a:rPr lang="en-GB" dirty="0">
                <a:latin typeface="Verdana"/>
                <a:cs typeface="Verdana"/>
              </a:rPr>
              <a:t>costs</a:t>
            </a:r>
            <a:r>
              <a:rPr lang="en-GB" spc="90" dirty="0">
                <a:latin typeface="Verdana"/>
                <a:cs typeface="Verdana"/>
              </a:rPr>
              <a:t>  </a:t>
            </a:r>
            <a:r>
              <a:rPr lang="en-GB" dirty="0">
                <a:latin typeface="Verdana"/>
                <a:cs typeface="Verdana"/>
              </a:rPr>
              <a:t>include</a:t>
            </a:r>
            <a:r>
              <a:rPr lang="en-GB" spc="90" dirty="0">
                <a:latin typeface="Verdana"/>
                <a:cs typeface="Verdana"/>
              </a:rPr>
              <a:t>  </a:t>
            </a:r>
            <a:r>
              <a:rPr lang="en-GB" dirty="0">
                <a:latin typeface="Verdana"/>
                <a:cs typeface="Verdana"/>
              </a:rPr>
              <a:t>those</a:t>
            </a:r>
            <a:r>
              <a:rPr lang="en-GB" spc="80" dirty="0">
                <a:latin typeface="Verdana"/>
                <a:cs typeface="Verdana"/>
              </a:rPr>
              <a:t>  </a:t>
            </a:r>
            <a:r>
              <a:rPr lang="en-GB" dirty="0">
                <a:latin typeface="Verdana"/>
                <a:cs typeface="Verdana"/>
              </a:rPr>
              <a:t>borne</a:t>
            </a:r>
            <a:r>
              <a:rPr lang="en-GB" spc="90" dirty="0">
                <a:latin typeface="Verdana"/>
                <a:cs typeface="Verdana"/>
              </a:rPr>
              <a:t>  </a:t>
            </a:r>
            <a:r>
              <a:rPr lang="en-GB" dirty="0">
                <a:latin typeface="Verdana"/>
                <a:cs typeface="Verdana"/>
              </a:rPr>
              <a:t>by</a:t>
            </a:r>
            <a:r>
              <a:rPr lang="en-GB" spc="85" dirty="0">
                <a:latin typeface="Verdana"/>
                <a:cs typeface="Verdana"/>
              </a:rPr>
              <a:t>  </a:t>
            </a:r>
            <a:r>
              <a:rPr lang="en-GB" dirty="0">
                <a:latin typeface="Verdana"/>
                <a:cs typeface="Verdana"/>
              </a:rPr>
              <a:t>the</a:t>
            </a:r>
            <a:r>
              <a:rPr lang="en-GB" spc="90" dirty="0">
                <a:latin typeface="Verdana"/>
                <a:cs typeface="Verdana"/>
              </a:rPr>
              <a:t>  </a:t>
            </a:r>
            <a:r>
              <a:rPr lang="en-GB" dirty="0">
                <a:latin typeface="Verdana"/>
                <a:cs typeface="Verdana"/>
              </a:rPr>
              <a:t>consumer</a:t>
            </a:r>
            <a:r>
              <a:rPr lang="en-GB" spc="80" dirty="0">
                <a:latin typeface="Verdana"/>
                <a:cs typeface="Verdana"/>
              </a:rPr>
              <a:t>  </a:t>
            </a:r>
            <a:r>
              <a:rPr lang="en-GB" dirty="0">
                <a:latin typeface="Verdana"/>
                <a:cs typeface="Verdana"/>
              </a:rPr>
              <a:t>to</a:t>
            </a:r>
            <a:r>
              <a:rPr lang="en-GB" spc="85" dirty="0">
                <a:latin typeface="Verdana"/>
                <a:cs typeface="Verdana"/>
              </a:rPr>
              <a:t>  </a:t>
            </a:r>
            <a:r>
              <a:rPr lang="en-GB" spc="-10" dirty="0">
                <a:latin typeface="Verdana"/>
                <a:cs typeface="Verdana"/>
              </a:rPr>
              <a:t>switch 	</a:t>
            </a:r>
            <a:r>
              <a:rPr lang="en-GB" dirty="0">
                <a:latin typeface="Verdana"/>
                <a:cs typeface="Verdana"/>
              </a:rPr>
              <a:t>suppliers</a:t>
            </a:r>
            <a:r>
              <a:rPr lang="en-GB" spc="30" dirty="0">
                <a:latin typeface="Verdana"/>
                <a:cs typeface="Verdana"/>
              </a:rPr>
              <a:t> </a:t>
            </a:r>
            <a:r>
              <a:rPr lang="en-GB" dirty="0">
                <a:latin typeface="Verdana"/>
                <a:cs typeface="Verdana"/>
              </a:rPr>
              <a:t>and</a:t>
            </a:r>
            <a:r>
              <a:rPr lang="en-GB" spc="30" dirty="0">
                <a:latin typeface="Verdana"/>
                <a:cs typeface="Verdana"/>
              </a:rPr>
              <a:t> </a:t>
            </a:r>
            <a:r>
              <a:rPr lang="en-GB" dirty="0">
                <a:latin typeface="Verdana"/>
                <a:cs typeface="Verdana"/>
              </a:rPr>
              <a:t>those</a:t>
            </a:r>
            <a:r>
              <a:rPr lang="en-GB" spc="40" dirty="0">
                <a:latin typeface="Verdana"/>
                <a:cs typeface="Verdana"/>
              </a:rPr>
              <a:t> </a:t>
            </a:r>
            <a:r>
              <a:rPr lang="en-GB" dirty="0">
                <a:latin typeface="Verdana"/>
                <a:cs typeface="Verdana"/>
              </a:rPr>
              <a:t>borne</a:t>
            </a:r>
            <a:r>
              <a:rPr lang="en-GB" spc="30" dirty="0">
                <a:latin typeface="Verdana"/>
                <a:cs typeface="Verdana"/>
              </a:rPr>
              <a:t> </a:t>
            </a:r>
            <a:r>
              <a:rPr lang="en-GB" dirty="0">
                <a:latin typeface="Verdana"/>
                <a:cs typeface="Verdana"/>
              </a:rPr>
              <a:t>by</a:t>
            </a:r>
            <a:r>
              <a:rPr lang="en-GB" spc="35" dirty="0">
                <a:latin typeface="Verdana"/>
                <a:cs typeface="Verdana"/>
              </a:rPr>
              <a:t> </a:t>
            </a:r>
            <a:r>
              <a:rPr lang="en-GB" dirty="0">
                <a:latin typeface="Verdana"/>
                <a:cs typeface="Verdana"/>
              </a:rPr>
              <a:t>the</a:t>
            </a:r>
            <a:r>
              <a:rPr lang="en-GB" spc="40" dirty="0">
                <a:latin typeface="Verdana"/>
                <a:cs typeface="Verdana"/>
              </a:rPr>
              <a:t> </a:t>
            </a:r>
            <a:r>
              <a:rPr lang="en-GB" dirty="0">
                <a:latin typeface="Verdana"/>
                <a:cs typeface="Verdana"/>
              </a:rPr>
              <a:t>new</a:t>
            </a:r>
            <a:r>
              <a:rPr lang="en-GB" spc="30" dirty="0">
                <a:latin typeface="Verdana"/>
                <a:cs typeface="Verdana"/>
              </a:rPr>
              <a:t> </a:t>
            </a:r>
            <a:r>
              <a:rPr lang="en-GB" dirty="0">
                <a:latin typeface="Verdana"/>
                <a:cs typeface="Verdana"/>
              </a:rPr>
              <a:t>supplier</a:t>
            </a:r>
            <a:r>
              <a:rPr lang="en-GB" spc="20" dirty="0">
                <a:latin typeface="Verdana"/>
                <a:cs typeface="Verdana"/>
              </a:rPr>
              <a:t> </a:t>
            </a:r>
            <a:r>
              <a:rPr lang="en-GB" dirty="0">
                <a:latin typeface="Verdana"/>
                <a:cs typeface="Verdana"/>
              </a:rPr>
              <a:t>to</a:t>
            </a:r>
            <a:r>
              <a:rPr lang="en-GB" spc="25" dirty="0">
                <a:latin typeface="Verdana"/>
                <a:cs typeface="Verdana"/>
              </a:rPr>
              <a:t> </a:t>
            </a:r>
            <a:r>
              <a:rPr lang="en-GB" dirty="0">
                <a:latin typeface="Verdana"/>
                <a:cs typeface="Verdana"/>
              </a:rPr>
              <a:t>serve</a:t>
            </a:r>
            <a:r>
              <a:rPr lang="en-GB" spc="35" dirty="0">
                <a:latin typeface="Verdana"/>
                <a:cs typeface="Verdana"/>
              </a:rPr>
              <a:t> </a:t>
            </a:r>
            <a:r>
              <a:rPr lang="en-GB" dirty="0">
                <a:latin typeface="Verdana"/>
                <a:cs typeface="Verdana"/>
              </a:rPr>
              <a:t>the</a:t>
            </a:r>
            <a:r>
              <a:rPr lang="en-GB" spc="50" dirty="0">
                <a:latin typeface="Verdana"/>
                <a:cs typeface="Verdana"/>
              </a:rPr>
              <a:t> </a:t>
            </a:r>
            <a:r>
              <a:rPr lang="en-GB" dirty="0">
                <a:latin typeface="Verdana"/>
                <a:cs typeface="Verdana"/>
              </a:rPr>
              <a:t>new</a:t>
            </a:r>
            <a:r>
              <a:rPr lang="en-GB" spc="5" dirty="0">
                <a:latin typeface="Verdana"/>
                <a:cs typeface="Verdana"/>
              </a:rPr>
              <a:t> </a:t>
            </a:r>
            <a:r>
              <a:rPr lang="en-GB" spc="-10" dirty="0">
                <a:latin typeface="Verdana"/>
                <a:cs typeface="Verdana"/>
              </a:rPr>
              <a:t>consumer.</a:t>
            </a:r>
            <a:endParaRPr lang="en-GB" dirty="0">
              <a:latin typeface="Verdana"/>
              <a:cs typeface="Verdana"/>
            </a:endParaRPr>
          </a:p>
          <a:p>
            <a:pPr marL="233679" marR="5715" indent="-221615" algn="just">
              <a:lnSpc>
                <a:spcPct val="102600"/>
              </a:lnSpc>
              <a:buFont typeface="Wingdings"/>
              <a:buChar char=""/>
              <a:tabLst>
                <a:tab pos="234950" algn="l"/>
              </a:tabLst>
            </a:pPr>
            <a:r>
              <a:rPr lang="en-GB" dirty="0">
                <a:latin typeface="Verdana"/>
                <a:cs typeface="Verdana"/>
              </a:rPr>
              <a:t>The</a:t>
            </a:r>
            <a:r>
              <a:rPr lang="en-GB" spc="150" dirty="0">
                <a:latin typeface="Verdana"/>
                <a:cs typeface="Verdana"/>
              </a:rPr>
              <a:t> </a:t>
            </a:r>
            <a:r>
              <a:rPr lang="en-GB" dirty="0">
                <a:latin typeface="Verdana"/>
                <a:cs typeface="Verdana"/>
              </a:rPr>
              <a:t>present</a:t>
            </a:r>
            <a:r>
              <a:rPr lang="en-GB" spc="145" dirty="0">
                <a:latin typeface="Verdana"/>
                <a:cs typeface="Verdana"/>
              </a:rPr>
              <a:t> </a:t>
            </a:r>
            <a:r>
              <a:rPr lang="en-GB" dirty="0">
                <a:latin typeface="Verdana"/>
                <a:cs typeface="Verdana"/>
              </a:rPr>
              <a:t>discounted</a:t>
            </a:r>
            <a:r>
              <a:rPr lang="en-GB" spc="145" dirty="0">
                <a:latin typeface="Verdana"/>
                <a:cs typeface="Verdana"/>
              </a:rPr>
              <a:t> </a:t>
            </a:r>
            <a:r>
              <a:rPr lang="en-GB" dirty="0">
                <a:latin typeface="Verdana"/>
                <a:cs typeface="Verdana"/>
              </a:rPr>
              <a:t>value</a:t>
            </a:r>
            <a:r>
              <a:rPr lang="en-GB" spc="160" dirty="0">
                <a:latin typeface="Verdana"/>
                <a:cs typeface="Verdana"/>
              </a:rPr>
              <a:t> </a:t>
            </a:r>
            <a:r>
              <a:rPr lang="en-GB" dirty="0">
                <a:latin typeface="Verdana"/>
                <a:cs typeface="Verdana"/>
              </a:rPr>
              <a:t>to</a:t>
            </a:r>
            <a:r>
              <a:rPr lang="en-GB" spc="150" dirty="0">
                <a:latin typeface="Verdana"/>
                <a:cs typeface="Verdana"/>
              </a:rPr>
              <a:t> </a:t>
            </a:r>
            <a:r>
              <a:rPr lang="en-GB" dirty="0">
                <a:latin typeface="Verdana"/>
                <a:cs typeface="Verdana"/>
              </a:rPr>
              <a:t>a</a:t>
            </a:r>
            <a:r>
              <a:rPr lang="en-GB" spc="140" dirty="0">
                <a:latin typeface="Verdana"/>
                <a:cs typeface="Verdana"/>
              </a:rPr>
              <a:t> </a:t>
            </a:r>
            <a:r>
              <a:rPr lang="en-GB" dirty="0">
                <a:latin typeface="Verdana"/>
                <a:cs typeface="Verdana"/>
              </a:rPr>
              <a:t>supplier</a:t>
            </a:r>
            <a:r>
              <a:rPr lang="en-GB" spc="140" dirty="0">
                <a:latin typeface="Verdana"/>
                <a:cs typeface="Verdana"/>
              </a:rPr>
              <a:t> </a:t>
            </a:r>
            <a:r>
              <a:rPr lang="en-GB" dirty="0">
                <a:latin typeface="Verdana"/>
                <a:cs typeface="Verdana"/>
              </a:rPr>
              <a:t>of</a:t>
            </a:r>
            <a:r>
              <a:rPr lang="en-GB" spc="150" dirty="0">
                <a:latin typeface="Verdana"/>
                <a:cs typeface="Verdana"/>
              </a:rPr>
              <a:t> </a:t>
            </a:r>
            <a:r>
              <a:rPr lang="en-GB" dirty="0">
                <a:latin typeface="Verdana"/>
                <a:cs typeface="Verdana"/>
              </a:rPr>
              <a:t>a</a:t>
            </a:r>
            <a:r>
              <a:rPr lang="en-GB" spc="140" dirty="0">
                <a:latin typeface="Verdana"/>
                <a:cs typeface="Verdana"/>
              </a:rPr>
              <a:t> </a:t>
            </a:r>
            <a:r>
              <a:rPr lang="en-GB" dirty="0">
                <a:latin typeface="Verdana"/>
                <a:cs typeface="Verdana"/>
              </a:rPr>
              <a:t>locked</a:t>
            </a:r>
            <a:r>
              <a:rPr lang="en-GB" spc="140" dirty="0">
                <a:latin typeface="Verdana"/>
                <a:cs typeface="Verdana"/>
              </a:rPr>
              <a:t> </a:t>
            </a:r>
            <a:r>
              <a:rPr lang="en-GB" dirty="0">
                <a:latin typeface="Verdana"/>
                <a:cs typeface="Verdana"/>
              </a:rPr>
              <a:t>in</a:t>
            </a:r>
            <a:r>
              <a:rPr lang="en-GB" spc="135" dirty="0">
                <a:latin typeface="Verdana"/>
                <a:cs typeface="Verdana"/>
              </a:rPr>
              <a:t> </a:t>
            </a:r>
            <a:r>
              <a:rPr lang="en-GB" dirty="0">
                <a:latin typeface="Verdana"/>
                <a:cs typeface="Verdana"/>
              </a:rPr>
              <a:t>customer</a:t>
            </a:r>
            <a:r>
              <a:rPr lang="en-GB" spc="140" dirty="0">
                <a:latin typeface="Verdana"/>
                <a:cs typeface="Verdana"/>
              </a:rPr>
              <a:t> </a:t>
            </a:r>
            <a:r>
              <a:rPr lang="en-GB" dirty="0">
                <a:latin typeface="Verdana"/>
                <a:cs typeface="Verdana"/>
              </a:rPr>
              <a:t>is</a:t>
            </a:r>
            <a:r>
              <a:rPr lang="en-GB" spc="140" dirty="0">
                <a:latin typeface="Verdana"/>
                <a:cs typeface="Verdana"/>
              </a:rPr>
              <a:t> </a:t>
            </a:r>
            <a:r>
              <a:rPr lang="en-GB" spc="-10" dirty="0">
                <a:latin typeface="Verdana"/>
                <a:cs typeface="Verdana"/>
              </a:rPr>
              <a:t>equal 	</a:t>
            </a:r>
            <a:r>
              <a:rPr lang="en-GB" dirty="0">
                <a:latin typeface="Verdana"/>
                <a:cs typeface="Verdana"/>
              </a:rPr>
              <a:t>to</a:t>
            </a:r>
            <a:r>
              <a:rPr lang="en-GB" spc="110" dirty="0">
                <a:latin typeface="Verdana"/>
                <a:cs typeface="Verdana"/>
              </a:rPr>
              <a:t>  </a:t>
            </a:r>
            <a:r>
              <a:rPr lang="en-GB" dirty="0">
                <a:latin typeface="Verdana"/>
                <a:cs typeface="Verdana"/>
              </a:rPr>
              <a:t>that</a:t>
            </a:r>
            <a:r>
              <a:rPr lang="en-GB" spc="110" dirty="0">
                <a:latin typeface="Verdana"/>
                <a:cs typeface="Verdana"/>
              </a:rPr>
              <a:t>  </a:t>
            </a:r>
            <a:r>
              <a:rPr lang="en-GB" dirty="0">
                <a:latin typeface="Verdana"/>
                <a:cs typeface="Verdana"/>
              </a:rPr>
              <a:t>customer’s</a:t>
            </a:r>
            <a:r>
              <a:rPr lang="en-GB" spc="120" dirty="0">
                <a:latin typeface="Verdana"/>
                <a:cs typeface="Verdana"/>
              </a:rPr>
              <a:t>  </a:t>
            </a:r>
            <a:r>
              <a:rPr lang="en-GB" dirty="0">
                <a:latin typeface="Verdana"/>
                <a:cs typeface="Verdana"/>
              </a:rPr>
              <a:t>total</a:t>
            </a:r>
            <a:r>
              <a:rPr lang="en-GB" spc="114" dirty="0">
                <a:latin typeface="Verdana"/>
                <a:cs typeface="Verdana"/>
              </a:rPr>
              <a:t>  </a:t>
            </a:r>
            <a:r>
              <a:rPr lang="en-GB" dirty="0">
                <a:latin typeface="Verdana"/>
                <a:cs typeface="Verdana"/>
              </a:rPr>
              <a:t>switching</a:t>
            </a:r>
            <a:r>
              <a:rPr lang="en-GB" spc="110" dirty="0">
                <a:latin typeface="Verdana"/>
                <a:cs typeface="Verdana"/>
              </a:rPr>
              <a:t>  </a:t>
            </a:r>
            <a:r>
              <a:rPr lang="en-GB" dirty="0">
                <a:latin typeface="Verdana"/>
                <a:cs typeface="Verdana"/>
              </a:rPr>
              <a:t>costs,</a:t>
            </a:r>
            <a:r>
              <a:rPr lang="en-GB" spc="110" dirty="0">
                <a:latin typeface="Verdana"/>
                <a:cs typeface="Verdana"/>
              </a:rPr>
              <a:t>  </a:t>
            </a:r>
            <a:r>
              <a:rPr lang="en-GB" dirty="0">
                <a:latin typeface="Verdana"/>
                <a:cs typeface="Verdana"/>
              </a:rPr>
              <a:t>plus</a:t>
            </a:r>
            <a:r>
              <a:rPr lang="en-GB" spc="110" dirty="0">
                <a:latin typeface="Verdana"/>
                <a:cs typeface="Verdana"/>
              </a:rPr>
              <a:t>  </a:t>
            </a:r>
            <a:r>
              <a:rPr lang="en-GB" dirty="0">
                <a:latin typeface="Verdana"/>
                <a:cs typeface="Verdana"/>
              </a:rPr>
              <a:t>the</a:t>
            </a:r>
            <a:r>
              <a:rPr lang="en-GB" spc="114" dirty="0">
                <a:latin typeface="Verdana"/>
                <a:cs typeface="Verdana"/>
              </a:rPr>
              <a:t>  </a:t>
            </a:r>
            <a:r>
              <a:rPr lang="en-GB" dirty="0">
                <a:latin typeface="Verdana"/>
                <a:cs typeface="Verdana"/>
              </a:rPr>
              <a:t>value</a:t>
            </a:r>
            <a:r>
              <a:rPr lang="en-GB" spc="120" dirty="0">
                <a:latin typeface="Verdana"/>
                <a:cs typeface="Verdana"/>
              </a:rPr>
              <a:t>  </a:t>
            </a:r>
            <a:r>
              <a:rPr lang="en-GB" dirty="0">
                <a:latin typeface="Verdana"/>
                <a:cs typeface="Verdana"/>
              </a:rPr>
              <a:t>of</a:t>
            </a:r>
            <a:r>
              <a:rPr lang="en-GB" spc="105" dirty="0">
                <a:latin typeface="Verdana"/>
                <a:cs typeface="Verdana"/>
              </a:rPr>
              <a:t>  </a:t>
            </a:r>
            <a:r>
              <a:rPr lang="en-GB" dirty="0">
                <a:latin typeface="Verdana"/>
                <a:cs typeface="Verdana"/>
              </a:rPr>
              <a:t>all</a:t>
            </a:r>
            <a:r>
              <a:rPr lang="en-GB" spc="114" dirty="0">
                <a:latin typeface="Verdana"/>
                <a:cs typeface="Verdana"/>
              </a:rPr>
              <a:t>  </a:t>
            </a:r>
            <a:r>
              <a:rPr lang="en-GB" spc="-10" dirty="0">
                <a:latin typeface="Verdana"/>
                <a:cs typeface="Verdana"/>
              </a:rPr>
              <a:t>other</a:t>
            </a:r>
            <a:endParaRPr lang="en-GB" dirty="0">
              <a:latin typeface="Verdana"/>
              <a:cs typeface="Verdana"/>
            </a:endParaRPr>
          </a:p>
          <a:p>
            <a:pPr marL="234950" marR="7620" algn="just">
              <a:lnSpc>
                <a:spcPct val="102600"/>
              </a:lnSpc>
              <a:spcBef>
                <a:spcPts val="10"/>
              </a:spcBef>
            </a:pPr>
            <a:r>
              <a:rPr lang="en-GB" dirty="0">
                <a:latin typeface="Verdana"/>
                <a:cs typeface="Verdana"/>
              </a:rPr>
              <a:t>advantages</a:t>
            </a:r>
            <a:r>
              <a:rPr lang="en-GB" spc="400" dirty="0">
                <a:latin typeface="Verdana"/>
                <a:cs typeface="Verdana"/>
              </a:rPr>
              <a:t> </a:t>
            </a:r>
            <a:r>
              <a:rPr lang="en-GB" dirty="0">
                <a:latin typeface="Verdana"/>
                <a:cs typeface="Verdana"/>
              </a:rPr>
              <a:t>enjoyed</a:t>
            </a:r>
            <a:r>
              <a:rPr lang="en-GB" spc="395" dirty="0">
                <a:latin typeface="Verdana"/>
                <a:cs typeface="Verdana"/>
              </a:rPr>
              <a:t> </a:t>
            </a:r>
            <a:r>
              <a:rPr lang="en-GB" dirty="0">
                <a:latin typeface="Verdana"/>
                <a:cs typeface="Verdana"/>
              </a:rPr>
              <a:t>by</a:t>
            </a:r>
            <a:r>
              <a:rPr lang="en-GB" spc="409" dirty="0">
                <a:latin typeface="Verdana"/>
                <a:cs typeface="Verdana"/>
              </a:rPr>
              <a:t> </a:t>
            </a:r>
            <a:r>
              <a:rPr lang="en-GB" dirty="0">
                <a:latin typeface="Verdana"/>
                <a:cs typeface="Verdana"/>
              </a:rPr>
              <a:t>the</a:t>
            </a:r>
            <a:r>
              <a:rPr lang="en-GB" spc="405" dirty="0">
                <a:latin typeface="Verdana"/>
                <a:cs typeface="Verdana"/>
              </a:rPr>
              <a:t> </a:t>
            </a:r>
            <a:r>
              <a:rPr lang="en-GB" dirty="0">
                <a:latin typeface="Verdana"/>
                <a:cs typeface="Verdana"/>
              </a:rPr>
              <a:t>incumbent</a:t>
            </a:r>
            <a:r>
              <a:rPr lang="en-GB" spc="409" dirty="0">
                <a:latin typeface="Verdana"/>
                <a:cs typeface="Verdana"/>
              </a:rPr>
              <a:t> </a:t>
            </a:r>
            <a:r>
              <a:rPr lang="en-GB" dirty="0">
                <a:latin typeface="Verdana"/>
                <a:cs typeface="Verdana"/>
              </a:rPr>
              <a:t>supplier</a:t>
            </a:r>
            <a:r>
              <a:rPr lang="en-GB" spc="395" dirty="0">
                <a:latin typeface="Verdana"/>
                <a:cs typeface="Verdana"/>
              </a:rPr>
              <a:t> </a:t>
            </a:r>
            <a:r>
              <a:rPr lang="en-GB" dirty="0">
                <a:latin typeface="Verdana"/>
                <a:cs typeface="Verdana"/>
              </a:rPr>
              <a:t>based</a:t>
            </a:r>
            <a:r>
              <a:rPr lang="en-GB" spc="395" dirty="0">
                <a:latin typeface="Verdana"/>
                <a:cs typeface="Verdana"/>
              </a:rPr>
              <a:t> </a:t>
            </a:r>
            <a:r>
              <a:rPr lang="en-GB" dirty="0">
                <a:latin typeface="Verdana"/>
                <a:cs typeface="Verdana"/>
              </a:rPr>
              <a:t>on</a:t>
            </a:r>
            <a:r>
              <a:rPr lang="en-GB" spc="395" dirty="0">
                <a:latin typeface="Verdana"/>
                <a:cs typeface="Verdana"/>
              </a:rPr>
              <a:t> </a:t>
            </a:r>
            <a:r>
              <a:rPr lang="en-GB" dirty="0">
                <a:latin typeface="Verdana"/>
                <a:cs typeface="Verdana"/>
              </a:rPr>
              <a:t>lower</a:t>
            </a:r>
            <a:r>
              <a:rPr lang="en-GB" spc="395" dirty="0">
                <a:latin typeface="Verdana"/>
                <a:cs typeface="Verdana"/>
              </a:rPr>
              <a:t> </a:t>
            </a:r>
            <a:r>
              <a:rPr lang="en-GB" dirty="0">
                <a:latin typeface="Verdana"/>
                <a:cs typeface="Verdana"/>
              </a:rPr>
              <a:t>costs</a:t>
            </a:r>
            <a:r>
              <a:rPr lang="en-GB" spc="405" dirty="0">
                <a:latin typeface="Verdana"/>
                <a:cs typeface="Verdana"/>
              </a:rPr>
              <a:t> </a:t>
            </a:r>
            <a:r>
              <a:rPr lang="en-GB" spc="-25" dirty="0">
                <a:latin typeface="Verdana"/>
                <a:cs typeface="Verdana"/>
              </a:rPr>
              <a:t>or </a:t>
            </a:r>
            <a:r>
              <a:rPr lang="en-GB" dirty="0">
                <a:latin typeface="Verdana"/>
                <a:cs typeface="Verdana"/>
              </a:rPr>
              <a:t>superior</a:t>
            </a:r>
            <a:r>
              <a:rPr lang="en-GB" spc="35" dirty="0">
                <a:latin typeface="Verdana"/>
                <a:cs typeface="Verdana"/>
              </a:rPr>
              <a:t> </a:t>
            </a:r>
            <a:r>
              <a:rPr lang="en-GB" dirty="0">
                <a:latin typeface="Verdana"/>
                <a:cs typeface="Verdana"/>
              </a:rPr>
              <a:t>product</a:t>
            </a:r>
            <a:r>
              <a:rPr lang="en-GB" spc="45" dirty="0">
                <a:latin typeface="Verdana"/>
                <a:cs typeface="Verdana"/>
              </a:rPr>
              <a:t> </a:t>
            </a:r>
            <a:r>
              <a:rPr lang="en-GB" dirty="0">
                <a:latin typeface="Verdana"/>
                <a:cs typeface="Verdana"/>
              </a:rPr>
              <a:t>quality,</a:t>
            </a:r>
            <a:r>
              <a:rPr lang="en-GB" spc="35" dirty="0">
                <a:latin typeface="Verdana"/>
                <a:cs typeface="Verdana"/>
              </a:rPr>
              <a:t> </a:t>
            </a:r>
            <a:r>
              <a:rPr lang="en-GB" dirty="0">
                <a:latin typeface="Verdana"/>
                <a:cs typeface="Verdana"/>
              </a:rPr>
              <a:t>real</a:t>
            </a:r>
            <a:r>
              <a:rPr lang="en-GB" spc="50" dirty="0">
                <a:latin typeface="Verdana"/>
                <a:cs typeface="Verdana"/>
              </a:rPr>
              <a:t> </a:t>
            </a:r>
            <a:r>
              <a:rPr lang="en-GB" dirty="0">
                <a:latin typeface="Verdana"/>
                <a:cs typeface="Verdana"/>
              </a:rPr>
              <a:t>or</a:t>
            </a:r>
            <a:r>
              <a:rPr lang="en-GB" spc="35" dirty="0">
                <a:latin typeface="Verdana"/>
                <a:cs typeface="Verdana"/>
              </a:rPr>
              <a:t> </a:t>
            </a:r>
            <a:r>
              <a:rPr lang="en-GB" spc="-10" dirty="0">
                <a:latin typeface="Verdana"/>
                <a:cs typeface="Verdana"/>
              </a:rPr>
              <a:t>perceived.</a:t>
            </a:r>
            <a:endParaRPr lang="en-GB" dirty="0">
              <a:latin typeface="Verdana"/>
              <a:cs typeface="Verdana"/>
            </a:endParaRPr>
          </a:p>
          <a:p>
            <a:endParaRPr lang="en-US" dirty="0"/>
          </a:p>
        </p:txBody>
      </p:sp>
    </p:spTree>
    <p:extLst>
      <p:ext uri="{BB962C8B-B14F-4D97-AF65-F5344CB8AC3E}">
        <p14:creationId xmlns:p14="http://schemas.microsoft.com/office/powerpoint/2010/main" val="308505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FB75F-61F3-40AC-8AE3-6E914370253D}"/>
              </a:ext>
            </a:extLst>
          </p:cNvPr>
          <p:cNvSpPr>
            <a:spLocks noGrp="1"/>
          </p:cNvSpPr>
          <p:nvPr>
            <p:ph idx="1"/>
          </p:nvPr>
        </p:nvSpPr>
        <p:spPr>
          <a:xfrm>
            <a:off x="177800" y="0"/>
            <a:ext cx="11176000" cy="6176963"/>
          </a:xfrm>
        </p:spPr>
        <p:txBody>
          <a:bodyPr>
            <a:normAutofit fontScale="92500" lnSpcReduction="20000"/>
          </a:bodyPr>
          <a:lstStyle/>
          <a:p>
            <a:pPr>
              <a:lnSpc>
                <a:spcPct val="100000"/>
              </a:lnSpc>
              <a:spcBef>
                <a:spcPts val="65"/>
              </a:spcBef>
            </a:pPr>
            <a:endParaRPr lang="en-GB" dirty="0">
              <a:latin typeface="Verdana"/>
              <a:cs typeface="Verdana"/>
            </a:endParaRPr>
          </a:p>
          <a:p>
            <a:pPr marL="12700" algn="just">
              <a:lnSpc>
                <a:spcPct val="100000"/>
              </a:lnSpc>
            </a:pPr>
            <a:r>
              <a:rPr lang="en-GB" b="1" dirty="0">
                <a:latin typeface="Verdana"/>
                <a:cs typeface="Verdana"/>
              </a:rPr>
              <a:t>Valuation</a:t>
            </a:r>
            <a:r>
              <a:rPr lang="en-GB" b="1" spc="35" dirty="0">
                <a:latin typeface="Verdana"/>
                <a:cs typeface="Verdana"/>
              </a:rPr>
              <a:t> </a:t>
            </a:r>
            <a:r>
              <a:rPr lang="en-GB" b="1" dirty="0">
                <a:latin typeface="Verdana"/>
                <a:cs typeface="Verdana"/>
              </a:rPr>
              <a:t>principle</a:t>
            </a:r>
            <a:r>
              <a:rPr lang="en-GB" b="1" spc="35" dirty="0">
                <a:latin typeface="Verdana"/>
                <a:cs typeface="Verdana"/>
              </a:rPr>
              <a:t> </a:t>
            </a:r>
            <a:r>
              <a:rPr lang="en-GB" b="1" dirty="0">
                <a:latin typeface="Verdana"/>
                <a:cs typeface="Verdana"/>
              </a:rPr>
              <a:t>can</a:t>
            </a:r>
            <a:r>
              <a:rPr lang="en-GB" b="1" spc="40" dirty="0">
                <a:latin typeface="Verdana"/>
                <a:cs typeface="Verdana"/>
              </a:rPr>
              <a:t> </a:t>
            </a:r>
            <a:r>
              <a:rPr lang="en-GB" b="1" dirty="0">
                <a:latin typeface="Verdana"/>
                <a:cs typeface="Verdana"/>
              </a:rPr>
              <a:t>be</a:t>
            </a:r>
            <a:r>
              <a:rPr lang="en-GB" b="1" spc="45" dirty="0">
                <a:latin typeface="Verdana"/>
                <a:cs typeface="Verdana"/>
              </a:rPr>
              <a:t> </a:t>
            </a:r>
            <a:r>
              <a:rPr lang="en-GB" b="1" dirty="0">
                <a:latin typeface="Verdana"/>
                <a:cs typeface="Verdana"/>
              </a:rPr>
              <a:t>used</a:t>
            </a:r>
            <a:r>
              <a:rPr lang="en-GB" b="1" spc="30" dirty="0">
                <a:latin typeface="Verdana"/>
                <a:cs typeface="Verdana"/>
              </a:rPr>
              <a:t> </a:t>
            </a:r>
            <a:r>
              <a:rPr lang="en-GB" b="1" dirty="0">
                <a:latin typeface="Verdana"/>
                <a:cs typeface="Verdana"/>
              </a:rPr>
              <a:t>for</a:t>
            </a:r>
            <a:r>
              <a:rPr lang="en-GB" b="1" spc="25" dirty="0">
                <a:latin typeface="Verdana"/>
                <a:cs typeface="Verdana"/>
              </a:rPr>
              <a:t> </a:t>
            </a:r>
            <a:r>
              <a:rPr lang="en-GB" b="1" dirty="0">
                <a:latin typeface="Verdana"/>
                <a:cs typeface="Verdana"/>
              </a:rPr>
              <a:t>several</a:t>
            </a:r>
            <a:r>
              <a:rPr lang="en-GB" b="1" spc="35" dirty="0">
                <a:latin typeface="Verdana"/>
                <a:cs typeface="Verdana"/>
              </a:rPr>
              <a:t> </a:t>
            </a:r>
            <a:r>
              <a:rPr lang="en-GB" b="1" spc="-10" dirty="0">
                <a:latin typeface="Verdana"/>
                <a:cs typeface="Verdana"/>
              </a:rPr>
              <a:t>purposes</a:t>
            </a:r>
            <a:r>
              <a:rPr lang="en-GB" spc="-10" dirty="0">
                <a:latin typeface="Verdana"/>
                <a:cs typeface="Verdana"/>
              </a:rPr>
              <a:t>:</a:t>
            </a:r>
            <a:endParaRPr lang="en-GB" dirty="0">
              <a:latin typeface="Verdana"/>
              <a:cs typeface="Verdana"/>
            </a:endParaRPr>
          </a:p>
          <a:p>
            <a:pPr marL="233679" marR="6350" indent="-221615" algn="just">
              <a:lnSpc>
                <a:spcPct val="102600"/>
              </a:lnSpc>
              <a:spcBef>
                <a:spcPts val="600"/>
              </a:spcBef>
              <a:buFont typeface="Wingdings"/>
              <a:buChar char=""/>
              <a:tabLst>
                <a:tab pos="234950" algn="l"/>
              </a:tabLst>
            </a:pPr>
            <a:r>
              <a:rPr lang="en-GB" dirty="0">
                <a:latin typeface="Verdana"/>
                <a:cs typeface="Verdana"/>
              </a:rPr>
              <a:t>First</a:t>
            </a:r>
            <a:r>
              <a:rPr lang="en-GB" spc="114" dirty="0">
                <a:latin typeface="Verdana"/>
                <a:cs typeface="Verdana"/>
              </a:rPr>
              <a:t> </a:t>
            </a:r>
            <a:r>
              <a:rPr lang="en-GB" dirty="0">
                <a:latin typeface="Verdana"/>
                <a:cs typeface="Verdana"/>
              </a:rPr>
              <a:t>by</a:t>
            </a:r>
            <a:r>
              <a:rPr lang="en-GB" spc="125" dirty="0">
                <a:latin typeface="Verdana"/>
                <a:cs typeface="Verdana"/>
              </a:rPr>
              <a:t> </a:t>
            </a:r>
            <a:r>
              <a:rPr lang="en-GB" dirty="0">
                <a:latin typeface="Verdana"/>
                <a:cs typeface="Verdana"/>
              </a:rPr>
              <a:t>anticipating</a:t>
            </a:r>
            <a:r>
              <a:rPr lang="en-GB" spc="114" dirty="0">
                <a:latin typeface="Verdana"/>
                <a:cs typeface="Verdana"/>
              </a:rPr>
              <a:t> </a:t>
            </a:r>
            <a:r>
              <a:rPr lang="en-GB" dirty="0">
                <a:latin typeface="Verdana"/>
                <a:cs typeface="Verdana"/>
              </a:rPr>
              <a:t>the</a:t>
            </a:r>
            <a:r>
              <a:rPr lang="en-GB" spc="135" dirty="0">
                <a:latin typeface="Verdana"/>
                <a:cs typeface="Verdana"/>
              </a:rPr>
              <a:t> </a:t>
            </a:r>
            <a:r>
              <a:rPr lang="en-GB" dirty="0">
                <a:latin typeface="Verdana"/>
                <a:cs typeface="Verdana"/>
              </a:rPr>
              <a:t>value</a:t>
            </a:r>
            <a:r>
              <a:rPr lang="en-GB" spc="110" dirty="0">
                <a:latin typeface="Verdana"/>
                <a:cs typeface="Verdana"/>
              </a:rPr>
              <a:t> </a:t>
            </a:r>
            <a:r>
              <a:rPr lang="en-GB" dirty="0">
                <a:latin typeface="Verdana"/>
                <a:cs typeface="Verdana"/>
              </a:rPr>
              <a:t>of</a:t>
            </a:r>
            <a:r>
              <a:rPr lang="en-GB" spc="125" dirty="0">
                <a:latin typeface="Verdana"/>
                <a:cs typeface="Verdana"/>
              </a:rPr>
              <a:t> </a:t>
            </a:r>
            <a:r>
              <a:rPr lang="en-GB" dirty="0">
                <a:latin typeface="Verdana"/>
                <a:cs typeface="Verdana"/>
              </a:rPr>
              <a:t>tomorrows</a:t>
            </a:r>
            <a:r>
              <a:rPr lang="en-GB" spc="114" dirty="0">
                <a:latin typeface="Verdana"/>
                <a:cs typeface="Verdana"/>
              </a:rPr>
              <a:t> </a:t>
            </a:r>
            <a:r>
              <a:rPr lang="en-GB" dirty="0">
                <a:latin typeface="Verdana"/>
                <a:cs typeface="Verdana"/>
              </a:rPr>
              <a:t>installed</a:t>
            </a:r>
            <a:r>
              <a:rPr lang="en-GB" spc="114" dirty="0">
                <a:latin typeface="Verdana"/>
                <a:cs typeface="Verdana"/>
              </a:rPr>
              <a:t> </a:t>
            </a:r>
            <a:r>
              <a:rPr lang="en-GB" dirty="0">
                <a:latin typeface="Verdana"/>
                <a:cs typeface="Verdana"/>
              </a:rPr>
              <a:t>base</a:t>
            </a:r>
            <a:r>
              <a:rPr lang="en-GB" spc="120" dirty="0">
                <a:latin typeface="Verdana"/>
                <a:cs typeface="Verdana"/>
              </a:rPr>
              <a:t> </a:t>
            </a:r>
            <a:r>
              <a:rPr lang="en-GB" dirty="0">
                <a:latin typeface="Verdana"/>
                <a:cs typeface="Verdana"/>
              </a:rPr>
              <a:t>of</a:t>
            </a:r>
            <a:r>
              <a:rPr lang="en-GB" spc="120" dirty="0">
                <a:latin typeface="Verdana"/>
                <a:cs typeface="Verdana"/>
              </a:rPr>
              <a:t> </a:t>
            </a:r>
            <a:r>
              <a:rPr lang="en-GB" dirty="0">
                <a:latin typeface="Verdana"/>
                <a:cs typeface="Verdana"/>
              </a:rPr>
              <a:t>customers</a:t>
            </a:r>
            <a:r>
              <a:rPr lang="en-GB" spc="125" dirty="0">
                <a:latin typeface="Verdana"/>
                <a:cs typeface="Verdana"/>
              </a:rPr>
              <a:t> </a:t>
            </a:r>
            <a:r>
              <a:rPr lang="en-GB" spc="-25" dirty="0">
                <a:latin typeface="Verdana"/>
                <a:cs typeface="Verdana"/>
              </a:rPr>
              <a:t>you 	</a:t>
            </a:r>
            <a:r>
              <a:rPr lang="en-GB" dirty="0">
                <a:latin typeface="Verdana"/>
                <a:cs typeface="Verdana"/>
              </a:rPr>
              <a:t>can</a:t>
            </a:r>
            <a:r>
              <a:rPr lang="en-GB" spc="215" dirty="0">
                <a:latin typeface="Verdana"/>
                <a:cs typeface="Verdana"/>
              </a:rPr>
              <a:t> </a:t>
            </a:r>
            <a:r>
              <a:rPr lang="en-GB" dirty="0">
                <a:latin typeface="Verdana"/>
                <a:cs typeface="Verdana"/>
              </a:rPr>
              <a:t>determine</a:t>
            </a:r>
            <a:r>
              <a:rPr lang="en-GB" spc="229" dirty="0">
                <a:latin typeface="Verdana"/>
                <a:cs typeface="Verdana"/>
              </a:rPr>
              <a:t> </a:t>
            </a:r>
            <a:r>
              <a:rPr lang="en-GB" dirty="0">
                <a:latin typeface="Verdana"/>
                <a:cs typeface="Verdana"/>
              </a:rPr>
              <a:t>how</a:t>
            </a:r>
            <a:r>
              <a:rPr lang="en-GB" spc="220" dirty="0">
                <a:latin typeface="Verdana"/>
                <a:cs typeface="Verdana"/>
              </a:rPr>
              <a:t> </a:t>
            </a:r>
            <a:r>
              <a:rPr lang="en-GB" dirty="0">
                <a:latin typeface="Verdana"/>
                <a:cs typeface="Verdana"/>
              </a:rPr>
              <a:t>much</a:t>
            </a:r>
            <a:r>
              <a:rPr lang="en-GB" spc="235" dirty="0">
                <a:latin typeface="Verdana"/>
                <a:cs typeface="Verdana"/>
              </a:rPr>
              <a:t> </a:t>
            </a:r>
            <a:r>
              <a:rPr lang="en-GB" dirty="0">
                <a:latin typeface="Verdana"/>
                <a:cs typeface="Verdana"/>
              </a:rPr>
              <a:t>to</a:t>
            </a:r>
            <a:r>
              <a:rPr lang="en-GB" spc="229" dirty="0">
                <a:latin typeface="Verdana"/>
                <a:cs typeface="Verdana"/>
              </a:rPr>
              <a:t> </a:t>
            </a:r>
            <a:r>
              <a:rPr lang="en-GB" dirty="0">
                <a:latin typeface="Verdana"/>
                <a:cs typeface="Verdana"/>
              </a:rPr>
              <a:t>invest</a:t>
            </a:r>
            <a:r>
              <a:rPr lang="en-GB" spc="229" dirty="0">
                <a:latin typeface="Verdana"/>
                <a:cs typeface="Verdana"/>
              </a:rPr>
              <a:t> </a:t>
            </a:r>
            <a:r>
              <a:rPr lang="en-GB" dirty="0">
                <a:latin typeface="Verdana"/>
                <a:cs typeface="Verdana"/>
              </a:rPr>
              <a:t>today-in</a:t>
            </a:r>
            <a:r>
              <a:rPr lang="en-GB" spc="210" dirty="0">
                <a:latin typeface="Verdana"/>
                <a:cs typeface="Verdana"/>
              </a:rPr>
              <a:t> </a:t>
            </a:r>
            <a:r>
              <a:rPr lang="en-GB" dirty="0">
                <a:latin typeface="Verdana"/>
                <a:cs typeface="Verdana"/>
              </a:rPr>
              <a:t>the</a:t>
            </a:r>
            <a:r>
              <a:rPr lang="en-GB" spc="229" dirty="0">
                <a:latin typeface="Verdana"/>
                <a:cs typeface="Verdana"/>
              </a:rPr>
              <a:t> </a:t>
            </a:r>
            <a:r>
              <a:rPr lang="en-GB" dirty="0">
                <a:latin typeface="Verdana"/>
                <a:cs typeface="Verdana"/>
              </a:rPr>
              <a:t>form</a:t>
            </a:r>
            <a:r>
              <a:rPr lang="en-GB" spc="225" dirty="0">
                <a:latin typeface="Verdana"/>
                <a:cs typeface="Verdana"/>
              </a:rPr>
              <a:t> </a:t>
            </a:r>
            <a:r>
              <a:rPr lang="en-GB" dirty="0">
                <a:latin typeface="Verdana"/>
                <a:cs typeface="Verdana"/>
              </a:rPr>
              <a:t>of</a:t>
            </a:r>
            <a:r>
              <a:rPr lang="en-GB" spc="225" dirty="0">
                <a:latin typeface="Verdana"/>
                <a:cs typeface="Verdana"/>
              </a:rPr>
              <a:t> </a:t>
            </a:r>
            <a:r>
              <a:rPr lang="en-GB" dirty="0">
                <a:latin typeface="Verdana"/>
                <a:cs typeface="Verdana"/>
              </a:rPr>
              <a:t>price</a:t>
            </a:r>
            <a:r>
              <a:rPr lang="en-GB" spc="229" dirty="0">
                <a:latin typeface="Verdana"/>
                <a:cs typeface="Verdana"/>
              </a:rPr>
              <a:t> </a:t>
            </a:r>
            <a:r>
              <a:rPr lang="en-GB" spc="-10" dirty="0">
                <a:latin typeface="Verdana"/>
                <a:cs typeface="Verdana"/>
              </a:rPr>
              <a:t>discounting, 	</a:t>
            </a:r>
            <a:r>
              <a:rPr lang="en-GB" dirty="0">
                <a:latin typeface="Verdana"/>
                <a:cs typeface="Verdana"/>
              </a:rPr>
              <a:t>advertising</a:t>
            </a:r>
            <a:r>
              <a:rPr lang="en-GB" spc="190" dirty="0">
                <a:latin typeface="Verdana"/>
                <a:cs typeface="Verdana"/>
              </a:rPr>
              <a:t> </a:t>
            </a:r>
            <a:r>
              <a:rPr lang="en-GB" dirty="0">
                <a:latin typeface="Verdana"/>
                <a:cs typeface="Verdana"/>
              </a:rPr>
              <a:t>or</a:t>
            </a:r>
            <a:r>
              <a:rPr lang="en-GB" spc="204" dirty="0">
                <a:latin typeface="Verdana"/>
                <a:cs typeface="Verdana"/>
              </a:rPr>
              <a:t> </a:t>
            </a:r>
            <a:r>
              <a:rPr lang="en-GB" dirty="0">
                <a:latin typeface="Verdana"/>
                <a:cs typeface="Verdana"/>
              </a:rPr>
              <a:t>R&amp;D,</a:t>
            </a:r>
            <a:r>
              <a:rPr lang="en-GB" spc="204" dirty="0">
                <a:latin typeface="Verdana"/>
                <a:cs typeface="Verdana"/>
              </a:rPr>
              <a:t> </a:t>
            </a:r>
            <a:r>
              <a:rPr lang="en-GB" dirty="0">
                <a:latin typeface="Verdana"/>
                <a:cs typeface="Verdana"/>
              </a:rPr>
              <a:t>for</a:t>
            </a:r>
            <a:r>
              <a:rPr lang="en-GB" spc="190" dirty="0">
                <a:latin typeface="Verdana"/>
                <a:cs typeface="Verdana"/>
              </a:rPr>
              <a:t> </a:t>
            </a:r>
            <a:r>
              <a:rPr lang="en-GB" dirty="0">
                <a:latin typeface="Verdana"/>
                <a:cs typeface="Verdana"/>
              </a:rPr>
              <a:t>example-</a:t>
            </a:r>
            <a:r>
              <a:rPr lang="en-GB" spc="195" dirty="0">
                <a:latin typeface="Verdana"/>
                <a:cs typeface="Verdana"/>
              </a:rPr>
              <a:t> </a:t>
            </a:r>
            <a:r>
              <a:rPr lang="en-GB" dirty="0">
                <a:latin typeface="Verdana"/>
                <a:cs typeface="Verdana"/>
              </a:rPr>
              <a:t>to</a:t>
            </a:r>
            <a:r>
              <a:rPr lang="en-GB" spc="195" dirty="0">
                <a:latin typeface="Verdana"/>
                <a:cs typeface="Verdana"/>
              </a:rPr>
              <a:t> </a:t>
            </a:r>
            <a:r>
              <a:rPr lang="en-GB" dirty="0">
                <a:latin typeface="Verdana"/>
                <a:cs typeface="Verdana"/>
              </a:rPr>
              <a:t>attract</a:t>
            </a:r>
            <a:r>
              <a:rPr lang="en-GB" spc="195" dirty="0">
                <a:latin typeface="Verdana"/>
                <a:cs typeface="Verdana"/>
              </a:rPr>
              <a:t> </a:t>
            </a:r>
            <a:r>
              <a:rPr lang="en-GB" dirty="0">
                <a:latin typeface="Verdana"/>
                <a:cs typeface="Verdana"/>
              </a:rPr>
              <a:t>more</a:t>
            </a:r>
            <a:r>
              <a:rPr lang="en-GB" spc="215" dirty="0">
                <a:latin typeface="Verdana"/>
                <a:cs typeface="Verdana"/>
              </a:rPr>
              <a:t> </a:t>
            </a:r>
            <a:r>
              <a:rPr lang="en-GB" dirty="0">
                <a:latin typeface="Verdana"/>
                <a:cs typeface="Verdana"/>
              </a:rPr>
              <a:t>customers</a:t>
            </a:r>
            <a:r>
              <a:rPr lang="en-GB" spc="190" dirty="0">
                <a:latin typeface="Verdana"/>
                <a:cs typeface="Verdana"/>
              </a:rPr>
              <a:t> </a:t>
            </a:r>
            <a:r>
              <a:rPr lang="en-GB" dirty="0">
                <a:latin typeface="Verdana"/>
                <a:cs typeface="Verdana"/>
              </a:rPr>
              <a:t>and</a:t>
            </a:r>
            <a:r>
              <a:rPr lang="en-GB" spc="200" dirty="0">
                <a:latin typeface="Verdana"/>
                <a:cs typeface="Verdana"/>
              </a:rPr>
              <a:t> </a:t>
            </a:r>
            <a:r>
              <a:rPr lang="en-GB" dirty="0">
                <a:latin typeface="Verdana"/>
                <a:cs typeface="Verdana"/>
              </a:rPr>
              <a:t>build</a:t>
            </a:r>
            <a:r>
              <a:rPr lang="en-GB" spc="190" dirty="0">
                <a:latin typeface="Verdana"/>
                <a:cs typeface="Verdana"/>
              </a:rPr>
              <a:t> </a:t>
            </a:r>
            <a:r>
              <a:rPr lang="en-GB" spc="-20" dirty="0">
                <a:latin typeface="Verdana"/>
                <a:cs typeface="Verdana"/>
              </a:rPr>
              <a:t>that 	</a:t>
            </a:r>
            <a:r>
              <a:rPr lang="en-GB" dirty="0">
                <a:latin typeface="Verdana"/>
                <a:cs typeface="Verdana"/>
              </a:rPr>
              <a:t>installed</a:t>
            </a:r>
            <a:r>
              <a:rPr lang="en-GB" spc="65" dirty="0">
                <a:latin typeface="Verdana"/>
                <a:cs typeface="Verdana"/>
              </a:rPr>
              <a:t> </a:t>
            </a:r>
            <a:r>
              <a:rPr lang="en-GB" spc="-20" dirty="0">
                <a:latin typeface="Verdana"/>
                <a:cs typeface="Verdana"/>
              </a:rPr>
              <a:t>base.</a:t>
            </a:r>
            <a:endParaRPr lang="en-GB" dirty="0">
              <a:latin typeface="Verdana"/>
              <a:cs typeface="Verdana"/>
            </a:endParaRPr>
          </a:p>
          <a:p>
            <a:pPr marL="233679" marR="6350" indent="-221615" algn="just">
              <a:lnSpc>
                <a:spcPct val="102800"/>
              </a:lnSpc>
              <a:spcBef>
                <a:spcPts val="10"/>
              </a:spcBef>
              <a:buFont typeface="Wingdings"/>
              <a:buChar char=""/>
              <a:tabLst>
                <a:tab pos="234950" algn="l"/>
              </a:tabLst>
            </a:pPr>
            <a:r>
              <a:rPr lang="en-GB" dirty="0">
                <a:latin typeface="Verdana"/>
                <a:cs typeface="Verdana"/>
              </a:rPr>
              <a:t>Second,</a:t>
            </a:r>
            <a:r>
              <a:rPr lang="en-GB" spc="250" dirty="0">
                <a:latin typeface="Verdana"/>
                <a:cs typeface="Verdana"/>
              </a:rPr>
              <a:t> </a:t>
            </a:r>
            <a:r>
              <a:rPr lang="en-GB" dirty="0">
                <a:latin typeface="Verdana"/>
                <a:cs typeface="Verdana"/>
              </a:rPr>
              <a:t>you</a:t>
            </a:r>
            <a:r>
              <a:rPr lang="en-GB" spc="250" dirty="0">
                <a:latin typeface="Verdana"/>
                <a:cs typeface="Verdana"/>
              </a:rPr>
              <a:t> </a:t>
            </a:r>
            <a:r>
              <a:rPr lang="en-GB" dirty="0">
                <a:latin typeface="Verdana"/>
                <a:cs typeface="Verdana"/>
              </a:rPr>
              <a:t>can</a:t>
            </a:r>
            <a:r>
              <a:rPr lang="en-GB" spc="235" dirty="0">
                <a:latin typeface="Verdana"/>
                <a:cs typeface="Verdana"/>
              </a:rPr>
              <a:t> </a:t>
            </a:r>
            <a:r>
              <a:rPr lang="en-GB" dirty="0">
                <a:latin typeface="Verdana"/>
                <a:cs typeface="Verdana"/>
              </a:rPr>
              <a:t>use</a:t>
            </a:r>
            <a:r>
              <a:rPr lang="en-GB" spc="254" dirty="0">
                <a:latin typeface="Verdana"/>
                <a:cs typeface="Verdana"/>
              </a:rPr>
              <a:t> </a:t>
            </a:r>
            <a:r>
              <a:rPr lang="en-GB" dirty="0">
                <a:latin typeface="Verdana"/>
                <a:cs typeface="Verdana"/>
              </a:rPr>
              <a:t>these</a:t>
            </a:r>
            <a:r>
              <a:rPr lang="en-GB" spc="254" dirty="0">
                <a:latin typeface="Verdana"/>
                <a:cs typeface="Verdana"/>
              </a:rPr>
              <a:t> </a:t>
            </a:r>
            <a:r>
              <a:rPr lang="en-GB" dirty="0">
                <a:latin typeface="Verdana"/>
                <a:cs typeface="Verdana"/>
              </a:rPr>
              <a:t>methods</a:t>
            </a:r>
            <a:r>
              <a:rPr lang="en-GB" spc="265" dirty="0">
                <a:latin typeface="Verdana"/>
                <a:cs typeface="Verdana"/>
              </a:rPr>
              <a:t> </a:t>
            </a:r>
            <a:r>
              <a:rPr lang="en-GB" dirty="0">
                <a:latin typeface="Verdana"/>
                <a:cs typeface="Verdana"/>
              </a:rPr>
              <a:t>to</a:t>
            </a:r>
            <a:r>
              <a:rPr lang="en-GB" spc="245" dirty="0">
                <a:latin typeface="Verdana"/>
                <a:cs typeface="Verdana"/>
              </a:rPr>
              <a:t> </a:t>
            </a:r>
            <a:r>
              <a:rPr lang="en-GB" dirty="0">
                <a:latin typeface="Verdana"/>
                <a:cs typeface="Verdana"/>
              </a:rPr>
              <a:t>evaluate</a:t>
            </a:r>
            <a:r>
              <a:rPr lang="en-GB" spc="254" dirty="0">
                <a:latin typeface="Verdana"/>
                <a:cs typeface="Verdana"/>
              </a:rPr>
              <a:t> </a:t>
            </a:r>
            <a:r>
              <a:rPr lang="en-GB" dirty="0">
                <a:latin typeface="Verdana"/>
                <a:cs typeface="Verdana"/>
              </a:rPr>
              <a:t>a</a:t>
            </a:r>
            <a:r>
              <a:rPr lang="en-GB" spc="240" dirty="0">
                <a:latin typeface="Verdana"/>
                <a:cs typeface="Verdana"/>
              </a:rPr>
              <a:t> </a:t>
            </a:r>
            <a:r>
              <a:rPr lang="en-GB" dirty="0">
                <a:latin typeface="Verdana"/>
                <a:cs typeface="Verdana"/>
              </a:rPr>
              <a:t>target</a:t>
            </a:r>
            <a:r>
              <a:rPr lang="en-GB" spc="250" dirty="0">
                <a:latin typeface="Verdana"/>
                <a:cs typeface="Verdana"/>
              </a:rPr>
              <a:t> </a:t>
            </a:r>
            <a:r>
              <a:rPr lang="en-GB" dirty="0">
                <a:latin typeface="Verdana"/>
                <a:cs typeface="Verdana"/>
              </a:rPr>
              <a:t>company</a:t>
            </a:r>
            <a:r>
              <a:rPr lang="en-GB" spc="250" dirty="0">
                <a:latin typeface="Verdana"/>
                <a:cs typeface="Verdana"/>
              </a:rPr>
              <a:t> </a:t>
            </a:r>
            <a:r>
              <a:rPr lang="en-GB" spc="-10" dirty="0">
                <a:latin typeface="Verdana"/>
                <a:cs typeface="Verdana"/>
              </a:rPr>
              <a:t>whose 	</a:t>
            </a:r>
            <a:r>
              <a:rPr lang="en-GB" dirty="0">
                <a:latin typeface="Verdana"/>
                <a:cs typeface="Verdana"/>
              </a:rPr>
              <a:t>installed-base</a:t>
            </a:r>
            <a:r>
              <a:rPr lang="en-GB" spc="60" dirty="0">
                <a:latin typeface="Verdana"/>
                <a:cs typeface="Verdana"/>
              </a:rPr>
              <a:t> </a:t>
            </a:r>
            <a:r>
              <a:rPr lang="en-GB" dirty="0">
                <a:latin typeface="Verdana"/>
                <a:cs typeface="Verdana"/>
              </a:rPr>
              <a:t>of</a:t>
            </a:r>
            <a:r>
              <a:rPr lang="en-GB" spc="65" dirty="0">
                <a:latin typeface="Verdana"/>
                <a:cs typeface="Verdana"/>
              </a:rPr>
              <a:t> </a:t>
            </a:r>
            <a:r>
              <a:rPr lang="en-GB" dirty="0">
                <a:latin typeface="Verdana"/>
                <a:cs typeface="Verdana"/>
              </a:rPr>
              <a:t>customers</a:t>
            </a:r>
            <a:r>
              <a:rPr lang="en-GB" spc="65" dirty="0">
                <a:latin typeface="Verdana"/>
                <a:cs typeface="Verdana"/>
              </a:rPr>
              <a:t> </a:t>
            </a:r>
            <a:r>
              <a:rPr lang="en-GB" dirty="0">
                <a:latin typeface="Verdana"/>
                <a:cs typeface="Verdana"/>
              </a:rPr>
              <a:t>constitutes</a:t>
            </a:r>
            <a:r>
              <a:rPr lang="en-GB" spc="70" dirty="0">
                <a:latin typeface="Verdana"/>
                <a:cs typeface="Verdana"/>
              </a:rPr>
              <a:t> </a:t>
            </a:r>
            <a:r>
              <a:rPr lang="en-GB" dirty="0">
                <a:latin typeface="Verdana"/>
                <a:cs typeface="Verdana"/>
              </a:rPr>
              <a:t>a</a:t>
            </a:r>
            <a:r>
              <a:rPr lang="en-GB" spc="75" dirty="0">
                <a:latin typeface="Verdana"/>
                <a:cs typeface="Verdana"/>
              </a:rPr>
              <a:t> </a:t>
            </a:r>
            <a:r>
              <a:rPr lang="en-GB" dirty="0">
                <a:latin typeface="Verdana"/>
                <a:cs typeface="Verdana"/>
              </a:rPr>
              <a:t>major</a:t>
            </a:r>
            <a:r>
              <a:rPr lang="en-GB" spc="55" dirty="0">
                <a:latin typeface="Verdana"/>
                <a:cs typeface="Verdana"/>
              </a:rPr>
              <a:t> </a:t>
            </a:r>
            <a:r>
              <a:rPr lang="en-GB" dirty="0">
                <a:latin typeface="Verdana"/>
                <a:cs typeface="Verdana"/>
              </a:rPr>
              <a:t>asset.</a:t>
            </a:r>
            <a:r>
              <a:rPr lang="en-GB" spc="75" dirty="0">
                <a:latin typeface="Verdana"/>
                <a:cs typeface="Verdana"/>
              </a:rPr>
              <a:t> </a:t>
            </a:r>
            <a:r>
              <a:rPr lang="en-GB" dirty="0">
                <a:latin typeface="Verdana"/>
                <a:cs typeface="Verdana"/>
              </a:rPr>
              <a:t>Rather</a:t>
            </a:r>
            <a:r>
              <a:rPr lang="en-GB" spc="55" dirty="0">
                <a:latin typeface="Verdana"/>
                <a:cs typeface="Verdana"/>
              </a:rPr>
              <a:t> </a:t>
            </a:r>
            <a:r>
              <a:rPr lang="en-GB" dirty="0">
                <a:latin typeface="Verdana"/>
                <a:cs typeface="Verdana"/>
              </a:rPr>
              <a:t>than</a:t>
            </a:r>
            <a:r>
              <a:rPr lang="en-GB" spc="60" dirty="0">
                <a:latin typeface="Verdana"/>
                <a:cs typeface="Verdana"/>
              </a:rPr>
              <a:t> </a:t>
            </a:r>
            <a:r>
              <a:rPr lang="en-GB" dirty="0">
                <a:latin typeface="Verdana"/>
                <a:cs typeface="Verdana"/>
              </a:rPr>
              <a:t>figure</a:t>
            </a:r>
            <a:r>
              <a:rPr lang="en-GB" spc="60" dirty="0">
                <a:latin typeface="Verdana"/>
                <a:cs typeface="Verdana"/>
              </a:rPr>
              <a:t> </a:t>
            </a:r>
            <a:r>
              <a:rPr lang="en-GB" spc="-25" dirty="0">
                <a:latin typeface="Verdana"/>
                <a:cs typeface="Verdana"/>
              </a:rPr>
              <a:t>out 	</a:t>
            </a:r>
            <a:r>
              <a:rPr lang="en-GB" dirty="0">
                <a:latin typeface="Verdana"/>
                <a:cs typeface="Verdana"/>
              </a:rPr>
              <a:t>the</a:t>
            </a:r>
            <a:r>
              <a:rPr lang="en-GB" spc="130" dirty="0">
                <a:latin typeface="Verdana"/>
                <a:cs typeface="Verdana"/>
              </a:rPr>
              <a:t>  </a:t>
            </a:r>
            <a:r>
              <a:rPr lang="en-GB" dirty="0">
                <a:latin typeface="Verdana"/>
                <a:cs typeface="Verdana"/>
              </a:rPr>
              <a:t>revenue</a:t>
            </a:r>
            <a:r>
              <a:rPr lang="en-GB" spc="130" dirty="0">
                <a:latin typeface="Verdana"/>
                <a:cs typeface="Verdana"/>
              </a:rPr>
              <a:t>  </a:t>
            </a:r>
            <a:r>
              <a:rPr lang="en-GB" dirty="0">
                <a:latin typeface="Verdana"/>
                <a:cs typeface="Verdana"/>
              </a:rPr>
              <a:t>and</a:t>
            </a:r>
            <a:r>
              <a:rPr lang="en-GB" spc="135" dirty="0">
                <a:latin typeface="Verdana"/>
                <a:cs typeface="Verdana"/>
              </a:rPr>
              <a:t>  </a:t>
            </a:r>
            <a:r>
              <a:rPr lang="en-GB" dirty="0">
                <a:latin typeface="Verdana"/>
                <a:cs typeface="Verdana"/>
              </a:rPr>
              <a:t>cost</a:t>
            </a:r>
            <a:r>
              <a:rPr lang="en-GB" spc="130" dirty="0">
                <a:latin typeface="Verdana"/>
                <a:cs typeface="Verdana"/>
              </a:rPr>
              <a:t>  </a:t>
            </a:r>
            <a:r>
              <a:rPr lang="en-GB" dirty="0">
                <a:latin typeface="Verdana"/>
                <a:cs typeface="Verdana"/>
              </a:rPr>
              <a:t>streams</a:t>
            </a:r>
            <a:r>
              <a:rPr lang="en-GB" spc="125" dirty="0">
                <a:latin typeface="Verdana"/>
                <a:cs typeface="Verdana"/>
              </a:rPr>
              <a:t>  </a:t>
            </a:r>
            <a:r>
              <a:rPr lang="en-GB" dirty="0">
                <a:latin typeface="Verdana"/>
                <a:cs typeface="Verdana"/>
              </a:rPr>
              <a:t>associated</a:t>
            </a:r>
            <a:r>
              <a:rPr lang="en-GB" spc="125" dirty="0">
                <a:latin typeface="Verdana"/>
                <a:cs typeface="Verdana"/>
              </a:rPr>
              <a:t>  </a:t>
            </a:r>
            <a:r>
              <a:rPr lang="en-GB" dirty="0">
                <a:latin typeface="Verdana"/>
                <a:cs typeface="Verdana"/>
              </a:rPr>
              <a:t>with</a:t>
            </a:r>
            <a:r>
              <a:rPr lang="en-GB" spc="130" dirty="0">
                <a:latin typeface="Verdana"/>
                <a:cs typeface="Verdana"/>
              </a:rPr>
              <a:t>  </a:t>
            </a:r>
            <a:r>
              <a:rPr lang="en-GB" dirty="0">
                <a:latin typeface="Verdana"/>
                <a:cs typeface="Verdana"/>
              </a:rPr>
              <a:t>the</a:t>
            </a:r>
            <a:r>
              <a:rPr lang="en-GB" spc="130" dirty="0">
                <a:latin typeface="Verdana"/>
                <a:cs typeface="Verdana"/>
              </a:rPr>
              <a:t>  </a:t>
            </a:r>
            <a:r>
              <a:rPr lang="en-GB" dirty="0">
                <a:latin typeface="Verdana"/>
                <a:cs typeface="Verdana"/>
              </a:rPr>
              <a:t>target</a:t>
            </a:r>
            <a:r>
              <a:rPr lang="en-GB" spc="125" dirty="0">
                <a:latin typeface="Verdana"/>
                <a:cs typeface="Verdana"/>
              </a:rPr>
              <a:t>  </a:t>
            </a:r>
            <a:r>
              <a:rPr lang="en-GB" spc="-10" dirty="0">
                <a:latin typeface="Verdana"/>
                <a:cs typeface="Verdana"/>
              </a:rPr>
              <a:t>company’s 	</a:t>
            </a:r>
            <a:r>
              <a:rPr lang="en-GB" dirty="0">
                <a:latin typeface="Verdana"/>
                <a:cs typeface="Verdana"/>
              </a:rPr>
              <a:t>customer,</a:t>
            </a:r>
            <a:r>
              <a:rPr lang="en-GB" spc="60" dirty="0">
                <a:latin typeface="Verdana"/>
                <a:cs typeface="Verdana"/>
              </a:rPr>
              <a:t> </a:t>
            </a:r>
            <a:r>
              <a:rPr lang="en-GB" dirty="0">
                <a:latin typeface="Verdana"/>
                <a:cs typeface="Verdana"/>
              </a:rPr>
              <a:t>you</a:t>
            </a:r>
            <a:r>
              <a:rPr lang="en-GB" spc="70" dirty="0">
                <a:latin typeface="Verdana"/>
                <a:cs typeface="Verdana"/>
              </a:rPr>
              <a:t> </a:t>
            </a:r>
            <a:r>
              <a:rPr lang="en-GB" dirty="0">
                <a:latin typeface="Verdana"/>
                <a:cs typeface="Verdana"/>
              </a:rPr>
              <a:t>may</a:t>
            </a:r>
            <a:r>
              <a:rPr lang="en-GB" spc="70" dirty="0">
                <a:latin typeface="Verdana"/>
                <a:cs typeface="Verdana"/>
              </a:rPr>
              <a:t> </a:t>
            </a:r>
            <a:r>
              <a:rPr lang="en-GB" dirty="0">
                <a:latin typeface="Verdana"/>
                <a:cs typeface="Verdana"/>
              </a:rPr>
              <a:t>be</a:t>
            </a:r>
            <a:r>
              <a:rPr lang="en-GB" spc="80" dirty="0">
                <a:latin typeface="Verdana"/>
                <a:cs typeface="Verdana"/>
              </a:rPr>
              <a:t> </a:t>
            </a:r>
            <a:r>
              <a:rPr lang="en-GB" dirty="0">
                <a:latin typeface="Verdana"/>
                <a:cs typeface="Verdana"/>
              </a:rPr>
              <a:t>able</a:t>
            </a:r>
            <a:r>
              <a:rPr lang="en-GB" spc="65" dirty="0">
                <a:latin typeface="Verdana"/>
                <a:cs typeface="Verdana"/>
              </a:rPr>
              <a:t> </a:t>
            </a:r>
            <a:r>
              <a:rPr lang="en-GB" dirty="0">
                <a:latin typeface="Verdana"/>
                <a:cs typeface="Verdana"/>
              </a:rPr>
              <a:t>to</a:t>
            </a:r>
            <a:r>
              <a:rPr lang="en-GB" spc="60" dirty="0">
                <a:latin typeface="Verdana"/>
                <a:cs typeface="Verdana"/>
              </a:rPr>
              <a:t> </a:t>
            </a:r>
            <a:r>
              <a:rPr lang="en-GB" dirty="0">
                <a:latin typeface="Verdana"/>
                <a:cs typeface="Verdana"/>
              </a:rPr>
              <a:t>take</a:t>
            </a:r>
            <a:r>
              <a:rPr lang="en-GB" spc="75" dirty="0">
                <a:latin typeface="Verdana"/>
                <a:cs typeface="Verdana"/>
              </a:rPr>
              <a:t> </a:t>
            </a:r>
            <a:r>
              <a:rPr lang="en-GB" dirty="0">
                <a:latin typeface="Verdana"/>
                <a:cs typeface="Verdana"/>
              </a:rPr>
              <a:t>a</a:t>
            </a:r>
            <a:r>
              <a:rPr lang="en-GB" spc="65" dirty="0">
                <a:latin typeface="Verdana"/>
                <a:cs typeface="Verdana"/>
              </a:rPr>
              <a:t> </a:t>
            </a:r>
            <a:r>
              <a:rPr lang="en-GB" dirty="0">
                <a:latin typeface="Verdana"/>
                <a:cs typeface="Verdana"/>
              </a:rPr>
              <a:t>shortcut</a:t>
            </a:r>
            <a:r>
              <a:rPr lang="en-GB" spc="60" dirty="0">
                <a:latin typeface="Verdana"/>
                <a:cs typeface="Verdana"/>
              </a:rPr>
              <a:t> </a:t>
            </a:r>
            <a:r>
              <a:rPr lang="en-GB" dirty="0">
                <a:latin typeface="Verdana"/>
                <a:cs typeface="Verdana"/>
              </a:rPr>
              <a:t>and</a:t>
            </a:r>
            <a:r>
              <a:rPr lang="en-GB" spc="55" dirty="0">
                <a:latin typeface="Verdana"/>
                <a:cs typeface="Verdana"/>
              </a:rPr>
              <a:t> </a:t>
            </a:r>
            <a:r>
              <a:rPr lang="en-GB" dirty="0">
                <a:latin typeface="Verdana"/>
                <a:cs typeface="Verdana"/>
              </a:rPr>
              <a:t>calculate</a:t>
            </a:r>
            <a:r>
              <a:rPr lang="en-GB" spc="65" dirty="0">
                <a:latin typeface="Verdana"/>
                <a:cs typeface="Verdana"/>
              </a:rPr>
              <a:t> </a:t>
            </a:r>
            <a:r>
              <a:rPr lang="en-GB" dirty="0">
                <a:latin typeface="Verdana"/>
                <a:cs typeface="Verdana"/>
              </a:rPr>
              <a:t>these</a:t>
            </a:r>
            <a:r>
              <a:rPr lang="en-GB" spc="75" dirty="0">
                <a:latin typeface="Verdana"/>
                <a:cs typeface="Verdana"/>
              </a:rPr>
              <a:t> </a:t>
            </a:r>
            <a:r>
              <a:rPr lang="en-GB" spc="-10" dirty="0">
                <a:latin typeface="Verdana"/>
                <a:cs typeface="Verdana"/>
              </a:rPr>
              <a:t>customers 	</a:t>
            </a:r>
            <a:r>
              <a:rPr lang="en-GB" dirty="0">
                <a:latin typeface="Verdana"/>
                <a:cs typeface="Verdana"/>
              </a:rPr>
              <a:t>switching</a:t>
            </a:r>
            <a:r>
              <a:rPr lang="en-GB" spc="50" dirty="0">
                <a:latin typeface="Verdana"/>
                <a:cs typeface="Verdana"/>
              </a:rPr>
              <a:t> </a:t>
            </a:r>
            <a:r>
              <a:rPr lang="en-GB" spc="-10" dirty="0">
                <a:latin typeface="Verdana"/>
                <a:cs typeface="Verdana"/>
              </a:rPr>
              <a:t>costs.</a:t>
            </a:r>
            <a:endParaRPr lang="en-GB" dirty="0">
              <a:latin typeface="Verdana"/>
              <a:cs typeface="Verdana"/>
            </a:endParaRPr>
          </a:p>
          <a:p>
            <a:pPr marL="233679" marR="7620" indent="-221615" algn="just">
              <a:lnSpc>
                <a:spcPct val="102600"/>
              </a:lnSpc>
              <a:buFont typeface="Wingdings"/>
              <a:buChar char=""/>
              <a:tabLst>
                <a:tab pos="234950" algn="l"/>
              </a:tabLst>
            </a:pPr>
            <a:r>
              <a:rPr lang="en-GB" dirty="0">
                <a:latin typeface="Verdana"/>
                <a:cs typeface="Verdana"/>
              </a:rPr>
              <a:t>Third,</a:t>
            </a:r>
            <a:r>
              <a:rPr lang="en-GB" spc="195" dirty="0">
                <a:latin typeface="Verdana"/>
                <a:cs typeface="Verdana"/>
              </a:rPr>
              <a:t>  </a:t>
            </a:r>
            <a:r>
              <a:rPr lang="en-GB" dirty="0">
                <a:latin typeface="Verdana"/>
                <a:cs typeface="Verdana"/>
              </a:rPr>
              <a:t>valuation</a:t>
            </a:r>
            <a:r>
              <a:rPr lang="en-GB" spc="200" dirty="0">
                <a:latin typeface="Verdana"/>
                <a:cs typeface="Verdana"/>
              </a:rPr>
              <a:t>  </a:t>
            </a:r>
            <a:r>
              <a:rPr lang="en-GB" dirty="0">
                <a:latin typeface="Verdana"/>
                <a:cs typeface="Verdana"/>
              </a:rPr>
              <a:t>information</a:t>
            </a:r>
            <a:r>
              <a:rPr lang="en-GB" spc="200" dirty="0">
                <a:latin typeface="Verdana"/>
                <a:cs typeface="Verdana"/>
              </a:rPr>
              <a:t>  </a:t>
            </a:r>
            <a:r>
              <a:rPr lang="en-GB" dirty="0">
                <a:latin typeface="Verdana"/>
                <a:cs typeface="Verdana"/>
              </a:rPr>
              <a:t>will</a:t>
            </a:r>
            <a:r>
              <a:rPr lang="en-GB" spc="200" dirty="0">
                <a:latin typeface="Verdana"/>
                <a:cs typeface="Verdana"/>
              </a:rPr>
              <a:t>  </a:t>
            </a:r>
            <a:r>
              <a:rPr lang="en-GB" dirty="0">
                <a:latin typeface="Verdana"/>
                <a:cs typeface="Verdana"/>
              </a:rPr>
              <a:t>help</a:t>
            </a:r>
            <a:r>
              <a:rPr lang="en-GB" spc="200" dirty="0">
                <a:latin typeface="Verdana"/>
                <a:cs typeface="Verdana"/>
              </a:rPr>
              <a:t>  </a:t>
            </a:r>
            <a:r>
              <a:rPr lang="en-GB" dirty="0">
                <a:latin typeface="Verdana"/>
                <a:cs typeface="Verdana"/>
              </a:rPr>
              <a:t>inform</a:t>
            </a:r>
            <a:r>
              <a:rPr lang="en-GB" spc="200" dirty="0">
                <a:latin typeface="Verdana"/>
                <a:cs typeface="Verdana"/>
              </a:rPr>
              <a:t>  </a:t>
            </a:r>
            <a:r>
              <a:rPr lang="en-GB" dirty="0">
                <a:latin typeface="Verdana"/>
                <a:cs typeface="Verdana"/>
              </a:rPr>
              <a:t>decision</a:t>
            </a:r>
            <a:r>
              <a:rPr lang="en-GB" spc="195" dirty="0">
                <a:latin typeface="Verdana"/>
                <a:cs typeface="Verdana"/>
              </a:rPr>
              <a:t>  </a:t>
            </a:r>
            <a:r>
              <a:rPr lang="en-GB" dirty="0">
                <a:latin typeface="Verdana"/>
                <a:cs typeface="Verdana"/>
              </a:rPr>
              <a:t>affecting</a:t>
            </a:r>
            <a:r>
              <a:rPr lang="en-GB" spc="200" dirty="0">
                <a:latin typeface="Verdana"/>
                <a:cs typeface="Verdana"/>
              </a:rPr>
              <a:t>  </a:t>
            </a:r>
            <a:r>
              <a:rPr lang="en-GB" spc="-20" dirty="0">
                <a:latin typeface="Verdana"/>
                <a:cs typeface="Verdana"/>
              </a:rPr>
              <a:t>your 	</a:t>
            </a:r>
            <a:r>
              <a:rPr lang="en-GB" dirty="0">
                <a:latin typeface="Verdana"/>
                <a:cs typeface="Verdana"/>
              </a:rPr>
              <a:t>customer’s</a:t>
            </a:r>
            <a:r>
              <a:rPr lang="en-GB" spc="245" dirty="0">
                <a:latin typeface="Verdana"/>
                <a:cs typeface="Verdana"/>
              </a:rPr>
              <a:t>  </a:t>
            </a:r>
            <a:r>
              <a:rPr lang="en-GB" dirty="0">
                <a:latin typeface="Verdana"/>
                <a:cs typeface="Verdana"/>
              </a:rPr>
              <a:t>switching</a:t>
            </a:r>
            <a:r>
              <a:rPr lang="en-GB" spc="240" dirty="0">
                <a:latin typeface="Verdana"/>
                <a:cs typeface="Verdana"/>
              </a:rPr>
              <a:t>  </a:t>
            </a:r>
            <a:r>
              <a:rPr lang="en-GB" dirty="0">
                <a:latin typeface="Verdana"/>
                <a:cs typeface="Verdana"/>
              </a:rPr>
              <a:t>costs-</a:t>
            </a:r>
            <a:r>
              <a:rPr lang="en-GB" spc="245" dirty="0">
                <a:latin typeface="Verdana"/>
                <a:cs typeface="Verdana"/>
              </a:rPr>
              <a:t>  </a:t>
            </a:r>
            <a:r>
              <a:rPr lang="en-GB" dirty="0">
                <a:latin typeface="Verdana"/>
                <a:cs typeface="Verdana"/>
              </a:rPr>
              <a:t>for</a:t>
            </a:r>
            <a:r>
              <a:rPr lang="en-GB" spc="240" dirty="0">
                <a:latin typeface="Verdana"/>
                <a:cs typeface="Verdana"/>
              </a:rPr>
              <a:t>  </a:t>
            </a:r>
            <a:r>
              <a:rPr lang="en-GB" dirty="0">
                <a:latin typeface="Verdana"/>
                <a:cs typeface="Verdana"/>
              </a:rPr>
              <a:t>example,</a:t>
            </a:r>
            <a:r>
              <a:rPr lang="en-GB" spc="250" dirty="0">
                <a:latin typeface="Verdana"/>
                <a:cs typeface="Verdana"/>
              </a:rPr>
              <a:t>  </a:t>
            </a:r>
            <a:r>
              <a:rPr lang="en-GB" dirty="0">
                <a:latin typeface="Verdana"/>
                <a:cs typeface="Verdana"/>
              </a:rPr>
              <a:t>your</a:t>
            </a:r>
            <a:r>
              <a:rPr lang="en-GB" spc="240" dirty="0">
                <a:latin typeface="Verdana"/>
                <a:cs typeface="Verdana"/>
              </a:rPr>
              <a:t>  </a:t>
            </a:r>
            <a:r>
              <a:rPr lang="en-GB" dirty="0">
                <a:latin typeface="Verdana"/>
                <a:cs typeface="Verdana"/>
              </a:rPr>
              <a:t>product</a:t>
            </a:r>
            <a:r>
              <a:rPr lang="en-GB" spc="240" dirty="0">
                <a:latin typeface="Verdana"/>
                <a:cs typeface="Verdana"/>
              </a:rPr>
              <a:t>  </a:t>
            </a:r>
            <a:r>
              <a:rPr lang="en-GB" dirty="0">
                <a:latin typeface="Verdana"/>
                <a:cs typeface="Verdana"/>
              </a:rPr>
              <a:t>design</a:t>
            </a:r>
            <a:r>
              <a:rPr lang="en-GB" spc="245" dirty="0">
                <a:latin typeface="Verdana"/>
                <a:cs typeface="Verdana"/>
              </a:rPr>
              <a:t>  </a:t>
            </a:r>
            <a:r>
              <a:rPr lang="en-GB" spc="-25" dirty="0">
                <a:latin typeface="Verdana"/>
                <a:cs typeface="Verdana"/>
              </a:rPr>
              <a:t>and</a:t>
            </a:r>
            <a:endParaRPr lang="en-GB" dirty="0">
              <a:latin typeface="Verdana"/>
              <a:cs typeface="Verdana"/>
            </a:endParaRPr>
          </a:p>
          <a:p>
            <a:pPr marL="234950" algn="just">
              <a:lnSpc>
                <a:spcPct val="100000"/>
              </a:lnSpc>
              <a:spcBef>
                <a:spcPts val="50"/>
              </a:spcBef>
            </a:pPr>
            <a:r>
              <a:rPr lang="en-GB" dirty="0">
                <a:latin typeface="Verdana"/>
                <a:cs typeface="Verdana"/>
              </a:rPr>
              <a:t>compatibility</a:t>
            </a:r>
            <a:r>
              <a:rPr lang="en-GB" spc="100" dirty="0">
                <a:latin typeface="Verdana"/>
                <a:cs typeface="Verdana"/>
              </a:rPr>
              <a:t> </a:t>
            </a:r>
            <a:r>
              <a:rPr lang="en-GB" spc="-10" dirty="0">
                <a:latin typeface="Verdana"/>
                <a:cs typeface="Verdana"/>
              </a:rPr>
              <a:t>decisions.</a:t>
            </a:r>
            <a:endParaRPr lang="en-US" dirty="0"/>
          </a:p>
        </p:txBody>
      </p:sp>
    </p:spTree>
    <p:extLst>
      <p:ext uri="{BB962C8B-B14F-4D97-AF65-F5344CB8AC3E}">
        <p14:creationId xmlns:p14="http://schemas.microsoft.com/office/powerpoint/2010/main" val="387420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C6368-7E02-4FE8-BFA2-2EB5D706B605}"/>
              </a:ext>
            </a:extLst>
          </p:cNvPr>
          <p:cNvSpPr>
            <a:spLocks noGrp="1"/>
          </p:cNvSpPr>
          <p:nvPr>
            <p:ph idx="1"/>
          </p:nvPr>
        </p:nvSpPr>
        <p:spPr>
          <a:xfrm>
            <a:off x="143933" y="127000"/>
            <a:ext cx="11480800" cy="6383867"/>
          </a:xfrm>
        </p:spPr>
        <p:txBody>
          <a:bodyPr>
            <a:normAutofit fontScale="70000" lnSpcReduction="20000"/>
          </a:bodyPr>
          <a:lstStyle/>
          <a:p>
            <a:r>
              <a:rPr lang="en-GB" dirty="0"/>
              <a:t>Types of lock-in</a:t>
            </a:r>
          </a:p>
          <a:p>
            <a:r>
              <a:rPr lang="en-GB" dirty="0"/>
              <a:t> Switching Costs </a:t>
            </a:r>
          </a:p>
          <a:p>
            <a:r>
              <a:rPr lang="en-GB" dirty="0"/>
              <a:t>1 Contractual Commitments</a:t>
            </a:r>
          </a:p>
          <a:p>
            <a:r>
              <a:rPr lang="en-GB" dirty="0"/>
              <a:t> Compensatory or liquidated damages  </a:t>
            </a:r>
            <a:r>
              <a:rPr lang="en-GB" b="1" dirty="0"/>
              <a:t>Switching Costs </a:t>
            </a:r>
          </a:p>
          <a:p>
            <a:r>
              <a:rPr lang="en-GB" dirty="0"/>
              <a:t>2 Durable Purchases </a:t>
            </a:r>
          </a:p>
          <a:p>
            <a:r>
              <a:rPr lang="en-GB" dirty="0"/>
              <a:t>Replacement of equipment, tends to decline with time </a:t>
            </a:r>
            <a:r>
              <a:rPr lang="en-GB" b="1" dirty="0"/>
              <a:t>Switching Cost</a:t>
            </a:r>
            <a:r>
              <a:rPr lang="en-GB" dirty="0"/>
              <a:t>s </a:t>
            </a:r>
          </a:p>
          <a:p>
            <a:r>
              <a:rPr lang="en-GB" dirty="0"/>
              <a:t> 3 Brand-specific training</a:t>
            </a:r>
          </a:p>
          <a:p>
            <a:r>
              <a:rPr lang="en-GB" dirty="0"/>
              <a:t> Learning a new system both direct costs and cost productivity, tends to rise over time </a:t>
            </a:r>
            <a:r>
              <a:rPr lang="en-GB" b="1" dirty="0"/>
              <a:t>Switching Costs </a:t>
            </a:r>
          </a:p>
          <a:p>
            <a:r>
              <a:rPr lang="en-GB" dirty="0"/>
              <a:t>4 Information and Database </a:t>
            </a:r>
          </a:p>
          <a:p>
            <a:r>
              <a:rPr lang="en-GB" dirty="0"/>
              <a:t>Converting data to new format, tends to rise over time as collection grows. </a:t>
            </a:r>
            <a:r>
              <a:rPr lang="en-GB" b="1" dirty="0"/>
              <a:t>Switching Costs </a:t>
            </a:r>
          </a:p>
          <a:p>
            <a:r>
              <a:rPr lang="en-GB" dirty="0"/>
              <a:t> 5 Specialized suppliers </a:t>
            </a:r>
          </a:p>
          <a:p>
            <a:r>
              <a:rPr lang="en-GB" dirty="0"/>
              <a:t>Finding of new suppliers may rise overtime if capabilities are hard to find/maintain. </a:t>
            </a:r>
            <a:r>
              <a:rPr lang="en-GB" b="1" dirty="0"/>
              <a:t>Switching Costs </a:t>
            </a:r>
          </a:p>
          <a:p>
            <a:r>
              <a:rPr lang="en-GB" dirty="0"/>
              <a:t> 6 Search costs </a:t>
            </a:r>
          </a:p>
          <a:p>
            <a:r>
              <a:rPr lang="en-GB" dirty="0"/>
              <a:t>Combined buyers and sellers search costs include learning about quality of alternatives. </a:t>
            </a:r>
            <a:r>
              <a:rPr lang="en-GB" b="1" dirty="0"/>
              <a:t>Switching Costs </a:t>
            </a:r>
          </a:p>
          <a:p>
            <a:r>
              <a:rPr lang="en-GB" dirty="0"/>
              <a:t>7 Loyalty program</a:t>
            </a:r>
          </a:p>
          <a:p>
            <a:r>
              <a:rPr lang="en-GB" dirty="0"/>
              <a:t> Any costs benefits from incumbent suppliers plus possible need to rebuild cumulative use. </a:t>
            </a:r>
            <a:r>
              <a:rPr lang="en-GB" b="1" dirty="0"/>
              <a:t>Switching Costs </a:t>
            </a:r>
            <a:endParaRPr lang="en-US" b="1" dirty="0"/>
          </a:p>
        </p:txBody>
      </p:sp>
    </p:spTree>
    <p:extLst>
      <p:ext uri="{BB962C8B-B14F-4D97-AF65-F5344CB8AC3E}">
        <p14:creationId xmlns:p14="http://schemas.microsoft.com/office/powerpoint/2010/main" val="38606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56B8E8-BEDD-4EF7-B093-4C24E4591F9C}"/>
              </a:ext>
            </a:extLst>
          </p:cNvPr>
          <p:cNvSpPr>
            <a:spLocks noGrp="1"/>
          </p:cNvSpPr>
          <p:nvPr>
            <p:ph idx="1"/>
          </p:nvPr>
        </p:nvSpPr>
        <p:spPr>
          <a:xfrm>
            <a:off x="182880" y="95794"/>
            <a:ext cx="11948160" cy="6836229"/>
          </a:xfrm>
        </p:spPr>
        <p:txBody>
          <a:bodyPr/>
          <a:lstStyle/>
          <a:p>
            <a:r>
              <a:rPr lang="en-GB" b="1" dirty="0"/>
              <a:t>Profits &amp; Switching Costs in General</a:t>
            </a:r>
            <a:r>
              <a:rPr lang="en-GB" dirty="0"/>
              <a:t>: </a:t>
            </a:r>
          </a:p>
          <a:p>
            <a:r>
              <a:rPr lang="en-GB" dirty="0"/>
              <a:t>• Profits from a customer = total switching costs + quality/cost advantages </a:t>
            </a:r>
          </a:p>
          <a:p>
            <a:pPr marL="0" indent="0">
              <a:buNone/>
            </a:pPr>
            <a:r>
              <a:rPr lang="en-GB" dirty="0"/>
              <a:t>• In commodity market like telephony, profit per customer = total switching costs per customer </a:t>
            </a:r>
          </a:p>
          <a:p>
            <a:pPr marL="0" indent="0">
              <a:buNone/>
            </a:pPr>
            <a:r>
              <a:rPr lang="en-GB" dirty="0"/>
              <a:t>• Use of this rule of thumb</a:t>
            </a:r>
          </a:p>
          <a:p>
            <a:r>
              <a:rPr lang="en-GB" dirty="0"/>
              <a:t>– How much to invest to get locked-in base – Evaluate a target acquisition (e.g., Hotmail) – Product and design decisions that affect switching costs</a:t>
            </a:r>
            <a:endParaRPr lang="en-US" dirty="0"/>
          </a:p>
        </p:txBody>
      </p:sp>
    </p:spTree>
    <p:extLst>
      <p:ext uri="{BB962C8B-B14F-4D97-AF65-F5344CB8AC3E}">
        <p14:creationId xmlns:p14="http://schemas.microsoft.com/office/powerpoint/2010/main" val="403836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53FB0-6DC9-4D44-93B5-06ABE1F7481A}"/>
              </a:ext>
            </a:extLst>
          </p:cNvPr>
          <p:cNvSpPr>
            <a:spLocks noGrp="1"/>
          </p:cNvSpPr>
          <p:nvPr>
            <p:ph idx="1"/>
          </p:nvPr>
        </p:nvSpPr>
        <p:spPr>
          <a:xfrm>
            <a:off x="174171" y="69669"/>
            <a:ext cx="11756572" cy="6679474"/>
          </a:xfrm>
        </p:spPr>
        <p:txBody>
          <a:bodyPr/>
          <a:lstStyle/>
          <a:p>
            <a:r>
              <a:rPr lang="en-GB" dirty="0"/>
              <a:t>1. Contractual commitments The most explicit type of lock-in is the contractual commitment to buy from a single supplier with specific price and quality. Switching costs includes the explicit terms of the contract and the costs of finding a new supplier/buyer. For example: service contracts for purchased equipment. Bundling of PC hardware with a contractual obligation for Internet service from a particular ISP for a particular period. It raises the consumer’s cost of switching to another ISP after the hardware purchase, for the length of the contract. While making a contract, beware of contract that guarantees price but not quality. Buyers are well advised to consider such “noncontractible” aspects of the products or service in advance. The extent of lock in depends on the nature of the contract.</a:t>
            </a:r>
            <a:endParaRPr lang="en-US" dirty="0"/>
          </a:p>
        </p:txBody>
      </p:sp>
    </p:spTree>
    <p:extLst>
      <p:ext uri="{BB962C8B-B14F-4D97-AF65-F5344CB8AC3E}">
        <p14:creationId xmlns:p14="http://schemas.microsoft.com/office/powerpoint/2010/main" val="3441175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3385</Words>
  <Application>Microsoft Office PowerPoint</Application>
  <PresentationFormat>Widescreen</PresentationFormat>
  <Paragraphs>135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30</cp:revision>
  <dcterms:created xsi:type="dcterms:W3CDTF">2024-04-30T00:40:49Z</dcterms:created>
  <dcterms:modified xsi:type="dcterms:W3CDTF">2024-05-07T10:50:41Z</dcterms:modified>
</cp:coreProperties>
</file>