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300" r:id="rId2"/>
    <p:sldId id="302" r:id="rId3"/>
    <p:sldId id="301"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7" r:id="rId18"/>
    <p:sldId id="326" r:id="rId19"/>
    <p:sldId id="318" r:id="rId20"/>
    <p:sldId id="327" r:id="rId21"/>
    <p:sldId id="319" r:id="rId22"/>
    <p:sldId id="320" r:id="rId23"/>
    <p:sldId id="321" r:id="rId24"/>
    <p:sldId id="322" r:id="rId25"/>
    <p:sldId id="323" r:id="rId26"/>
    <p:sldId id="32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6DCA-3780-49FC-A3EB-56714DFEAEAB}" type="datetimeFigureOut">
              <a:rPr lang="en-US" smtClean="0"/>
              <a:t>3/28/2024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84CFD-87C4-4536-B5EE-2E969E8B854F}" type="slidenum">
              <a:rPr lang="en-US" smtClean="0"/>
              <a:t>‹#›</a:t>
            </a:fld>
            <a:endParaRPr lang="en-US"/>
          </a:p>
        </p:txBody>
      </p:sp>
    </p:spTree>
    <p:extLst>
      <p:ext uri="{BB962C8B-B14F-4D97-AF65-F5344CB8AC3E}">
        <p14:creationId xmlns:p14="http://schemas.microsoft.com/office/powerpoint/2010/main" val="8809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FD1AE6-DB38-4823-85C2-22793C13F19D}" type="datetimeFigureOut">
              <a:rPr lang="en-US" smtClean="0"/>
              <a:pPr/>
              <a:t>3/28/2024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D1AE6-DB38-4823-85C2-22793C13F19D}"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3/28/2024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r>
              <a:rPr lang="en-US" dirty="0" smtClean="0"/>
              <a:t>   ENTREPRENEURSHIP AND SUPPLY 	CHAIN MANAGEMENT( IT-229)</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9144000" cy="5715000"/>
          </a:xfrm>
        </p:spPr>
      </p:pic>
    </p:spTree>
    <p:extLst>
      <p:ext uri="{BB962C8B-B14F-4D97-AF65-F5344CB8AC3E}">
        <p14:creationId xmlns:p14="http://schemas.microsoft.com/office/powerpoint/2010/main" val="1944383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u="sng" dirty="0" smtClean="0">
                <a:solidFill>
                  <a:schemeClr val="accent1"/>
                </a:solidFill>
                <a:latin typeface="Times New Roman" panose="02020603050405020304" pitchFamily="18" charset="0"/>
                <a:cs typeface="Times New Roman" panose="02020603050405020304" pitchFamily="18" charset="0"/>
              </a:rPr>
              <a:t>Risk:</a:t>
            </a:r>
          </a:p>
          <a:p>
            <a:pPr marL="0" indent="0">
              <a:buNone/>
            </a:pPr>
            <a:r>
              <a:rPr lang="en-US" dirty="0" smtClean="0">
                <a:latin typeface="Times New Roman" panose="02020603050405020304" pitchFamily="18" charset="0"/>
                <a:cs typeface="Times New Roman" panose="02020603050405020304" pitchFamily="18" charset="0"/>
              </a:rPr>
              <a:t> 	Entrepreneurs need to assume certain level of risk for establishing new venture such as </a:t>
            </a:r>
            <a:r>
              <a:rPr lang="en-US" dirty="0" smtClean="0">
                <a:solidFill>
                  <a:srgbClr val="FF0000"/>
                </a:solidFill>
                <a:latin typeface="Times New Roman" panose="02020603050405020304" pitchFamily="18" charset="0"/>
                <a:cs typeface="Times New Roman" panose="02020603050405020304" pitchFamily="18" charset="0"/>
              </a:rPr>
              <a:t>financial risk, social risk, career risk and psychological risk.</a:t>
            </a:r>
            <a:r>
              <a:rPr lang="en-US" dirty="0" smtClean="0">
                <a:latin typeface="Times New Roman" panose="02020603050405020304" pitchFamily="18" charset="0"/>
                <a:cs typeface="Times New Roman" panose="02020603050405020304" pitchFamily="18" charset="0"/>
              </a:rPr>
              <a:t>  They establish new enterprise for earning profit but there is possibility of loss in business which can create financial risk. They devote energetic life time for generating new venture which can create career risk if business becomes failure.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u="sng" dirty="0" smtClean="0">
                <a:solidFill>
                  <a:schemeClr val="accent1"/>
                </a:solidFill>
                <a:latin typeface="Times New Roman" panose="02020603050405020304" pitchFamily="18" charset="0"/>
                <a:cs typeface="Times New Roman" panose="02020603050405020304" pitchFamily="18" charset="0"/>
              </a:rPr>
              <a:t>Dedication and hard work:</a:t>
            </a:r>
          </a:p>
          <a:p>
            <a:pPr marL="0" indent="0">
              <a:buNone/>
            </a:pPr>
            <a:r>
              <a:rPr lang="en-US" dirty="0" smtClean="0">
                <a:latin typeface="Times New Roman" panose="02020603050405020304" pitchFamily="18" charset="0"/>
                <a:cs typeface="Times New Roman" panose="02020603050405020304" pitchFamily="18" charset="0"/>
              </a:rPr>
              <a:t>	 Full dedication and hard work of entrepreneurs is essential for entrepreneurship development. Entrepreneurs generate new venture for doing business to earn profit and wealth.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82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6" y="-23611"/>
            <a:ext cx="9138634" cy="6858000"/>
          </a:xfrm>
        </p:spPr>
        <p:txBody>
          <a:bodyPr>
            <a:normAutofit fontScale="92500"/>
          </a:bodyPr>
          <a:lstStyle/>
          <a:p>
            <a:pPr marL="0" indent="0">
              <a:buNone/>
            </a:pPr>
            <a:r>
              <a:rPr lang="en-US" dirty="0" smtClean="0"/>
              <a:t>	</a:t>
            </a:r>
            <a:r>
              <a:rPr lang="en-US" b="1" u="sng" dirty="0" smtClean="0">
                <a:solidFill>
                  <a:schemeClr val="accent1"/>
                </a:solidFill>
                <a:latin typeface="Times New Roman" panose="02020603050405020304" pitchFamily="18" charset="0"/>
                <a:cs typeface="Times New Roman" panose="02020603050405020304" pitchFamily="18" charset="0"/>
              </a:rPr>
              <a:t>Vision:</a:t>
            </a:r>
          </a:p>
          <a:p>
            <a:pPr marL="0" indent="0">
              <a:buNone/>
            </a:pPr>
            <a:r>
              <a:rPr lang="en-US" dirty="0" smtClean="0">
                <a:latin typeface="Times New Roman" panose="02020603050405020304" pitchFamily="18" charset="0"/>
                <a:cs typeface="Times New Roman" panose="02020603050405020304" pitchFamily="18" charset="0"/>
              </a:rPr>
              <a:t>	It is related to the desire future state of an organization. Entrepreneurs involves in the creation of new vision towards achieving the goal. He must have clear vision and foresight to identify the potential demand for specific goods and services in the market.</a:t>
            </a:r>
          </a:p>
          <a:p>
            <a:pPr marL="0" indent="0">
              <a:buNone/>
            </a:pPr>
            <a:r>
              <a:rPr lang="en-US" dirty="0" smtClean="0">
                <a:latin typeface="Times New Roman" panose="02020603050405020304" pitchFamily="18" charset="0"/>
                <a:cs typeface="Times New Roman" panose="02020603050405020304" pitchFamily="18" charset="0"/>
              </a:rPr>
              <a:t>	</a:t>
            </a:r>
            <a:r>
              <a:rPr lang="en-US" b="1" u="sng" dirty="0" smtClean="0">
                <a:solidFill>
                  <a:schemeClr val="accent1"/>
                </a:solidFill>
                <a:latin typeface="Times New Roman" panose="02020603050405020304" pitchFamily="18" charset="0"/>
                <a:cs typeface="Times New Roman" panose="02020603050405020304" pitchFamily="18" charset="0"/>
              </a:rPr>
              <a:t>Leadership:</a:t>
            </a:r>
          </a:p>
          <a:p>
            <a:pPr marL="0" indent="0">
              <a:buNone/>
            </a:pPr>
            <a:r>
              <a:rPr lang="en-US" dirty="0" smtClean="0">
                <a:latin typeface="Times New Roman" panose="02020603050405020304" pitchFamily="18" charset="0"/>
                <a:cs typeface="Times New Roman" panose="02020603050405020304" pitchFamily="18" charset="0"/>
              </a:rPr>
              <a:t>	Leadership is always at the heart of entrepreneurial success. It is the ability to motivate, organize, maintain flexible and create the change as necessary to meet the vision. He is a change agent that acts as an industrialist and undertakes the risk associated with forming the business for economic purpose.</a:t>
            </a:r>
          </a:p>
          <a:p>
            <a:pPr marL="0" indent="0">
              <a:buNone/>
            </a:pPr>
            <a:r>
              <a:rPr lang="en-US" dirty="0" smtClean="0">
                <a:latin typeface="Times New Roman" panose="02020603050405020304" pitchFamily="18" charset="0"/>
                <a:cs typeface="Times New Roman" panose="02020603050405020304" pitchFamily="18" charset="0"/>
              </a:rPr>
              <a:t>	</a:t>
            </a:r>
            <a:r>
              <a:rPr lang="en-US" b="1" u="sng" dirty="0" smtClean="0">
                <a:solidFill>
                  <a:schemeClr val="accent1"/>
                </a:solidFill>
                <a:latin typeface="Times New Roman" panose="02020603050405020304" pitchFamily="18" charset="0"/>
                <a:cs typeface="Times New Roman" panose="02020603050405020304" pitchFamily="18" charset="0"/>
              </a:rPr>
              <a:t>Create Value:</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Entrepreneurship involves creativity and innovation that leads towards establishing new business venture. It refers to the capacity and willingness of an entrepreneur to develop, organize and manage a business venture along with any of its risk in order to make a profit.</a:t>
            </a:r>
          </a:p>
          <a:p>
            <a:endParaRPr lang="en-US" dirty="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060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dirty="0" smtClean="0"/>
              <a:t>	</a:t>
            </a:r>
            <a:r>
              <a:rPr lang="en-US" b="1" u="sng" dirty="0" smtClean="0">
                <a:solidFill>
                  <a:schemeClr val="accent1"/>
                </a:solidFill>
                <a:latin typeface="Times New Roman" panose="02020603050405020304" pitchFamily="18" charset="0"/>
                <a:cs typeface="Times New Roman" panose="02020603050405020304" pitchFamily="18" charset="0"/>
              </a:rPr>
              <a:t>Innovation:</a:t>
            </a:r>
          </a:p>
          <a:p>
            <a:pPr marL="0" indent="0">
              <a:buNone/>
            </a:pPr>
            <a:r>
              <a:rPr lang="en-US" dirty="0" smtClean="0">
                <a:latin typeface="Times New Roman" panose="02020603050405020304" pitchFamily="18" charset="0"/>
                <a:cs typeface="Times New Roman" panose="02020603050405020304" pitchFamily="18" charset="0"/>
              </a:rPr>
              <a:t>	Innovation of new idea, concept and knowledge is an important components of entrepreneurship. Innovation refers to the generation of new idea for starting a new business for earning profit and wealth.</a:t>
            </a:r>
          </a:p>
          <a:p>
            <a:pPr marL="0" indent="0">
              <a:buNone/>
            </a:pPr>
            <a:r>
              <a:rPr lang="en-US" dirty="0" smtClean="0">
                <a:latin typeface="Times New Roman" panose="02020603050405020304" pitchFamily="18" charset="0"/>
                <a:cs typeface="Times New Roman" panose="02020603050405020304" pitchFamily="18" charset="0"/>
              </a:rPr>
              <a:t>	</a:t>
            </a:r>
            <a:r>
              <a:rPr lang="en-US" b="1" u="sng" dirty="0" smtClean="0">
                <a:solidFill>
                  <a:schemeClr val="accent1"/>
                </a:solidFill>
                <a:latin typeface="Times New Roman" panose="02020603050405020304" pitchFamily="18" charset="0"/>
                <a:cs typeface="Times New Roman" panose="02020603050405020304" pitchFamily="18" charset="0"/>
              </a:rPr>
              <a:t>Best use of Opportunity:</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The main concern of entrepreneurship is the best use of opportunity created by managing external environment of the society and business.</a:t>
            </a:r>
          </a:p>
          <a:p>
            <a:pPr marL="0" indent="0">
              <a:buNone/>
            </a:pPr>
            <a:r>
              <a:rPr lang="en-US" dirty="0" smtClean="0">
                <a:latin typeface="Times New Roman" panose="02020603050405020304" pitchFamily="18" charset="0"/>
                <a:cs typeface="Times New Roman" panose="02020603050405020304" pitchFamily="18" charset="0"/>
              </a:rPr>
              <a:t>	</a:t>
            </a:r>
            <a:r>
              <a:rPr lang="en-US" b="1" u="sng" dirty="0" smtClean="0">
                <a:solidFill>
                  <a:schemeClr val="accent1"/>
                </a:solidFill>
                <a:latin typeface="Times New Roman" panose="02020603050405020304" pitchFamily="18" charset="0"/>
                <a:cs typeface="Times New Roman" panose="02020603050405020304" pitchFamily="18" charset="0"/>
              </a:rPr>
              <a:t>Reward:</a:t>
            </a:r>
          </a:p>
          <a:p>
            <a:pPr marL="0" indent="0">
              <a:buNone/>
            </a:pPr>
            <a:r>
              <a:rPr lang="en-US" dirty="0" smtClean="0">
                <a:latin typeface="Times New Roman" panose="02020603050405020304" pitchFamily="18" charset="0"/>
                <a:cs typeface="Times New Roman" panose="02020603050405020304" pitchFamily="18" charset="0"/>
              </a:rPr>
              <a:t>	The expectation of the reward is the main reason of establishment of business venture. The reward involve ;</a:t>
            </a:r>
          </a:p>
          <a:p>
            <a:pPr marL="0" indent="0">
              <a:buNone/>
            </a:pPr>
            <a:r>
              <a:rPr lang="en-US" dirty="0" smtClean="0">
                <a:latin typeface="Times New Roman" panose="02020603050405020304" pitchFamily="18" charset="0"/>
                <a:cs typeface="Times New Roman" panose="02020603050405020304" pitchFamily="18" charset="0"/>
              </a:rPr>
              <a:t>- </a:t>
            </a:r>
            <a:r>
              <a:rPr lang="en-US" i="1" dirty="0" smtClean="0">
                <a:solidFill>
                  <a:srgbClr val="FF0000"/>
                </a:solidFill>
                <a:latin typeface="Times New Roman" panose="02020603050405020304" pitchFamily="18" charset="0"/>
                <a:cs typeface="Times New Roman" panose="02020603050405020304" pitchFamily="18" charset="0"/>
              </a:rPr>
              <a:t>Financial Reward</a:t>
            </a:r>
            <a:r>
              <a:rPr lang="en-US" dirty="0" smtClean="0">
                <a:latin typeface="Times New Roman" panose="02020603050405020304" pitchFamily="18" charset="0"/>
                <a:cs typeface="Times New Roman" panose="02020603050405020304" pitchFamily="18" charset="0"/>
              </a:rPr>
              <a:t>: Return on investment, wealth maximization and profit.</a:t>
            </a:r>
          </a:p>
          <a:p>
            <a:pPr marL="0" indent="0">
              <a:buNone/>
            </a:pPr>
            <a:r>
              <a:rPr lang="en-US" dirty="0" smtClean="0">
                <a:latin typeface="Times New Roman" panose="02020603050405020304" pitchFamily="18" charset="0"/>
                <a:cs typeface="Times New Roman" panose="02020603050405020304" pitchFamily="18" charset="0"/>
              </a:rPr>
              <a:t>-</a:t>
            </a:r>
            <a:r>
              <a:rPr lang="en-US" i="1" dirty="0" smtClean="0">
                <a:solidFill>
                  <a:srgbClr val="FF0000"/>
                </a:solidFill>
                <a:latin typeface="Times New Roman" panose="02020603050405020304" pitchFamily="18" charset="0"/>
                <a:cs typeface="Times New Roman" panose="02020603050405020304" pitchFamily="18" charset="0"/>
              </a:rPr>
              <a:t>Non-financial Reward</a:t>
            </a:r>
            <a:r>
              <a:rPr lang="en-US" i="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Personal satisfaction, self-development, Fame, Reputation, Image etc.</a:t>
            </a:r>
          </a:p>
          <a:p>
            <a:endParaRPr lang="en-US" dirty="0"/>
          </a:p>
        </p:txBody>
      </p:sp>
    </p:spTree>
    <p:extLst>
      <p:ext uri="{BB962C8B-B14F-4D97-AF65-F5344CB8AC3E}">
        <p14:creationId xmlns:p14="http://schemas.microsoft.com/office/powerpoint/2010/main" val="1635097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Myths about Entrepreneurship</a:t>
            </a:r>
            <a:endParaRPr lang="en-US" dirty="0"/>
          </a:p>
        </p:txBody>
      </p:sp>
      <p:sp>
        <p:nvSpPr>
          <p:cNvPr id="3" name="Content Placeholder 2"/>
          <p:cNvSpPr>
            <a:spLocks noGrp="1"/>
          </p:cNvSpPr>
          <p:nvPr>
            <p:ph idx="1"/>
          </p:nvPr>
        </p:nvSpPr>
        <p:spPr>
          <a:xfrm>
            <a:off x="0" y="914400"/>
            <a:ext cx="9144000" cy="5943600"/>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 are born, not made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 are gamblers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 are motivated primarily by financial Reward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 start business with a Revolutionary Invention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 should be Young and Energetic.</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 love the spotlight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 start with sufficient capital and sound business plan.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 give less priority to their personal life.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35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sz="4800" dirty="0" smtClean="0">
                <a:latin typeface="Times New Roman" panose="02020603050405020304" pitchFamily="18" charset="0"/>
                <a:cs typeface="Times New Roman" panose="02020603050405020304" pitchFamily="18" charset="0"/>
              </a:rPr>
              <a:t>Concept of Entrepreneur</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An entrepreneur is one who create new business venture by bearing certain level of risk and uncertainty for earning profit and wealth.</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The entrepreneur always searches for change, responds to it, and exploits it as an opportunity.- </a:t>
            </a:r>
            <a:r>
              <a:rPr lang="en-US" b="1" i="1" dirty="0" smtClean="0">
                <a:latin typeface="Times New Roman" panose="02020603050405020304" pitchFamily="18" charset="0"/>
                <a:cs typeface="Times New Roman" panose="02020603050405020304" pitchFamily="18" charset="0"/>
              </a:rPr>
              <a:t>Peter Drucker</a:t>
            </a:r>
          </a:p>
          <a:p>
            <a:pPr>
              <a:buFont typeface="Wingdings" panose="05000000000000000000" pitchFamily="2" charset="2"/>
              <a:buChar char="Ø"/>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Entrepreneur are a specialized group of persons who bear risk and deal with uncertainty.- </a:t>
            </a:r>
            <a:r>
              <a:rPr lang="en-US" b="1" i="1" dirty="0" smtClean="0">
                <a:latin typeface="Times New Roman" panose="02020603050405020304" pitchFamily="18" charset="0"/>
                <a:cs typeface="Times New Roman" panose="02020603050405020304" pitchFamily="18" charset="0"/>
              </a:rPr>
              <a:t>F. H. Knight</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52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pPr marL="0" indent="0">
              <a:buNone/>
            </a:pPr>
            <a:r>
              <a:rPr lang="en-US" dirty="0" smtClean="0"/>
              <a:t>		</a:t>
            </a:r>
            <a:r>
              <a:rPr lang="en-US" dirty="0" err="1" smtClean="0">
                <a:latin typeface="Times New Roman" panose="02020603050405020304" pitchFamily="18" charset="0"/>
                <a:cs typeface="Times New Roman" panose="02020603050405020304" pitchFamily="18" charset="0"/>
              </a:rPr>
              <a:t>Contd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entrepreneur think </a:t>
            </a:r>
            <a:r>
              <a:rPr lang="en-US" dirty="0">
                <a:latin typeface="Times New Roman" panose="02020603050405020304" pitchFamily="18" charset="0"/>
                <a:cs typeface="Times New Roman" panose="02020603050405020304" pitchFamily="18" charset="0"/>
              </a:rPr>
              <a:t>differently than non </a:t>
            </a:r>
            <a:r>
              <a:rPr lang="en-US" dirty="0" smtClean="0">
                <a:latin typeface="Times New Roman" panose="02020603050405020304" pitchFamily="18" charset="0"/>
                <a:cs typeface="Times New Roman" panose="02020603050405020304" pitchFamily="18" charset="0"/>
              </a:rPr>
              <a:t>entrepreneurs.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entrepreneur  made their  </a:t>
            </a:r>
            <a:r>
              <a:rPr lang="en-US" dirty="0">
                <a:latin typeface="Times New Roman" panose="02020603050405020304" pitchFamily="18" charset="0"/>
                <a:cs typeface="Times New Roman" panose="02020603050405020304" pitchFamily="18" charset="0"/>
              </a:rPr>
              <a:t>decisions </a:t>
            </a:r>
            <a:r>
              <a:rPr lang="en-US" dirty="0" smtClean="0">
                <a:latin typeface="Times New Roman" panose="02020603050405020304" pitchFamily="18" charset="0"/>
                <a:cs typeface="Times New Roman" panose="02020603050405020304" pitchFamily="18" charset="0"/>
              </a:rPr>
              <a:t>in uncertain environments.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Entrepreneurs must be effective, cognitively adaptable and learn from </a:t>
            </a:r>
            <a:r>
              <a:rPr lang="en-US" dirty="0" smtClean="0">
                <a:latin typeface="Times New Roman" panose="02020603050405020304" pitchFamily="18" charset="0"/>
                <a:cs typeface="Times New Roman" panose="02020603050405020304" pitchFamily="18" charset="0"/>
              </a:rPr>
              <a:t>failure.</a:t>
            </a:r>
          </a:p>
          <a:p>
            <a:pPr marL="274320" lvl="1" indent="-274320">
              <a:buClr>
                <a:schemeClr val="accent3"/>
              </a:buClr>
              <a:buSzPct val="95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Entrepreneur is a person who perceives a new idea and translates it in the form of product and </a:t>
            </a:r>
            <a:r>
              <a:rPr lang="en-US" dirty="0" smtClean="0">
                <a:latin typeface="Times New Roman" panose="02020603050405020304" pitchFamily="18" charset="0"/>
                <a:cs typeface="Times New Roman" panose="02020603050405020304" pitchFamily="18" charset="0"/>
              </a:rPr>
              <a:t>services.</a:t>
            </a:r>
          </a:p>
          <a:p>
            <a:pPr marL="0" lvl="1" indent="0">
              <a:buClr>
                <a:schemeClr val="accent3"/>
              </a:buClr>
              <a:buSzPct val="95000"/>
              <a:buNone/>
            </a:pPr>
            <a:endParaRPr lang="en-US" dirty="0" smtClean="0">
              <a:latin typeface="Times New Roman" panose="02020603050405020304" pitchFamily="18" charset="0"/>
              <a:cs typeface="Times New Roman" panose="02020603050405020304" pitchFamily="18" charset="0"/>
            </a:endParaRPr>
          </a:p>
          <a:p>
            <a:pPr marL="0" lvl="1" indent="0">
              <a:buClr>
                <a:schemeClr val="accent3"/>
              </a:buClr>
              <a:buSzPct val="9500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5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t>	</a:t>
            </a:r>
            <a:r>
              <a:rPr lang="en-US" sz="2800" dirty="0" smtClean="0">
                <a:latin typeface="Times New Roman" panose="02020603050405020304" pitchFamily="18" charset="0"/>
                <a:cs typeface="Times New Roman" panose="02020603050405020304" pitchFamily="18" charset="0"/>
              </a:rPr>
              <a:t>Traits of Successful Entrepreneur</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Innovator </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Motivator</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Organizer</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Risk bearer</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Tolerance for ambiguity</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Seek immediate feedback</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Passion</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High level of commitment </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High achievement desire </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Desire to work independence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61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b="1" dirty="0" smtClean="0"/>
              <a:t>Role of Entrepreneurship on economic development</a:t>
            </a:r>
          </a:p>
          <a:p>
            <a:pPr marL="0" indent="0">
              <a:buNone/>
            </a:pPr>
            <a:endParaRPr lang="en-US" b="1" dirty="0"/>
          </a:p>
          <a:p>
            <a:pPr marL="0" indent="0">
              <a:buNone/>
            </a:pPr>
            <a:endParaRPr lang="en-US" b="1" dirty="0" smtClean="0"/>
          </a:p>
          <a:p>
            <a:pPr marL="514350" indent="-514350">
              <a:buAutoNum type="arabicPeriod"/>
            </a:pPr>
            <a:r>
              <a:rPr lang="en-US" dirty="0" smtClean="0">
                <a:latin typeface="Times New Roman" panose="02020603050405020304" pitchFamily="18" charset="0"/>
                <a:cs typeface="Times New Roman" panose="02020603050405020304" pitchFamily="18" charset="0"/>
              </a:rPr>
              <a:t>Entrepreneurship promotes capital formation by mobilizing the idle saving of the public.</a:t>
            </a:r>
          </a:p>
          <a:p>
            <a:pPr marL="514350" indent="-51435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r>
              <a:rPr lang="en-US" dirty="0" smtClean="0">
                <a:latin typeface="Times New Roman" panose="02020603050405020304" pitchFamily="18" charset="0"/>
                <a:cs typeface="Times New Roman" panose="02020603050405020304" pitchFamily="18" charset="0"/>
              </a:rPr>
              <a:t>It provides immediate large scale employment . Thus, It helps reduce the unemployment problem in the country i.e. the root of all socio-economic problems.</a:t>
            </a:r>
          </a:p>
          <a:p>
            <a:pPr marL="514350" indent="-51435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r>
              <a:rPr lang="en-US" dirty="0" smtClean="0">
                <a:latin typeface="Times New Roman" panose="02020603050405020304" pitchFamily="18" charset="0"/>
                <a:cs typeface="Times New Roman" panose="02020603050405020304" pitchFamily="18" charset="0"/>
              </a:rPr>
              <a:t>It promotes balanced regional development.</a:t>
            </a:r>
          </a:p>
          <a:p>
            <a:pPr marL="514350" indent="-51435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r>
              <a:rPr lang="en-US" dirty="0" smtClean="0">
                <a:latin typeface="Times New Roman" panose="02020603050405020304" pitchFamily="18" charset="0"/>
                <a:cs typeface="Times New Roman" panose="02020603050405020304" pitchFamily="18" charset="0"/>
              </a:rPr>
              <a:t>It helps reduce the concentration of economic power.</a:t>
            </a:r>
          </a:p>
          <a:p>
            <a:pPr marL="514350" indent="-514350">
              <a:buAutoNum type="arabicPeriod"/>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r>
              <a:rPr lang="en-US" dirty="0" smtClean="0">
                <a:latin typeface="Times New Roman" panose="02020603050405020304" pitchFamily="18" charset="0"/>
                <a:cs typeface="Times New Roman" panose="02020603050405020304" pitchFamily="18" charset="0"/>
              </a:rPr>
              <a:t>It stimulates the equitable redistribution of wealth, income and even political power in the interest of the country.</a:t>
            </a:r>
          </a:p>
        </p:txBody>
      </p:sp>
    </p:spTree>
    <p:extLst>
      <p:ext uri="{BB962C8B-B14F-4D97-AF65-F5344CB8AC3E}">
        <p14:creationId xmlns:p14="http://schemas.microsoft.com/office/powerpoint/2010/main" val="423153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lstStyle/>
          <a:p>
            <a:pPr marL="514350" indent="-514350">
              <a:buAutoNum type="arabicPeriod"/>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6.It </a:t>
            </a:r>
            <a:r>
              <a:rPr lang="en-US" dirty="0">
                <a:latin typeface="Times New Roman" panose="02020603050405020304" pitchFamily="18" charset="0"/>
                <a:cs typeface="Times New Roman" panose="02020603050405020304" pitchFamily="18" charset="0"/>
              </a:rPr>
              <a:t>encourages effectives resource mobilization of capital and skill which might otherwise remain unutilized and idle</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7. It </a:t>
            </a:r>
            <a:r>
              <a:rPr lang="en-US" dirty="0">
                <a:latin typeface="Times New Roman" panose="02020603050405020304" pitchFamily="18" charset="0"/>
                <a:cs typeface="Times New Roman" panose="02020603050405020304" pitchFamily="18" charset="0"/>
              </a:rPr>
              <a:t>also induces backward and forward linkage which stimulate the process of economic development in the economy</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8. Last </a:t>
            </a:r>
            <a:r>
              <a:rPr lang="en-US" dirty="0">
                <a:latin typeface="Times New Roman" panose="02020603050405020304" pitchFamily="18" charset="0"/>
                <a:cs typeface="Times New Roman" panose="02020603050405020304" pitchFamily="18" charset="0"/>
              </a:rPr>
              <a:t>but no means the least, it also promotes country export trade i.e. an important ingredient to economic development.</a:t>
            </a:r>
          </a:p>
          <a:p>
            <a:endParaRPr lang="en-US" dirty="0"/>
          </a:p>
        </p:txBody>
      </p:sp>
    </p:spTree>
    <p:extLst>
      <p:ext uri="{BB962C8B-B14F-4D97-AF65-F5344CB8AC3E}">
        <p14:creationId xmlns:p14="http://schemas.microsoft.com/office/powerpoint/2010/main" val="304153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b="1" dirty="0" smtClean="0"/>
          </a:p>
          <a:p>
            <a:pPr marL="0" indent="0">
              <a:buNone/>
            </a:pPr>
            <a:r>
              <a:rPr lang="en-US" b="1" dirty="0" smtClean="0">
                <a:latin typeface="Times New Roman" panose="02020603050405020304" pitchFamily="18" charset="0"/>
                <a:cs typeface="Times New Roman" panose="02020603050405020304" pitchFamily="18" charset="0"/>
              </a:rPr>
              <a:t>	Intrapreneurship:</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It defined </a:t>
            </a:r>
            <a:r>
              <a:rPr lang="en-US" dirty="0">
                <a:latin typeface="Times New Roman" panose="02020603050405020304" pitchFamily="18" charset="0"/>
                <a:cs typeface="Times New Roman" panose="02020603050405020304" pitchFamily="18" charset="0"/>
              </a:rPr>
              <a:t>as the behavior of employees who take the initiative within their organization to develop new products, services, or processes.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defined as a person who operates within a large corporation or organization and takes creative risks to improve the organization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An intrapreneur is nothing but an entrepreneur within the boundaries of the </a:t>
            </a:r>
            <a:r>
              <a:rPr lang="en-US" dirty="0" smtClean="0">
                <a:latin typeface="Times New Roman" panose="02020603050405020304" pitchFamily="18" charset="0"/>
                <a:cs typeface="Times New Roman" panose="02020603050405020304" pitchFamily="18" charset="0"/>
              </a:rPr>
              <a:t>organization. </a:t>
            </a:r>
          </a:p>
          <a:p>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intrapreneur is an employee of a large </a:t>
            </a: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who has the authority of initiating creativity and innovation in the company's products, services and projects, redesigning the processes, workflows and system with the objective of transforming them into a successful venture of the enterprise.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27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Syllabus</a:t>
            </a:r>
          </a:p>
          <a:p>
            <a:pPr marL="514350" indent="-514350">
              <a:buAutoNum type="arabicPeriod"/>
            </a:pPr>
            <a:r>
              <a:rPr lang="en-US" dirty="0" smtClean="0">
                <a:latin typeface="Times New Roman" panose="02020603050405020304" pitchFamily="18" charset="0"/>
                <a:cs typeface="Times New Roman" panose="02020603050405020304" pitchFamily="18" charset="0"/>
              </a:rPr>
              <a:t>Overview of Entrepreneurship</a:t>
            </a:r>
          </a:p>
          <a:p>
            <a:pPr marL="514350" indent="-514350">
              <a:buAutoNum type="arabicPeriod"/>
            </a:pPr>
            <a:r>
              <a:rPr lang="en-US" dirty="0" smtClean="0">
                <a:latin typeface="Times New Roman" panose="02020603050405020304" pitchFamily="18" charset="0"/>
                <a:cs typeface="Times New Roman" panose="02020603050405020304" pitchFamily="18" charset="0"/>
              </a:rPr>
              <a:t>Business plan for new venture introduction</a:t>
            </a:r>
          </a:p>
          <a:p>
            <a:pPr marL="514350" indent="-514350">
              <a:buAutoNum type="arabicPeriod"/>
            </a:pPr>
            <a:r>
              <a:rPr lang="en-US" dirty="0" smtClean="0">
                <a:latin typeface="Times New Roman" panose="02020603050405020304" pitchFamily="18" charset="0"/>
                <a:cs typeface="Times New Roman" panose="02020603050405020304" pitchFamily="18" charset="0"/>
              </a:rPr>
              <a:t>Overview of supply chain management</a:t>
            </a:r>
          </a:p>
          <a:p>
            <a:pPr marL="514350" indent="-514350">
              <a:buAutoNum type="arabicPeriod"/>
            </a:pPr>
            <a:r>
              <a:rPr lang="en-US" dirty="0" smtClean="0">
                <a:latin typeface="Times New Roman" panose="02020603050405020304" pitchFamily="18" charset="0"/>
                <a:cs typeface="Times New Roman" panose="02020603050405020304" pitchFamily="18" charset="0"/>
              </a:rPr>
              <a:t>Co-ordination in supply chain </a:t>
            </a:r>
          </a:p>
          <a:p>
            <a:pPr marL="514350" indent="-514350">
              <a:buAutoNum type="arabicPeriod"/>
            </a:pPr>
            <a:r>
              <a:rPr lang="en-US" dirty="0" smtClean="0">
                <a:latin typeface="Times New Roman" panose="02020603050405020304" pitchFamily="18" charset="0"/>
                <a:cs typeface="Times New Roman" panose="02020603050405020304" pitchFamily="18" charset="0"/>
              </a:rPr>
              <a:t>Supply chain performance</a:t>
            </a:r>
          </a:p>
          <a:p>
            <a:pPr marL="514350" indent="-514350">
              <a:buAutoNum type="arabicPeriod"/>
            </a:pPr>
            <a:r>
              <a:rPr lang="en-US" dirty="0" smtClean="0">
                <a:latin typeface="Times New Roman" panose="02020603050405020304" pitchFamily="18" charset="0"/>
                <a:cs typeface="Times New Roman" panose="02020603050405020304" pitchFamily="18" charset="0"/>
              </a:rPr>
              <a:t>Supply chain Drivers and Matrices</a:t>
            </a:r>
          </a:p>
          <a:p>
            <a:pPr marL="514350" indent="-514350">
              <a:buAutoNum type="arabicPeriod"/>
            </a:pPr>
            <a:r>
              <a:rPr lang="en-US" dirty="0" smtClean="0">
                <a:latin typeface="Times New Roman" panose="02020603050405020304" pitchFamily="18" charset="0"/>
                <a:cs typeface="Times New Roman" panose="02020603050405020304" pitchFamily="18" charset="0"/>
              </a:rPr>
              <a:t>Designing the supply chain Network</a:t>
            </a:r>
          </a:p>
          <a:p>
            <a:pPr marL="514350" indent="-514350">
              <a:buAutoNum type="arabicPeriod"/>
            </a:pPr>
            <a:r>
              <a:rPr lang="en-US" dirty="0" smtClean="0">
                <a:latin typeface="Times New Roman" panose="02020603050405020304" pitchFamily="18" charset="0"/>
                <a:cs typeface="Times New Roman" panose="02020603050405020304" pitchFamily="18" charset="0"/>
              </a:rPr>
              <a:t>IT in a supply chain</a:t>
            </a:r>
          </a:p>
          <a:p>
            <a:pPr marL="514350" indent="-514350">
              <a:buAutoNum type="arabicPeriod"/>
            </a:pPr>
            <a:r>
              <a:rPr lang="en-US" dirty="0" smtClean="0">
                <a:latin typeface="Times New Roman" panose="02020603050405020304" pitchFamily="18" charset="0"/>
                <a:cs typeface="Times New Roman" panose="02020603050405020304" pitchFamily="18" charset="0"/>
              </a:rPr>
              <a:t>Planning demand and supply in supply chain</a:t>
            </a:r>
          </a:p>
          <a:p>
            <a:pPr marL="514350" indent="-514350">
              <a:buAutoNum type="arabicPeriod"/>
            </a:pPr>
            <a:r>
              <a:rPr lang="en-US" dirty="0" smtClean="0">
                <a:latin typeface="Times New Roman" panose="02020603050405020304" pitchFamily="18" charset="0"/>
                <a:cs typeface="Times New Roman" panose="02020603050405020304" pitchFamily="18" charset="0"/>
              </a:rPr>
              <a:t>Supply chain Globalization</a:t>
            </a:r>
          </a:p>
          <a:p>
            <a:pPr marL="514350" indent="-514350">
              <a:buAutoNum type="arabicPeriod"/>
            </a:pPr>
            <a:r>
              <a:rPr lang="en-US" dirty="0">
                <a:latin typeface="Times New Roman" panose="02020603050405020304" pitchFamily="18" charset="0"/>
                <a:cs typeface="Times New Roman" panose="02020603050405020304" pitchFamily="18" charset="0"/>
              </a:rPr>
              <a:t>Entrepreneurial Supply Chain</a:t>
            </a: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328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endParaRPr lang="en-US" dirty="0" smtClean="0"/>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intrapreneurs believe in change and do not fear failure, they discover new ideas, looks for such opportunities that can benefit the whole </a:t>
            </a: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takes risks, promotes innovation to improve the performance and profitability, resources are provided by the </a:t>
            </a:r>
            <a:r>
              <a:rPr lang="en-US" dirty="0" smtClean="0">
                <a:latin typeface="Times New Roman" panose="02020603050405020304" pitchFamily="18" charset="0"/>
                <a:cs typeface="Times New Roman" panose="02020603050405020304" pitchFamily="18" charset="0"/>
              </a:rPr>
              <a:t>organization.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job of an intrapreneur is extremely challenging; hence they are appreciated and rewarded by the </a:t>
            </a: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accordingly</a:t>
            </a:r>
          </a:p>
          <a:p>
            <a:endParaRPr lang="en-US" dirty="0"/>
          </a:p>
        </p:txBody>
      </p:sp>
    </p:spTree>
    <p:extLst>
      <p:ext uri="{BB962C8B-B14F-4D97-AF65-F5344CB8AC3E}">
        <p14:creationId xmlns:p14="http://schemas.microsoft.com/office/powerpoint/2010/main" val="3726232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rapreneurship Entrepreneurship Management Organization Infographic,  entrepreneur, infographic, blue png | PNGEg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2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40742724"/>
              </p:ext>
            </p:extLst>
          </p:nvPr>
        </p:nvGraphicFramePr>
        <p:xfrm>
          <a:off x="0" y="0"/>
          <a:ext cx="9144000" cy="6858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129973397"/>
                    </a:ext>
                  </a:extLst>
                </a:gridCol>
                <a:gridCol w="4572000">
                  <a:extLst>
                    <a:ext uri="{9D8B030D-6E8A-4147-A177-3AD203B41FA5}">
                      <a16:colId xmlns:a16="http://schemas.microsoft.com/office/drawing/2014/main" val="988522259"/>
                    </a:ext>
                  </a:extLst>
                </a:gridCol>
              </a:tblGrid>
              <a:tr h="857250">
                <a:tc>
                  <a:txBody>
                    <a:bodyPr/>
                    <a:lstStyle/>
                    <a:p>
                      <a:r>
                        <a:rPr lang="en-US" sz="2000" dirty="0" smtClean="0">
                          <a:latin typeface="Times New Roman" panose="02020603050405020304" pitchFamily="18" charset="0"/>
                          <a:cs typeface="Times New Roman" panose="02020603050405020304" pitchFamily="18" charset="0"/>
                        </a:rPr>
                        <a:t>Entrepreneur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Intrapreneur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0193981"/>
                  </a:ext>
                </a:extLst>
              </a:tr>
              <a:tr h="857250">
                <a:tc>
                  <a:txBody>
                    <a:bodyPr/>
                    <a:lstStyle/>
                    <a:p>
                      <a:r>
                        <a:rPr lang="en-US" sz="2000" dirty="0" smtClean="0">
                          <a:latin typeface="Times New Roman" panose="02020603050405020304" pitchFamily="18" charset="0"/>
                          <a:cs typeface="Times New Roman" panose="02020603050405020304" pitchFamily="18" charset="0"/>
                        </a:rPr>
                        <a:t>1. Entrepreneur</a:t>
                      </a:r>
                      <a:r>
                        <a:rPr lang="en-US" sz="2000" baseline="0" dirty="0" smtClean="0">
                          <a:latin typeface="Times New Roman" panose="02020603050405020304" pitchFamily="18" charset="0"/>
                          <a:cs typeface="Times New Roman" panose="02020603050405020304" pitchFamily="18" charset="0"/>
                        </a:rPr>
                        <a:t> is the owner of the business.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Intrapreneur</a:t>
                      </a:r>
                      <a:r>
                        <a:rPr lang="en-US" sz="2000" baseline="0" dirty="0" smtClean="0">
                          <a:latin typeface="Times New Roman" panose="02020603050405020304" pitchFamily="18" charset="0"/>
                          <a:cs typeface="Times New Roman" panose="02020603050405020304" pitchFamily="18" charset="0"/>
                        </a:rPr>
                        <a:t> is the employee of the business.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6406075"/>
                  </a:ext>
                </a:extLst>
              </a:tr>
              <a:tr h="857250">
                <a:tc>
                  <a:txBody>
                    <a:bodyPr/>
                    <a:lstStyle/>
                    <a:p>
                      <a:r>
                        <a:rPr lang="en-US" sz="2000" dirty="0" smtClean="0">
                          <a:latin typeface="Times New Roman" panose="02020603050405020304" pitchFamily="18" charset="0"/>
                          <a:cs typeface="Times New Roman" panose="02020603050405020304" pitchFamily="18" charset="0"/>
                        </a:rPr>
                        <a:t>2. He is independent</a:t>
                      </a:r>
                      <a:r>
                        <a:rPr lang="en-US" sz="2000" baseline="0" dirty="0" smtClean="0">
                          <a:latin typeface="Times New Roman" panose="02020603050405020304" pitchFamily="18" charset="0"/>
                          <a:cs typeface="Times New Roman" panose="02020603050405020304" pitchFamily="18" charset="0"/>
                        </a:rPr>
                        <a:t> in his operation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He is dependent on the entrepreneur</a:t>
                      </a:r>
                      <a:r>
                        <a:rPr lang="en-US" sz="2000" baseline="0" dirty="0" smtClean="0">
                          <a:latin typeface="Times New Roman" panose="02020603050405020304" pitchFamily="18" charset="0"/>
                          <a:cs typeface="Times New Roman" panose="02020603050405020304" pitchFamily="18" charset="0"/>
                        </a:rPr>
                        <a:t> or owner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5845705"/>
                  </a:ext>
                </a:extLst>
              </a:tr>
              <a:tr h="857250">
                <a:tc>
                  <a:txBody>
                    <a:bodyPr/>
                    <a:lstStyle/>
                    <a:p>
                      <a:r>
                        <a:rPr lang="en-US" sz="2000" dirty="0" smtClean="0">
                          <a:latin typeface="Times New Roman" panose="02020603050405020304" pitchFamily="18" charset="0"/>
                          <a:cs typeface="Times New Roman" panose="02020603050405020304" pitchFamily="18" charset="0"/>
                        </a:rPr>
                        <a:t>3. He</a:t>
                      </a:r>
                      <a:r>
                        <a:rPr lang="en-US" sz="2000" baseline="0" dirty="0" smtClean="0">
                          <a:latin typeface="Times New Roman" panose="02020603050405020304" pitchFamily="18" charset="0"/>
                          <a:cs typeface="Times New Roman" panose="02020603050405020304" pitchFamily="18" charset="0"/>
                        </a:rPr>
                        <a:t> himself formulates capital.</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He doesn't formulate capital.</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103866"/>
                  </a:ext>
                </a:extLst>
              </a:tr>
              <a:tr h="857250">
                <a:tc>
                  <a:txBody>
                    <a:bodyPr/>
                    <a:lstStyle/>
                    <a:p>
                      <a:r>
                        <a:rPr lang="en-US" sz="2000" dirty="0" smtClean="0">
                          <a:latin typeface="Times New Roman" panose="02020603050405020304" pitchFamily="18" charset="0"/>
                          <a:cs typeface="Times New Roman" panose="02020603050405020304" pitchFamily="18" charset="0"/>
                        </a:rPr>
                        <a:t>4. He himself bears entire risk relating to business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He does</a:t>
                      </a:r>
                      <a:r>
                        <a:rPr lang="en-US" sz="2000" baseline="0" dirty="0" smtClean="0">
                          <a:latin typeface="Times New Roman" panose="02020603050405020304" pitchFamily="18" charset="0"/>
                          <a:cs typeface="Times New Roman" panose="02020603050405020304" pitchFamily="18" charset="0"/>
                        </a:rPr>
                        <a:t> not bear any risk relating to business.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8658859"/>
                  </a:ext>
                </a:extLst>
              </a:tr>
              <a:tr h="857250">
                <a:tc>
                  <a:txBody>
                    <a:bodyPr/>
                    <a:lstStyle/>
                    <a:p>
                      <a:r>
                        <a:rPr lang="en-US" sz="2000" dirty="0" smtClean="0">
                          <a:latin typeface="Times New Roman" panose="02020603050405020304" pitchFamily="18" charset="0"/>
                          <a:cs typeface="Times New Roman" panose="02020603050405020304" pitchFamily="18" charset="0"/>
                        </a:rPr>
                        <a:t>5. An entrepreneur</a:t>
                      </a:r>
                      <a:r>
                        <a:rPr lang="en-US" sz="2000" baseline="0" dirty="0" smtClean="0">
                          <a:latin typeface="Times New Roman" panose="02020603050405020304" pitchFamily="18" charset="0"/>
                          <a:cs typeface="Times New Roman" panose="02020603050405020304" pitchFamily="18" charset="0"/>
                        </a:rPr>
                        <a:t> operates from outside the enterprises also.</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An intrapreneur</a:t>
                      </a:r>
                      <a:r>
                        <a:rPr lang="en-US" sz="2000" baseline="0" dirty="0" smtClean="0">
                          <a:latin typeface="Times New Roman" panose="02020603050405020304" pitchFamily="18" charset="0"/>
                          <a:cs typeface="Times New Roman" panose="02020603050405020304" pitchFamily="18" charset="0"/>
                        </a:rPr>
                        <a:t> operates from within the organization itself.</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0929553"/>
                  </a:ext>
                </a:extLst>
              </a:tr>
              <a:tr h="857250">
                <a:tc>
                  <a:txBody>
                    <a:bodyPr/>
                    <a:lstStyle/>
                    <a:p>
                      <a:r>
                        <a:rPr lang="en-US" sz="2000" dirty="0" smtClean="0">
                          <a:latin typeface="Times New Roman" panose="02020603050405020304" pitchFamily="18" charset="0"/>
                          <a:cs typeface="Times New Roman" panose="02020603050405020304" pitchFamily="18" charset="0"/>
                        </a:rPr>
                        <a:t>6. Uses</a:t>
                      </a:r>
                      <a:r>
                        <a:rPr lang="en-US" sz="2000" baseline="0" dirty="0" smtClean="0">
                          <a:latin typeface="Times New Roman" panose="02020603050405020304" pitchFamily="18" charset="0"/>
                          <a:cs typeface="Times New Roman" panose="02020603050405020304" pitchFamily="18" charset="0"/>
                        </a:rPr>
                        <a:t> own resources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Use</a:t>
                      </a:r>
                      <a:r>
                        <a:rPr lang="en-US" sz="2000" baseline="0" dirty="0" smtClean="0">
                          <a:latin typeface="Times New Roman" panose="02020603050405020304" pitchFamily="18" charset="0"/>
                          <a:cs typeface="Times New Roman" panose="02020603050405020304" pitchFamily="18" charset="0"/>
                        </a:rPr>
                        <a:t> resources provided by the company.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8280843"/>
                  </a:ext>
                </a:extLst>
              </a:tr>
              <a:tr h="857250">
                <a:tc>
                  <a:txBody>
                    <a:bodyPr/>
                    <a:lstStyle/>
                    <a:p>
                      <a:r>
                        <a:rPr lang="en-US" sz="2000" dirty="0" smtClean="0">
                          <a:latin typeface="Times New Roman" panose="02020603050405020304" pitchFamily="18" charset="0"/>
                          <a:cs typeface="Times New Roman" panose="02020603050405020304" pitchFamily="18" charset="0"/>
                        </a:rPr>
                        <a:t>7.</a:t>
                      </a:r>
                      <a:r>
                        <a:rPr lang="en-US" sz="2000" baseline="0" dirty="0" smtClean="0">
                          <a:latin typeface="Times New Roman" panose="02020603050405020304" pitchFamily="18" charset="0"/>
                          <a:cs typeface="Times New Roman" panose="02020603050405020304" pitchFamily="18" charset="0"/>
                        </a:rPr>
                        <a:t> Creating a leading position in the market.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Change</a:t>
                      </a:r>
                      <a:r>
                        <a:rPr lang="en-US" sz="2000" baseline="0" dirty="0" smtClean="0">
                          <a:latin typeface="Times New Roman" panose="02020603050405020304" pitchFamily="18" charset="0"/>
                          <a:cs typeface="Times New Roman" panose="02020603050405020304" pitchFamily="18" charset="0"/>
                        </a:rPr>
                        <a:t> and renew the existing organizational system and culture.</a:t>
                      </a:r>
                      <a:endParaRPr lang="en-US"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5245857"/>
                  </a:ext>
                </a:extLst>
              </a:tr>
            </a:tbl>
          </a:graphicData>
        </a:graphic>
      </p:graphicFrame>
    </p:spTree>
    <p:extLst>
      <p:ext uri="{BB962C8B-B14F-4D97-AF65-F5344CB8AC3E}">
        <p14:creationId xmlns:p14="http://schemas.microsoft.com/office/powerpoint/2010/main" val="3326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b="1" dirty="0" smtClean="0">
                <a:latin typeface="Times New Roman" panose="02020603050405020304" pitchFamily="18" charset="0"/>
                <a:cs typeface="Times New Roman" panose="02020603050405020304" pitchFamily="18" charset="0"/>
              </a:rPr>
              <a:t>Ethics and social Responsibility of Entrepreneurship</a:t>
            </a:r>
          </a:p>
          <a:p>
            <a:pPr marL="0" indent="0">
              <a:buNone/>
            </a:pPr>
            <a:r>
              <a:rPr lang="en-US" b="1"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Ethics is defined as a moral philosophy or code of morals practiced by a person or group of people. An example of ethics is a code of conduct set by a business.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Ethics includes the decisions, choices and behavior that people believe to be worthwhile and important in their lives.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Social responsibility is the obligation of organization decision makers to act in ways that recognize the interrelatedness of business and society.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Social responsibility assumes that existence of stockholders, individuals or group of individuals who have a stake in or are significantly influence by an organizations actions and who in turn can influence the organization.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155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Stockholders:</a:t>
            </a:r>
            <a:r>
              <a:rPr lang="en-US" dirty="0" smtClean="0">
                <a:latin typeface="Times New Roman" panose="02020603050405020304" pitchFamily="18" charset="0"/>
                <a:cs typeface="Times New Roman" panose="02020603050405020304" pitchFamily="18" charset="0"/>
              </a:rPr>
              <a:t> An entrepreneur must </a:t>
            </a:r>
            <a:r>
              <a:rPr lang="en-US" dirty="0" smtClean="0">
                <a:latin typeface="Times New Roman" panose="02020603050405020304" pitchFamily="18" charset="0"/>
                <a:cs typeface="Times New Roman" panose="02020603050405020304" pitchFamily="18" charset="0"/>
              </a:rPr>
              <a:t>provide literate, </a:t>
            </a:r>
            <a:r>
              <a:rPr lang="en-US" dirty="0" smtClean="0">
                <a:latin typeface="Times New Roman" panose="02020603050405020304" pitchFamily="18" charset="0"/>
                <a:cs typeface="Times New Roman" panose="02020603050405020304" pitchFamily="18" charset="0"/>
              </a:rPr>
              <a:t>fair and adequate stable long run rate of return and capital appreciation to the shareholders for their investment. It shows the regular functioning of the company.</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Suppliers:</a:t>
            </a:r>
            <a:r>
              <a:rPr lang="en-US" dirty="0" smtClean="0">
                <a:latin typeface="Times New Roman" panose="02020603050405020304" pitchFamily="18" charset="0"/>
                <a:cs typeface="Times New Roman" panose="02020603050405020304" pitchFamily="18" charset="0"/>
              </a:rPr>
              <a:t> Terms and conditions regarding delivery of goods and payment of prices must be reasonably fair. Producer may make available to the suppliers the benefits of their information and research so as to promote indigenous growth or for the improvement of the quality of their products.</a:t>
            </a:r>
          </a:p>
          <a:p>
            <a:endParaRPr lang="en-US" dirty="0"/>
          </a:p>
        </p:txBody>
      </p:sp>
    </p:spTree>
    <p:extLst>
      <p:ext uri="{BB962C8B-B14F-4D97-AF65-F5344CB8AC3E}">
        <p14:creationId xmlns:p14="http://schemas.microsoft.com/office/powerpoint/2010/main" val="216932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Customer:</a:t>
            </a:r>
            <a:r>
              <a:rPr lang="en-US" dirty="0" smtClean="0">
                <a:latin typeface="Times New Roman" panose="02020603050405020304" pitchFamily="18" charset="0"/>
                <a:cs typeface="Times New Roman" panose="02020603050405020304" pitchFamily="18" charset="0"/>
              </a:rPr>
              <a:t> According to Henry Ford;</a:t>
            </a:r>
          </a:p>
          <a:p>
            <a:r>
              <a:rPr lang="en-US" dirty="0" smtClean="0">
                <a:latin typeface="Times New Roman" panose="02020603050405020304" pitchFamily="18" charset="0"/>
                <a:cs typeface="Times New Roman" panose="02020603050405020304" pitchFamily="18" charset="0"/>
              </a:rPr>
              <a:t>“Those goods and services which the society needs at a price which the society can afford to pay.” Entrepreneurial venture must meet the requirements of the customers of different classes, tastes and with different purchasing power at the right time, place and price and in right quality.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Entrepreneur </a:t>
            </a:r>
            <a:r>
              <a:rPr lang="en-US" dirty="0" smtClean="0">
                <a:latin typeface="Times New Roman" panose="02020603050405020304" pitchFamily="18" charset="0"/>
                <a:cs typeface="Times New Roman" panose="02020603050405020304" pitchFamily="18" charset="0"/>
              </a:rPr>
              <a:t>must guard against adulteration, poor quality, lack of service and courtesy, misleading and dishonest advertisement etc. a customer must also be protected against the ill effects of monopolistic and restrictive business practices.</a:t>
            </a:r>
          </a:p>
          <a:p>
            <a:r>
              <a:rPr lang="en-US" b="1" dirty="0" smtClean="0">
                <a:latin typeface="Times New Roman" panose="02020603050405020304" pitchFamily="18" charset="0"/>
                <a:cs typeface="Times New Roman" panose="02020603050405020304" pitchFamily="18" charset="0"/>
              </a:rPr>
              <a:t>Government:</a:t>
            </a:r>
            <a:r>
              <a:rPr lang="en-US" dirty="0" smtClean="0">
                <a:latin typeface="Times New Roman" panose="02020603050405020304" pitchFamily="18" charset="0"/>
                <a:cs typeface="Times New Roman" panose="02020603050405020304" pitchFamily="18" charset="0"/>
              </a:rPr>
              <a:t> Entrepreneur must pay tax to the government honestly. Environment protection and conservation is the essence of  entrepreneur.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83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Trade association and competitors:</a:t>
            </a:r>
          </a:p>
          <a:p>
            <a:pPr marL="0" indent="0">
              <a:buNone/>
            </a:pPr>
            <a:r>
              <a:rPr lang="en-US" dirty="0" smtClean="0">
                <a:latin typeface="Times New Roman" panose="02020603050405020304" pitchFamily="18" charset="0"/>
                <a:cs typeface="Times New Roman" panose="02020603050405020304" pitchFamily="18" charset="0"/>
              </a:rPr>
              <a:t>Should adopt fair trade practices regarding prices, quality , terms and condition of sale and after-sales service. Under cutting or restricted trade practices should be avoided and healthy completion should be adopted.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98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3000"/>
            <a:ext cx="9144000" cy="8686800"/>
          </a:xfrm>
        </p:spPr>
      </p:pic>
    </p:spTree>
    <p:extLst>
      <p:ext uri="{BB962C8B-B14F-4D97-AF65-F5344CB8AC3E}">
        <p14:creationId xmlns:p14="http://schemas.microsoft.com/office/powerpoint/2010/main" val="227953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lnSpc>
                <a:spcPct val="90000"/>
              </a:lnSpc>
              <a:defRPr/>
            </a:pPr>
            <a:endParaRPr lang="en-US" sz="2400" b="1" dirty="0" smtClean="0">
              <a:latin typeface="Times New Roman" panose="02020603050405020304" pitchFamily="18" charset="0"/>
              <a:cs typeface="Times New Roman" panose="02020603050405020304" pitchFamily="18" charset="0"/>
            </a:endParaRPr>
          </a:p>
          <a:p>
            <a:pPr marL="0" indent="0" algn="just">
              <a:lnSpc>
                <a:spcPct val="90000"/>
              </a:lnSpc>
              <a:buNone/>
              <a:defRPr/>
            </a:pPr>
            <a:r>
              <a:rPr lang="en-US" sz="2400" b="1" dirty="0" smtClean="0">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Overview: </a:t>
            </a:r>
            <a:endParaRPr lang="en-US" sz="2400" b="1" dirty="0">
              <a:solidFill>
                <a:srgbClr val="FF0000"/>
              </a:solidFill>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Ø"/>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word “entrepreneurship” is derived from the French “</a:t>
            </a:r>
            <a:r>
              <a:rPr lang="en-US" sz="2400" i="1" dirty="0" err="1">
                <a:latin typeface="Times New Roman" panose="02020603050405020304" pitchFamily="18" charset="0"/>
                <a:cs typeface="Times New Roman" panose="02020603050405020304" pitchFamily="18" charset="0"/>
              </a:rPr>
              <a:t>entreprender</a:t>
            </a:r>
            <a:r>
              <a:rPr lang="en-US" sz="2400" i="1" dirty="0" smtClean="0">
                <a:latin typeface="Times New Roman" panose="02020603050405020304" pitchFamily="18" charset="0"/>
                <a:cs typeface="Times New Roman" panose="02020603050405020304" pitchFamily="18" charset="0"/>
              </a:rPr>
              <a:t>” which mean to do something or “to undertake” the risk of establishing new enterprise.</a:t>
            </a:r>
          </a:p>
          <a:p>
            <a:pPr algn="just">
              <a:lnSpc>
                <a:spcPct val="90000"/>
              </a:lnSpc>
              <a:buFont typeface="Wingdings" panose="05000000000000000000" pitchFamily="2" charset="2"/>
              <a:buChar char="Ø"/>
              <a:defRPr/>
            </a:pPr>
            <a:endParaRPr lang="en-US" sz="2400" i="1"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Ø"/>
              <a:defRPr/>
            </a:pPr>
            <a:r>
              <a:rPr lang="en-US" sz="2400" i="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Richard </a:t>
            </a:r>
            <a:r>
              <a:rPr lang="en-US" sz="2400" dirty="0" err="1">
                <a:latin typeface="Times New Roman" panose="02020603050405020304" pitchFamily="18" charset="0"/>
                <a:cs typeface="Times New Roman" panose="02020603050405020304" pitchFamily="18" charset="0"/>
              </a:rPr>
              <a:t>Cantillon</a:t>
            </a:r>
            <a:r>
              <a:rPr lang="en-US" sz="2400" dirty="0">
                <a:latin typeface="Times New Roman" panose="02020603050405020304" pitchFamily="18" charset="0"/>
                <a:cs typeface="Times New Roman" panose="02020603050405020304" pitchFamily="18" charset="0"/>
              </a:rPr>
              <a:t> first coined the word in his </a:t>
            </a:r>
            <a:r>
              <a:rPr lang="en-US" sz="2400" dirty="0" smtClean="0">
                <a:latin typeface="Times New Roman" panose="02020603050405020304" pitchFamily="18" charset="0"/>
                <a:cs typeface="Times New Roman" panose="02020603050405020304" pitchFamily="18" charset="0"/>
              </a:rPr>
              <a:t>academic usage</a:t>
            </a:r>
            <a:r>
              <a:rPr lang="fr-FR" sz="2400" i="1" dirty="0" smtClean="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which</a:t>
            </a:r>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 </a:t>
            </a:r>
            <a:r>
              <a:rPr lang="fr-FR" sz="2400" dirty="0" err="1" smtClean="0">
                <a:latin typeface="Times New Roman" panose="02020603050405020304" pitchFamily="18" charset="0"/>
                <a:cs typeface="Times New Roman" panose="02020603050405020304" pitchFamily="18" charset="0"/>
              </a:rPr>
              <a:t>was</a:t>
            </a:r>
            <a:r>
              <a:rPr lang="fr-FR" sz="2400" dirty="0" smtClean="0">
                <a:latin typeface="Times New Roman" panose="02020603050405020304" pitchFamily="18" charset="0"/>
                <a:cs typeface="Times New Roman" panose="02020603050405020304" pitchFamily="18" charset="0"/>
              </a:rPr>
              <a:t> </a:t>
            </a:r>
            <a:r>
              <a:rPr lang="fr-FR" sz="2400" dirty="0" err="1" smtClean="0">
                <a:latin typeface="Times New Roman" panose="02020603050405020304" pitchFamily="18" charset="0"/>
                <a:cs typeface="Times New Roman" panose="02020603050405020304" pitchFamily="18" charset="0"/>
              </a:rPr>
              <a:t>published</a:t>
            </a:r>
            <a:r>
              <a:rPr lang="fr-FR" sz="2400" dirty="0" smtClean="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around</a:t>
            </a:r>
            <a:r>
              <a:rPr lang="fr-FR" sz="2400" dirty="0">
                <a:latin typeface="Times New Roman" panose="02020603050405020304" pitchFamily="18" charset="0"/>
                <a:cs typeface="Times New Roman" panose="02020603050405020304" pitchFamily="18" charset="0"/>
              </a:rPr>
              <a:t> 1730</a:t>
            </a:r>
            <a:r>
              <a:rPr lang="fr-FR" sz="2400" dirty="0" smtClean="0">
                <a:latin typeface="Times New Roman" panose="02020603050405020304" pitchFamily="18" charset="0"/>
                <a:cs typeface="Times New Roman" panose="02020603050405020304" pitchFamily="18" charset="0"/>
              </a:rPr>
              <a:t>.</a:t>
            </a:r>
          </a:p>
          <a:p>
            <a:pPr algn="just">
              <a:lnSpc>
                <a:spcPct val="90000"/>
              </a:lnSpc>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a:p>
            <a:pPr marL="0" indent="0" algn="just">
              <a:lnSpc>
                <a:spcPct val="90000"/>
              </a:lnSpc>
              <a:buNone/>
              <a:defRPr/>
            </a:pPr>
            <a:endParaRPr lang="en-US" sz="2400" dirty="0" smtClean="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Ø"/>
              <a:defRPr/>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about as many definitions of entrepreneurship as there are people who have written about the </a:t>
            </a:r>
            <a:r>
              <a:rPr lang="en-US" sz="2400" dirty="0" smtClean="0">
                <a:latin typeface="Times New Roman" panose="02020603050405020304" pitchFamily="18" charset="0"/>
                <a:cs typeface="Times New Roman" panose="02020603050405020304" pitchFamily="18" charset="0"/>
              </a:rPr>
              <a:t>subject.so universally accepted definition has not yet emerged.</a:t>
            </a:r>
            <a:endParaRPr lang="en-US" sz="2000"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a:p>
            <a:pPr marL="0" indent="0" algn="just">
              <a:lnSpc>
                <a:spcPct val="90000"/>
              </a:lnSpc>
              <a:buNone/>
              <a:defRPr/>
            </a:pPr>
            <a:endParaRPr lang="en-US" sz="2400" dirty="0" smtClean="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Ø"/>
              <a:defRPr/>
            </a:pPr>
            <a:r>
              <a:rPr lang="en-US" sz="2400" dirty="0" smtClean="0">
                <a:latin typeface="Times New Roman" panose="02020603050405020304" pitchFamily="18" charset="0"/>
                <a:cs typeface="Times New Roman" panose="02020603050405020304" pitchFamily="18" charset="0"/>
              </a:rPr>
              <a:t>Entrepreneurship </a:t>
            </a:r>
            <a:r>
              <a:rPr lang="en-US" sz="2400" dirty="0">
                <a:latin typeface="Times New Roman" panose="02020603050405020304" pitchFamily="18" charset="0"/>
                <a:cs typeface="Times New Roman" panose="02020603050405020304" pitchFamily="18" charset="0"/>
              </a:rPr>
              <a:t>has long been described by researchers and writers with terms such as </a:t>
            </a:r>
            <a:r>
              <a:rPr lang="en-US" sz="2400" i="1" dirty="0">
                <a:solidFill>
                  <a:srgbClr val="FF0000"/>
                </a:solidFill>
                <a:latin typeface="Times New Roman" panose="02020603050405020304" pitchFamily="18" charset="0"/>
                <a:cs typeface="Times New Roman" panose="02020603050405020304" pitchFamily="18" charset="0"/>
              </a:rPr>
              <a:t>new, innovative, flexible, dynamic, creative, and </a:t>
            </a:r>
            <a:r>
              <a:rPr lang="en-US" sz="2400" i="1" dirty="0" smtClean="0">
                <a:solidFill>
                  <a:srgbClr val="FF0000"/>
                </a:solidFill>
                <a:latin typeface="Times New Roman" panose="02020603050405020304" pitchFamily="18" charset="0"/>
                <a:cs typeface="Times New Roman" panose="02020603050405020304" pitchFamily="18" charset="0"/>
              </a:rPr>
              <a:t>risk-taking </a:t>
            </a:r>
            <a:r>
              <a:rPr lang="en-US" sz="2400" i="1" dirty="0" smtClean="0">
                <a:latin typeface="Times New Roman" panose="02020603050405020304" pitchFamily="18" charset="0"/>
                <a:cs typeface="Times New Roman" panose="02020603050405020304" pitchFamily="18" charset="0"/>
              </a:rPr>
              <a:t>and so on.</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3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8" y="0"/>
            <a:ext cx="9137561" cy="6858000"/>
          </a:xfrm>
        </p:spPr>
        <p:txBody>
          <a:bodyPr/>
          <a:lstStyle/>
          <a:p>
            <a:pPr marL="0" indent="0">
              <a:buNone/>
            </a:pPr>
            <a:r>
              <a:rPr lang="en-US" dirty="0" smtClean="0"/>
              <a:t>	</a:t>
            </a:r>
            <a:r>
              <a:rPr lang="en-US" sz="2800" b="1" u="sng" dirty="0" smtClean="0">
                <a:solidFill>
                  <a:srgbClr val="FF0000"/>
                </a:solidFill>
              </a:rPr>
              <a:t>Concept of Entrepreneurship</a:t>
            </a:r>
            <a:endParaRPr lang="en-US" b="1" u="sng" dirty="0" smtClean="0">
              <a:solidFill>
                <a:srgbClr val="FF0000"/>
              </a:solidFill>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Entrepreneurship refers to all the activities of entrepreneurs for establishing and operating business ventures. In other words, entrepreneurship is concerned with starting ones own business for earning profit and wealth. The definition of entrepreneurship involves different aspects as:</a:t>
            </a:r>
          </a:p>
          <a:p>
            <a:pPr marL="971550" lvl="1" indent="-514350">
              <a:buFont typeface="Calibri" pitchFamily="34" charset="0"/>
              <a:buChar char="❶"/>
            </a:pPr>
            <a:r>
              <a:rPr lang="en-US" dirty="0">
                <a:latin typeface="Times New Roman" panose="02020603050405020304" pitchFamily="18" charset="0"/>
                <a:cs typeface="Times New Roman" panose="02020603050405020304" pitchFamily="18" charset="0"/>
              </a:rPr>
              <a:t>Entrepreneurship involves creation process: Creating something new with value to the entrepreneur and the </a:t>
            </a:r>
            <a:r>
              <a:rPr lang="en-US" dirty="0" smtClean="0">
                <a:latin typeface="Times New Roman" panose="02020603050405020304" pitchFamily="18" charset="0"/>
                <a:cs typeface="Times New Roman" panose="02020603050405020304" pitchFamily="18" charset="0"/>
              </a:rPr>
              <a:t>audience.</a:t>
            </a:r>
            <a:endParaRPr lang="en-US" dirty="0">
              <a:latin typeface="Times New Roman" panose="02020603050405020304" pitchFamily="18" charset="0"/>
              <a:cs typeface="Times New Roman" panose="02020603050405020304" pitchFamily="18" charset="0"/>
            </a:endParaRPr>
          </a:p>
          <a:p>
            <a:pPr marL="971550" lvl="1" indent="-514350">
              <a:buFont typeface="Calibri" pitchFamily="34" charset="0"/>
              <a:buChar char="❷"/>
            </a:pPr>
            <a:r>
              <a:rPr lang="en-US" dirty="0">
                <a:latin typeface="Times New Roman" panose="02020603050405020304" pitchFamily="18" charset="0"/>
                <a:cs typeface="Times New Roman" panose="02020603050405020304" pitchFamily="18" charset="0"/>
              </a:rPr>
              <a:t>It requires devotion of the necessary time and effort</a:t>
            </a:r>
          </a:p>
          <a:p>
            <a:pPr marL="971550" lvl="1" indent="-514350">
              <a:buFont typeface="Calibri" pitchFamily="34" charset="0"/>
              <a:buChar char="❸"/>
            </a:pPr>
            <a:r>
              <a:rPr lang="en-US" dirty="0">
                <a:latin typeface="Times New Roman" panose="02020603050405020304" pitchFamily="18" charset="0"/>
                <a:cs typeface="Times New Roman" panose="02020603050405020304" pitchFamily="18" charset="0"/>
              </a:rPr>
              <a:t>The rewards: independence, personal satisfaction, monetary rewards</a:t>
            </a:r>
          </a:p>
          <a:p>
            <a:pPr marL="971550" lvl="1" indent="-514350">
              <a:buFont typeface="Calibri" pitchFamily="34" charset="0"/>
              <a:buChar char="❹"/>
            </a:pPr>
            <a:r>
              <a:rPr lang="en-US" dirty="0">
                <a:latin typeface="Times New Roman" panose="02020603050405020304" pitchFamily="18" charset="0"/>
                <a:cs typeface="Times New Roman" panose="02020603050405020304" pitchFamily="18" charset="0"/>
              </a:rPr>
              <a:t>Assuming the necessary risks: Future is uncertain. Entrepreneurs have to make the decision in </a:t>
            </a:r>
            <a:r>
              <a:rPr lang="en-US" dirty="0" smtClean="0">
                <a:latin typeface="Times New Roman" panose="02020603050405020304" pitchFamily="18" charset="0"/>
                <a:cs typeface="Times New Roman" panose="02020603050405020304" pitchFamily="18" charset="0"/>
              </a:rPr>
              <a:t> such highly </a:t>
            </a:r>
            <a:r>
              <a:rPr lang="en-US" dirty="0">
                <a:latin typeface="Times New Roman" panose="02020603050405020304" pitchFamily="18" charset="0"/>
                <a:cs typeface="Times New Roman" panose="02020603050405020304" pitchFamily="18" charset="0"/>
              </a:rPr>
              <a:t>uncertain environment</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78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dirty="0" err="1" smtClean="0"/>
              <a:t>Contd</a:t>
            </a:r>
            <a:r>
              <a:rPr lang="en-US" dirty="0" smtClean="0"/>
              <a:t>……………….</a:t>
            </a:r>
          </a:p>
          <a:p>
            <a:endParaRPr lang="en-US" dirty="0" smtClean="0"/>
          </a:p>
          <a:p>
            <a:pPr marL="0" indent="0">
              <a:buNone/>
            </a:pPr>
            <a:endParaRPr lang="en-US" dirty="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Entrepreneurship is the process of creating new enterprise.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involves creativity and innovation that leads towards establishing new business ventures.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Innovation is doing something new or different.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Entrepreneurship is important for economic and social development.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enterprise is created by an entrepreneur and the process of creation of enterprises or ventures is known as entrepreneurship.</a:t>
            </a:r>
          </a:p>
          <a:p>
            <a:pPr marL="274320" lvl="1" indent="-274320">
              <a:buClr>
                <a:schemeClr val="accent3"/>
              </a:buClr>
              <a:buSzPct val="95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Entrepreneurship is concerned with “…identifying and pursuing opportunities”.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9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Definition …………….. </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Entrepreneurship is the purposeful activity an individual or a group of associated individuals, undertaken to initiate, maintain or organize a profit-oriented business unit for the production or distribution of economic goods and services. </a:t>
            </a:r>
            <a:r>
              <a:rPr lang="en-US" b="1" dirty="0" smtClean="0">
                <a:latin typeface="Times New Roman" panose="02020603050405020304" pitchFamily="18" charset="0"/>
                <a:cs typeface="Times New Roman" panose="02020603050405020304" pitchFamily="18" charset="0"/>
              </a:rPr>
              <a:t>A.H. Cole</a:t>
            </a: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Entrepreneurship is based on purposeful and systematic innovation. It essentially consists in doing things that are not generally done in the ordinary course of business routine.      -</a:t>
            </a:r>
            <a:r>
              <a:rPr lang="en-US" b="1" dirty="0" smtClean="0">
                <a:latin typeface="Times New Roman" panose="02020603050405020304" pitchFamily="18" charset="0"/>
                <a:cs typeface="Times New Roman" panose="02020603050405020304" pitchFamily="18" charset="0"/>
              </a:rPr>
              <a:t> Joseph A. Schumpeter</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Entrepreneurship is gathering and using resources to produce results. It is allocating resources to opportunities rather than problems.-</a:t>
            </a:r>
            <a:r>
              <a:rPr lang="en-US" b="1" dirty="0" smtClean="0">
                <a:latin typeface="Times New Roman" panose="02020603050405020304" pitchFamily="18" charset="0"/>
                <a:cs typeface="Times New Roman" panose="02020603050405020304" pitchFamily="18" charset="0"/>
              </a:rPr>
              <a:t> Drucker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8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sz="2800" b="1" dirty="0" smtClean="0"/>
          </a:p>
          <a:p>
            <a:pPr marL="0" indent="0">
              <a:buNone/>
            </a:pPr>
            <a:r>
              <a:rPr lang="en-US" sz="2800" b="1" dirty="0" smtClean="0"/>
              <a:t>		</a:t>
            </a:r>
            <a:r>
              <a:rPr lang="en-US" sz="3200" b="1" dirty="0" smtClean="0"/>
              <a:t>Themes </a:t>
            </a:r>
            <a:r>
              <a:rPr lang="en-US" sz="3200" b="1" dirty="0"/>
              <a:t>of </a:t>
            </a:r>
            <a:r>
              <a:rPr lang="en-US" sz="3200" b="1" dirty="0" smtClean="0"/>
              <a:t>Entrepreneurship</a:t>
            </a:r>
            <a:endParaRPr lang="en-US" sz="2800" b="1" dirty="0" smtClean="0"/>
          </a:p>
          <a:p>
            <a:pPr marL="0" indent="0">
              <a:buNone/>
            </a:pPr>
            <a:endParaRPr lang="en-US" dirty="0"/>
          </a:p>
        </p:txBody>
      </p:sp>
      <p:sp>
        <p:nvSpPr>
          <p:cNvPr id="4" name="Rectangle 3"/>
          <p:cNvSpPr/>
          <p:nvPr/>
        </p:nvSpPr>
        <p:spPr>
          <a:xfrm>
            <a:off x="1905000" y="3418268"/>
            <a:ext cx="472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Defining Entrepreneurship</a:t>
            </a:r>
            <a:endParaRPr lang="en-US" sz="2800" dirty="0"/>
          </a:p>
        </p:txBody>
      </p:sp>
      <p:sp>
        <p:nvSpPr>
          <p:cNvPr id="5" name="Rectangle 4"/>
          <p:cNvSpPr/>
          <p:nvPr/>
        </p:nvSpPr>
        <p:spPr>
          <a:xfrm>
            <a:off x="838200" y="2879502"/>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Uniqueness</a:t>
            </a:r>
            <a:endParaRPr lang="en-US" dirty="0"/>
          </a:p>
        </p:txBody>
      </p:sp>
      <p:sp>
        <p:nvSpPr>
          <p:cNvPr id="6" name="Rectangle 5"/>
          <p:cNvSpPr/>
          <p:nvPr/>
        </p:nvSpPr>
        <p:spPr>
          <a:xfrm>
            <a:off x="2058473" y="207645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endParaRPr lang="en-US" dirty="0"/>
          </a:p>
        </p:txBody>
      </p:sp>
      <p:sp>
        <p:nvSpPr>
          <p:cNvPr id="7" name="Rectangle 6"/>
          <p:cNvSpPr/>
          <p:nvPr/>
        </p:nvSpPr>
        <p:spPr>
          <a:xfrm>
            <a:off x="5410200" y="1970736"/>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Entrepreneur</a:t>
            </a:r>
            <a:endParaRPr lang="en-US" dirty="0"/>
          </a:p>
        </p:txBody>
      </p:sp>
      <p:sp>
        <p:nvSpPr>
          <p:cNvPr id="8" name="Rectangle 7"/>
          <p:cNvSpPr/>
          <p:nvPr/>
        </p:nvSpPr>
        <p:spPr>
          <a:xfrm>
            <a:off x="6400800" y="2802764"/>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Innovation</a:t>
            </a:r>
            <a:endParaRPr lang="en-US" dirty="0"/>
          </a:p>
        </p:txBody>
      </p:sp>
      <p:sp>
        <p:nvSpPr>
          <p:cNvPr id="9" name="Rectangle 8"/>
          <p:cNvSpPr/>
          <p:nvPr/>
        </p:nvSpPr>
        <p:spPr>
          <a:xfrm>
            <a:off x="1657082" y="5340977"/>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Reward</a:t>
            </a:r>
            <a:endParaRPr lang="en-US" dirty="0"/>
          </a:p>
        </p:txBody>
      </p:sp>
      <p:sp>
        <p:nvSpPr>
          <p:cNvPr id="10" name="Rectangle 9"/>
          <p:cNvSpPr/>
          <p:nvPr/>
        </p:nvSpPr>
        <p:spPr>
          <a:xfrm>
            <a:off x="5533086" y="5361636"/>
            <a:ext cx="1790700" cy="4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Creating Value</a:t>
            </a:r>
            <a:endParaRPr lang="en-US" dirty="0"/>
          </a:p>
        </p:txBody>
      </p:sp>
      <p:sp>
        <p:nvSpPr>
          <p:cNvPr id="11" name="Rectangle 10"/>
          <p:cNvSpPr/>
          <p:nvPr/>
        </p:nvSpPr>
        <p:spPr>
          <a:xfrm>
            <a:off x="6400800" y="4396524"/>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Organization Creation</a:t>
            </a:r>
            <a:endParaRPr lang="en-US" dirty="0"/>
          </a:p>
        </p:txBody>
      </p:sp>
      <p:sp>
        <p:nvSpPr>
          <p:cNvPr id="12" name="Rectangle 11"/>
          <p:cNvSpPr/>
          <p:nvPr/>
        </p:nvSpPr>
        <p:spPr>
          <a:xfrm>
            <a:off x="866104" y="4396524"/>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Growth</a:t>
            </a:r>
            <a:endParaRPr lang="en-US" dirty="0"/>
          </a:p>
        </p:txBody>
      </p:sp>
    </p:spTree>
    <p:extLst>
      <p:ext uri="{BB962C8B-B14F-4D97-AF65-F5344CB8AC3E}">
        <p14:creationId xmlns:p14="http://schemas.microsoft.com/office/powerpoint/2010/main" val="2899568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6043"/>
            <a:ext cx="8229600" cy="1039091"/>
          </a:xfrm>
        </p:spPr>
        <p:txBody>
          <a:bodyPr/>
          <a:lstStyle/>
          <a:p>
            <a:r>
              <a:rPr lang="en-US" dirty="0" smtClean="0"/>
              <a:t>Features of Entrepreneurship</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Risk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Dedication and hard work</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Vision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Leadership</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Create value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Innovation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Best use of opportunity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Reward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6249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1109</TotalTime>
  <Words>852</Words>
  <Application>Microsoft Office PowerPoint</Application>
  <PresentationFormat>On-screen Show (4:3)</PresentationFormat>
  <Paragraphs>190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Constantia</vt:lpstr>
      <vt:lpstr>Times New Roman</vt:lpstr>
      <vt:lpstr>Wingdings</vt:lpstr>
      <vt:lpstr>Wingdings 2</vt:lpstr>
      <vt:lpstr>Flow</vt:lpstr>
      <vt:lpstr>   ENTREPRENEURSHIP AND SUPPLY  CHAIN MANAGEMENT( IT-229)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of Entrepreneurship</vt:lpstr>
      <vt:lpstr>PowerPoint Presentation</vt:lpstr>
      <vt:lpstr>PowerPoint Presentation</vt:lpstr>
      <vt:lpstr>PowerPoint Presentation</vt:lpstr>
      <vt:lpstr>Myths about Entrepreneurship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deep</cp:lastModifiedBy>
  <cp:revision>166</cp:revision>
  <dcterms:created xsi:type="dcterms:W3CDTF">2020-08-19T11:35:58Z</dcterms:created>
  <dcterms:modified xsi:type="dcterms:W3CDTF">2024-03-28T05:39:01Z</dcterms:modified>
</cp:coreProperties>
</file>