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7"/>
  </p:notesMasterIdLst>
  <p:sldIdLst>
    <p:sldId id="299" r:id="rId2"/>
    <p:sldId id="301" r:id="rId3"/>
    <p:sldId id="302" r:id="rId4"/>
    <p:sldId id="303" r:id="rId5"/>
    <p:sldId id="304" r:id="rId6"/>
    <p:sldId id="305" r:id="rId7"/>
    <p:sldId id="306" r:id="rId8"/>
    <p:sldId id="308" r:id="rId9"/>
    <p:sldId id="307" r:id="rId10"/>
    <p:sldId id="309" r:id="rId11"/>
    <p:sldId id="310" r:id="rId12"/>
    <p:sldId id="311" r:id="rId13"/>
    <p:sldId id="312" r:id="rId14"/>
    <p:sldId id="313" r:id="rId15"/>
    <p:sldId id="314" r:id="rId16"/>
    <p:sldId id="315" r:id="rId17"/>
    <p:sldId id="316" r:id="rId18"/>
    <p:sldId id="317" r:id="rId19"/>
    <p:sldId id="318" r:id="rId20"/>
    <p:sldId id="319" r:id="rId21"/>
    <p:sldId id="320" r:id="rId22"/>
    <p:sldId id="321" r:id="rId23"/>
    <p:sldId id="322" r:id="rId24"/>
    <p:sldId id="324" r:id="rId25"/>
    <p:sldId id="323" r:id="rId26"/>
    <p:sldId id="325" r:id="rId27"/>
    <p:sldId id="326" r:id="rId28"/>
    <p:sldId id="327" r:id="rId29"/>
    <p:sldId id="328" r:id="rId30"/>
    <p:sldId id="329" r:id="rId31"/>
    <p:sldId id="330" r:id="rId32"/>
    <p:sldId id="335" r:id="rId33"/>
    <p:sldId id="336" r:id="rId34"/>
    <p:sldId id="337" r:id="rId35"/>
    <p:sldId id="338" r:id="rId36"/>
    <p:sldId id="339" r:id="rId37"/>
    <p:sldId id="340" r:id="rId38"/>
    <p:sldId id="341" r:id="rId39"/>
    <p:sldId id="342" r:id="rId40"/>
    <p:sldId id="343" r:id="rId41"/>
    <p:sldId id="344" r:id="rId42"/>
    <p:sldId id="345" r:id="rId43"/>
    <p:sldId id="334" r:id="rId44"/>
    <p:sldId id="347" r:id="rId45"/>
    <p:sldId id="34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36DCA-3780-49FC-A3EB-56714DFEAEAB}" type="datetimeFigureOut">
              <a:rPr lang="en-US" smtClean="0"/>
              <a:t>4/9/2024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84CFD-87C4-4536-B5EE-2E969E8B854F}" type="slidenum">
              <a:rPr lang="en-US" smtClean="0"/>
              <a:t>‹#›</a:t>
            </a:fld>
            <a:endParaRPr lang="en-US"/>
          </a:p>
        </p:txBody>
      </p:sp>
    </p:spTree>
    <p:extLst>
      <p:ext uri="{BB962C8B-B14F-4D97-AF65-F5344CB8AC3E}">
        <p14:creationId xmlns:p14="http://schemas.microsoft.com/office/powerpoint/2010/main" val="88099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FD1AE6-DB38-4823-85C2-22793C13F19D}" type="datetimeFigureOut">
              <a:rPr lang="en-US" smtClean="0"/>
              <a:pPr/>
              <a:t>4/9/2024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D1AE6-DB38-4823-85C2-22793C13F19D}"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FD1AE6-DB38-4823-85C2-22793C13F19D}" type="datetimeFigureOut">
              <a:rPr lang="en-US" smtClean="0"/>
              <a:pPr/>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D1AE6-DB38-4823-85C2-22793C13F19D}" type="datetimeFigureOut">
              <a:rPr lang="en-US" smtClean="0"/>
              <a:pPr/>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1AE6-DB38-4823-85C2-22793C13F19D}" type="datetimeFigureOut">
              <a:rPr lang="en-US" smtClean="0"/>
              <a:pPr/>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D1AE6-DB38-4823-85C2-22793C13F19D}"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FA38A0-4739-4005-BBFD-45FC59A2E6B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FD1AE6-DB38-4823-85C2-22793C13F19D}" type="datetimeFigureOut">
              <a:rPr lang="en-US" smtClean="0"/>
              <a:pPr/>
              <a:t>4/9/2024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FA38A0-4739-4005-BBFD-45FC59A2E6B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t>	Business </a:t>
            </a:r>
            <a:r>
              <a:rPr lang="en-US" b="1" dirty="0"/>
              <a:t>Plan for a new </a:t>
            </a:r>
            <a:r>
              <a:rPr lang="en-US" b="1" dirty="0" smtClean="0"/>
              <a:t>venture </a:t>
            </a:r>
          </a:p>
          <a:p>
            <a:pPr marL="0" indent="0">
              <a:buNone/>
            </a:pPr>
            <a:endParaRPr lang="en-US" dirty="0"/>
          </a:p>
        </p:txBody>
      </p:sp>
      <p:pic>
        <p:nvPicPr>
          <p:cNvPr id="2" name="Picture 1"/>
          <p:cNvPicPr>
            <a:picLocks noChangeAspect="1"/>
          </p:cNvPicPr>
          <p:nvPr/>
        </p:nvPicPr>
        <p:blipFill>
          <a:blip r:embed="rId2"/>
          <a:stretch>
            <a:fillRect/>
          </a:stretch>
        </p:blipFill>
        <p:spPr>
          <a:xfrm>
            <a:off x="0" y="762000"/>
            <a:ext cx="9143999" cy="6095999"/>
          </a:xfrm>
          <a:prstGeom prst="rect">
            <a:avLst/>
          </a:prstGeom>
        </p:spPr>
      </p:pic>
    </p:spTree>
    <p:extLst>
      <p:ext uri="{BB962C8B-B14F-4D97-AF65-F5344CB8AC3E}">
        <p14:creationId xmlns:p14="http://schemas.microsoft.com/office/powerpoint/2010/main" val="3780285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		</a:t>
            </a:r>
            <a:r>
              <a:rPr lang="en-US" b="1" dirty="0" smtClean="0"/>
              <a:t>Executive Summary:</a:t>
            </a:r>
          </a:p>
          <a:p>
            <a:pPr marL="0" indent="0">
              <a:buNone/>
            </a:pPr>
            <a:r>
              <a:rPr lang="en-US" dirty="0" smtClean="0">
                <a:latin typeface="Times New Roman" panose="02020603050405020304" pitchFamily="18" charset="0"/>
                <a:cs typeface="Times New Roman" panose="02020603050405020304" pitchFamily="18" charset="0"/>
              </a:rPr>
              <a:t>Three or Four pages summarizing the complete business plan;</a:t>
            </a:r>
          </a:p>
          <a:p>
            <a:pPr>
              <a:buFontTx/>
              <a:buChar char="-"/>
            </a:pPr>
            <a:r>
              <a:rPr lang="en-US" dirty="0" smtClean="0">
                <a:latin typeface="Times New Roman" panose="02020603050405020304" pitchFamily="18" charset="0"/>
                <a:cs typeface="Times New Roman" panose="02020603050405020304" pitchFamily="18" charset="0"/>
              </a:rPr>
              <a:t>What is the business concept or model?</a:t>
            </a:r>
          </a:p>
          <a:p>
            <a:pPr>
              <a:buFontTx/>
              <a:buChar char="-"/>
            </a:pPr>
            <a:r>
              <a:rPr lang="en-US" dirty="0" smtClean="0">
                <a:latin typeface="Times New Roman" panose="02020603050405020304" pitchFamily="18" charset="0"/>
                <a:cs typeface="Times New Roman" panose="02020603050405020304" pitchFamily="18" charset="0"/>
              </a:rPr>
              <a:t>How is the business concept or model unique?</a:t>
            </a:r>
          </a:p>
          <a:p>
            <a:pPr>
              <a:buFontTx/>
              <a:buChar char="-"/>
            </a:pPr>
            <a:r>
              <a:rPr lang="en-US" dirty="0" smtClean="0">
                <a:latin typeface="Times New Roman" panose="02020603050405020304" pitchFamily="18" charset="0"/>
                <a:cs typeface="Times New Roman" panose="02020603050405020304" pitchFamily="18" charset="0"/>
              </a:rPr>
              <a:t>Who are the individuals starting this business?</a:t>
            </a:r>
          </a:p>
          <a:p>
            <a:pPr>
              <a:buFontTx/>
              <a:buChar char="-"/>
            </a:pPr>
            <a:r>
              <a:rPr lang="en-US" dirty="0" smtClean="0">
                <a:latin typeface="Times New Roman" panose="02020603050405020304" pitchFamily="18" charset="0"/>
                <a:cs typeface="Times New Roman" panose="02020603050405020304" pitchFamily="18" charset="0"/>
              </a:rPr>
              <a:t>How will they make money and how much?</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40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Environmental and Industry Analysis: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environmental analysis assesses external uncontrollable variables that may impact the business plan.</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Examples; Economy, culture, technology, legal concerns etc.</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industry analysis involves reviewing industry trends and competitive strategies.</a:t>
            </a:r>
          </a:p>
          <a:p>
            <a:pPr marL="0" indent="0">
              <a:buNone/>
            </a:pPr>
            <a:r>
              <a:rPr lang="en-US" dirty="0" smtClean="0">
                <a:latin typeface="Times New Roman" panose="02020603050405020304" pitchFamily="18" charset="0"/>
                <a:cs typeface="Times New Roman" panose="02020603050405020304" pitchFamily="18" charset="0"/>
              </a:rPr>
              <a:t>Examples; Industry demand, competition, etc.</a:t>
            </a:r>
          </a:p>
          <a:p>
            <a:pPr marL="0" indent="0">
              <a:buNone/>
            </a:pPr>
            <a:endParaRPr lang="en-US" dirty="0"/>
          </a:p>
        </p:txBody>
      </p:sp>
    </p:spTree>
    <p:extLst>
      <p:ext uri="{BB962C8B-B14F-4D97-AF65-F5344CB8AC3E}">
        <p14:creationId xmlns:p14="http://schemas.microsoft.com/office/powerpoint/2010/main" val="282223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Critical issues for Environmental and Industry Analysis;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What are the major economic, technological , legal and political trends on a national and international level?</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What are total sales over last five years?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What is anticipated growth in this industry?</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How many new firms have entered this industry in the past three years?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Who are the nearest competitors?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What are the strength and weakness of your competitors?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What is the profile of your customers?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How does your customers profile differ from that of  your competitors?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What trends are occurring in your specific market area?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3986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Describing the Venture:</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What is the mission of the new venture?</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What are your reasons for going into business?</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How will you be successful in this venture?</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What development work has been completed to date?</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What is your product(s) and/or services(s)?</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Where is your business located?</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Is your building new? Old? In need of renovation? </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Why is this building and location right for your business?</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What office equipment will be needed?</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Will equipment be purchase or leased?</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What experience do you have and /or will you need to successfully implement the business plan?</a:t>
            </a:r>
          </a:p>
          <a:p>
            <a:pPr marL="0" indent="0">
              <a:buNone/>
            </a:pPr>
            <a:endParaRPr lang="en-US" dirty="0"/>
          </a:p>
        </p:txBody>
      </p:sp>
    </p:spTree>
    <p:extLst>
      <p:ext uri="{BB962C8B-B14F-4D97-AF65-F5344CB8AC3E}">
        <p14:creationId xmlns:p14="http://schemas.microsoft.com/office/powerpoint/2010/main" val="9634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Production Plan:</a:t>
            </a:r>
          </a:p>
          <a:p>
            <a:r>
              <a:rPr lang="en-US" dirty="0" smtClean="0">
                <a:latin typeface="Times New Roman" panose="02020603050405020304" pitchFamily="18" charset="0"/>
                <a:cs typeface="Times New Roman" panose="02020603050405020304" pitchFamily="18" charset="0"/>
              </a:rPr>
              <a:t>Will you be responsible for all or part of the manufacturing operation?</a:t>
            </a:r>
          </a:p>
          <a:p>
            <a:r>
              <a:rPr lang="en-US" dirty="0" smtClean="0">
                <a:latin typeface="Times New Roman" panose="02020603050405020304" pitchFamily="18" charset="0"/>
                <a:cs typeface="Times New Roman" panose="02020603050405020304" pitchFamily="18" charset="0"/>
              </a:rPr>
              <a:t>What will be layout of the production process?</a:t>
            </a:r>
          </a:p>
          <a:p>
            <a:r>
              <a:rPr lang="en-US" dirty="0" smtClean="0">
                <a:latin typeface="Times New Roman" panose="02020603050405020304" pitchFamily="18" charset="0"/>
                <a:cs typeface="Times New Roman" panose="02020603050405020304" pitchFamily="18" charset="0"/>
              </a:rPr>
              <a:t>What equipment will be needed immediately for manufacturing?</a:t>
            </a:r>
          </a:p>
          <a:p>
            <a:r>
              <a:rPr lang="en-US" dirty="0" smtClean="0">
                <a:latin typeface="Times New Roman" panose="02020603050405020304" pitchFamily="18" charset="0"/>
                <a:cs typeface="Times New Roman" panose="02020603050405020304" pitchFamily="18" charset="0"/>
              </a:rPr>
              <a:t>Who are suppliers of new materials and what are the appropriate costs?</a:t>
            </a:r>
          </a:p>
          <a:p>
            <a:r>
              <a:rPr lang="en-US" dirty="0" smtClean="0">
                <a:latin typeface="Times New Roman" panose="02020603050405020304" pitchFamily="18" charset="0"/>
                <a:cs typeface="Times New Roman" panose="02020603050405020304" pitchFamily="18" charset="0"/>
              </a:rPr>
              <a:t>What are the costs of manufacturing the product?</a:t>
            </a:r>
          </a:p>
          <a:p>
            <a:r>
              <a:rPr lang="en-US" dirty="0" smtClean="0">
                <a:latin typeface="Times New Roman" panose="02020603050405020304" pitchFamily="18" charset="0"/>
                <a:cs typeface="Times New Roman" panose="02020603050405020304" pitchFamily="18" charset="0"/>
              </a:rPr>
              <a:t>What are the future capital equipment needs of the venture?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35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a:t>	</a:t>
            </a:r>
            <a:r>
              <a:rPr lang="en-US" dirty="0" smtClean="0"/>
              <a:t>	</a:t>
            </a:r>
            <a:r>
              <a:rPr lang="en-US" b="1" dirty="0" smtClean="0">
                <a:latin typeface="Times New Roman" panose="02020603050405020304" pitchFamily="18" charset="0"/>
                <a:cs typeface="Times New Roman" panose="02020603050405020304" pitchFamily="18" charset="0"/>
              </a:rPr>
              <a:t>Operation Plan:</a:t>
            </a:r>
          </a:p>
          <a:p>
            <a:pPr marL="0" indent="0">
              <a:buNone/>
            </a:pP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All business ( manufacturing or non-manufacturing) should include an operations plan as part to the business plan</a:t>
            </a:r>
          </a:p>
          <a:p>
            <a:r>
              <a:rPr lang="en-US" dirty="0" smtClean="0">
                <a:latin typeface="Times New Roman" panose="02020603050405020304" pitchFamily="18" charset="0"/>
                <a:cs typeface="Times New Roman" panose="02020603050405020304" pitchFamily="18" charset="0"/>
              </a:rPr>
              <a:t>It goes beyond the manufacturing process,</a:t>
            </a:r>
          </a:p>
          <a:p>
            <a:r>
              <a:rPr lang="en-US" dirty="0" smtClean="0">
                <a:latin typeface="Times New Roman" panose="02020603050405020304" pitchFamily="18" charset="0"/>
                <a:cs typeface="Times New Roman" panose="02020603050405020304" pitchFamily="18" charset="0"/>
              </a:rPr>
              <a:t>Describe the flow of goods and service from production to the customer.</a:t>
            </a:r>
          </a:p>
          <a:p>
            <a:r>
              <a:rPr lang="en-US" dirty="0" smtClean="0">
                <a:latin typeface="Times New Roman" panose="02020603050405020304" pitchFamily="18" charset="0"/>
                <a:cs typeface="Times New Roman" panose="02020603050405020304" pitchFamily="18" charset="0"/>
              </a:rPr>
              <a:t>The major distinction between services and manufactured goods is service involve intangible performances.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1960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Marketing plan:</a:t>
            </a:r>
          </a:p>
          <a:p>
            <a:pPr marL="0" indent="0">
              <a:buNone/>
            </a:pPr>
            <a:r>
              <a:rPr lang="en-US" dirty="0" smtClean="0">
                <a:latin typeface="Times New Roman" panose="02020603050405020304" pitchFamily="18" charset="0"/>
                <a:cs typeface="Times New Roman" panose="02020603050405020304" pitchFamily="18" charset="0"/>
              </a:rPr>
              <a:t>It describes market conditions and strategy related to how the product/service will be distribute, priced and promoted.</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Marketing research evidence to support any of the marketing decision strategies as well as for forecasting sales should be described in this section.</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Potential investors regard the marketing plan as critical to the success of the new venture.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922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Organizational Plan:</a:t>
            </a:r>
          </a:p>
          <a:p>
            <a:pPr marL="0" indent="0">
              <a:buNone/>
            </a:pPr>
            <a:endParaRPr lang="en-US" b="1"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describe the form of ownership and lines of authority and responsibility of members of new venture.</a:t>
            </a:r>
          </a:p>
          <a:p>
            <a:r>
              <a:rPr lang="en-US" dirty="0" smtClean="0">
                <a:latin typeface="Times New Roman" panose="02020603050405020304" pitchFamily="18" charset="0"/>
                <a:cs typeface="Times New Roman" panose="02020603050405020304" pitchFamily="18" charset="0"/>
              </a:rPr>
              <a:t>In case of a partnership the terms of the partnership should be included</a:t>
            </a:r>
          </a:p>
          <a:p>
            <a:r>
              <a:rPr lang="en-US" dirty="0" smtClean="0">
                <a:latin typeface="Times New Roman" panose="02020603050405020304" pitchFamily="18" charset="0"/>
                <a:cs typeface="Times New Roman" panose="02020603050405020304" pitchFamily="18" charset="0"/>
              </a:rPr>
              <a:t>In case of a corporation the following should be included:</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Shares of stock authorized and share options.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Names, addresses and resumes of directors and officers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Organizational charts.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878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Assessment of Risk:</a:t>
            </a:r>
          </a:p>
          <a:p>
            <a:pPr marL="0" indent="0">
              <a:buNone/>
            </a:pPr>
            <a:r>
              <a:rPr lang="en-US" dirty="0" smtClean="0">
                <a:latin typeface="Times New Roman" panose="02020603050405020304" pitchFamily="18" charset="0"/>
                <a:cs typeface="Times New Roman" panose="02020603050405020304" pitchFamily="18" charset="0"/>
              </a:rPr>
              <a:t>Identifies potential hazards and alternative strategies to meet goals and objectives </a:t>
            </a:r>
          </a:p>
          <a:p>
            <a:pPr marL="0" indent="0">
              <a:buNone/>
            </a:pPr>
            <a:r>
              <a:rPr lang="en-US" b="1" i="1" dirty="0" smtClean="0">
                <a:latin typeface="Times New Roman" panose="02020603050405020304" pitchFamily="18" charset="0"/>
                <a:cs typeface="Times New Roman" panose="02020603050405020304" pitchFamily="18" charset="0"/>
              </a:rPr>
              <a:t>The entrepreneur should indicate: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Potential risks to the new venture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Impact of the risks.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Strategy to prevent, minimize or respond to the risk</a:t>
            </a:r>
          </a:p>
          <a:p>
            <a:pPr marL="0" indent="0">
              <a:buNone/>
            </a:pPr>
            <a:r>
              <a:rPr lang="en-US" b="1" i="1" dirty="0" smtClean="0">
                <a:latin typeface="Times New Roman" panose="02020603050405020304" pitchFamily="18" charset="0"/>
                <a:cs typeface="Times New Roman" panose="02020603050405020304" pitchFamily="18" charset="0"/>
              </a:rPr>
              <a:t>Major risks could result from:</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Competitors reaction</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Weakness in marketing /production/management team.</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New advances in technology.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0197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p>
          <a:p>
            <a:pPr marL="0" indent="0">
              <a:buNone/>
            </a:pPr>
            <a:r>
              <a:rPr lang="en-US" dirty="0"/>
              <a:t>	</a:t>
            </a:r>
            <a:r>
              <a:rPr lang="en-US" b="1" dirty="0" smtClean="0">
                <a:latin typeface="Times New Roman" panose="02020603050405020304" pitchFamily="18" charset="0"/>
                <a:cs typeface="Times New Roman" panose="02020603050405020304" pitchFamily="18" charset="0"/>
              </a:rPr>
              <a:t>Financial Plan:</a:t>
            </a:r>
          </a:p>
          <a:p>
            <a:r>
              <a:rPr lang="en-US" dirty="0" smtClean="0">
                <a:latin typeface="Times New Roman" panose="02020603050405020304" pitchFamily="18" charset="0"/>
                <a:cs typeface="Times New Roman" panose="02020603050405020304" pitchFamily="18" charset="0"/>
              </a:rPr>
              <a:t>It contains projections of key financial data that determine economic feasibility and necessary financial investment commitment.</a:t>
            </a:r>
          </a:p>
          <a:p>
            <a:r>
              <a:rPr lang="en-US" dirty="0" smtClean="0">
                <a:latin typeface="Times New Roman" panose="02020603050405020304" pitchFamily="18" charset="0"/>
                <a:cs typeface="Times New Roman" panose="02020603050405020304" pitchFamily="18" charset="0"/>
              </a:rPr>
              <a:t>It should contain;</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Summarized forecasted sales and appropriate expenses for at least the first three years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Cash flow figures for three years.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Projected balance sheet.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447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b="1" dirty="0" smtClean="0"/>
          </a:p>
          <a:p>
            <a:pPr marL="0" indent="0">
              <a:buNone/>
            </a:pPr>
            <a:r>
              <a:rPr lang="en-US" b="1" dirty="0" smtClean="0"/>
              <a:t>Business Plan:</a:t>
            </a:r>
          </a:p>
          <a:p>
            <a:pPr marL="0" indent="0">
              <a:buNone/>
            </a:pPr>
            <a:r>
              <a:rPr lang="en-US" dirty="0">
                <a:latin typeface="Times New Roman" panose="02020603050405020304" pitchFamily="18" charset="0"/>
                <a:cs typeface="Times New Roman" panose="02020603050405020304" pitchFamily="18" charset="0"/>
              </a:rPr>
              <a:t>A written documents that outlines the future activity for an existing or proposed business venture</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business plan is a written document prepared by the entrepreneur that describes all the relevant internal and external elements and strategies for starting a new venture.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It is a integration of functional plans such as marketing, finance, manufacturing, sales and human resources.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Document that can convince the reader that the business can produce enough revenue to make a satisfactory profit and therefore attractive as an investment opportunity.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202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Appendix</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It contains any backup materials that is not necessary in the text of the document.</a:t>
            </a:r>
          </a:p>
          <a:p>
            <a:pPr marL="0" indent="0">
              <a:buNone/>
            </a:pPr>
            <a:r>
              <a:rPr lang="en-US" dirty="0" smtClean="0">
                <a:latin typeface="Times New Roman" panose="02020603050405020304" pitchFamily="18" charset="0"/>
                <a:cs typeface="Times New Roman" panose="02020603050405020304" pitchFamily="18" charset="0"/>
              </a:rPr>
              <a:t>It may include;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Letters form customers, distributors or subcontractors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Secondary data or primary research data used to support plan decisions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Leases, contracts or other types of agreements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Price lists from suppliers and competitors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Professional references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Photographs of products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Signed contact of sale</a:t>
            </a:r>
          </a:p>
        </p:txBody>
      </p:sp>
    </p:spTree>
    <p:extLst>
      <p:ext uri="{BB962C8B-B14F-4D97-AF65-F5344CB8AC3E}">
        <p14:creationId xmlns:p14="http://schemas.microsoft.com/office/powerpoint/2010/main" val="3715226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776387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74244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Marketing Plan:</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marketing plan is a document that outlines the company's plans for achieving their business goals and objectives over a specific period of time.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can also be seen as an overview of how the company is structured, what they want to achieve and how </a:t>
            </a: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want to achieve it</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marketing plan</a:t>
            </a:r>
            <a:r>
              <a:rPr lang="en-US" dirty="0">
                <a:latin typeface="Times New Roman" panose="02020603050405020304" pitchFamily="18" charset="0"/>
                <a:cs typeface="Times New Roman" panose="02020603050405020304" pitchFamily="18" charset="0"/>
              </a:rPr>
              <a:t> is a document that conveys a company's marketing strategy. It is a set of guidelines that are used to create and execute a marketing strategy. It sets the strategy and the tactics which are used to execute the strategy.</a:t>
            </a:r>
          </a:p>
          <a:p>
            <a:pPr marL="0" indent="0">
              <a:buNone/>
            </a:pPr>
            <a:endParaRPr lang="en-US" dirty="0"/>
          </a:p>
        </p:txBody>
      </p:sp>
    </p:spTree>
    <p:extLst>
      <p:ext uri="{BB962C8B-B14F-4D97-AF65-F5344CB8AC3E}">
        <p14:creationId xmlns:p14="http://schemas.microsoft.com/office/powerpoint/2010/main" val="694760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endParaRPr lang="en-US" dirty="0" smtClean="0"/>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marketing plan is not just about what a company wants to sell, but also about how you want to sell it for. The plan will help a company decide on its target audience, how much money a company needs to invest in order to grow its business, how many products or services a company needs, and where they should be sold.</a:t>
            </a:r>
          </a:p>
          <a:p>
            <a:endParaRPr lang="en-US" dirty="0"/>
          </a:p>
        </p:txBody>
      </p:sp>
    </p:spTree>
    <p:extLst>
      <p:ext uri="{BB962C8B-B14F-4D97-AF65-F5344CB8AC3E}">
        <p14:creationId xmlns:p14="http://schemas.microsoft.com/office/powerpoint/2010/main" val="2595239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dirty="0" smtClean="0"/>
          </a:p>
          <a:p>
            <a:endParaRPr lang="en-US" dirty="0"/>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Developing </a:t>
            </a:r>
            <a:r>
              <a:rPr lang="en-US" dirty="0">
                <a:latin typeface="Times New Roman" panose="02020603050405020304" pitchFamily="18" charset="0"/>
                <a:cs typeface="Times New Roman" panose="02020603050405020304" pitchFamily="18" charset="0"/>
              </a:rPr>
              <a:t>a marketing plan is often the first step in the process of developing or implementing a marketing strategy.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Marketing </a:t>
            </a:r>
            <a:r>
              <a:rPr lang="en-US" dirty="0">
                <a:latin typeface="Times New Roman" panose="02020603050405020304" pitchFamily="18" charset="0"/>
                <a:cs typeface="Times New Roman" panose="02020603050405020304" pitchFamily="18" charset="0"/>
              </a:rPr>
              <a:t>plans can be used for both small and large businesses, including startups, nonprofits, and public companies. These are typically created by a team of people from various departments within the company.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marketing plan typically has a one-year life span. It may need to be updated depending on how the business is doing or what changes are happening in the industry.</a:t>
            </a:r>
          </a:p>
          <a:p>
            <a:endParaRPr lang="en-US" dirty="0"/>
          </a:p>
        </p:txBody>
      </p:sp>
    </p:spTree>
    <p:extLst>
      <p:ext uri="{BB962C8B-B14F-4D97-AF65-F5344CB8AC3E}">
        <p14:creationId xmlns:p14="http://schemas.microsoft.com/office/powerpoint/2010/main" val="2572016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Marketing Research:</a:t>
            </a:r>
            <a:r>
              <a:rPr lang="en-US" dirty="0" smtClean="0">
                <a:latin typeface="Times New Roman" panose="02020603050405020304" pitchFamily="18" charset="0"/>
                <a:cs typeface="Times New Roman" panose="02020603050405020304" pitchFamily="18" charset="0"/>
              </a:rPr>
              <a:t> </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Market research is an organized effort to gather information about target markets or customers. It is a very important component of business strategy.</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Market research is considered to be indispensable in order to start a new business venture. </a:t>
            </a:r>
          </a:p>
          <a:p>
            <a:pPr marL="0" indent="0">
              <a:buNone/>
            </a:pPr>
            <a:r>
              <a:rPr lang="en-US" dirty="0" smtClean="0">
                <a:latin typeface="Times New Roman" panose="02020603050405020304" pitchFamily="18" charset="0"/>
                <a:cs typeface="Times New Roman" panose="02020603050405020304" pitchFamily="18" charset="0"/>
              </a:rPr>
              <a:t>As an entrepreneur, it is a prerequisite to hiring market research companies to conduct proper research on the existing marketing scenarios in order to launch a new service of the product.</a:t>
            </a:r>
          </a:p>
          <a:p>
            <a:pPr marL="0" indent="0">
              <a:buNone/>
            </a:pPr>
            <a:endParaRPr lang="en-US" dirty="0"/>
          </a:p>
        </p:txBody>
      </p:sp>
    </p:spTree>
    <p:extLst>
      <p:ext uri="{BB962C8B-B14F-4D97-AF65-F5344CB8AC3E}">
        <p14:creationId xmlns:p14="http://schemas.microsoft.com/office/powerpoint/2010/main" val="530173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r>
              <a:rPr lang="en-US" dirty="0" smtClean="0">
                <a:latin typeface="Times New Roman" panose="02020603050405020304" pitchFamily="18" charset="0"/>
                <a:cs typeface="Times New Roman" panose="02020603050405020304" pitchFamily="18" charset="0"/>
              </a:rPr>
              <a:t>Marketing researcher gather and analyze the information related to market such as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Who will buy the product or service?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What is the size of the potential market for the product or service?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What price should be charged for the product or service?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How the product or service should be promoted in most effective manner?</a:t>
            </a:r>
          </a:p>
          <a:p>
            <a:pPr marL="0" indent="0">
              <a:buNone/>
            </a:pPr>
            <a:endParaRPr lang="en-US" dirty="0"/>
          </a:p>
        </p:txBody>
      </p:sp>
    </p:spTree>
    <p:extLst>
      <p:ext uri="{BB962C8B-B14F-4D97-AF65-F5344CB8AC3E}">
        <p14:creationId xmlns:p14="http://schemas.microsoft.com/office/powerpoint/2010/main" val="1841914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Importance of Market Research:</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Identifying problem and opportunities in the market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Formulating  market strategies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Determining consumer needs and wants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effective communication mix</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sales forecasting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Determine export potentials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Managerial decision making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Better customer management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Increased sales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Minimize loss in your business.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119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t>Types of Market Research:</a:t>
            </a:r>
          </a:p>
          <a:p>
            <a:pPr marL="0" indent="0">
              <a:buNone/>
            </a:pPr>
            <a:r>
              <a:rPr lang="en-US" b="1" dirty="0" smtClean="0">
                <a:latin typeface="Times New Roman" panose="02020603050405020304" pitchFamily="18" charset="0"/>
                <a:cs typeface="Times New Roman" panose="02020603050405020304" pitchFamily="18" charset="0"/>
              </a:rPr>
              <a:t>1. Primary Research:</a:t>
            </a:r>
          </a:p>
          <a:p>
            <a:pPr marL="0" indent="0">
              <a:buNone/>
            </a:pPr>
            <a:r>
              <a:rPr lang="en-US" dirty="0" smtClean="0">
                <a:latin typeface="Times New Roman" panose="02020603050405020304" pitchFamily="18" charset="0"/>
                <a:cs typeface="Times New Roman" panose="02020603050405020304" pitchFamily="18" charset="0"/>
              </a:rPr>
              <a:t>In this research, new data is gathered directly by the company or their researchers using different techniques such as;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Interviews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Surveys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Questionnaire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Focus group</a:t>
            </a:r>
          </a:p>
          <a:p>
            <a:pPr marL="0" indent="0">
              <a:buNone/>
            </a:pPr>
            <a:endParaRPr lang="en-US" dirty="0"/>
          </a:p>
        </p:txBody>
      </p:sp>
    </p:spTree>
    <p:extLst>
      <p:ext uri="{BB962C8B-B14F-4D97-AF65-F5344CB8AC3E}">
        <p14:creationId xmlns:p14="http://schemas.microsoft.com/office/powerpoint/2010/main" val="330042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p>
          <a:p>
            <a:pPr marL="0" indent="0">
              <a:buNone/>
            </a:pPr>
            <a:r>
              <a:rPr lang="en-US" dirty="0"/>
              <a:t>	</a:t>
            </a:r>
            <a:r>
              <a:rPr lang="en-US" dirty="0" smtClean="0"/>
              <a:t>	</a:t>
            </a:r>
            <a:r>
              <a:rPr lang="en-US" b="1" dirty="0" smtClean="0">
                <a:latin typeface="Times New Roman" panose="02020603050405020304" pitchFamily="18" charset="0"/>
                <a:cs typeface="Times New Roman" panose="02020603050405020304" pitchFamily="18" charset="0"/>
              </a:rPr>
              <a:t>Why should write the plan?</a:t>
            </a:r>
          </a:p>
          <a:p>
            <a:pPr marL="0" indent="0">
              <a:buNone/>
            </a:pP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business pan should be prepared by the entrepreneur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entrepreneur may consult with many other sources in its preparation, such as </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Lawyers,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Accountants,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Marketing consultants and engineers.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8253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Secondary research:</a:t>
            </a:r>
          </a:p>
          <a:p>
            <a:pPr marL="0" indent="0">
              <a:buNone/>
            </a:pPr>
            <a:r>
              <a:rPr lang="en-US" dirty="0" smtClean="0">
                <a:latin typeface="Times New Roman" panose="02020603050405020304" pitchFamily="18" charset="0"/>
                <a:cs typeface="Times New Roman" panose="02020603050405020304" pitchFamily="18" charset="0"/>
              </a:rPr>
              <a:t>In this types of research, you collect and analyze secondary data that has already been published ( books, statistical reports, top market research magazines ,etc.)</a:t>
            </a:r>
          </a:p>
          <a:p>
            <a:pPr marL="0" indent="0">
              <a:buNone/>
            </a:pPr>
            <a:r>
              <a:rPr lang="en-US" dirty="0" smtClean="0">
                <a:latin typeface="Times New Roman" panose="02020603050405020304" pitchFamily="18" charset="0"/>
                <a:cs typeface="Times New Roman" panose="02020603050405020304" pitchFamily="18" charset="0"/>
              </a:rPr>
              <a:t>There are two methods for collecting this data. They are;</a:t>
            </a:r>
          </a:p>
          <a:p>
            <a:pPr marL="514350" indent="-514350">
              <a:buAutoNum type="arabicPeriod"/>
            </a:pPr>
            <a:r>
              <a:rPr lang="en-US" b="1" i="1" dirty="0" smtClean="0">
                <a:latin typeface="Times New Roman" panose="02020603050405020304" pitchFamily="18" charset="0"/>
                <a:cs typeface="Times New Roman" panose="02020603050405020304" pitchFamily="18" charset="0"/>
              </a:rPr>
              <a:t>Quantitative Methods:</a:t>
            </a:r>
          </a:p>
          <a:p>
            <a:pPr marL="0" indent="0">
              <a:buNone/>
            </a:pPr>
            <a:r>
              <a:rPr lang="en-US" dirty="0" smtClean="0">
                <a:latin typeface="Times New Roman" panose="02020603050405020304" pitchFamily="18" charset="0"/>
                <a:cs typeface="Times New Roman" panose="02020603050405020304" pitchFamily="18" charset="0"/>
              </a:rPr>
              <a:t>This method employs the statistical analysis and require a large sample size.</a:t>
            </a:r>
          </a:p>
          <a:p>
            <a:pPr marL="0" indent="0">
              <a:buNone/>
            </a:pPr>
            <a:r>
              <a:rPr lang="en-US" b="1" i="1" dirty="0" smtClean="0">
                <a:latin typeface="Times New Roman" panose="02020603050405020304" pitchFamily="18" charset="0"/>
                <a:cs typeface="Times New Roman" panose="02020603050405020304" pitchFamily="18" charset="0"/>
              </a:rPr>
              <a:t>2.Qualitative methods:</a:t>
            </a:r>
          </a:p>
          <a:p>
            <a:pPr marL="0" indent="0">
              <a:buNone/>
            </a:pPr>
            <a:r>
              <a:rPr lang="en-US" dirty="0" smtClean="0">
                <a:latin typeface="Times New Roman" panose="02020603050405020304" pitchFamily="18" charset="0"/>
                <a:cs typeface="Times New Roman" panose="02020603050405020304" pitchFamily="18" charset="0"/>
              </a:rPr>
              <a:t>This method is used to get an understanding of reason ,opinion and motivation.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044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t>Steps for Market research for the new venture:</a:t>
            </a:r>
          </a:p>
          <a:p>
            <a:pPr marL="514350" indent="-514350">
              <a:buAutoNum type="arabicPeriod"/>
            </a:pPr>
            <a:r>
              <a:rPr lang="en-US" b="1" dirty="0" smtClean="0">
                <a:latin typeface="Times New Roman" panose="02020603050405020304" pitchFamily="18" charset="0"/>
                <a:cs typeface="Times New Roman" panose="02020603050405020304" pitchFamily="18" charset="0"/>
              </a:rPr>
              <a:t>Defining the purpose or Objectives:</a:t>
            </a:r>
          </a:p>
          <a:p>
            <a:pPr marL="0" indent="0">
              <a:buNone/>
            </a:pPr>
            <a:r>
              <a:rPr lang="en-US" dirty="0" smtClean="0">
                <a:latin typeface="Times New Roman" panose="02020603050405020304" pitchFamily="18" charset="0"/>
                <a:cs typeface="Times New Roman" panose="02020603050405020304" pitchFamily="18" charset="0"/>
              </a:rPr>
              <a:t>Ask people what they think of the product or service and collect some background demographics  and attitudes of these individuals.</a:t>
            </a:r>
          </a:p>
          <a:p>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uch potential customer would be wiling to pay for the product or service?</a:t>
            </a:r>
          </a:p>
          <a:p>
            <a:r>
              <a:rPr lang="en-US" dirty="0" smtClean="0">
                <a:latin typeface="Times New Roman" panose="02020603050405020304" pitchFamily="18" charset="0"/>
                <a:cs typeface="Times New Roman" panose="02020603050405020304" pitchFamily="18" charset="0"/>
              </a:rPr>
              <a:t>Where potential customers would prefer to purchase the product or service?</a:t>
            </a:r>
          </a:p>
          <a:p>
            <a:r>
              <a:rPr lang="en-US" dirty="0" smtClean="0">
                <a:latin typeface="Times New Roman" panose="02020603050405020304" pitchFamily="18" charset="0"/>
                <a:cs typeface="Times New Roman" panose="02020603050405020304" pitchFamily="18" charset="0"/>
              </a:rPr>
              <a:t>Where the customer would expect to hear about or learn about such a product or service?</a:t>
            </a:r>
          </a:p>
        </p:txBody>
      </p:sp>
    </p:spTree>
    <p:extLst>
      <p:ext uri="{BB962C8B-B14F-4D97-AF65-F5344CB8AC3E}">
        <p14:creationId xmlns:p14="http://schemas.microsoft.com/office/powerpoint/2010/main" val="3603666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t>2. Gathering data from secondary source:</a:t>
            </a:r>
          </a:p>
          <a:p>
            <a:pPr marL="0" indent="0">
              <a:buNone/>
            </a:pPr>
            <a:r>
              <a:rPr lang="en-US" dirty="0" smtClean="0">
                <a:latin typeface="Times New Roman" panose="02020603050405020304" pitchFamily="18" charset="0"/>
                <a:cs typeface="Times New Roman" panose="02020603050405020304" pitchFamily="18" charset="0"/>
              </a:rPr>
              <a:t>	Data that already exists i.e. information from :</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Trade magazines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Libraries </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Government Agencies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Universities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Internet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709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a:t>	</a:t>
            </a:r>
            <a:r>
              <a:rPr lang="en-US" b="1" dirty="0" smtClean="0">
                <a:latin typeface="Times New Roman" panose="02020603050405020304" pitchFamily="18" charset="0"/>
                <a:cs typeface="Times New Roman" panose="02020603050405020304" pitchFamily="18" charset="0"/>
              </a:rPr>
              <a:t>3. Gathering Information from Primary Sources:</a:t>
            </a:r>
          </a:p>
          <a:p>
            <a:pPr marL="0" indent="0">
              <a:buNone/>
            </a:pPr>
            <a:r>
              <a:rPr lang="en-US" dirty="0" smtClean="0">
                <a:latin typeface="Times New Roman" panose="02020603050405020304" pitchFamily="18" charset="0"/>
                <a:cs typeface="Times New Roman" panose="02020603050405020304" pitchFamily="18" charset="0"/>
              </a:rPr>
              <a:t>Information that is new is primary data and involves data collection procedures like;</a:t>
            </a:r>
          </a:p>
          <a:p>
            <a:r>
              <a:rPr lang="en-US" dirty="0" smtClean="0">
                <a:latin typeface="Times New Roman" panose="02020603050405020304" pitchFamily="18" charset="0"/>
                <a:cs typeface="Times New Roman" panose="02020603050405020304" pitchFamily="18" charset="0"/>
              </a:rPr>
              <a:t>Observation </a:t>
            </a:r>
          </a:p>
          <a:p>
            <a:r>
              <a:rPr lang="en-US" dirty="0" smtClean="0">
                <a:latin typeface="Times New Roman" panose="02020603050405020304" pitchFamily="18" charset="0"/>
                <a:cs typeface="Times New Roman" panose="02020603050405020304" pitchFamily="18" charset="0"/>
              </a:rPr>
              <a:t>Networking </a:t>
            </a:r>
          </a:p>
          <a:p>
            <a:r>
              <a:rPr lang="en-US" dirty="0" smtClean="0">
                <a:latin typeface="Times New Roman" panose="02020603050405020304" pitchFamily="18" charset="0"/>
                <a:cs typeface="Times New Roman" panose="02020603050405020304" pitchFamily="18" charset="0"/>
              </a:rPr>
              <a:t>Interviewing </a:t>
            </a:r>
          </a:p>
          <a:p>
            <a:r>
              <a:rPr lang="en-US" dirty="0" smtClean="0">
                <a:latin typeface="Times New Roman" panose="02020603050405020304" pitchFamily="18" charset="0"/>
                <a:cs typeface="Times New Roman" panose="02020603050405020304" pitchFamily="18" charset="0"/>
              </a:rPr>
              <a:t>Focus Groups </a:t>
            </a:r>
          </a:p>
          <a:p>
            <a:r>
              <a:rPr lang="en-US" dirty="0" smtClean="0">
                <a:latin typeface="Times New Roman" panose="02020603050405020304" pitchFamily="18" charset="0"/>
                <a:cs typeface="Times New Roman" panose="02020603050405020304" pitchFamily="18" charset="0"/>
              </a:rPr>
              <a:t>Experimentation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152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4. Analyzing and Interpreting the results:</a:t>
            </a:r>
          </a:p>
          <a:p>
            <a:pPr marL="0" indent="0">
              <a:buNone/>
            </a:pPr>
            <a:r>
              <a:rPr lang="en-US" dirty="0" smtClean="0">
                <a:latin typeface="Times New Roman" panose="02020603050405020304" pitchFamily="18" charset="0"/>
                <a:cs typeface="Times New Roman" panose="02020603050405020304" pitchFamily="18" charset="0"/>
              </a:rPr>
              <a:t>The results should be evaluated and interpreted in response </a:t>
            </a:r>
            <a:r>
              <a:rPr lang="en-US" dirty="0" err="1" smtClean="0">
                <a:latin typeface="Times New Roman" panose="02020603050405020304" pitchFamily="18" charset="0"/>
                <a:cs typeface="Times New Roman" panose="02020603050405020304" pitchFamily="18" charset="0"/>
              </a:rPr>
              <a:t>ot</a:t>
            </a:r>
            <a:r>
              <a:rPr lang="en-US" dirty="0" smtClean="0">
                <a:latin typeface="Times New Roman" panose="02020603050405020304" pitchFamily="18" charset="0"/>
                <a:cs typeface="Times New Roman" panose="02020603050405020304" pitchFamily="18" charset="0"/>
              </a:rPr>
              <a:t> the research objectives. </a:t>
            </a:r>
          </a:p>
          <a:p>
            <a:pPr marL="0" indent="0">
              <a:buNone/>
            </a:pPr>
            <a:r>
              <a:rPr lang="en-US" dirty="0" smtClean="0">
                <a:latin typeface="Times New Roman" panose="02020603050405020304" pitchFamily="18" charset="0"/>
                <a:cs typeface="Times New Roman" panose="02020603050405020304" pitchFamily="18" charset="0"/>
              </a:rPr>
              <a:t>The data can then be cross tabulated to give better insights and interpretations regarding the segmentation of the market.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08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Characteristics of Marketing plan: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provide a strategy for accomplishing company goals and missions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be based on facts and valid assumptions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provide for continuity so that future plans can be built on it for long –term goals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be simple and short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be flexible i.e. should provide scope of inclusion of “what if” scenarios.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Should specify performance criteria hat will be monitored and controlled.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37304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t>Steps in Making Marketing Plan:</a:t>
            </a:r>
          </a:p>
          <a:p>
            <a:pPr marL="514350" indent="-514350">
              <a:buAutoNum type="arabicPeriod"/>
            </a:pPr>
            <a:r>
              <a:rPr lang="en-US" dirty="0" smtClean="0">
                <a:latin typeface="Times New Roman" panose="02020603050405020304" pitchFamily="18" charset="0"/>
                <a:cs typeface="Times New Roman" panose="02020603050405020304" pitchFamily="18" charset="0"/>
              </a:rPr>
              <a:t>Marketing research</a:t>
            </a:r>
          </a:p>
          <a:p>
            <a:pPr marL="514350" indent="-514350">
              <a:buAutoNum type="arabicPeriod"/>
            </a:pPr>
            <a:r>
              <a:rPr lang="en-US" dirty="0" smtClean="0">
                <a:latin typeface="Times New Roman" panose="02020603050405020304" pitchFamily="18" charset="0"/>
                <a:cs typeface="Times New Roman" panose="02020603050405020304" pitchFamily="18" charset="0"/>
              </a:rPr>
              <a:t>Market segmentation</a:t>
            </a:r>
          </a:p>
          <a:p>
            <a:pPr marL="514350" indent="-514350">
              <a:buAutoNum type="arabicPeriod"/>
            </a:pPr>
            <a:r>
              <a:rPr lang="en-US" dirty="0" smtClean="0">
                <a:latin typeface="Times New Roman" panose="02020603050405020304" pitchFamily="18" charset="0"/>
                <a:cs typeface="Times New Roman" panose="02020603050405020304" pitchFamily="18" charset="0"/>
              </a:rPr>
              <a:t>Market targeting </a:t>
            </a:r>
          </a:p>
          <a:p>
            <a:pPr marL="514350" indent="-514350">
              <a:buAutoNum type="arabicPeriod"/>
            </a:pPr>
            <a:r>
              <a:rPr lang="en-US" dirty="0" smtClean="0">
                <a:latin typeface="Times New Roman" panose="02020603050405020304" pitchFamily="18" charset="0"/>
                <a:cs typeface="Times New Roman" panose="02020603050405020304" pitchFamily="18" charset="0"/>
              </a:rPr>
              <a:t>Market positioning </a:t>
            </a:r>
          </a:p>
          <a:p>
            <a:pPr marL="514350" indent="-514350">
              <a:buAutoNum type="arabicPeriod"/>
            </a:pPr>
            <a:r>
              <a:rPr lang="en-US" dirty="0" smtClean="0">
                <a:latin typeface="Times New Roman" panose="02020603050405020304" pitchFamily="18" charset="0"/>
                <a:cs typeface="Times New Roman" panose="02020603050405020304" pitchFamily="18" charset="0"/>
              </a:rPr>
              <a:t>Developing marketing strategies( 4ps)</a:t>
            </a:r>
          </a:p>
          <a:p>
            <a:pPr marL="514350" indent="-514350">
              <a:buAutoNum type="arabicPeriod"/>
            </a:pPr>
            <a:r>
              <a:rPr lang="en-US" dirty="0" smtClean="0">
                <a:latin typeface="Times New Roman" panose="02020603050405020304" pitchFamily="18" charset="0"/>
                <a:cs typeface="Times New Roman" panose="02020603050405020304" pitchFamily="18" charset="0"/>
              </a:rPr>
              <a:t>Budgeting  the plan</a:t>
            </a:r>
          </a:p>
          <a:p>
            <a:pPr marL="514350" indent="-514350">
              <a:buAutoNum type="arabicPeriod"/>
            </a:pPr>
            <a:r>
              <a:rPr lang="en-US" dirty="0" smtClean="0">
                <a:latin typeface="Times New Roman" panose="02020603050405020304" pitchFamily="18" charset="0"/>
                <a:cs typeface="Times New Roman" panose="02020603050405020304" pitchFamily="18" charset="0"/>
              </a:rPr>
              <a:t>Implementing, monitoring and reviewing the plan</a:t>
            </a:r>
          </a:p>
          <a:p>
            <a:pPr marL="514350" indent="-514350">
              <a:buAutoNum type="arabicPeriod"/>
            </a:pPr>
            <a:r>
              <a:rPr lang="en-US" dirty="0" smtClean="0">
                <a:latin typeface="Times New Roman" panose="02020603050405020304" pitchFamily="18" charset="0"/>
                <a:cs typeface="Times New Roman" panose="02020603050405020304" pitchFamily="18" charset="0"/>
              </a:rPr>
              <a:t>Executive Summary</a:t>
            </a:r>
          </a:p>
          <a:p>
            <a:pPr marL="514350" indent="-514350">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96954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514350" indent="-514350">
              <a:buAutoNum type="arabicPeriod"/>
            </a:pPr>
            <a:endParaRPr lang="en-US" dirty="0" smtClean="0"/>
          </a:p>
          <a:p>
            <a:pPr marL="514350" indent="-514350">
              <a:buAutoNum type="arabicPeriod"/>
            </a:pPr>
            <a:r>
              <a:rPr lang="en-US" b="1" dirty="0" smtClean="0"/>
              <a:t>Market Research</a:t>
            </a:r>
            <a:r>
              <a:rPr lang="en-US" dirty="0" smtClean="0"/>
              <a:t>: </a:t>
            </a:r>
          </a:p>
          <a:p>
            <a:pPr marL="0" indent="0">
              <a:buNone/>
            </a:pPr>
            <a:r>
              <a:rPr lang="en-US" dirty="0" smtClean="0">
                <a:latin typeface="Times New Roman" panose="02020603050405020304" pitchFamily="18" charset="0"/>
                <a:cs typeface="Times New Roman" panose="02020603050405020304" pitchFamily="18" charset="0"/>
              </a:rPr>
              <a:t>It refers to the systematic collection, analysis and interpretation of data and information to make marketing strategies and take relevant marketing decisions, like-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Whether to enter a market or not?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Whether to charge premium prices or not?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What kind of discounts will be attractive to customers?</a:t>
            </a:r>
          </a:p>
          <a:p>
            <a:pPr marL="0" indent="0">
              <a:buNone/>
            </a:pPr>
            <a:endParaRPr lang="en-US" dirty="0"/>
          </a:p>
        </p:txBody>
      </p:sp>
    </p:spTree>
    <p:extLst>
      <p:ext uri="{BB962C8B-B14F-4D97-AF65-F5344CB8AC3E}">
        <p14:creationId xmlns:p14="http://schemas.microsoft.com/office/powerpoint/2010/main" val="1547689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2. Segmentation:</a:t>
            </a:r>
          </a:p>
          <a:p>
            <a:pPr marL="0" indent="0">
              <a:buNone/>
            </a:pPr>
            <a:r>
              <a:rPr lang="en-US" dirty="0" smtClean="0">
                <a:latin typeface="Times New Roman" panose="02020603050405020304" pitchFamily="18" charset="0"/>
                <a:cs typeface="Times New Roman" panose="02020603050405020304" pitchFamily="18" charset="0"/>
              </a:rPr>
              <a:t>It is the process of dividing the market into groups of people with similar characteristics or behavior.</a:t>
            </a:r>
          </a:p>
          <a:p>
            <a:pPr marL="0" indent="0">
              <a:buNone/>
            </a:pPr>
            <a:r>
              <a:rPr lang="en-US" dirty="0" smtClean="0">
                <a:latin typeface="Times New Roman" panose="02020603050405020304" pitchFamily="18" charset="0"/>
                <a:cs typeface="Times New Roman" panose="02020603050405020304" pitchFamily="18" charset="0"/>
              </a:rPr>
              <a:t>	A market can be segmented along he following variables;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Demographic – age, income, gender, education, occupation etc.</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Psycho-graphic segmentation- life style, personality </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Geographic – north, south, east , west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Behavioral – occasion, usage rate, benefits, loyalty, user status, buyer readiness.</a:t>
            </a:r>
          </a:p>
          <a:p>
            <a:pPr marL="0" indent="0">
              <a:buNone/>
            </a:pPr>
            <a:endParaRPr lang="en-US" dirty="0"/>
          </a:p>
        </p:txBody>
      </p:sp>
    </p:spTree>
    <p:extLst>
      <p:ext uri="{BB962C8B-B14F-4D97-AF65-F5344CB8AC3E}">
        <p14:creationId xmlns:p14="http://schemas.microsoft.com/office/powerpoint/2010/main" val="126958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0">
              <a:buNone/>
            </a:pPr>
            <a:r>
              <a:rPr lang="en-US" b="1" dirty="0" smtClean="0">
                <a:latin typeface="Times New Roman" panose="02020603050405020304" pitchFamily="18" charset="0"/>
                <a:cs typeface="Times New Roman" panose="02020603050405020304" pitchFamily="18" charset="0"/>
              </a:rPr>
              <a:t>3. Market Targeting :</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It is the process of evaluating different segments and identifying the number and types of segment a company wants to target. It consists;</a:t>
            </a:r>
          </a:p>
          <a:p>
            <a:pPr marL="0" indent="0">
              <a:buNone/>
            </a:pPr>
            <a:r>
              <a:rPr lang="en-US" dirty="0" smtClean="0">
                <a:latin typeface="Times New Roman" panose="02020603050405020304" pitchFamily="18" charset="0"/>
                <a:cs typeface="Times New Roman" panose="02020603050405020304" pitchFamily="18" charset="0"/>
              </a:rPr>
              <a:t>Market Evaluation: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Assessment of size of each market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Assessment of segment growth</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Competitive strength and weakness</a:t>
            </a:r>
          </a:p>
          <a:p>
            <a:pPr marL="0" indent="0">
              <a:buNone/>
            </a:pPr>
            <a:r>
              <a:rPr lang="en-US" dirty="0" smtClean="0">
                <a:latin typeface="Times New Roman" panose="02020603050405020304" pitchFamily="18" charset="0"/>
                <a:cs typeface="Times New Roman" panose="02020603050405020304" pitchFamily="18" charset="0"/>
              </a:rPr>
              <a:t>Potential opportunities  and threat from competitors, suppliers, buyers, government etc.</a:t>
            </a:r>
          </a:p>
          <a:p>
            <a:pPr marL="0" indent="0">
              <a:buNone/>
            </a:pPr>
            <a:r>
              <a:rPr lang="en-US" dirty="0" smtClean="0">
                <a:latin typeface="Times New Roman" panose="02020603050405020304" pitchFamily="18" charset="0"/>
                <a:cs typeface="Times New Roman" panose="02020603050405020304" pitchFamily="18" charset="0"/>
              </a:rPr>
              <a:t>Target Market segmentation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Single market concentration ( only one market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Selective specialization ( target few related market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Product specialization (specific product)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Market specialization ( target the needs of the whole market it specializes in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Full market leverage </a:t>
            </a:r>
            <a:r>
              <a:rPr lang="en-US" dirty="0" smtClean="0">
                <a:latin typeface="Times New Roman" panose="02020603050405020304" pitchFamily="18" charset="0"/>
                <a:cs typeface="Times New Roman" panose="02020603050405020304" pitchFamily="18" charset="0"/>
                <a:sym typeface="Wingdings" panose="05000000000000000000" pitchFamily="2" charset="2"/>
              </a:rPr>
              <a:t>: (target all customer and satisfy all their needs)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5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dirty="0" smtClean="0">
                <a:solidFill>
                  <a:srgbClr val="FF0000"/>
                </a:solidFill>
                <a:latin typeface="Algerian" panose="04020705040A02060702" pitchFamily="82" charset="0"/>
                <a:cs typeface="Times New Roman" panose="02020603050405020304" pitchFamily="18" charset="0"/>
              </a:rPr>
              <a:t>Who </a:t>
            </a:r>
            <a:r>
              <a:rPr lang="en-US" dirty="0">
                <a:solidFill>
                  <a:srgbClr val="FF0000"/>
                </a:solidFill>
                <a:latin typeface="Algerian" panose="04020705040A02060702" pitchFamily="82" charset="0"/>
                <a:cs typeface="Times New Roman" panose="02020603050405020304" pitchFamily="18" charset="0"/>
              </a:rPr>
              <a:t>is it </a:t>
            </a:r>
            <a:r>
              <a:rPr lang="en-US" dirty="0" smtClean="0">
                <a:solidFill>
                  <a:srgbClr val="FF0000"/>
                </a:solidFill>
                <a:latin typeface="Algerian" panose="04020705040A02060702" pitchFamily="82" charset="0"/>
                <a:cs typeface="Times New Roman" panose="02020603050405020304" pitchFamily="18" charset="0"/>
              </a:rPr>
              <a:t>form?</a:t>
            </a:r>
          </a:p>
          <a:p>
            <a:pPr marL="0" indent="0">
              <a:buNone/>
            </a:pPr>
            <a:endParaRPr lang="en-US" dirty="0" smtClean="0">
              <a:latin typeface="Times New Roman" panose="02020603050405020304" pitchFamily="18" charset="0"/>
              <a:cs typeface="Times New Roman" panose="02020603050405020304" pitchFamily="18" charset="0"/>
            </a:endParaRPr>
          </a:p>
          <a:p>
            <a:pPr algn="ct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Self</a:t>
            </a:r>
          </a:p>
          <a:p>
            <a:pPr algn="ct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Investor/venture</a:t>
            </a:r>
          </a:p>
          <a:p>
            <a:pPr algn="ct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Capitalists ( Debt/Equity)</a:t>
            </a:r>
          </a:p>
          <a:p>
            <a:pPr algn="ct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Key employees</a:t>
            </a:r>
          </a:p>
          <a:p>
            <a:pPr algn="ct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Significant others( suppliers, bankers….)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0058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4. Market Positioning:</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It is the act of positioning the product/service in such a way that is appears attractive to the customer. The following variables must be considered before positioning a brand;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What image the company wants  project?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How competitors project themselves?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type of product?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Product life cycle?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pricing strategy?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packaging of the product?</a:t>
            </a:r>
          </a:p>
          <a:p>
            <a:pPr marL="0" indent="0">
              <a:buNone/>
            </a:pPr>
            <a:endParaRPr lang="en-US" dirty="0"/>
          </a:p>
        </p:txBody>
      </p:sp>
    </p:spTree>
    <p:extLst>
      <p:ext uri="{BB962C8B-B14F-4D97-AF65-F5344CB8AC3E}">
        <p14:creationId xmlns:p14="http://schemas.microsoft.com/office/powerpoint/2010/main" val="4129029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5. Developing Marketing Mix strategies:</a:t>
            </a:r>
          </a:p>
          <a:p>
            <a:pPr marL="0" indent="0">
              <a:buNone/>
            </a:pPr>
            <a:r>
              <a:rPr lang="en-US" dirty="0" smtClean="0">
                <a:latin typeface="Times New Roman" panose="02020603050405020304" pitchFamily="18" charset="0"/>
                <a:cs typeface="Times New Roman" panose="02020603050405020304" pitchFamily="18" charset="0"/>
              </a:rPr>
              <a:t>It is the task of preparing product, price place and promotional strategies for a business.</a:t>
            </a:r>
          </a:p>
          <a:p>
            <a:pPr marL="0" indent="0">
              <a:buNone/>
            </a:pPr>
            <a:r>
              <a:rPr lang="en-US" b="1" i="1" dirty="0" smtClean="0">
                <a:latin typeface="Times New Roman" panose="02020603050405020304" pitchFamily="18" charset="0"/>
                <a:cs typeface="Times New Roman" panose="02020603050405020304" pitchFamily="18" charset="0"/>
              </a:rPr>
              <a:t>Product Mix:</a:t>
            </a:r>
            <a:r>
              <a:rPr lang="en-US" dirty="0" smtClean="0">
                <a:latin typeface="Times New Roman" panose="02020603050405020304" pitchFamily="18" charset="0"/>
                <a:cs typeface="Times New Roman" panose="02020603050405020304" pitchFamily="18" charset="0"/>
              </a:rPr>
              <a:t>  A product may be physical goods, services, events, experience, place etc.</a:t>
            </a:r>
          </a:p>
          <a:p>
            <a:pPr marL="0" indent="0">
              <a:buNone/>
            </a:pPr>
            <a:r>
              <a:rPr lang="en-US" b="1" i="1" dirty="0" smtClean="0">
                <a:latin typeface="Times New Roman" panose="02020603050405020304" pitchFamily="18" charset="0"/>
                <a:cs typeface="Times New Roman" panose="02020603050405020304" pitchFamily="18" charset="0"/>
              </a:rPr>
              <a:t>Price Mix</a:t>
            </a:r>
            <a:r>
              <a:rPr lang="en-US" dirty="0" smtClean="0">
                <a:latin typeface="Times New Roman" panose="02020603050405020304" pitchFamily="18" charset="0"/>
                <a:cs typeface="Times New Roman" panose="02020603050405020304" pitchFamily="18" charset="0"/>
              </a:rPr>
              <a:t>: It is based on;</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Competitors product price</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Cost of product/ services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Demand of the product</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Availability of raw materials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Overall marketing objectives of the company</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168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Place Mix:</a:t>
            </a:r>
          </a:p>
          <a:p>
            <a:pPr marL="0" indent="0">
              <a:buNone/>
            </a:pPr>
            <a:r>
              <a:rPr lang="en-US" dirty="0" smtClean="0">
                <a:latin typeface="Times New Roman" panose="02020603050405020304" pitchFamily="18" charset="0"/>
                <a:cs typeface="Times New Roman" panose="02020603050405020304" pitchFamily="18" charset="0"/>
              </a:rPr>
              <a:t>It is the process through which the goods are delivered to the final customer. Marketing intermediaries are people that help in the final delivery of the product.</a:t>
            </a:r>
          </a:p>
          <a:p>
            <a:pPr marL="0" indent="0">
              <a:buNone/>
            </a:pPr>
            <a:r>
              <a:rPr lang="en-US" dirty="0" smtClean="0">
                <a:latin typeface="Times New Roman" panose="02020603050405020304" pitchFamily="18" charset="0"/>
                <a:cs typeface="Times New Roman" panose="02020603050405020304" pitchFamily="18" charset="0"/>
              </a:rPr>
              <a:t>Distribution channel may be;</a:t>
            </a:r>
          </a:p>
          <a:p>
            <a:pPr marL="0" indent="0">
              <a:buNone/>
            </a:pPr>
            <a:r>
              <a:rPr lang="en-US" dirty="0" smtClean="0">
                <a:latin typeface="Times New Roman" panose="02020603050405020304" pitchFamily="18" charset="0"/>
                <a:cs typeface="Times New Roman" panose="02020603050405020304" pitchFamily="18" charset="0"/>
              </a:rPr>
              <a:t>Level 0- Manufacturer –customer</a:t>
            </a:r>
          </a:p>
          <a:p>
            <a:pPr marL="0" indent="0">
              <a:buNone/>
            </a:pPr>
            <a:r>
              <a:rPr lang="en-US" dirty="0" smtClean="0">
                <a:latin typeface="Times New Roman" panose="02020603050405020304" pitchFamily="18" charset="0"/>
                <a:cs typeface="Times New Roman" panose="02020603050405020304" pitchFamily="18" charset="0"/>
              </a:rPr>
              <a:t>Level 1- Manufacturer – Retailer- Customer </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level 2- Manufacturer – Distributor- Retailer- customer</a:t>
            </a:r>
          </a:p>
          <a:p>
            <a:pPr marL="0" indent="0">
              <a:buNone/>
            </a:pPr>
            <a:r>
              <a:rPr lang="en-US" dirty="0" smtClean="0">
                <a:latin typeface="Times New Roman" panose="02020603050405020304" pitchFamily="18" charset="0"/>
                <a:cs typeface="Times New Roman" panose="02020603050405020304" pitchFamily="18" charset="0"/>
              </a:rPr>
              <a:t>Level 3- </a:t>
            </a:r>
            <a:r>
              <a:rPr lang="en-US" dirty="0" smtClean="0">
                <a:latin typeface="Times New Roman" panose="02020603050405020304" pitchFamily="18" charset="0"/>
                <a:cs typeface="Times New Roman" panose="02020603050405020304" pitchFamily="18" charset="0"/>
              </a:rPr>
              <a:t>Manufacturer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Wholesaler- </a:t>
            </a:r>
            <a:r>
              <a:rPr lang="en-US" dirty="0" smtClean="0">
                <a:latin typeface="Times New Roman" panose="02020603050405020304" pitchFamily="18" charset="0"/>
                <a:cs typeface="Times New Roman" panose="02020603050405020304" pitchFamily="18" charset="0"/>
              </a:rPr>
              <a:t>Distributor – Retailer- customer.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0568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Promotional Mix:</a:t>
            </a:r>
          </a:p>
          <a:p>
            <a:r>
              <a:rPr lang="en-US" dirty="0" smtClean="0">
                <a:latin typeface="Times New Roman" panose="02020603050405020304" pitchFamily="18" charset="0"/>
                <a:cs typeface="Times New Roman" panose="02020603050405020304" pitchFamily="18" charset="0"/>
              </a:rPr>
              <a:t>It is the process of education customer through various forms of medial about product Utility, Product Quality and product line. Product mix strategies help in successfully positioning the product in the market and building a positive brand image in the minds of the customer.</a:t>
            </a:r>
          </a:p>
          <a:p>
            <a:pPr marL="0" indent="0">
              <a:buNone/>
            </a:pPr>
            <a:r>
              <a:rPr lang="en-US" dirty="0" smtClean="0">
                <a:latin typeface="Times New Roman" panose="02020603050405020304" pitchFamily="18" charset="0"/>
                <a:cs typeface="Times New Roman" panose="02020603050405020304" pitchFamily="18" charset="0"/>
              </a:rPr>
              <a:t>Selection of promotional strategy;</a:t>
            </a:r>
          </a:p>
          <a:p>
            <a:r>
              <a:rPr lang="en-US" dirty="0" smtClean="0">
                <a:latin typeface="Times New Roman" panose="02020603050405020304" pitchFamily="18" charset="0"/>
                <a:cs typeface="Times New Roman" panose="02020603050405020304" pitchFamily="18" charset="0"/>
              </a:rPr>
              <a:t>Advertising </a:t>
            </a:r>
          </a:p>
          <a:p>
            <a:r>
              <a:rPr lang="en-US" dirty="0" smtClean="0">
                <a:latin typeface="Times New Roman" panose="02020603050405020304" pitchFamily="18" charset="0"/>
                <a:cs typeface="Times New Roman" panose="02020603050405020304" pitchFamily="18" charset="0"/>
              </a:rPr>
              <a:t>Direct marketing </a:t>
            </a:r>
          </a:p>
          <a:p>
            <a:r>
              <a:rPr lang="en-US" dirty="0" smtClean="0">
                <a:latin typeface="Times New Roman" panose="02020603050405020304" pitchFamily="18" charset="0"/>
                <a:cs typeface="Times New Roman" panose="02020603050405020304" pitchFamily="18" charset="0"/>
              </a:rPr>
              <a:t>Sales promotion </a:t>
            </a:r>
          </a:p>
          <a:p>
            <a:r>
              <a:rPr lang="en-US" dirty="0" smtClean="0">
                <a:latin typeface="Times New Roman" panose="02020603050405020304" pitchFamily="18" charset="0"/>
                <a:cs typeface="Times New Roman" panose="02020603050405020304" pitchFamily="18" charset="0"/>
              </a:rPr>
              <a:t>Public relations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9975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6. Budgeting the marketing strategies:</a:t>
            </a:r>
          </a:p>
          <a:p>
            <a:pPr marL="0" indent="0">
              <a:buNone/>
            </a:pPr>
            <a:r>
              <a:rPr lang="en-US" dirty="0" smtClean="0">
                <a:latin typeface="Times New Roman" panose="02020603050405020304" pitchFamily="18" charset="0"/>
                <a:cs typeface="Times New Roman" panose="02020603050405020304" pitchFamily="18" charset="0"/>
              </a:rPr>
              <a:t>An effective marketing plan must consider all the costs involved in implementation of feasibility studies and market plan. Various, monthly, yearly, quarterly cost that must be projected are;</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Cost of market research</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Cost of new product development </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Cost of sales and promotion</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Cost of distribution</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Cost of thriving competition. </a:t>
            </a:r>
          </a:p>
          <a:p>
            <a:pPr marL="0" indent="0">
              <a:buNone/>
            </a:pPr>
            <a:r>
              <a:rPr lang="en-US" dirty="0" smtClean="0">
                <a:latin typeface="Times New Roman" panose="02020603050405020304" pitchFamily="18" charset="0"/>
                <a:cs typeface="Times New Roman" panose="02020603050405020304" pitchFamily="18" charset="0"/>
              </a:rPr>
              <a:t>Budgeting all the costs helps in creating an effective financial plan and avoid any budget deficits.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871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7. Implementing, Monitoring and Reviewing the Marketing Plan:</a:t>
            </a:r>
          </a:p>
          <a:p>
            <a:pPr marL="0" indent="0">
              <a:buNone/>
            </a:pPr>
            <a:r>
              <a:rPr lang="en-US" dirty="0" smtClean="0">
                <a:latin typeface="Times New Roman" panose="02020603050405020304" pitchFamily="18" charset="0"/>
                <a:cs typeface="Times New Roman" panose="02020603050405020304" pitchFamily="18" charset="0"/>
              </a:rPr>
              <a:t>After implementing the </a:t>
            </a:r>
            <a:r>
              <a:rPr lang="en-US" smtClean="0">
                <a:latin typeface="Times New Roman" panose="02020603050405020304" pitchFamily="18" charset="0"/>
                <a:cs typeface="Times New Roman" panose="02020603050405020304" pitchFamily="18" charset="0"/>
              </a:rPr>
              <a:t>marketing strategies, Performance </a:t>
            </a:r>
            <a:r>
              <a:rPr lang="en-US" dirty="0" smtClean="0">
                <a:latin typeface="Times New Roman" panose="02020603050405020304" pitchFamily="18" charset="0"/>
                <a:cs typeface="Times New Roman" panose="02020603050405020304" pitchFamily="18" charset="0"/>
              </a:rPr>
              <a:t>standards or benchmarks must be set in order  to evaluate the market plan against expected results.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Market share data</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Sales figures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Consumer feedback</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Employees feedback</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Feedback from Retailers</a:t>
            </a:r>
          </a:p>
          <a:p>
            <a:pPr marL="0" indent="0">
              <a:buNone/>
            </a:pPr>
            <a:r>
              <a:rPr lang="en-US" b="1" dirty="0" smtClean="0">
                <a:latin typeface="Times New Roman" panose="02020603050405020304" pitchFamily="18" charset="0"/>
                <a:cs typeface="Times New Roman" panose="02020603050405020304" pitchFamily="18" charset="0"/>
              </a:rPr>
              <a:t>8. Executive summary:</a:t>
            </a:r>
          </a:p>
          <a:p>
            <a:pPr marL="0" indent="0">
              <a:buNone/>
            </a:pPr>
            <a:r>
              <a:rPr lang="en-US" dirty="0" smtClean="0">
                <a:latin typeface="Times New Roman" panose="02020603050405020304" pitchFamily="18" charset="0"/>
                <a:cs typeface="Times New Roman" panose="02020603050405020304" pitchFamily="18" charset="0"/>
              </a:rPr>
              <a:t>The last step is to summarize the entire marketing plan.</a:t>
            </a:r>
          </a:p>
          <a:p>
            <a:pPr marL="0" indent="0">
              <a:buNone/>
            </a:pPr>
            <a:endParaRPr lang="en-US" dirty="0"/>
          </a:p>
        </p:txBody>
      </p:sp>
    </p:spTree>
    <p:extLst>
      <p:ext uri="{BB962C8B-B14F-4D97-AF65-F5344CB8AC3E}">
        <p14:creationId xmlns:p14="http://schemas.microsoft.com/office/powerpoint/2010/main" val="223720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latin typeface="Times New Roman" panose="02020603050405020304" pitchFamily="18" charset="0"/>
                <a:cs typeface="Times New Roman" panose="02020603050405020304" pitchFamily="18" charset="0"/>
              </a:rPr>
              <a:t>Scope and Value of the Business Plan- who Reads The Plans?</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Employees. </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Investors, ventures capitalists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Bankers, suppliers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Customer's, advisors and consultants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And by the entrepreneur himself</a:t>
            </a:r>
          </a:p>
          <a:p>
            <a:pPr marL="0" indent="0">
              <a:buNone/>
            </a:pPr>
            <a:r>
              <a:rPr lang="en-US" b="1" dirty="0" smtClean="0">
                <a:latin typeface="Times New Roman" panose="02020603050405020304" pitchFamily="18" charset="0"/>
                <a:cs typeface="Times New Roman" panose="02020603050405020304" pitchFamily="18" charset="0"/>
              </a:rPr>
              <a:t>There are three perspectives should be considered in preparing the plan:</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Perspective of the entrepreneur</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Marketing perspectives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Investors perspective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976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t>Writing a Business Plan:</a:t>
            </a:r>
          </a:p>
          <a:p>
            <a:pPr marL="0" indent="0">
              <a:buNone/>
            </a:pPr>
            <a:endParaRPr lang="en-US" b="1" dirty="0" smtClean="0"/>
          </a:p>
          <a:p>
            <a:pPr marL="0" indent="0">
              <a:buNone/>
            </a:pPr>
            <a:r>
              <a:rPr lang="en-US" dirty="0" smtClean="0">
                <a:latin typeface="Times New Roman" panose="02020603050405020304" pitchFamily="18" charset="0"/>
                <a:cs typeface="Times New Roman" panose="02020603050405020304" pitchFamily="18" charset="0"/>
              </a:rPr>
              <a:t>A business plan should be comprehensive enough to give and potential investor a complete picture and understanding of the new venture.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It should help the entrepreneur clarify his or her thinking about the business.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8701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t>Writing the Business Plan:</a:t>
            </a:r>
          </a:p>
          <a:p>
            <a:pPr marL="0" indent="0">
              <a:buNone/>
            </a:pPr>
            <a:r>
              <a:rPr lang="en-US" b="1" dirty="0" smtClean="0"/>
              <a:t>		Abbreviated business Plan</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Section Headings </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Cover Page</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Table of contents</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Executive Summary</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Industry, target customer and competitors Analysis</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Company Description </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Product/ Service plan</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Marketing plan</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Operations and Development plan</a:t>
            </a:r>
          </a:p>
          <a:p>
            <a:pPr>
              <a:buFont typeface="Courier New" panose="02070309020205020404" pitchFamily="49" charset="0"/>
              <a:buChar char="o"/>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5689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Management Team</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Critical </a:t>
            </a:r>
            <a:r>
              <a:rPr lang="en-US" sz="2800" dirty="0">
                <a:latin typeface="Times New Roman" panose="02020603050405020304" pitchFamily="18" charset="0"/>
                <a:cs typeface="Times New Roman" panose="02020603050405020304" pitchFamily="18" charset="0"/>
              </a:rPr>
              <a:t>risk</a:t>
            </a:r>
          </a:p>
          <a:p>
            <a:pPr>
              <a:buFont typeface="Courier New" panose="02070309020205020404" pitchFamily="49" charset="0"/>
              <a:buChar char="o"/>
            </a:pPr>
            <a:r>
              <a:rPr lang="en-US" sz="2800" dirty="0">
                <a:latin typeface="Times New Roman" panose="02020603050405020304" pitchFamily="18" charset="0"/>
                <a:cs typeface="Times New Roman" panose="02020603050405020304" pitchFamily="18" charset="0"/>
              </a:rPr>
              <a:t>Offerings </a:t>
            </a:r>
            <a:endParaRPr lang="en-US" sz="2800" dirty="0" smtClean="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Financial plan</a:t>
            </a:r>
          </a:p>
          <a:p>
            <a:pPr>
              <a:buFont typeface="Courier New" panose="02070309020205020404" pitchFamily="49" charset="0"/>
              <a:buChar char="o"/>
            </a:pPr>
            <a:r>
              <a:rPr lang="en-US" sz="2800" dirty="0" smtClean="0">
                <a:latin typeface="Times New Roman" panose="02020603050405020304" pitchFamily="18" charset="0"/>
                <a:cs typeface="Times New Roman" panose="02020603050405020304" pitchFamily="18" charset="0"/>
              </a:rPr>
              <a:t>Appendix of supporting Documents</a:t>
            </a:r>
          </a:p>
          <a:p>
            <a:pPr marL="0" indent="0">
              <a:buNone/>
            </a:pPr>
            <a:endParaRPr lang="en-US" dirty="0"/>
          </a:p>
        </p:txBody>
      </p:sp>
    </p:spTree>
    <p:extLst>
      <p:ext uri="{BB962C8B-B14F-4D97-AF65-F5344CB8AC3E}">
        <p14:creationId xmlns:p14="http://schemas.microsoft.com/office/powerpoint/2010/main" val="2089665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Cover page: It includes;</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Company name, address, phone number, fax number and website</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Tagline and company logo</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Name and contact information of contact person</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Date on which the business plan was prepared</a:t>
            </a:r>
          </a:p>
          <a:p>
            <a:pPr>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Confidentiality disclaimer  ( renounce a legal claim or title )</a:t>
            </a:r>
          </a:p>
          <a:p>
            <a:pPr marL="0" indent="0">
              <a:buNone/>
            </a:pPr>
            <a:r>
              <a:rPr lang="en-US" dirty="0" smtClean="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Table of contents</a:t>
            </a:r>
          </a:p>
          <a:p>
            <a:pPr marL="0" indent="0">
              <a:buNone/>
            </a:pPr>
            <a:r>
              <a:rPr lang="en-US" dirty="0" smtClean="0">
                <a:latin typeface="Times New Roman" panose="02020603050405020304" pitchFamily="18" charset="0"/>
                <a:cs typeface="Times New Roman" panose="02020603050405020304" pitchFamily="18" charset="0"/>
              </a:rPr>
              <a:t>Provide a sequential listing of the section of the plan with page numbers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770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1328</TotalTime>
  <Words>1067</Words>
  <Application>Microsoft Office PowerPoint</Application>
  <PresentationFormat>On-screen Show (4:3)</PresentationFormat>
  <Paragraphs>356</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Algerian</vt:lpstr>
      <vt:lpstr>Arial</vt:lpstr>
      <vt:lpstr>Calibri</vt:lpstr>
      <vt:lpstr>Constantia</vt:lpstr>
      <vt:lpstr>Courier New</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deep</cp:lastModifiedBy>
  <cp:revision>213</cp:revision>
  <dcterms:created xsi:type="dcterms:W3CDTF">2020-08-19T11:35:58Z</dcterms:created>
  <dcterms:modified xsi:type="dcterms:W3CDTF">2024-04-09T05:51:38Z</dcterms:modified>
</cp:coreProperties>
</file>