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63" r:id="rId2"/>
    <p:sldId id="264" r:id="rId3"/>
    <p:sldId id="265" r:id="rId4"/>
    <p:sldId id="269" r:id="rId5"/>
    <p:sldId id="286" r:id="rId6"/>
    <p:sldId id="267" r:id="rId7"/>
    <p:sldId id="268"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5"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E685FD6-2457-4E11-AEA2-03BCCB4C1F8B}">
          <p14:sldIdLst>
            <p14:sldId id="263"/>
            <p14:sldId id="264"/>
            <p14:sldId id="265"/>
            <p14:sldId id="269"/>
            <p14:sldId id="286"/>
            <p14:sldId id="267"/>
            <p14:sldId id="268"/>
            <p14:sldId id="270"/>
            <p14:sldId id="271"/>
            <p14:sldId id="272"/>
            <p14:sldId id="273"/>
            <p14:sldId id="274"/>
            <p14:sldId id="275"/>
            <p14:sldId id="276"/>
            <p14:sldId id="277"/>
            <p14:sldId id="278"/>
          </p14:sldIdLst>
        </p14:section>
        <p14:section name="Untitled Section" id="{8DCADA11-9297-4862-AE04-0BA9B5E038F1}">
          <p14:sldIdLst>
            <p14:sldId id="279"/>
            <p14:sldId id="280"/>
            <p14:sldId id="281"/>
            <p14:sldId id="282"/>
            <p14:sldId id="283"/>
            <p14:sldId id="285"/>
            <p14:sldId id="28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A62703-0577-4134-922E-6FC1602EDBB6}" type="datetimeFigureOut">
              <a:rPr lang="en-US" smtClean="0"/>
              <a:t>4/10/2024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48675B-B481-4EA6-A10E-364B649CDEDE}"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2925485-7861-4E2D-B8E2-7156AB49F80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15F77C3-09FA-4EC5-B18E-D20E259A6019}" type="datetimeFigureOut">
              <a:rPr lang="en-US" smtClean="0"/>
              <a:pPr/>
              <a:t>4/10/2024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F2925485-7861-4E2D-B8E2-7156AB49F805}"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15F77C3-09FA-4EC5-B18E-D20E259A6019}" type="datetimeFigureOut">
              <a:rPr lang="en-US" smtClean="0"/>
              <a:pPr/>
              <a:t>4/10/2024</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925485-7861-4E2D-B8E2-7156AB49F805}"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a:t>	</a:t>
            </a:r>
            <a:r>
              <a:rPr lang="en-US" b="1" dirty="0" smtClean="0"/>
              <a:t> </a:t>
            </a:r>
            <a:r>
              <a:rPr lang="en-US" sz="3600" b="1" dirty="0" smtClean="0"/>
              <a:t> </a:t>
            </a:r>
          </a:p>
          <a:p>
            <a:pPr marL="0" indent="0">
              <a:buNone/>
            </a:pPr>
            <a:endParaRPr lang="en-US" sz="3600" b="1" dirty="0"/>
          </a:p>
          <a:p>
            <a:pPr marL="0" indent="0">
              <a:buNone/>
            </a:pPr>
            <a:r>
              <a:rPr lang="en-US" sz="3600" b="1" dirty="0" smtClean="0"/>
              <a:t>	Co-ordination </a:t>
            </a:r>
            <a:r>
              <a:rPr lang="en-US" sz="3600" b="1" dirty="0"/>
              <a:t>in a Supply </a:t>
            </a:r>
            <a:r>
              <a:rPr lang="en-US" sz="3600" b="1" dirty="0" smtClean="0"/>
              <a:t>Chain</a:t>
            </a:r>
          </a:p>
          <a:p>
            <a:pPr>
              <a:buFont typeface="Wingdings" panose="05000000000000000000" pitchFamily="2" charset="2"/>
              <a:buChar char="Ø"/>
            </a:pPr>
            <a:r>
              <a:rPr lang="en-US" dirty="0" smtClean="0"/>
              <a:t>A supply chain is a system of organizations, people, activities, information, and resources involved in moving a product or service form suppliers to customer. </a:t>
            </a:r>
          </a:p>
          <a:p>
            <a:pPr>
              <a:buFont typeface="Wingdings" panose="05000000000000000000" pitchFamily="2" charset="2"/>
              <a:buChar char="Ø"/>
            </a:pPr>
            <a:r>
              <a:rPr lang="en-US" dirty="0" smtClean="0"/>
              <a:t>Supply chain coordination aims at improving supply chain performance by aligning the plans and objectives of individual enterprises. It usually focuses on inventory management and ordering decisions.</a:t>
            </a:r>
            <a:endParaRPr lang="en-US" dirty="0"/>
          </a:p>
        </p:txBody>
      </p:sp>
    </p:spTree>
    <p:extLst>
      <p:ext uri="{BB962C8B-B14F-4D97-AF65-F5344CB8AC3E}">
        <p14:creationId xmlns:p14="http://schemas.microsoft.com/office/powerpoint/2010/main" val="732080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p>
          <a:p>
            <a:pPr marL="0" indent="0">
              <a:buNone/>
            </a:pPr>
            <a:endParaRPr lang="en-US" b="1" dirty="0"/>
          </a:p>
          <a:p>
            <a:pPr marL="0" indent="0">
              <a:buNone/>
            </a:pPr>
            <a:endParaRPr lang="en-US" b="1" dirty="0" smtClean="0"/>
          </a:p>
          <a:p>
            <a:pPr marL="0" indent="0">
              <a:buNone/>
            </a:pPr>
            <a:r>
              <a:rPr lang="en-US" b="1" dirty="0"/>
              <a:t>	</a:t>
            </a:r>
            <a:r>
              <a:rPr lang="en-US" b="1" dirty="0" smtClean="0"/>
              <a:t>Obstacles to coordination in a supply chain </a:t>
            </a:r>
            <a:r>
              <a:rPr lang="en-US" dirty="0" smtClean="0"/>
              <a:t>:</a:t>
            </a:r>
          </a:p>
          <a:p>
            <a:pPr>
              <a:buFont typeface="Wingdings" panose="05000000000000000000" pitchFamily="2" charset="2"/>
              <a:buChar char="Ø"/>
            </a:pPr>
            <a:r>
              <a:rPr lang="en-US" dirty="0" smtClean="0"/>
              <a:t>Information processing obstacles</a:t>
            </a:r>
          </a:p>
          <a:p>
            <a:pPr>
              <a:buFont typeface="Wingdings" panose="05000000000000000000" pitchFamily="2" charset="2"/>
              <a:buChar char="Ø"/>
            </a:pPr>
            <a:r>
              <a:rPr lang="en-US" dirty="0" smtClean="0"/>
              <a:t>Operational obstacles</a:t>
            </a:r>
          </a:p>
          <a:p>
            <a:pPr>
              <a:buFont typeface="Wingdings" panose="05000000000000000000" pitchFamily="2" charset="2"/>
              <a:buChar char="Ø"/>
            </a:pPr>
            <a:r>
              <a:rPr lang="en-US" dirty="0" smtClean="0"/>
              <a:t>Pricing obstacles</a:t>
            </a:r>
          </a:p>
          <a:p>
            <a:pPr>
              <a:buFont typeface="Wingdings" panose="05000000000000000000" pitchFamily="2" charset="2"/>
              <a:buChar char="Ø"/>
            </a:pPr>
            <a:r>
              <a:rPr lang="en-US" dirty="0" smtClean="0"/>
              <a:t>Incentive obstacles</a:t>
            </a:r>
          </a:p>
          <a:p>
            <a:pPr>
              <a:buFont typeface="Wingdings" panose="05000000000000000000" pitchFamily="2" charset="2"/>
              <a:buChar char="Ø"/>
            </a:pPr>
            <a:r>
              <a:rPr lang="en-US" dirty="0" smtClean="0"/>
              <a:t>Behavioral obstacles</a:t>
            </a:r>
          </a:p>
          <a:p>
            <a:pPr marL="0" indent="0">
              <a:buNone/>
            </a:pPr>
            <a:endParaRPr lang="en-US" dirty="0"/>
          </a:p>
        </p:txBody>
      </p:sp>
    </p:spTree>
    <p:extLst>
      <p:ext uri="{BB962C8B-B14F-4D97-AF65-F5344CB8AC3E}">
        <p14:creationId xmlns:p14="http://schemas.microsoft.com/office/powerpoint/2010/main" val="135662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Information Processing Obstacles&#10;• A supply chain with poorly organized or managed information&#10;channels leads to deterioration in information quality&#10;Example: information on customer demand cannot reach members in&#10;a supply chain in a timely manner, or information is not available to&#10;some members who might need it.&#10; "/>
          <p:cNvSpPr>
            <a:spLocks noGrp="1" noChangeAspect="1" noChangeArrowheads="1"/>
          </p:cNvSpPr>
          <p:nvPr>
            <p:ph idx="1"/>
          </p:nvPr>
        </p:nvSpPr>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514350" indent="-514350">
              <a:buAutoNum type="arabicPeriod"/>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r>
              <a:rPr lang="en-US" b="1" dirty="0" smtClean="0"/>
              <a:t>Information processing obstacles:</a:t>
            </a:r>
          </a:p>
          <a:p>
            <a:pPr>
              <a:buFont typeface="Wingdings" panose="05000000000000000000" pitchFamily="2" charset="2"/>
              <a:buChar char="q"/>
            </a:pPr>
            <a:r>
              <a:rPr lang="en-US" dirty="0" smtClean="0"/>
              <a:t>A supply chain with poorly organized or managed information channels leads to deterioration in information quality. </a:t>
            </a:r>
          </a:p>
          <a:p>
            <a:pPr>
              <a:buFont typeface="Wingdings" panose="05000000000000000000" pitchFamily="2" charset="2"/>
              <a:buChar char="q"/>
            </a:pPr>
            <a:r>
              <a:rPr lang="en-US" dirty="0" smtClean="0"/>
              <a:t>Forecasting based on orders and not customer demand</a:t>
            </a:r>
          </a:p>
          <a:p>
            <a:pPr>
              <a:buFont typeface="Wingdings" panose="05000000000000000000" pitchFamily="2" charset="2"/>
              <a:buChar char="q"/>
            </a:pPr>
            <a:r>
              <a:rPr lang="en-US" dirty="0" smtClean="0"/>
              <a:t>Lack of information sharing</a:t>
            </a:r>
          </a:p>
          <a:p>
            <a:pPr>
              <a:buFont typeface="Wingdings" panose="05000000000000000000" pitchFamily="2" charset="2"/>
              <a:buChar char="q"/>
            </a:pPr>
            <a:r>
              <a:rPr lang="en-US" dirty="0" smtClean="0"/>
              <a:t>Examples; Information on customer demand cannot reach members in a supply chain in a timely manner, or information is not available to some members who might need it.</a:t>
            </a:r>
            <a:endParaRPr lang="en-US" dirty="0"/>
          </a:p>
        </p:txBody>
      </p:sp>
    </p:spTree>
    <p:extLst>
      <p:ext uri="{BB962C8B-B14F-4D97-AF65-F5344CB8AC3E}">
        <p14:creationId xmlns:p14="http://schemas.microsoft.com/office/powerpoint/2010/main" val="276853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b="1" dirty="0" smtClean="0"/>
          </a:p>
          <a:p>
            <a:pPr marL="0" indent="0">
              <a:buNone/>
            </a:pPr>
            <a:endParaRPr lang="en-US" b="1" dirty="0"/>
          </a:p>
          <a:p>
            <a:pPr marL="0" indent="0">
              <a:buNone/>
            </a:pPr>
            <a:r>
              <a:rPr lang="en-US" b="1" dirty="0" smtClean="0"/>
              <a:t>	2. Operational Obstacles:</a:t>
            </a:r>
            <a:r>
              <a:rPr lang="en-US" dirty="0" smtClean="0"/>
              <a:t> </a:t>
            </a:r>
          </a:p>
          <a:p>
            <a:pPr>
              <a:buFont typeface="Wingdings" panose="05000000000000000000" pitchFamily="2" charset="2"/>
              <a:buChar char="q"/>
            </a:pPr>
            <a:r>
              <a:rPr lang="en-US" dirty="0" smtClean="0"/>
              <a:t>It occurs in situations when demand information is distorted as it moves between different stages of supply chain, leading to increase variability in orders within the supply chain.</a:t>
            </a:r>
          </a:p>
          <a:p>
            <a:pPr>
              <a:buFont typeface="Wingdings" panose="05000000000000000000" pitchFamily="2" charset="2"/>
              <a:buChar char="q"/>
            </a:pPr>
            <a:r>
              <a:rPr lang="en-US" dirty="0" smtClean="0"/>
              <a:t>Forecasting based on orders and not customer demand</a:t>
            </a:r>
          </a:p>
          <a:p>
            <a:pPr>
              <a:buFont typeface="Wingdings" panose="05000000000000000000" pitchFamily="2" charset="2"/>
              <a:buChar char="q"/>
            </a:pPr>
            <a:r>
              <a:rPr lang="en-US" dirty="0" smtClean="0"/>
              <a:t>Lack of information sharing</a:t>
            </a:r>
          </a:p>
          <a:p>
            <a:pPr>
              <a:buFont typeface="Wingdings" panose="05000000000000000000" pitchFamily="2" charset="2"/>
              <a:buChar char="q"/>
            </a:pPr>
            <a:r>
              <a:rPr lang="en-US" dirty="0" smtClean="0"/>
              <a:t>Examples; order of larger sizes, larger replenishment lead times,  can all mean orders are unable to reflect true customer demand.</a:t>
            </a:r>
          </a:p>
          <a:p>
            <a:pPr marL="0" indent="0">
              <a:buNone/>
            </a:pPr>
            <a:endParaRPr lang="en-US" dirty="0"/>
          </a:p>
        </p:txBody>
      </p:sp>
    </p:spTree>
    <p:extLst>
      <p:ext uri="{BB962C8B-B14F-4D97-AF65-F5344CB8AC3E}">
        <p14:creationId xmlns:p14="http://schemas.microsoft.com/office/powerpoint/2010/main" val="16009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b="1" dirty="0"/>
              <a:t>	</a:t>
            </a:r>
            <a:r>
              <a:rPr lang="en-US" b="1" dirty="0" smtClean="0"/>
              <a:t>	3. Pricing Obstacles:</a:t>
            </a:r>
          </a:p>
          <a:p>
            <a:pPr>
              <a:buFont typeface="Wingdings" panose="05000000000000000000" pitchFamily="2" charset="2"/>
              <a:buChar char="q"/>
            </a:pPr>
            <a:r>
              <a:rPr lang="en-US" dirty="0" smtClean="0"/>
              <a:t>Pricing obstacles arise when the pricing policies for a product lead to an increase in variability of orders placed.</a:t>
            </a:r>
          </a:p>
          <a:p>
            <a:pPr>
              <a:buFont typeface="Wingdings" panose="05000000000000000000" pitchFamily="2" charset="2"/>
              <a:buChar char="q"/>
            </a:pPr>
            <a:r>
              <a:rPr lang="en-US" dirty="0" smtClean="0"/>
              <a:t>Lot size based on quality</a:t>
            </a:r>
          </a:p>
          <a:p>
            <a:pPr>
              <a:buFont typeface="Wingdings" panose="05000000000000000000" pitchFamily="2" charset="2"/>
              <a:buChar char="q"/>
            </a:pPr>
            <a:r>
              <a:rPr lang="en-US" dirty="0" smtClean="0"/>
              <a:t>Discounts price fluctuations</a:t>
            </a:r>
          </a:p>
          <a:p>
            <a:pPr>
              <a:buFont typeface="Wingdings" panose="05000000000000000000" pitchFamily="2" charset="2"/>
              <a:buChar char="q"/>
            </a:pPr>
            <a:r>
              <a:rPr lang="en-US" dirty="0" smtClean="0"/>
              <a:t>Examples: A company may overbuy if its suppliers offers a discount on a larger lot of orders, or if its demand is exceptionally large, but members in the upstream supply chain cannot rely on these sales figures to forecast future demand.</a:t>
            </a:r>
            <a:endParaRPr lang="en-US" dirty="0"/>
          </a:p>
        </p:txBody>
      </p:sp>
    </p:spTree>
    <p:extLst>
      <p:ext uri="{BB962C8B-B14F-4D97-AF65-F5344CB8AC3E}">
        <p14:creationId xmlns:p14="http://schemas.microsoft.com/office/powerpoint/2010/main" val="311107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t>Incentives Obstacles:</a:t>
            </a:r>
          </a:p>
          <a:p>
            <a:pPr>
              <a:buFont typeface="Wingdings" panose="05000000000000000000" pitchFamily="2" charset="2"/>
              <a:buChar char="q"/>
            </a:pPr>
            <a:r>
              <a:rPr lang="en-US" dirty="0" smtClean="0"/>
              <a:t>When incentives offered to different stages or participants in a supply chain lead to actions that increase variability and reduce total supply chain profits- misalignment of total supply chain objectives and individual objectives.</a:t>
            </a:r>
          </a:p>
          <a:p>
            <a:pPr>
              <a:buFont typeface="Wingdings" panose="05000000000000000000" pitchFamily="2" charset="2"/>
              <a:buChar char="q"/>
            </a:pPr>
            <a:r>
              <a:rPr lang="en-US" dirty="0" smtClean="0"/>
              <a:t>Local optimization within functions or stages of a supply chain </a:t>
            </a:r>
          </a:p>
          <a:p>
            <a:pPr>
              <a:buFont typeface="Wingdings" panose="05000000000000000000" pitchFamily="2" charset="2"/>
              <a:buChar char="q"/>
            </a:pPr>
            <a:r>
              <a:rPr lang="en-US" dirty="0" smtClean="0"/>
              <a:t>Sales force incentives</a:t>
            </a:r>
          </a:p>
          <a:p>
            <a:pPr>
              <a:buFont typeface="Wingdings" panose="05000000000000000000" pitchFamily="2" charset="2"/>
              <a:buChar char="q"/>
            </a:pPr>
            <a:r>
              <a:rPr lang="en-US" dirty="0" smtClean="0"/>
              <a:t>Mira offered its sales force incentives based on the quantity based in the quantity sold to distributors during four to six week promotion period to maximize their bonus. The sales force urged distributors to buy more pasta toward the end of the evaluation period. The sales force offered discounts. This increased variability in the ordered pattern, with a jump in orders.</a:t>
            </a:r>
            <a:endParaRPr lang="en-US" dirty="0"/>
          </a:p>
        </p:txBody>
      </p:sp>
    </p:spTree>
    <p:extLst>
      <p:ext uri="{BB962C8B-B14F-4D97-AF65-F5344CB8AC3E}">
        <p14:creationId xmlns:p14="http://schemas.microsoft.com/office/powerpoint/2010/main" val="2406436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	</a:t>
            </a:r>
            <a:r>
              <a:rPr lang="en-US" b="1" dirty="0" smtClean="0"/>
              <a:t>Behavioral Obstacles:</a:t>
            </a:r>
          </a:p>
          <a:p>
            <a:pPr>
              <a:buFont typeface="Wingdings" panose="05000000000000000000" pitchFamily="2" charset="2"/>
              <a:buChar char="q"/>
            </a:pPr>
            <a:r>
              <a:rPr lang="en-US" dirty="0" smtClean="0"/>
              <a:t>It is highly likely that members in the supply chain respond to local situations and neglect root causes. </a:t>
            </a:r>
          </a:p>
          <a:p>
            <a:pPr>
              <a:buFont typeface="Wingdings" panose="05000000000000000000" pitchFamily="2" charset="2"/>
              <a:buChar char="q"/>
            </a:pPr>
            <a:r>
              <a:rPr lang="en-US" dirty="0" smtClean="0"/>
              <a:t>They may blame each other for fluctuations in local demand, resulting in loss of trust or even turning themselves into mutual enemies.</a:t>
            </a:r>
          </a:p>
          <a:p>
            <a:pPr marL="0" indent="0">
              <a:buNone/>
            </a:pPr>
            <a:endParaRPr lang="en-US" dirty="0"/>
          </a:p>
        </p:txBody>
      </p:sp>
    </p:spTree>
    <p:extLst>
      <p:ext uri="{BB962C8B-B14F-4D97-AF65-F5344CB8AC3E}">
        <p14:creationId xmlns:p14="http://schemas.microsoft.com/office/powerpoint/2010/main" val="2610543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endParaRPr lang="en-US" dirty="0" smtClean="0"/>
          </a:p>
          <a:p>
            <a:pPr marL="0" indent="0">
              <a:buNone/>
            </a:pPr>
            <a:r>
              <a:rPr lang="en-US" b="1" dirty="0" smtClean="0"/>
              <a:t>Managerial Level to Improve coordination in supply chains:</a:t>
            </a:r>
          </a:p>
          <a:p>
            <a:r>
              <a:rPr lang="en-US" dirty="0" smtClean="0"/>
              <a:t>Aligning Goals and Incentives</a:t>
            </a:r>
          </a:p>
          <a:p>
            <a:r>
              <a:rPr lang="en-US" dirty="0" smtClean="0"/>
              <a:t>Improving information accuracy</a:t>
            </a:r>
          </a:p>
          <a:p>
            <a:r>
              <a:rPr lang="en-US" dirty="0" smtClean="0"/>
              <a:t>Improving operational performance</a:t>
            </a:r>
          </a:p>
          <a:p>
            <a:r>
              <a:rPr lang="en-US" dirty="0" smtClean="0"/>
              <a:t>Designing pricing strategies to stabilize orders</a:t>
            </a:r>
          </a:p>
          <a:p>
            <a:r>
              <a:rPr lang="en-US" dirty="0" smtClean="0"/>
              <a:t>Building strategic partnership and trust</a:t>
            </a:r>
          </a:p>
          <a:p>
            <a:pPr marL="0" indent="0">
              <a:buNone/>
            </a:pPr>
            <a:endParaRPr lang="en-US" dirty="0"/>
          </a:p>
        </p:txBody>
      </p:sp>
    </p:spTree>
    <p:extLst>
      <p:ext uri="{BB962C8B-B14F-4D97-AF65-F5344CB8AC3E}">
        <p14:creationId xmlns:p14="http://schemas.microsoft.com/office/powerpoint/2010/main" val="155539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smtClean="0"/>
          </a:p>
          <a:p>
            <a:pPr marL="0" indent="0">
              <a:buNone/>
            </a:pPr>
            <a:r>
              <a:rPr lang="en-US" dirty="0"/>
              <a:t>	</a:t>
            </a:r>
            <a:r>
              <a:rPr lang="en-US" b="1" dirty="0" smtClean="0"/>
              <a:t>Aligning goals and incentives:</a:t>
            </a:r>
          </a:p>
          <a:p>
            <a:pPr>
              <a:buFont typeface="Wingdings" panose="05000000000000000000" pitchFamily="2" charset="2"/>
              <a:buChar char="v"/>
            </a:pPr>
            <a:r>
              <a:rPr lang="en-US" dirty="0" smtClean="0"/>
              <a:t>Managers can improve coordination within the supply chain by aligning goals and incentives so every participants in supply chain activities works to maximize total supply chain profit.</a:t>
            </a:r>
          </a:p>
          <a:p>
            <a:pPr>
              <a:buFont typeface="Wingdings" panose="05000000000000000000" pitchFamily="2" charset="2"/>
              <a:buChar char="v"/>
            </a:pPr>
            <a:r>
              <a:rPr lang="en-US" dirty="0" smtClean="0"/>
              <a:t>Aligning goals across the supply chain</a:t>
            </a:r>
          </a:p>
          <a:p>
            <a:pPr>
              <a:buFont typeface="Wingdings" panose="05000000000000000000" pitchFamily="2" charset="2"/>
              <a:buChar char="v"/>
            </a:pPr>
            <a:r>
              <a:rPr lang="en-US" dirty="0" smtClean="0"/>
              <a:t>Aligning incentives across functions</a:t>
            </a:r>
          </a:p>
          <a:p>
            <a:pPr>
              <a:buFont typeface="Wingdings" panose="05000000000000000000" pitchFamily="2" charset="2"/>
              <a:buChar char="v"/>
            </a:pPr>
            <a:r>
              <a:rPr lang="en-US" dirty="0" smtClean="0"/>
              <a:t>Pricing for coordination </a:t>
            </a:r>
          </a:p>
          <a:p>
            <a:pPr marL="0" indent="0">
              <a:buNone/>
            </a:pPr>
            <a:endParaRPr lang="en-US" dirty="0"/>
          </a:p>
        </p:txBody>
      </p:sp>
    </p:spTree>
    <p:extLst>
      <p:ext uri="{BB962C8B-B14F-4D97-AF65-F5344CB8AC3E}">
        <p14:creationId xmlns:p14="http://schemas.microsoft.com/office/powerpoint/2010/main" val="655046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a:t>	</a:t>
            </a:r>
            <a:r>
              <a:rPr lang="en-US" b="1" dirty="0" smtClean="0"/>
              <a:t>Improving Information Accuracy:</a:t>
            </a:r>
          </a:p>
          <a:p>
            <a:pPr marL="0" indent="0">
              <a:buNone/>
            </a:pPr>
            <a:r>
              <a:rPr lang="en-US" dirty="0" smtClean="0"/>
              <a:t>Managers can achieve coordination by improving the accuracy of information available to different stages in the supply chain.</a:t>
            </a:r>
          </a:p>
          <a:p>
            <a:pPr marL="0" indent="0">
              <a:buNone/>
            </a:pPr>
            <a:r>
              <a:rPr lang="en-US" dirty="0" smtClean="0"/>
              <a:t>Sharing customer demand data</a:t>
            </a:r>
          </a:p>
          <a:p>
            <a:pPr marL="0" indent="0">
              <a:buNone/>
            </a:pPr>
            <a:r>
              <a:rPr lang="en-US" dirty="0" smtClean="0"/>
              <a:t>Implementing collaborative forecasting and planning.</a:t>
            </a:r>
          </a:p>
          <a:p>
            <a:pPr marL="0" indent="0">
              <a:buNone/>
            </a:pPr>
            <a:r>
              <a:rPr lang="en-US" dirty="0" smtClean="0"/>
              <a:t>Designing single-stage control of Replenishment </a:t>
            </a:r>
          </a:p>
          <a:p>
            <a:pPr marL="0" indent="0">
              <a:buNone/>
            </a:pPr>
            <a:r>
              <a:rPr lang="en-US" dirty="0" smtClean="0"/>
              <a:t>Example; dell shares demand data as well as current inventory positions of components with many of its suppliers via. The internet, thereby helping avoid unnecessary fluctuations in supply and orders placed.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239744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smtClean="0"/>
          </a:p>
          <a:p>
            <a:pPr marL="0" indent="0">
              <a:buNone/>
            </a:pPr>
            <a:r>
              <a:rPr lang="en-US" dirty="0" smtClean="0"/>
              <a:t>	</a:t>
            </a:r>
            <a:r>
              <a:rPr lang="en-US" b="1" dirty="0" smtClean="0"/>
              <a:t>Improving operational performance:</a:t>
            </a:r>
          </a:p>
          <a:p>
            <a:r>
              <a:rPr lang="en-US" altLang="en-US" sz="2000" dirty="0"/>
              <a:t>Reducing replenishment lead time</a:t>
            </a:r>
          </a:p>
          <a:p>
            <a:pPr lvl="1"/>
            <a:r>
              <a:rPr lang="en-US" altLang="en-US" sz="2000" dirty="0"/>
              <a:t>Reduces uncertainty and increase accuracy in demand forecasts (e.g. so allows multiple replenishment orders in the selling season)</a:t>
            </a:r>
          </a:p>
          <a:p>
            <a:pPr lvl="1"/>
            <a:r>
              <a:rPr lang="en-US" altLang="en-US" sz="2000" dirty="0"/>
              <a:t>Strategies to reduce lead time:</a:t>
            </a:r>
          </a:p>
          <a:p>
            <a:pPr lvl="2"/>
            <a:r>
              <a:rPr lang="en-US" altLang="en-US" sz="2000" dirty="0" smtClean="0"/>
              <a:t>EDI ( Electronic Data In charge) </a:t>
            </a:r>
            <a:r>
              <a:rPr lang="en-US" altLang="en-US" sz="2000" dirty="0"/>
              <a:t>useful to reduce “paperwork” in order-processing</a:t>
            </a:r>
          </a:p>
          <a:p>
            <a:pPr lvl="2"/>
            <a:r>
              <a:rPr lang="en-US" altLang="en-US" sz="2000" dirty="0"/>
              <a:t>Flexible manufacturing (reduce batch setup times)</a:t>
            </a:r>
          </a:p>
          <a:p>
            <a:pPr lvl="2"/>
            <a:r>
              <a:rPr lang="en-US" altLang="en-US" sz="2000" dirty="0"/>
              <a:t>Cross-docking (speeding transport)</a:t>
            </a:r>
          </a:p>
          <a:p>
            <a:r>
              <a:rPr lang="en-US" altLang="en-US" sz="2000" dirty="0"/>
              <a:t>Reducing lot sizes (e.g. reduced ordering/setup costs)</a:t>
            </a:r>
          </a:p>
          <a:p>
            <a:pPr lvl="1"/>
            <a:r>
              <a:rPr lang="en-US" altLang="en-US" sz="2000" dirty="0"/>
              <a:t>Computer-assisted ordering, B2B exchanges</a:t>
            </a:r>
          </a:p>
          <a:p>
            <a:pPr lvl="1"/>
            <a:r>
              <a:rPr lang="en-US" altLang="en-US" sz="2000" dirty="0" smtClean="0"/>
              <a:t>Technology </a:t>
            </a:r>
            <a:r>
              <a:rPr lang="en-US" altLang="en-US" sz="2000" dirty="0"/>
              <a:t>and other methods to simplify receiving</a:t>
            </a:r>
          </a:p>
          <a:p>
            <a:pPr lvl="1"/>
            <a:r>
              <a:rPr lang="en-US" altLang="en-US" sz="2000" dirty="0"/>
              <a:t>Changing customer ordering behavior (e.g. periodic orders at beginning of month)</a:t>
            </a:r>
          </a:p>
          <a:p>
            <a:r>
              <a:rPr lang="en-US" altLang="en-US" sz="2000" dirty="0"/>
              <a:t>Rationing based on past sales and sharing information to limit gaming</a:t>
            </a:r>
          </a:p>
          <a:p>
            <a:pPr lvl="1"/>
            <a:r>
              <a:rPr lang="en-US" altLang="en-US" sz="2000" dirty="0"/>
              <a:t>“Turn-and-earn”; no incentive to inflate orders</a:t>
            </a:r>
          </a:p>
          <a:p>
            <a:pPr lvl="1"/>
            <a:r>
              <a:rPr lang="en-US" altLang="en-US" sz="2000" dirty="0"/>
              <a:t>Information sharing (pre-order, e.g. moon-cakes)</a:t>
            </a:r>
          </a:p>
          <a:p>
            <a:pPr marL="0" indent="0">
              <a:buNone/>
            </a:pPr>
            <a:endParaRPr lang="en-US" sz="2000" dirty="0" smtClean="0"/>
          </a:p>
          <a:p>
            <a:pPr marL="0" indent="0">
              <a:buNone/>
            </a:pPr>
            <a:endParaRPr lang="en-US" sz="2000" dirty="0"/>
          </a:p>
        </p:txBody>
      </p:sp>
    </p:spTree>
    <p:extLst>
      <p:ext uri="{BB962C8B-B14F-4D97-AF65-F5344CB8AC3E}">
        <p14:creationId xmlns:p14="http://schemas.microsoft.com/office/powerpoint/2010/main" val="53643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endParaRPr lang="en-US" dirty="0"/>
          </a:p>
          <a:p>
            <a:pPr marL="0" indent="0">
              <a:buNone/>
            </a:pPr>
            <a:r>
              <a:rPr lang="en-US" dirty="0" smtClean="0"/>
              <a:t>	</a:t>
            </a:r>
            <a:r>
              <a:rPr lang="en-US" b="1" dirty="0" smtClean="0"/>
              <a:t>Lack of supply chain Coordination:</a:t>
            </a:r>
            <a:r>
              <a:rPr lang="en-US" dirty="0" smtClean="0"/>
              <a:t> </a:t>
            </a:r>
          </a:p>
          <a:p>
            <a:pPr>
              <a:buFont typeface="Wingdings" panose="05000000000000000000" pitchFamily="2" charset="2"/>
              <a:buChar char="Ø"/>
            </a:pPr>
            <a:r>
              <a:rPr lang="en-US" dirty="0" smtClean="0"/>
              <a:t>Supply chain coordination improves if all stages of the chain take actions that are aligned and increase total supply chain surplus.</a:t>
            </a:r>
          </a:p>
          <a:p>
            <a:pPr>
              <a:buFont typeface="Wingdings" panose="05000000000000000000" pitchFamily="2" charset="2"/>
              <a:buChar char="Ø"/>
            </a:pPr>
            <a:r>
              <a:rPr lang="en-US" dirty="0" smtClean="0"/>
              <a:t> Coordination requires each stage of the supply chain to share information and take into account the impact its actions on their stages.</a:t>
            </a:r>
          </a:p>
          <a:p>
            <a:pPr>
              <a:buFont typeface="Wingdings" panose="05000000000000000000" pitchFamily="2" charset="2"/>
              <a:buChar char="Ø"/>
            </a:pPr>
            <a:r>
              <a:rPr lang="en-US" dirty="0" smtClean="0"/>
              <a:t>A lack of coordination occurs either because different stages of the supply chain have local objectives that conflict or because information moving between the stages is delayed and distorted. </a:t>
            </a:r>
            <a:endParaRPr lang="en-US" dirty="0"/>
          </a:p>
        </p:txBody>
      </p:sp>
    </p:spTree>
    <p:extLst>
      <p:ext uri="{BB962C8B-B14F-4D97-AF65-F5344CB8AC3E}">
        <p14:creationId xmlns:p14="http://schemas.microsoft.com/office/powerpoint/2010/main" val="570987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Designing Pricing strategies to stabilize orders:</a:t>
            </a:r>
          </a:p>
          <a:p>
            <a:pPr>
              <a:lnSpc>
                <a:spcPct val="90000"/>
              </a:lnSpc>
            </a:pPr>
            <a:r>
              <a:rPr lang="en-US" altLang="en-US" sz="2400" dirty="0"/>
              <a:t>Encouraging retailers to order in smaller lots and reduce forward buying</a:t>
            </a:r>
          </a:p>
          <a:p>
            <a:pPr>
              <a:lnSpc>
                <a:spcPct val="90000"/>
              </a:lnSpc>
            </a:pPr>
            <a:r>
              <a:rPr lang="en-US" altLang="en-US" sz="2400" dirty="0"/>
              <a:t>Moving from lot size-based to volume-based quantity discounts (consider total purchases over a specified time period)</a:t>
            </a:r>
          </a:p>
          <a:p>
            <a:pPr>
              <a:lnSpc>
                <a:spcPct val="90000"/>
              </a:lnSpc>
            </a:pPr>
            <a:r>
              <a:rPr lang="en-US" altLang="en-US" sz="2400" dirty="0"/>
              <a:t>Stabilizing pricing</a:t>
            </a:r>
          </a:p>
          <a:p>
            <a:pPr lvl="1">
              <a:lnSpc>
                <a:spcPct val="90000"/>
              </a:lnSpc>
            </a:pPr>
            <a:r>
              <a:rPr lang="en-US" altLang="en-US" dirty="0"/>
              <a:t>Eliminate promotions (everyday low pricing, EDLP)</a:t>
            </a:r>
          </a:p>
          <a:p>
            <a:pPr lvl="1">
              <a:lnSpc>
                <a:spcPct val="90000"/>
              </a:lnSpc>
            </a:pPr>
            <a:r>
              <a:rPr lang="en-US" altLang="en-US" dirty="0"/>
              <a:t>Limit quantity purchased during a promotion</a:t>
            </a:r>
          </a:p>
          <a:p>
            <a:pPr lvl="1">
              <a:lnSpc>
                <a:spcPct val="90000"/>
              </a:lnSpc>
            </a:pPr>
            <a:r>
              <a:rPr lang="en-US" altLang="en-US" dirty="0"/>
              <a:t>Tie promotion payments to sell-through rather than amount purchased</a:t>
            </a:r>
          </a:p>
          <a:p>
            <a:pPr marL="0" indent="0">
              <a:buNone/>
            </a:pPr>
            <a:endParaRPr lang="en-US" dirty="0" smtClean="0"/>
          </a:p>
        </p:txBody>
      </p:sp>
    </p:spTree>
    <p:extLst>
      <p:ext uri="{BB962C8B-B14F-4D97-AF65-F5344CB8AC3E}">
        <p14:creationId xmlns:p14="http://schemas.microsoft.com/office/powerpoint/2010/main" val="2277150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Building Strategic Partnership and Trust:</a:t>
            </a:r>
          </a:p>
          <a:p>
            <a:pPr>
              <a:buFont typeface="Wingdings" panose="05000000000000000000" pitchFamily="2" charset="2"/>
              <a:buChar char="Ø"/>
            </a:pPr>
            <a:r>
              <a:rPr lang="en-US" dirty="0" smtClean="0"/>
              <a:t>The sharing of reliable information that can be trusted at any point of the supply chain results in better supply and demand balancing across the supply chain.</a:t>
            </a:r>
          </a:p>
          <a:p>
            <a:pPr>
              <a:buFont typeface="Wingdings" panose="05000000000000000000" pitchFamily="2" charset="2"/>
              <a:buChar char="Ø"/>
            </a:pPr>
            <a:r>
              <a:rPr lang="en-US" dirty="0" smtClean="0"/>
              <a:t>A stronger partnership between supply chain stages also helps to lower transaction costs. For examples, if a supplier trust the retailers orders and forecast details, it can eliminate its forecasting effort. </a:t>
            </a:r>
          </a:p>
          <a:p>
            <a:pPr>
              <a:buFont typeface="Wingdings" panose="05000000000000000000" pitchFamily="2" charset="2"/>
              <a:buChar char="Ø"/>
            </a:pPr>
            <a:r>
              <a:rPr lang="en-US" dirty="0" smtClean="0"/>
              <a:t>Similarly, if the retailer has confidence in the suppliers quality and distribution, it may reduce the receiving effort by reducing counting and inspections.</a:t>
            </a:r>
            <a:endParaRPr lang="en-US" dirty="0"/>
          </a:p>
        </p:txBody>
      </p:sp>
    </p:spTree>
    <p:extLst>
      <p:ext uri="{BB962C8B-B14F-4D97-AF65-F5344CB8AC3E}">
        <p14:creationId xmlns:p14="http://schemas.microsoft.com/office/powerpoint/2010/main" val="3504682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Role of IT in supply chain:</a:t>
            </a:r>
          </a:p>
          <a:p>
            <a:r>
              <a:rPr lang="en-US" dirty="0" smtClean="0"/>
              <a:t>Information is crucial to supply chain performance. ( information about customer needs, inventory in stock, when more product should be produced etc.)</a:t>
            </a:r>
          </a:p>
          <a:p>
            <a:r>
              <a:rPr lang="en-US" dirty="0" smtClean="0"/>
              <a:t>Information makes the supply chain visible to manager</a:t>
            </a:r>
          </a:p>
          <a:p>
            <a:r>
              <a:rPr lang="en-US" dirty="0" smtClean="0"/>
              <a:t>Information is the most important driver among six supply chain drivers: facilities, Inventory, Transportation, Information, sourcing and Pricing.</a:t>
            </a:r>
          </a:p>
          <a:p>
            <a:r>
              <a:rPr lang="en-US" dirty="0" smtClean="0"/>
              <a:t>Information serves as the connection between the supply chain's various stages, allowing them to coordinate and bring about many of the benefits of maximizing total supply chain profitability.</a:t>
            </a:r>
          </a:p>
          <a:p>
            <a:pPr marL="0" indent="0">
              <a:buNone/>
            </a:pPr>
            <a:endParaRPr lang="en-US" dirty="0"/>
          </a:p>
        </p:txBody>
      </p:sp>
    </p:spTree>
    <p:extLst>
      <p:ext uri="{BB962C8B-B14F-4D97-AF65-F5344CB8AC3E}">
        <p14:creationId xmlns:p14="http://schemas.microsoft.com/office/powerpoint/2010/main" val="4192642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Role </a:t>
            </a:r>
            <a:r>
              <a:rPr lang="en-US" b="1" dirty="0"/>
              <a:t>of IT in coordination, forecasting and </a:t>
            </a:r>
            <a:r>
              <a:rPr lang="en-US" b="1" dirty="0" smtClean="0"/>
              <a:t>Replenishment:</a:t>
            </a:r>
          </a:p>
          <a:p>
            <a:pPr>
              <a:buFont typeface="Wingdings" panose="05000000000000000000" pitchFamily="2" charset="2"/>
              <a:buChar char="v"/>
            </a:pPr>
            <a:r>
              <a:rPr lang="en-US" dirty="0" smtClean="0"/>
              <a:t>Supply chain coordination occurs when all the different stages of a  supply chain work towards the objective of maximizing total supply chain profitability.</a:t>
            </a:r>
          </a:p>
          <a:p>
            <a:pPr>
              <a:buFont typeface="Wingdings" panose="05000000000000000000" pitchFamily="2" charset="2"/>
              <a:buChar char="v"/>
            </a:pPr>
            <a:r>
              <a:rPr lang="en-US" dirty="0" smtClean="0"/>
              <a:t>Forecasting is the art and science of making projections about what future demand and condition will be .</a:t>
            </a:r>
          </a:p>
          <a:p>
            <a:pPr>
              <a:buFont typeface="Wingdings" panose="05000000000000000000" pitchFamily="2" charset="2"/>
              <a:buChar char="v"/>
            </a:pPr>
            <a:r>
              <a:rPr lang="en-US" dirty="0" smtClean="0"/>
              <a:t>Replenishment information consist of when to reorder and how much to reorder.</a:t>
            </a:r>
          </a:p>
          <a:p>
            <a:pPr>
              <a:buFont typeface="Wingdings" panose="05000000000000000000" pitchFamily="2" charset="2"/>
              <a:buChar char="v"/>
            </a:pPr>
            <a:r>
              <a:rPr lang="en-US" dirty="0" smtClean="0"/>
              <a:t>Therefore information sharing or the role of IT is crucial for the supply chain and helps companies to become more efficient and responsive.</a:t>
            </a:r>
          </a:p>
        </p:txBody>
      </p:sp>
    </p:spTree>
    <p:extLst>
      <p:ext uri="{BB962C8B-B14F-4D97-AF65-F5344CB8AC3E}">
        <p14:creationId xmlns:p14="http://schemas.microsoft.com/office/powerpoint/2010/main" val="169870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p>
          <a:p>
            <a:pPr marL="0" indent="0">
              <a:buNone/>
            </a:pPr>
            <a:r>
              <a:rPr lang="en-US" b="1" dirty="0"/>
              <a:t>	</a:t>
            </a:r>
            <a:r>
              <a:rPr lang="en-US" b="1" dirty="0" smtClean="0"/>
              <a:t>	Bullwhip Effect</a:t>
            </a:r>
            <a:r>
              <a:rPr lang="en-US" dirty="0" smtClean="0"/>
              <a:t>:</a:t>
            </a:r>
          </a:p>
          <a:p>
            <a:pPr>
              <a:buFont typeface="Wingdings" panose="05000000000000000000" pitchFamily="2" charset="2"/>
              <a:buChar char="Ø"/>
            </a:pPr>
            <a:r>
              <a:rPr lang="en-US" dirty="0" smtClean="0"/>
              <a:t>Bullwhip effect is a phenomenon in forecast driven distribution channels detected by supply chain.</a:t>
            </a:r>
          </a:p>
          <a:p>
            <a:pPr>
              <a:buFont typeface="Wingdings" panose="05000000000000000000" pitchFamily="2" charset="2"/>
              <a:buChar char="Ø"/>
            </a:pPr>
            <a:r>
              <a:rPr lang="en-US" dirty="0" smtClean="0"/>
              <a:t>In bullwhip effect order sent to the manufacturer and suppliers create larger variance then the sales to the end customers.</a:t>
            </a:r>
          </a:p>
          <a:p>
            <a:pPr>
              <a:buFont typeface="Wingdings" panose="05000000000000000000" pitchFamily="2" charset="2"/>
              <a:buChar char="Ø"/>
            </a:pPr>
            <a:r>
              <a:rPr lang="en-US" dirty="0" smtClean="0"/>
              <a:t>The </a:t>
            </a:r>
            <a:r>
              <a:rPr lang="en-US" dirty="0"/>
              <a:t>bullwhip effect is a supply chain </a:t>
            </a:r>
            <a:r>
              <a:rPr lang="en-US" dirty="0" smtClean="0"/>
              <a:t>phenomenon</a:t>
            </a:r>
            <a:r>
              <a:rPr lang="en-US" u="sng" dirty="0" smtClean="0"/>
              <a:t> </a:t>
            </a:r>
            <a:r>
              <a:rPr lang="en-US" dirty="0" smtClean="0"/>
              <a:t>describing </a:t>
            </a:r>
            <a:r>
              <a:rPr lang="en-US" dirty="0"/>
              <a:t>how small fluctuations in demand at the retail level can cause progressively larger fluctuations in demand at the wholesale, distributor, manufacturer and raw material supplier levels.</a:t>
            </a:r>
            <a:endParaRPr lang="en-US" dirty="0" smtClean="0"/>
          </a:p>
          <a:p>
            <a:pPr marL="0" indent="0">
              <a:buNone/>
            </a:pPr>
            <a:endParaRPr lang="en-US" dirty="0"/>
          </a:p>
        </p:txBody>
      </p:sp>
    </p:spTree>
    <p:extLst>
      <p:ext uri="{BB962C8B-B14F-4D97-AF65-F5344CB8AC3E}">
        <p14:creationId xmlns:p14="http://schemas.microsoft.com/office/powerpoint/2010/main" val="297730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pPr>
              <a:buFont typeface="Wingdings" panose="05000000000000000000" pitchFamily="2" charset="2"/>
              <a:buChar char="Ø"/>
            </a:pPr>
            <a:r>
              <a:rPr lang="en-US" dirty="0" smtClean="0"/>
              <a:t>In</a:t>
            </a:r>
            <a:r>
              <a:rPr lang="en-US" dirty="0"/>
              <a:t> supply chain </a:t>
            </a:r>
            <a:r>
              <a:rPr lang="en-US" dirty="0" smtClean="0"/>
              <a:t>management</a:t>
            </a:r>
            <a:r>
              <a:rPr lang="en-US" dirty="0"/>
              <a:t>,</a:t>
            </a:r>
            <a:r>
              <a:rPr lang="en-US" dirty="0" smtClean="0"/>
              <a:t> </a:t>
            </a:r>
            <a:r>
              <a:rPr lang="en-US" dirty="0"/>
              <a:t>customers, suppliers, manufacturers and salespeople all have only partial understanding of demand and direct control over only part of the supply chain. </a:t>
            </a:r>
            <a:endParaRPr lang="en-US" dirty="0" smtClean="0"/>
          </a:p>
          <a:p>
            <a:pPr>
              <a:buFont typeface="Wingdings" panose="05000000000000000000" pitchFamily="2" charset="2"/>
              <a:buChar char="Ø"/>
            </a:pPr>
            <a:r>
              <a:rPr lang="en-US" dirty="0" smtClean="0"/>
              <a:t>But </a:t>
            </a:r>
            <a:r>
              <a:rPr lang="en-US" dirty="0"/>
              <a:t>each influences the entire chain with their forecasting inaccuracies (ordering too much or too little). </a:t>
            </a:r>
            <a:endParaRPr lang="en-US" dirty="0" smtClean="0"/>
          </a:p>
          <a:p>
            <a:pPr>
              <a:buFont typeface="Wingdings" panose="05000000000000000000" pitchFamily="2" charset="2"/>
              <a:buChar char="Ø"/>
            </a:pPr>
            <a:r>
              <a:rPr lang="en-US" dirty="0" smtClean="0"/>
              <a:t>A </a:t>
            </a:r>
            <a:r>
              <a:rPr lang="en-US" dirty="0"/>
              <a:t>change in any link along the supply chain can have a profound effect on the rest of the supply chain.</a:t>
            </a:r>
          </a:p>
        </p:txBody>
      </p:sp>
    </p:spTree>
    <p:extLst>
      <p:ext uri="{BB962C8B-B14F-4D97-AF65-F5344CB8AC3E}">
        <p14:creationId xmlns:p14="http://schemas.microsoft.com/office/powerpoint/2010/main" val="1588893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9144000" cy="6934200"/>
          </a:xfrm>
          <a:prstGeom prst="rect">
            <a:avLst/>
          </a:prstGeom>
        </p:spPr>
      </p:pic>
    </p:spTree>
    <p:extLst>
      <p:ext uri="{BB962C8B-B14F-4D97-AF65-F5344CB8AC3E}">
        <p14:creationId xmlns:p14="http://schemas.microsoft.com/office/powerpoint/2010/main" val="2247854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In the above example, the actual demand for customer is 10 units, the retailer then order 15 units from the distributors , an extra 5 units in order to ensure they don't run out of stock.</a:t>
            </a:r>
          </a:p>
          <a:p>
            <a:pPr>
              <a:buFont typeface="Wingdings" panose="05000000000000000000" pitchFamily="2" charset="2"/>
              <a:buChar char="Ø"/>
            </a:pPr>
            <a:r>
              <a:rPr lang="en-US" dirty="0" smtClean="0"/>
              <a:t>Then the suppliers orders 40 units form manufacturer so that to buy in bulk to ensure enough stock to provide timely shipment of goods to retailer.</a:t>
            </a:r>
          </a:p>
          <a:p>
            <a:pPr>
              <a:buFont typeface="Wingdings" panose="05000000000000000000" pitchFamily="2" charset="2"/>
              <a:buChar char="Ø"/>
            </a:pPr>
            <a:r>
              <a:rPr lang="en-US" dirty="0" smtClean="0"/>
              <a:t>The manufacturer then receives the order and it orders form their suppliers in bulk i.e. 100 units to ensure economy of sale in production to meet demand.</a:t>
            </a:r>
          </a:p>
          <a:p>
            <a:pPr>
              <a:buFont typeface="Wingdings" panose="05000000000000000000" pitchFamily="2" charset="2"/>
              <a:buChar char="Ø"/>
            </a:pPr>
            <a:r>
              <a:rPr lang="en-US" dirty="0" smtClean="0"/>
              <a:t>Now 100 units have produced to meet demand of 10 units which means the retailers has to increase demand by dropping prices or finding more customers that causes bullwhip effect. </a:t>
            </a:r>
          </a:p>
          <a:p>
            <a:endParaRPr lang="en-US" dirty="0"/>
          </a:p>
        </p:txBody>
      </p:sp>
    </p:spTree>
    <p:extLst>
      <p:ext uri="{BB962C8B-B14F-4D97-AF65-F5344CB8AC3E}">
        <p14:creationId xmlns:p14="http://schemas.microsoft.com/office/powerpoint/2010/main" val="865685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dirty="0" smtClean="0"/>
          </a:p>
          <a:p>
            <a:pPr marL="0" indent="0">
              <a:buNone/>
            </a:pPr>
            <a:r>
              <a:rPr lang="en-US" b="1" dirty="0" smtClean="0"/>
              <a:t>The </a:t>
            </a:r>
            <a:r>
              <a:rPr lang="en-US" b="1" dirty="0"/>
              <a:t>bullwhip effect's impact on supply chain management</a:t>
            </a:r>
          </a:p>
          <a:p>
            <a:pPr>
              <a:buFont typeface="Wingdings" panose="05000000000000000000" pitchFamily="2" charset="2"/>
              <a:buChar char="Ø"/>
            </a:pPr>
            <a:r>
              <a:rPr lang="en-US" dirty="0"/>
              <a:t>The bullwhip effect can be costly to all the organizations in the supply chain. Excess inventory can result in waste, while insufficient inventory can lead to reduced lead time, poor customer experience and lost business.</a:t>
            </a:r>
          </a:p>
          <a:p>
            <a:pPr>
              <a:buFont typeface="Wingdings" panose="05000000000000000000" pitchFamily="2" charset="2"/>
              <a:buChar char="Ø"/>
            </a:pPr>
            <a:r>
              <a:rPr lang="en-US" dirty="0"/>
              <a:t>Most businesses use safety stock (reserve inventory) as a buffer against demand fluctuations. However, safety stock is not a solution to the bullwhip effect. But it provides enough product to fill orders until more arrives from suppliers.</a:t>
            </a:r>
          </a:p>
          <a:p>
            <a:endParaRPr lang="en-US" dirty="0"/>
          </a:p>
        </p:txBody>
      </p:sp>
    </p:spTree>
    <p:extLst>
      <p:ext uri="{BB962C8B-B14F-4D97-AF65-F5344CB8AC3E}">
        <p14:creationId xmlns:p14="http://schemas.microsoft.com/office/powerpoint/2010/main" val="242386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b="1" dirty="0" smtClean="0"/>
          </a:p>
          <a:p>
            <a:endParaRPr lang="en-US" b="1" dirty="0"/>
          </a:p>
          <a:p>
            <a:endParaRPr lang="en-US" b="1" dirty="0" smtClean="0"/>
          </a:p>
          <a:p>
            <a:pPr marL="0" indent="0">
              <a:buNone/>
            </a:pPr>
            <a:r>
              <a:rPr lang="en-US" sz="3200" b="1" dirty="0" smtClean="0"/>
              <a:t>	</a:t>
            </a:r>
            <a:r>
              <a:rPr lang="en-US" sz="2800" b="1" dirty="0" smtClean="0"/>
              <a:t>Solutions </a:t>
            </a:r>
            <a:r>
              <a:rPr lang="en-US" sz="2800" b="1" dirty="0"/>
              <a:t>to the bullwhip effect</a:t>
            </a:r>
          </a:p>
          <a:p>
            <a:pPr>
              <a:buFont typeface="Wingdings" panose="05000000000000000000" pitchFamily="2" charset="2"/>
              <a:buChar char="v"/>
            </a:pPr>
            <a:r>
              <a:rPr lang="en-US" sz="2800" dirty="0"/>
              <a:t>Foster supply chain communication and collaboration</a:t>
            </a:r>
          </a:p>
          <a:p>
            <a:pPr>
              <a:buFont typeface="Wingdings" panose="05000000000000000000" pitchFamily="2" charset="2"/>
              <a:buChar char="v"/>
            </a:pPr>
            <a:r>
              <a:rPr lang="en-US" sz="2800" dirty="0"/>
              <a:t>Use better forecasting and visibility tools</a:t>
            </a:r>
          </a:p>
          <a:p>
            <a:pPr>
              <a:buFont typeface="Wingdings" panose="05000000000000000000" pitchFamily="2" charset="2"/>
              <a:buChar char="v"/>
            </a:pPr>
            <a:r>
              <a:rPr lang="en-US" sz="2800" dirty="0"/>
              <a:t>Explore a demand-driven approach to supply chain management</a:t>
            </a:r>
          </a:p>
          <a:p>
            <a:pPr marL="0" indent="0">
              <a:buNone/>
            </a:pPr>
            <a:endParaRPr lang="en-US" dirty="0"/>
          </a:p>
        </p:txBody>
      </p:sp>
    </p:spTree>
    <p:extLst>
      <p:ext uri="{BB962C8B-B14F-4D97-AF65-F5344CB8AC3E}">
        <p14:creationId xmlns:p14="http://schemas.microsoft.com/office/powerpoint/2010/main" val="18020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buNone/>
            </a:pPr>
            <a:r>
              <a:rPr lang="en-US" b="1" dirty="0" smtClean="0"/>
              <a:t>The Effect Lack of Coordination on Performance:</a:t>
            </a:r>
          </a:p>
          <a:p>
            <a:pPr marL="0" indent="0">
              <a:buNone/>
            </a:pPr>
            <a:r>
              <a:rPr lang="en-US" b="1" i="1" dirty="0" smtClean="0"/>
              <a:t>Manufacturing cost</a:t>
            </a:r>
            <a:r>
              <a:rPr lang="en-US" dirty="0" smtClean="0"/>
              <a:t>: lack of coordination increase manufacturing cost.</a:t>
            </a:r>
          </a:p>
          <a:p>
            <a:pPr marL="0" indent="0">
              <a:buNone/>
            </a:pPr>
            <a:r>
              <a:rPr lang="en-US" b="1" i="1" dirty="0" smtClean="0"/>
              <a:t>Inventory cost:</a:t>
            </a:r>
            <a:r>
              <a:rPr lang="en-US" dirty="0" smtClean="0"/>
              <a:t> lack of coordination increase inventory cost.</a:t>
            </a:r>
          </a:p>
          <a:p>
            <a:pPr marL="0" indent="0">
              <a:buNone/>
            </a:pPr>
            <a:r>
              <a:rPr lang="en-US" b="1" i="1" dirty="0" smtClean="0"/>
              <a:t>Replenishment lead time:</a:t>
            </a:r>
            <a:r>
              <a:rPr lang="en-US" dirty="0" smtClean="0"/>
              <a:t> lack of coordination increase the replenishment lead time.</a:t>
            </a:r>
          </a:p>
          <a:p>
            <a:pPr marL="0" indent="0">
              <a:buNone/>
            </a:pPr>
            <a:r>
              <a:rPr lang="en-US" b="1" i="1" dirty="0" smtClean="0"/>
              <a:t>Transportation cost:</a:t>
            </a:r>
            <a:r>
              <a:rPr lang="en-US" dirty="0" smtClean="0"/>
              <a:t> lack if coordination increase the transportation cost.</a:t>
            </a:r>
          </a:p>
          <a:p>
            <a:pPr marL="0" indent="0">
              <a:buNone/>
            </a:pPr>
            <a:r>
              <a:rPr lang="en-US" b="1" i="1" dirty="0" smtClean="0"/>
              <a:t>Labor cost for shipping and receiving:</a:t>
            </a:r>
            <a:r>
              <a:rPr lang="en-US" dirty="0" smtClean="0"/>
              <a:t> The lack of coordination increase labor cost for shipping and receiving.</a:t>
            </a:r>
          </a:p>
          <a:p>
            <a:pPr marL="0" indent="0">
              <a:buNone/>
            </a:pPr>
            <a:r>
              <a:rPr lang="en-US" b="1" i="1" dirty="0" smtClean="0"/>
              <a:t>Level of product availability: </a:t>
            </a:r>
            <a:r>
              <a:rPr lang="en-US" dirty="0"/>
              <a:t>T</a:t>
            </a:r>
            <a:r>
              <a:rPr lang="en-US" dirty="0" smtClean="0"/>
              <a:t>he lack of coordination decrease the level of product availability and results in more stock outs in supply chain.</a:t>
            </a:r>
          </a:p>
          <a:p>
            <a:pPr marL="0" indent="0">
              <a:buNone/>
            </a:pPr>
            <a:r>
              <a:rPr lang="en-US" b="1" i="1" dirty="0" smtClean="0"/>
              <a:t>Relationship across the supply chain:</a:t>
            </a:r>
            <a:r>
              <a:rPr lang="en-US" dirty="0" smtClean="0"/>
              <a:t> lack of coordination has a negative effect on performance at every stage and thus hurts the relationship among different stage of the supply chain.</a:t>
            </a:r>
            <a:endParaRPr lang="en-US" dirty="0"/>
          </a:p>
        </p:txBody>
      </p:sp>
    </p:spTree>
    <p:extLst>
      <p:ext uri="{BB962C8B-B14F-4D97-AF65-F5344CB8AC3E}">
        <p14:creationId xmlns:p14="http://schemas.microsoft.com/office/powerpoint/2010/main" val="635019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602</TotalTime>
  <Words>643</Words>
  <Application>Microsoft Office PowerPoint</Application>
  <PresentationFormat>On-screen Show (4:3)</PresentationFormat>
  <Paragraphs>154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BIM PROGRAM OF  TRIBHUVAN UNIVERSITY AT GMMC.</dc:title>
  <dc:creator>deep</dc:creator>
  <cp:lastModifiedBy>deep</cp:lastModifiedBy>
  <cp:revision>88</cp:revision>
  <dcterms:created xsi:type="dcterms:W3CDTF">2018-10-06T11:06:30Z</dcterms:created>
  <dcterms:modified xsi:type="dcterms:W3CDTF">2024-04-10T06:04:17Z</dcterms:modified>
</cp:coreProperties>
</file>