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65" r:id="rId3"/>
    <p:sldId id="266" r:id="rId4"/>
    <p:sldId id="267" r:id="rId5"/>
    <p:sldId id="281" r:id="rId6"/>
    <p:sldId id="268" r:id="rId7"/>
    <p:sldId id="269" r:id="rId8"/>
    <p:sldId id="270" r:id="rId9"/>
    <p:sldId id="271" r:id="rId10"/>
    <p:sldId id="273" r:id="rId11"/>
    <p:sldId id="272" r:id="rId12"/>
    <p:sldId id="274" r:id="rId13"/>
    <p:sldId id="275" r:id="rId14"/>
    <p:sldId id="276" r:id="rId15"/>
    <p:sldId id="277" r:id="rId16"/>
    <p:sldId id="278" r:id="rId17"/>
    <p:sldId id="280"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627"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78C8CA-E559-4282-9A9B-C38F61D8C417}"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8C8CA-E559-4282-9A9B-C38F61D8C417}"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8C8CA-E559-4282-9A9B-C38F61D8C417}"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8C8CA-E559-4282-9A9B-C38F61D8C417}"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78C8CA-E559-4282-9A9B-C38F61D8C417}" type="datetimeFigureOut">
              <a:rPr lang="en-US" smtClean="0"/>
              <a:pPr/>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78C8CA-E559-4282-9A9B-C38F61D8C417}"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78C8CA-E559-4282-9A9B-C38F61D8C417}" type="datetimeFigureOut">
              <a:rPr lang="en-US" smtClean="0"/>
              <a:pPr/>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78C8CA-E559-4282-9A9B-C38F61D8C417}" type="datetimeFigureOut">
              <a:rPr lang="en-US" smtClean="0"/>
              <a:pPr/>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8C8CA-E559-4282-9A9B-C38F61D8C417}" type="datetimeFigureOut">
              <a:rPr lang="en-US" smtClean="0"/>
              <a:pPr/>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8C8CA-E559-4282-9A9B-C38F61D8C417}"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8C8CA-E559-4282-9A9B-C38F61D8C417}" type="datetimeFigureOut">
              <a:rPr lang="en-US" smtClean="0"/>
              <a:pPr/>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7A076-9857-49D8-A1CE-1216DACA8A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8C8CA-E559-4282-9A9B-C38F61D8C417}" type="datetimeFigureOut">
              <a:rPr lang="en-US" smtClean="0"/>
              <a:pPr/>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7A076-9857-49D8-A1CE-1216DACA8A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pply Chain Performance: Achieving Strategic Fit and Scop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28600"/>
            <a:ext cx="9220200" cy="75342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Oval 3"/>
          <p:cNvSpPr/>
          <p:nvPr/>
        </p:nvSpPr>
        <p:spPr>
          <a:xfrm>
            <a:off x="533400" y="838200"/>
            <a:ext cx="990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CH-5</a:t>
            </a:r>
            <a:endParaRPr lang="en-US" dirty="0"/>
          </a:p>
        </p:txBody>
      </p:sp>
    </p:spTree>
    <p:extLst>
      <p:ext uri="{BB962C8B-B14F-4D97-AF65-F5344CB8AC3E}">
        <p14:creationId xmlns:p14="http://schemas.microsoft.com/office/powerpoint/2010/main" xmlns="" val="426065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a:t/>
            </a:r>
            <a:br>
              <a:rPr lang="en-US" dirty="0"/>
            </a:br>
            <a:r>
              <a:rPr lang="en-US" sz="3100" b="1" dirty="0">
                <a:latin typeface="Times New Roman" panose="02020603050405020304" pitchFamily="18" charset="0"/>
                <a:cs typeface="Times New Roman" panose="02020603050405020304" pitchFamily="18" charset="0"/>
              </a:rPr>
              <a:t>Customer Needs and Implied Demand Uncertainty</a:t>
            </a:r>
          </a:p>
        </p:txBody>
      </p:sp>
      <p:sp>
        <p:nvSpPr>
          <p:cNvPr id="3" name="Content Placeholder 2"/>
          <p:cNvSpPr>
            <a:spLocks noGrp="1"/>
          </p:cNvSpPr>
          <p:nvPr>
            <p:ph sz="half" idx="1"/>
          </p:nvPr>
        </p:nvSpPr>
        <p:spPr/>
        <p:txBody>
          <a:bodyPr>
            <a:normAutofit fontScale="25000" lnSpcReduction="20000"/>
          </a:bodyPr>
          <a:lstStyle/>
          <a:p>
            <a:endParaRPr lang="en-US" dirty="0"/>
          </a:p>
          <a:p>
            <a:r>
              <a:rPr lang="en-US" sz="8600" dirty="0">
                <a:latin typeface="Times New Roman" panose="02020603050405020304" pitchFamily="18" charset="0"/>
                <a:cs typeface="Times New Roman" panose="02020603050405020304" pitchFamily="18" charset="0"/>
              </a:rPr>
              <a:t>Range of quantity required increases	</a:t>
            </a:r>
          </a:p>
          <a:p>
            <a:endParaRPr lang="en-US" sz="8600" dirty="0">
              <a:latin typeface="Times New Roman" panose="02020603050405020304" pitchFamily="18" charset="0"/>
              <a:cs typeface="Times New Roman" panose="02020603050405020304" pitchFamily="18" charset="0"/>
            </a:endParaRPr>
          </a:p>
          <a:p>
            <a:r>
              <a:rPr lang="en-US" sz="8600" dirty="0">
                <a:latin typeface="Times New Roman" panose="02020603050405020304" pitchFamily="18" charset="0"/>
                <a:cs typeface="Times New Roman" panose="02020603050405020304" pitchFamily="18" charset="0"/>
              </a:rPr>
              <a:t>Lead time decreases	</a:t>
            </a:r>
          </a:p>
          <a:p>
            <a:endParaRPr lang="en-US" sz="8600" dirty="0">
              <a:latin typeface="Times New Roman" panose="02020603050405020304" pitchFamily="18" charset="0"/>
              <a:cs typeface="Times New Roman" panose="02020603050405020304" pitchFamily="18" charset="0"/>
            </a:endParaRPr>
          </a:p>
          <a:p>
            <a:r>
              <a:rPr lang="en-US" sz="8600" dirty="0">
                <a:latin typeface="Times New Roman" panose="02020603050405020304" pitchFamily="18" charset="0"/>
                <a:cs typeface="Times New Roman" panose="02020603050405020304" pitchFamily="18" charset="0"/>
              </a:rPr>
              <a:t>Variety of products required increases	</a:t>
            </a:r>
          </a:p>
          <a:p>
            <a:endParaRPr lang="en-US" sz="8600" dirty="0">
              <a:latin typeface="Times New Roman" panose="02020603050405020304" pitchFamily="18" charset="0"/>
              <a:cs typeface="Times New Roman" panose="02020603050405020304" pitchFamily="18" charset="0"/>
            </a:endParaRPr>
          </a:p>
          <a:p>
            <a:r>
              <a:rPr lang="en-US" sz="8600" dirty="0">
                <a:latin typeface="Times New Roman" panose="02020603050405020304" pitchFamily="18" charset="0"/>
                <a:cs typeface="Times New Roman" panose="02020603050405020304" pitchFamily="18" charset="0"/>
              </a:rPr>
              <a:t>Number of channels through which product may be acquired increases	</a:t>
            </a:r>
          </a:p>
          <a:p>
            <a:endParaRPr lang="en-US" sz="8600" dirty="0">
              <a:latin typeface="Times New Roman" panose="02020603050405020304" pitchFamily="18" charset="0"/>
              <a:cs typeface="Times New Roman" panose="02020603050405020304" pitchFamily="18" charset="0"/>
            </a:endParaRPr>
          </a:p>
          <a:p>
            <a:r>
              <a:rPr lang="en-US" sz="8600" dirty="0">
                <a:latin typeface="Times New Roman" panose="02020603050405020304" pitchFamily="18" charset="0"/>
                <a:cs typeface="Times New Roman" panose="02020603050405020304" pitchFamily="18" charset="0"/>
              </a:rPr>
              <a:t>Rate of innovation increases	</a:t>
            </a:r>
            <a:endParaRPr lang="en-US" sz="8600" dirty="0" smtClean="0">
              <a:latin typeface="Times New Roman" panose="02020603050405020304" pitchFamily="18" charset="0"/>
              <a:cs typeface="Times New Roman" panose="02020603050405020304" pitchFamily="18" charset="0"/>
            </a:endParaRPr>
          </a:p>
          <a:p>
            <a:endParaRPr lang="en-US" sz="8600" dirty="0">
              <a:latin typeface="Times New Roman" panose="02020603050405020304" pitchFamily="18" charset="0"/>
              <a:cs typeface="Times New Roman" panose="02020603050405020304" pitchFamily="18" charset="0"/>
            </a:endParaRPr>
          </a:p>
          <a:p>
            <a:r>
              <a:rPr lang="en-US" sz="8600" dirty="0">
                <a:latin typeface="Times New Roman" panose="02020603050405020304" pitchFamily="18" charset="0"/>
                <a:cs typeface="Times New Roman" panose="02020603050405020304" pitchFamily="18" charset="0"/>
              </a:rPr>
              <a:t>Required service level increases	</a:t>
            </a:r>
          </a:p>
          <a:p>
            <a:endParaRPr lang="en-US" sz="8600" dirty="0">
              <a:latin typeface="Times New Roman" panose="02020603050405020304" pitchFamily="18" charset="0"/>
              <a:cs typeface="Times New Roman" panose="02020603050405020304" pitchFamily="18" charset="0"/>
            </a:endParaRPr>
          </a:p>
          <a:p>
            <a:endParaRPr lang="en-US" sz="86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48200" y="1600200"/>
            <a:ext cx="4038600" cy="5867400"/>
          </a:xfrm>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Increase because a wider range of the quantity required implies greater variance in </a:t>
            </a:r>
            <a:r>
              <a:rPr lang="en-US" sz="8000" dirty="0" smtClean="0">
                <a:latin typeface="Times New Roman" panose="02020603050405020304" pitchFamily="18" charset="0"/>
                <a:cs typeface="Times New Roman" panose="02020603050405020304" pitchFamily="18" charset="0"/>
              </a:rPr>
              <a:t>demand</a:t>
            </a:r>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Increase </a:t>
            </a:r>
            <a:r>
              <a:rPr lang="en-US" sz="8000" dirty="0">
                <a:latin typeface="Times New Roman" panose="02020603050405020304" pitchFamily="18" charset="0"/>
                <a:cs typeface="Times New Roman" panose="02020603050405020304" pitchFamily="18" charset="0"/>
              </a:rPr>
              <a:t>because there is less time in which to react to </a:t>
            </a:r>
            <a:r>
              <a:rPr lang="en-US" sz="8000" dirty="0" smtClean="0">
                <a:latin typeface="Times New Roman" panose="02020603050405020304" pitchFamily="18" charset="0"/>
                <a:cs typeface="Times New Roman" panose="02020603050405020304" pitchFamily="18" charset="0"/>
              </a:rPr>
              <a:t>orders</a:t>
            </a:r>
            <a:endParaRPr lang="en-US" sz="8000" dirty="0">
              <a:latin typeface="Times New Roman" panose="02020603050405020304" pitchFamily="18" charset="0"/>
              <a:cs typeface="Times New Roman" panose="02020603050405020304" pitchFamily="18" charset="0"/>
            </a:endParaRPr>
          </a:p>
          <a:p>
            <a:r>
              <a:rPr lang="en-US" sz="8000" dirty="0" smtClean="0">
                <a:latin typeface="Times New Roman" panose="02020603050405020304" pitchFamily="18" charset="0"/>
                <a:cs typeface="Times New Roman" panose="02020603050405020304" pitchFamily="18" charset="0"/>
              </a:rPr>
              <a:t>Increase </a:t>
            </a:r>
            <a:r>
              <a:rPr lang="en-US" sz="8000" dirty="0">
                <a:latin typeface="Times New Roman" panose="02020603050405020304" pitchFamily="18" charset="0"/>
                <a:cs typeface="Times New Roman" panose="02020603050405020304" pitchFamily="18" charset="0"/>
              </a:rPr>
              <a:t>because demand per product becomes more disaggregate	</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Increase because the total customer 	</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Increase because new products tend to have more uncertain demand	</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Increase because the firm now has to handle unusual surges in demand	</a:t>
            </a:r>
          </a:p>
          <a:p>
            <a:endParaRPr lang="en-US" dirty="0"/>
          </a:p>
        </p:txBody>
      </p:sp>
    </p:spTree>
    <p:extLst>
      <p:ext uri="{BB962C8B-B14F-4D97-AF65-F5344CB8AC3E}">
        <p14:creationId xmlns:p14="http://schemas.microsoft.com/office/powerpoint/2010/main" xmlns="" val="26986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fontScale="92500" lnSpcReduction="10000"/>
          </a:bodyPr>
          <a:lstStyle/>
          <a:p>
            <a:endParaRPr lang="en-US" dirty="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Implied </a:t>
            </a:r>
            <a:r>
              <a:rPr lang="en-US" b="1" dirty="0">
                <a:latin typeface="Times New Roman" panose="02020603050405020304" pitchFamily="18" charset="0"/>
                <a:cs typeface="Times New Roman" panose="02020603050405020304" pitchFamily="18" charset="0"/>
              </a:rPr>
              <a:t>Uncertainty and Other Attributes</a:t>
            </a:r>
          </a:p>
          <a:p>
            <a:r>
              <a:rPr lang="en-US" dirty="0" smtClean="0">
                <a:latin typeface="Times New Roman" panose="02020603050405020304" pitchFamily="18" charset="0"/>
                <a:cs typeface="Times New Roman" panose="02020603050405020304" pitchFamily="18" charset="0"/>
              </a:rPr>
              <a:t>Products </a:t>
            </a:r>
            <a:r>
              <a:rPr lang="en-US" dirty="0">
                <a:latin typeface="Times New Roman" panose="02020603050405020304" pitchFamily="18" charset="0"/>
                <a:cs typeface="Times New Roman" panose="02020603050405020304" pitchFamily="18" charset="0"/>
              </a:rPr>
              <a:t>with uncertain demand are often less mature and have less direct competition. As a result, margins tend to be high.</a:t>
            </a:r>
          </a:p>
          <a:p>
            <a:r>
              <a:rPr lang="en-US" dirty="0" smtClean="0">
                <a:latin typeface="Times New Roman" panose="02020603050405020304" pitchFamily="18" charset="0"/>
                <a:cs typeface="Times New Roman" panose="02020603050405020304" pitchFamily="18" charset="0"/>
              </a:rPr>
              <a:t>Forecasting </a:t>
            </a:r>
            <a:r>
              <a:rPr lang="en-US" dirty="0">
                <a:latin typeface="Times New Roman" panose="02020603050405020304" pitchFamily="18" charset="0"/>
                <a:cs typeface="Times New Roman" panose="02020603050405020304" pitchFamily="18" charset="0"/>
              </a:rPr>
              <a:t>is more accurate when demand has less uncertainty.</a:t>
            </a:r>
          </a:p>
          <a:p>
            <a:r>
              <a:rPr lang="en-US" dirty="0" smtClean="0">
                <a:latin typeface="Times New Roman" panose="02020603050405020304" pitchFamily="18" charset="0"/>
                <a:cs typeface="Times New Roman" panose="02020603050405020304" pitchFamily="18" charset="0"/>
              </a:rPr>
              <a:t>Increased </a:t>
            </a:r>
            <a:r>
              <a:rPr lang="en-US" dirty="0">
                <a:latin typeface="Times New Roman" panose="02020603050405020304" pitchFamily="18" charset="0"/>
                <a:cs typeface="Times New Roman" panose="02020603050405020304" pitchFamily="18" charset="0"/>
              </a:rPr>
              <a:t>implied demand uncertainty leads to increased difficulty in matching supply with demand. For a given product, this dynamic can lead to either a </a:t>
            </a:r>
            <a:r>
              <a:rPr lang="en-US" dirty="0" smtClean="0">
                <a:latin typeface="Times New Roman" panose="02020603050405020304" pitchFamily="18" charset="0"/>
                <a:cs typeface="Times New Roman" panose="02020603050405020304" pitchFamily="18" charset="0"/>
              </a:rPr>
              <a:t>stock out </a:t>
            </a:r>
            <a:r>
              <a:rPr lang="en-US" dirty="0">
                <a:latin typeface="Times New Roman" panose="02020603050405020304" pitchFamily="18" charset="0"/>
                <a:cs typeface="Times New Roman" panose="02020603050405020304" pitchFamily="18" charset="0"/>
              </a:rPr>
              <a:t>or an oversupply situation. </a:t>
            </a:r>
          </a:p>
          <a:p>
            <a:r>
              <a:rPr lang="en-US" dirty="0" smtClean="0">
                <a:latin typeface="Times New Roman" panose="02020603050405020304" pitchFamily="18" charset="0"/>
                <a:cs typeface="Times New Roman" panose="02020603050405020304" pitchFamily="18" charset="0"/>
              </a:rPr>
              <a:t>Markdowns </a:t>
            </a:r>
            <a:r>
              <a:rPr lang="en-US" dirty="0">
                <a:latin typeface="Times New Roman" panose="02020603050405020304" pitchFamily="18" charset="0"/>
                <a:cs typeface="Times New Roman" panose="02020603050405020304" pitchFamily="18" charset="0"/>
              </a:rPr>
              <a:t>are high for products with greater implied demand uncertainty because oversupply often results.</a:t>
            </a:r>
          </a:p>
          <a:p>
            <a:pPr marL="0" indent="0">
              <a:buNone/>
            </a:pPr>
            <a:endParaRPr lang="en-US" dirty="0"/>
          </a:p>
        </p:txBody>
      </p:sp>
    </p:spTree>
    <p:extLst>
      <p:ext uri="{BB962C8B-B14F-4D97-AF65-F5344CB8AC3E}">
        <p14:creationId xmlns:p14="http://schemas.microsoft.com/office/powerpoint/2010/main" xmlns="" val="185453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Step 2: Understanding Supply Chain Capabilities</a:t>
            </a:r>
          </a:p>
        </p:txBody>
      </p:sp>
      <p:sp>
        <p:nvSpPr>
          <p:cNvPr id="3" name="Content Placeholder 2"/>
          <p:cNvSpPr>
            <a:spLocks noGrp="1"/>
          </p:cNvSpPr>
          <p:nvPr>
            <p:ph idx="1"/>
          </p:nvPr>
        </p:nvSpPr>
        <p:spPr>
          <a:xfrm>
            <a:off x="457200" y="1905000"/>
            <a:ext cx="8229600" cy="4953000"/>
          </a:xfrm>
        </p:spPr>
        <p:txBody>
          <a:bodyPr>
            <a:normAutofit/>
          </a:bodyPr>
          <a:lstStyle/>
          <a:p>
            <a:pPr marL="0" indent="0">
              <a:buNone/>
            </a:pPr>
            <a:endParaRPr lang="en-US" dirty="0"/>
          </a:p>
          <a:p>
            <a:r>
              <a:rPr lang="en-US" dirty="0">
                <a:latin typeface="Times New Roman" panose="02020603050405020304" pitchFamily="18" charset="0"/>
                <a:cs typeface="Times New Roman" panose="02020603050405020304" pitchFamily="18" charset="0"/>
              </a:rPr>
              <a:t>How does the firm best meet demand?</a:t>
            </a:r>
          </a:p>
          <a:p>
            <a:r>
              <a:rPr lang="en-US" dirty="0" smtClean="0">
                <a:latin typeface="Times New Roman" panose="02020603050405020304" pitchFamily="18" charset="0"/>
                <a:cs typeface="Times New Roman" panose="02020603050405020304" pitchFamily="18" charset="0"/>
              </a:rPr>
              <a:t>Supply </a:t>
            </a:r>
            <a:r>
              <a:rPr lang="en-US" dirty="0">
                <a:latin typeface="Times New Roman" panose="02020603050405020304" pitchFamily="18" charset="0"/>
                <a:cs typeface="Times New Roman" panose="02020603050405020304" pitchFamily="18" charset="0"/>
              </a:rPr>
              <a:t>chain responsiveness is the ability to</a:t>
            </a:r>
          </a:p>
          <a:p>
            <a:pPr marL="0" indent="0">
              <a:buNone/>
            </a:pPr>
            <a:r>
              <a:rPr lang="en-US" dirty="0">
                <a:latin typeface="Times New Roman" panose="02020603050405020304" pitchFamily="18" charset="0"/>
                <a:cs typeface="Times New Roman" panose="02020603050405020304" pitchFamily="18" charset="0"/>
              </a:rPr>
              <a:t>–Respond to wide ranges of quantities demanded</a:t>
            </a:r>
          </a:p>
          <a:p>
            <a:pPr marL="0" indent="0">
              <a:buNone/>
            </a:pPr>
            <a:r>
              <a:rPr lang="en-US" dirty="0">
                <a:latin typeface="Times New Roman" panose="02020603050405020304" pitchFamily="18" charset="0"/>
                <a:cs typeface="Times New Roman" panose="02020603050405020304" pitchFamily="18" charset="0"/>
              </a:rPr>
              <a:t>–Meet short lead times</a:t>
            </a:r>
          </a:p>
          <a:p>
            <a:pPr marL="0" indent="0">
              <a:buNone/>
            </a:pPr>
            <a:r>
              <a:rPr lang="en-US" dirty="0">
                <a:latin typeface="Times New Roman" panose="02020603050405020304" pitchFamily="18" charset="0"/>
                <a:cs typeface="Times New Roman" panose="02020603050405020304" pitchFamily="18" charset="0"/>
              </a:rPr>
              <a:t>–Handle a large variety of products</a:t>
            </a:r>
          </a:p>
          <a:p>
            <a:pPr marL="0" indent="0">
              <a:buNone/>
            </a:pPr>
            <a:r>
              <a:rPr lang="en-US" dirty="0">
                <a:latin typeface="Times New Roman" panose="02020603050405020304" pitchFamily="18" charset="0"/>
                <a:cs typeface="Times New Roman" panose="02020603050405020304" pitchFamily="18" charset="0"/>
              </a:rPr>
              <a:t>–Build highly innovative products</a:t>
            </a:r>
          </a:p>
          <a:p>
            <a:pPr marL="0" indent="0">
              <a:buNone/>
            </a:pPr>
            <a:r>
              <a:rPr lang="en-US" dirty="0">
                <a:latin typeface="Times New Roman" panose="02020603050405020304" pitchFamily="18" charset="0"/>
                <a:cs typeface="Times New Roman" panose="02020603050405020304" pitchFamily="18" charset="0"/>
              </a:rPr>
              <a:t>–Meet a very high service level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856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a:p>
          <a:p>
            <a:pPr marL="0" indent="0">
              <a:buNone/>
            </a:pP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2: Understanding Supply Chain Capabilities</a:t>
            </a:r>
          </a:p>
          <a:p>
            <a:r>
              <a:rPr lang="en-US" dirty="0" smtClean="0">
                <a:latin typeface="Times New Roman" panose="02020603050405020304" pitchFamily="18" charset="0"/>
                <a:cs typeface="Times New Roman" panose="02020603050405020304" pitchFamily="18" charset="0"/>
              </a:rPr>
              <a:t>Responsiveness </a:t>
            </a:r>
            <a:r>
              <a:rPr lang="en-US" dirty="0">
                <a:latin typeface="Times New Roman" panose="02020603050405020304" pitchFamily="18" charset="0"/>
                <a:cs typeface="Times New Roman" panose="02020603050405020304" pitchFamily="18" charset="0"/>
              </a:rPr>
              <a:t>comes at a cost</a:t>
            </a:r>
          </a:p>
          <a:p>
            <a:pPr marL="0" indent="0">
              <a:buNone/>
            </a:pPr>
            <a:r>
              <a:rPr lang="en-US" dirty="0">
                <a:latin typeface="Times New Roman" panose="02020603050405020304" pitchFamily="18" charset="0"/>
                <a:cs typeface="Times New Roman" panose="02020603050405020304" pitchFamily="18" charset="0"/>
              </a:rPr>
              <a:t>•Supply chain efficiency is the inverse to the cost of making and delivering the product to the customer</a:t>
            </a:r>
          </a:p>
          <a:p>
            <a:pPr marL="0" indent="0">
              <a:buNone/>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cost-responsiveness efficient frontier </a:t>
            </a:r>
            <a:r>
              <a:rPr lang="en-US" dirty="0">
                <a:latin typeface="Times New Roman" panose="02020603050405020304" pitchFamily="18" charset="0"/>
                <a:cs typeface="Times New Roman" panose="02020603050405020304" pitchFamily="18" charset="0"/>
              </a:rPr>
              <a:t>curve shows the lowest possible cost for a given level of responsiveness</a:t>
            </a:r>
          </a:p>
          <a:p>
            <a:endParaRPr lang="en-US" dirty="0"/>
          </a:p>
        </p:txBody>
      </p:sp>
    </p:spTree>
    <p:extLst>
      <p:ext uri="{BB962C8B-B14F-4D97-AF65-F5344CB8AC3E}">
        <p14:creationId xmlns:p14="http://schemas.microsoft.com/office/powerpoint/2010/main" xmlns="" val="275418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Step 3: Achieving Strategic Fit</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r>
              <a:rPr lang="en-US" dirty="0" smtClean="0">
                <a:latin typeface="Times New Roman" panose="02020603050405020304" pitchFamily="18" charset="0"/>
                <a:cs typeface="Times New Roman" panose="02020603050405020304" pitchFamily="18" charset="0"/>
              </a:rPr>
              <a:t>Ensure </a:t>
            </a:r>
            <a:r>
              <a:rPr lang="en-US" dirty="0">
                <a:latin typeface="Times New Roman" panose="02020603050405020304" pitchFamily="18" charset="0"/>
                <a:cs typeface="Times New Roman" panose="02020603050405020304" pitchFamily="18" charset="0"/>
              </a:rPr>
              <a:t>that the degree of supply chain responsiveness is consistent with the implied uncertainty</a:t>
            </a:r>
          </a:p>
          <a:p>
            <a:r>
              <a:rPr lang="en-US" dirty="0" smtClean="0">
                <a:latin typeface="Times New Roman" panose="02020603050405020304" pitchFamily="18" charset="0"/>
                <a:cs typeface="Times New Roman" panose="02020603050405020304" pitchFamily="18" charset="0"/>
              </a:rPr>
              <a:t>Assign </a:t>
            </a:r>
            <a:r>
              <a:rPr lang="en-US" dirty="0">
                <a:latin typeface="Times New Roman" panose="02020603050405020304" pitchFamily="18" charset="0"/>
                <a:cs typeface="Times New Roman" panose="02020603050405020304" pitchFamily="18" charset="0"/>
              </a:rPr>
              <a:t>roles to different stages of the supply chain that ensure the appropriate level of responsiveness</a:t>
            </a:r>
          </a:p>
          <a:p>
            <a:r>
              <a:rPr lang="en-US" dirty="0" smtClean="0">
                <a:latin typeface="Times New Roman" panose="02020603050405020304" pitchFamily="18" charset="0"/>
                <a:cs typeface="Times New Roman" panose="02020603050405020304" pitchFamily="18" charset="0"/>
              </a:rPr>
              <a:t>Ensure </a:t>
            </a:r>
            <a:r>
              <a:rPr lang="en-US" dirty="0">
                <a:latin typeface="Times New Roman" panose="02020603050405020304" pitchFamily="18" charset="0"/>
                <a:cs typeface="Times New Roman" panose="02020603050405020304" pitchFamily="18" charset="0"/>
              </a:rPr>
              <a:t>that all functions maintain consistent strategies that support the competitive strategy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6088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Zone of Strategic Fit</a:t>
            </a:r>
          </a:p>
        </p:txBody>
      </p:sp>
      <p:pic>
        <p:nvPicPr>
          <p:cNvPr id="4" name="Content Placeholder 3"/>
          <p:cNvPicPr>
            <a:picLocks noGrp="1" noChangeAspect="1"/>
          </p:cNvPicPr>
          <p:nvPr>
            <p:ph idx="1"/>
          </p:nvPr>
        </p:nvPicPr>
        <p:blipFill>
          <a:blip r:embed="rId2"/>
          <a:stretch>
            <a:fillRect/>
          </a:stretch>
        </p:blipFill>
        <p:spPr>
          <a:xfrm>
            <a:off x="1598501" y="1600200"/>
            <a:ext cx="5946998" cy="4525963"/>
          </a:xfrm>
          <a:prstGeom prst="rect">
            <a:avLst/>
          </a:prstGeom>
        </p:spPr>
      </p:pic>
    </p:spTree>
    <p:extLst>
      <p:ext uri="{BB962C8B-B14F-4D97-AF65-F5344CB8AC3E}">
        <p14:creationId xmlns:p14="http://schemas.microsoft.com/office/powerpoint/2010/main" xmlns="" val="67780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Zone of Strategic Fit</a:t>
            </a:r>
          </a:p>
        </p:txBody>
      </p:sp>
      <p:pic>
        <p:nvPicPr>
          <p:cNvPr id="4" name="Content Placeholder 3"/>
          <p:cNvPicPr>
            <a:picLocks noGrp="1" noChangeAspect="1"/>
          </p:cNvPicPr>
          <p:nvPr>
            <p:ph idx="1"/>
          </p:nvPr>
        </p:nvPicPr>
        <p:blipFill>
          <a:blip r:embed="rId2"/>
          <a:stretch>
            <a:fillRect/>
          </a:stretch>
        </p:blipFill>
        <p:spPr>
          <a:xfrm>
            <a:off x="0" y="1651853"/>
            <a:ext cx="9144000" cy="4422657"/>
          </a:xfrm>
          <a:prstGeom prst="rect">
            <a:avLst/>
          </a:prstGeom>
        </p:spPr>
      </p:pic>
    </p:spTree>
    <p:extLst>
      <p:ext uri="{BB962C8B-B14F-4D97-AF65-F5344CB8AC3E}">
        <p14:creationId xmlns:p14="http://schemas.microsoft.com/office/powerpoint/2010/main" xmlns="" val="1080463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Obstacles to achieve strategic fit</a:t>
            </a:r>
            <a:endParaRPr lang="en-US" dirty="0"/>
          </a:p>
        </p:txBody>
      </p:sp>
      <p:sp>
        <p:nvSpPr>
          <p:cNvPr id="3" name="Content Placeholder 2"/>
          <p:cNvSpPr>
            <a:spLocks noGrp="1"/>
          </p:cNvSpPr>
          <p:nvPr>
            <p:ph idx="1"/>
          </p:nvPr>
        </p:nvSpPr>
        <p:spPr>
          <a:xfrm>
            <a:off x="42863" y="1600200"/>
            <a:ext cx="9101137" cy="5257800"/>
          </a:xfrm>
        </p:spPr>
        <p:txBody>
          <a:bodyPr>
            <a:normAutofit fontScale="92500" lnSpcReduction="20000"/>
          </a:bodyPr>
          <a:lstStyle/>
          <a:p>
            <a:r>
              <a:rPr lang="en-US" dirty="0"/>
              <a:t>Increasing variety of products</a:t>
            </a:r>
          </a:p>
          <a:p>
            <a:pPr marL="0" indent="0">
              <a:buNone/>
            </a:pPr>
            <a:endParaRPr lang="en-US" dirty="0"/>
          </a:p>
          <a:p>
            <a:r>
              <a:rPr lang="en-US" dirty="0"/>
              <a:t>Decreasing product life cycles</a:t>
            </a:r>
          </a:p>
          <a:p>
            <a:pPr marL="0" indent="0">
              <a:buNone/>
            </a:pPr>
            <a:endParaRPr lang="en-US" dirty="0"/>
          </a:p>
          <a:p>
            <a:r>
              <a:rPr lang="en-US" dirty="0"/>
              <a:t>Increasingly demanding customers</a:t>
            </a:r>
          </a:p>
          <a:p>
            <a:pPr marL="0" indent="0">
              <a:buNone/>
            </a:pPr>
            <a:endParaRPr lang="en-US" dirty="0"/>
          </a:p>
          <a:p>
            <a:r>
              <a:rPr lang="en-US" dirty="0"/>
              <a:t>Fragmentation of supply chain ownership</a:t>
            </a:r>
          </a:p>
          <a:p>
            <a:pPr marL="0" indent="0">
              <a:buNone/>
            </a:pPr>
            <a:endParaRPr lang="en-US" dirty="0"/>
          </a:p>
          <a:p>
            <a:r>
              <a:rPr lang="en-US" dirty="0"/>
              <a:t>Globalization</a:t>
            </a:r>
          </a:p>
          <a:p>
            <a:pPr marL="0" indent="0">
              <a:buNone/>
            </a:pPr>
            <a:endParaRPr lang="en-US" dirty="0"/>
          </a:p>
          <a:p>
            <a:r>
              <a:rPr lang="en-US" dirty="0"/>
              <a:t>Difficulty executing new strategies</a:t>
            </a:r>
          </a:p>
          <a:p>
            <a:endParaRPr lang="en-US" dirty="0"/>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0" i="0" u="none" strike="noStrike" cap="none" normalizeH="0" baseline="0" smtClean="0">
                <a:ln>
                  <a:noFill/>
                </a:ln>
                <a:solidFill>
                  <a:srgbClr val="000000"/>
                </a:solidFill>
                <a:effectLst/>
                <a:latin typeface="ff3"/>
              </a:rPr>
              <a:t>Increasing variety of products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smtClean="0">
                <a:ln>
                  <a:noFill/>
                </a:ln>
                <a:solidFill>
                  <a:srgbClr val="2DA2BF"/>
                </a:solidFill>
                <a:effectLst/>
                <a:latin typeface="ff8"/>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0" i="0" u="none" strike="noStrike" cap="none" normalizeH="0" baseline="0" smtClean="0">
                <a:ln>
                  <a:noFill/>
                </a:ln>
                <a:solidFill>
                  <a:srgbClr val="000000"/>
                </a:solidFill>
                <a:effectLst/>
                <a:latin typeface="ff3"/>
              </a:rPr>
              <a:t>Decreasing product life cycles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smtClean="0">
                <a:ln>
                  <a:noFill/>
                </a:ln>
                <a:solidFill>
                  <a:srgbClr val="2DA2BF"/>
                </a:solidFill>
                <a:effectLst/>
                <a:latin typeface="ff8"/>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0" i="0" u="none" strike="noStrike" cap="none" normalizeH="0" baseline="0" smtClean="0">
                <a:ln>
                  <a:noFill/>
                </a:ln>
                <a:solidFill>
                  <a:srgbClr val="000000"/>
                </a:solidFill>
                <a:effectLst/>
                <a:latin typeface="ff3"/>
              </a:rPr>
              <a:t>Increasingly demanding customers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smtClean="0">
                <a:ln>
                  <a:noFill/>
                </a:ln>
                <a:solidFill>
                  <a:srgbClr val="2DA2BF"/>
                </a:solidFill>
                <a:effectLst/>
                <a:latin typeface="ff8"/>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0" i="0" u="none" strike="noStrike" cap="none" normalizeH="0" baseline="0" smtClean="0">
                <a:ln>
                  <a:noFill/>
                </a:ln>
                <a:solidFill>
                  <a:srgbClr val="000000"/>
                </a:solidFill>
                <a:effectLst/>
                <a:latin typeface="ff3"/>
              </a:rPr>
              <a:t>Fragmentation of supply chain ownership</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smtClean="0">
                <a:ln>
                  <a:noFill/>
                </a:ln>
                <a:solidFill>
                  <a:srgbClr val="2DA2BF"/>
                </a:solidFill>
                <a:effectLst/>
                <a:latin typeface="ff8"/>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0" i="0" u="none" strike="noStrike" cap="none" normalizeH="0" baseline="0" smtClean="0">
                <a:ln>
                  <a:noFill/>
                </a:ln>
                <a:solidFill>
                  <a:srgbClr val="000000"/>
                </a:solidFill>
                <a:effectLst/>
                <a:latin typeface="ff3"/>
              </a:rPr>
              <a:t>Globalization</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200" b="0" i="0" u="none" strike="noStrike" cap="none" normalizeH="0" baseline="0" smtClean="0">
                <a:ln>
                  <a:noFill/>
                </a:ln>
                <a:solidFill>
                  <a:srgbClr val="2DA2BF"/>
                </a:solidFill>
                <a:effectLst/>
                <a:latin typeface="ff8"/>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0" i="0" u="none" strike="noStrike" cap="none" normalizeH="0" baseline="0" smtClean="0">
                <a:ln>
                  <a:noFill/>
                </a:ln>
                <a:solidFill>
                  <a:srgbClr val="000000"/>
                </a:solidFill>
                <a:effectLst/>
                <a:latin typeface="ff3"/>
              </a:rPr>
              <a:t>Difficulty executing new strategies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600" b="0" i="0" u="none" strike="noStrike" cap="none" normalizeH="0" baseline="0" smtClean="0">
                <a:ln>
                  <a:noFill/>
                </a:ln>
                <a:solidFill>
                  <a:srgbClr val="000000"/>
                </a:solidFill>
                <a:effectLst/>
                <a:latin typeface="ff3"/>
              </a:rPr>
              <a:t>3-31</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1" u="none" strike="noStrike" cap="none" normalizeH="0" baseline="0" smtClean="0">
                <a:ln>
                  <a:noFill/>
                </a:ln>
                <a:solidFill>
                  <a:srgbClr val="464646"/>
                </a:solidFill>
                <a:effectLst/>
                <a:latin typeface="ff1"/>
              </a:rPr>
              <a:t>Obstacles to Achievingtrategic Fit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urce Sans Pro"/>
              </a:rPr>
              <a:t>  </a:t>
            </a:r>
            <a:r>
              <a:rPr kumimoji="0" lang="en-US" altLang="en-US" sz="1900" b="0" i="0" u="none" strike="noStrike" cap="none" normalizeH="0" baseline="0" smtClean="0">
                <a:ln>
                  <a:noFill/>
                </a:ln>
                <a:solidFill>
                  <a:srgbClr val="000000"/>
                </a:solidFill>
                <a:effectLst/>
                <a:latin typeface="Source Sans Pro"/>
              </a:rPr>
              <a:t> </a:t>
            </a:r>
            <a:r>
              <a:rPr kumimoji="0" lang="en-US" altLang="en-US" sz="1200" b="0" i="0" u="none" strike="noStrike" cap="none" normalizeH="0" baseline="0" smtClean="0">
                <a:ln>
                  <a:noFill/>
                </a:ln>
                <a:solidFill>
                  <a:srgbClr val="000000"/>
                </a:solidFill>
                <a:effectLst/>
                <a:latin typeface="Source Sans Pro"/>
              </a:rPr>
              <a:t>      </a:t>
            </a:r>
          </a:p>
        </p:txBody>
      </p:sp>
      <p:sp>
        <p:nvSpPr>
          <p:cNvPr id="5" name="AutoShape 2" descr="https://html.scribdassets.com/zxqsdy6v4a2j5ja/images/29-eea4d565a7.jpg"/>
          <p:cNvSpPr>
            <a:spLocks noChangeAspect="1" noChangeArrowheads="1"/>
          </p:cNvSpPr>
          <p:nvPr/>
        </p:nvSpPr>
        <p:spPr bwMode="auto">
          <a:xfrm>
            <a:off x="42863" y="14793913"/>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93462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514350" indent="-514350">
              <a:buAutoNum type="arabicPeriod"/>
            </a:pPr>
            <a:r>
              <a:rPr lang="en-US" b="1" dirty="0" smtClean="0"/>
              <a:t>Increasing variety of Products:</a:t>
            </a:r>
          </a:p>
          <a:p>
            <a:pPr marL="0" indent="0">
              <a:buNone/>
            </a:pPr>
            <a:r>
              <a:rPr lang="en-US" dirty="0" smtClean="0"/>
              <a:t>Customers demanding ever more customized products…………………….</a:t>
            </a:r>
          </a:p>
          <a:p>
            <a:pPr marL="0" indent="0">
              <a:buNone/>
            </a:pPr>
            <a:r>
              <a:rPr lang="en-US" b="1" dirty="0" smtClean="0"/>
              <a:t>2. Decreasing Product life cycles:</a:t>
            </a:r>
          </a:p>
          <a:p>
            <a:pPr marL="0" indent="0">
              <a:buNone/>
            </a:pPr>
            <a:r>
              <a:rPr lang="en-US" dirty="0" smtClean="0"/>
              <a:t>Today there are products whose life cycle can be measured in months, compared to the old standard of years,</a:t>
            </a:r>
            <a:endParaRPr lang="en-US" dirty="0"/>
          </a:p>
        </p:txBody>
      </p:sp>
    </p:spTree>
    <p:extLst>
      <p:ext uri="{BB962C8B-B14F-4D97-AF65-F5344CB8AC3E}">
        <p14:creationId xmlns:p14="http://schemas.microsoft.com/office/powerpoint/2010/main" xmlns="" val="15724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3. Increasing demanding customers:</a:t>
            </a:r>
          </a:p>
          <a:p>
            <a:pPr marL="0" indent="0">
              <a:buNone/>
            </a:pPr>
            <a:r>
              <a:rPr lang="en-US" dirty="0" smtClean="0"/>
              <a:t>Customers are constantly demanding improvements in delivery lead times, cost and products performance.</a:t>
            </a:r>
          </a:p>
          <a:p>
            <a:pPr marL="0" indent="0">
              <a:buNone/>
            </a:pPr>
            <a:r>
              <a:rPr lang="en-US" b="1" dirty="0" smtClean="0"/>
              <a:t>4.Fragmentation of supply chain ownership:</a:t>
            </a:r>
          </a:p>
          <a:p>
            <a:pPr marL="0" indent="0">
              <a:buNone/>
            </a:pPr>
            <a:r>
              <a:rPr lang="en-US" dirty="0" smtClean="0"/>
              <a:t>Most firms have become less vertically integrated as companies have shed non core functions, they have been able to take advantage of suppliers and customers competencies that they themselves did not have.</a:t>
            </a:r>
            <a:endParaRPr lang="en-US" dirty="0"/>
          </a:p>
        </p:txBody>
      </p:sp>
    </p:spTree>
    <p:extLst>
      <p:ext uri="{BB962C8B-B14F-4D97-AF65-F5344CB8AC3E}">
        <p14:creationId xmlns:p14="http://schemas.microsoft.com/office/powerpoint/2010/main" xmlns="" val="264456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b="1" dirty="0" smtClean="0"/>
              <a:t>Competitive and Supply Chain Strategies: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Competitive strategy define the set of customer needs a firm seeks to satisfy through its products and services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Product development strategies specifies the portfolio of new product that the company will try to develop</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Marketing and sales strategy specifies how the market will be segmented and product positioned, priced and promoted.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Supply chain strategy determines the nature of material procurement, transportation of materials, manufacture of product or creation of service, distribution of product.</a:t>
            </a:r>
          </a:p>
        </p:txBody>
      </p:sp>
    </p:spTree>
    <p:extLst>
      <p:ext uri="{BB962C8B-B14F-4D97-AF65-F5344CB8AC3E}">
        <p14:creationId xmlns:p14="http://schemas.microsoft.com/office/powerpoint/2010/main" xmlns="" val="108155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5.Globalization :</a:t>
            </a:r>
          </a:p>
          <a:p>
            <a:pPr marL="0" indent="0">
              <a:buNone/>
            </a:pPr>
            <a:r>
              <a:rPr lang="en-US" dirty="0" smtClean="0"/>
              <a:t>Adds stress to chain, because facilities within the chain are farther apart, making coordination much more difficult.</a:t>
            </a:r>
          </a:p>
          <a:p>
            <a:pPr marL="0" indent="0">
              <a:buNone/>
            </a:pPr>
            <a:r>
              <a:rPr lang="en-US" b="1" dirty="0" smtClean="0"/>
              <a:t>6.Difficult in executing new strategies:</a:t>
            </a:r>
          </a:p>
          <a:p>
            <a:pPr marL="0" indent="0">
              <a:buNone/>
            </a:pPr>
            <a:r>
              <a:rPr lang="en-US" dirty="0" smtClean="0"/>
              <a:t>Once the good strategy is formulated, the execution of the strategy can be more difficult.</a:t>
            </a:r>
          </a:p>
          <a:p>
            <a:pPr marL="0" indent="0">
              <a:buNone/>
            </a:pPr>
            <a:r>
              <a:rPr lang="en-US" i="1" dirty="0" smtClean="0">
                <a:solidFill>
                  <a:srgbClr val="FF0000"/>
                </a:solidFill>
              </a:rPr>
              <a:t>When obstacles arises, you change your direction to reach your goal; you don't change your decision to get there.</a:t>
            </a:r>
            <a:endParaRPr lang="en-US" i="1" dirty="0">
              <a:solidFill>
                <a:srgbClr val="FF0000"/>
              </a:solidFill>
            </a:endParaRPr>
          </a:p>
        </p:txBody>
      </p:sp>
    </p:spTree>
    <p:extLst>
      <p:ext uri="{BB962C8B-B14F-4D97-AF65-F5344CB8AC3E}">
        <p14:creationId xmlns:p14="http://schemas.microsoft.com/office/powerpoint/2010/main" xmlns="" val="244408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All functions strategies must support one another and the competitive strategy.</a:t>
            </a:r>
          </a:p>
          <a:p>
            <a:pPr marL="0" indent="0">
              <a:buNone/>
            </a:pPr>
            <a:r>
              <a:rPr lang="en-US" b="1" dirty="0" smtClean="0">
                <a:latin typeface="Times New Roman" panose="02020603050405020304" pitchFamily="18" charset="0"/>
                <a:cs typeface="Times New Roman" panose="02020603050405020304" pitchFamily="18" charset="0"/>
              </a:rPr>
              <a:t>The Value Chain: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937294"/>
            <a:ext cx="9144000" cy="3886200"/>
          </a:xfrm>
          <a:prstGeom prst="rect">
            <a:avLst/>
          </a:prstGeom>
        </p:spPr>
      </p:pic>
    </p:spTree>
    <p:extLst>
      <p:ext uri="{BB962C8B-B14F-4D97-AF65-F5344CB8AC3E}">
        <p14:creationId xmlns:p14="http://schemas.microsoft.com/office/powerpoint/2010/main" xmlns="" val="291770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Achieving Strategic Fit:</a:t>
            </a:r>
          </a:p>
          <a:p>
            <a:pPr marL="0" indent="0">
              <a:buNone/>
            </a:pPr>
            <a:r>
              <a:rPr lang="en-US" b="1" dirty="0" smtClean="0">
                <a:latin typeface="Times New Roman" panose="02020603050405020304" pitchFamily="18" charset="0"/>
                <a:cs typeface="Times New Roman" panose="02020603050405020304" pitchFamily="18" charset="0"/>
              </a:rPr>
              <a:t>Strategic Fit:</a:t>
            </a:r>
            <a:r>
              <a:rPr lang="en-US" dirty="0" smtClean="0">
                <a:latin typeface="Times New Roman" panose="02020603050405020304" pitchFamily="18" charset="0"/>
                <a:cs typeface="Times New Roman" panose="02020603050405020304" pitchFamily="18" charset="0"/>
              </a:rPr>
              <a:t> Strategic fit refers to the alignment and coherence between an organizations strategy and its external environment, internal capabilities, and resources.</a:t>
            </a:r>
          </a:p>
          <a:p>
            <a:pPr marL="0" indent="0">
              <a:buNone/>
            </a:pPr>
            <a:r>
              <a:rPr lang="en-US" smtClean="0">
                <a:latin typeface="Times New Roman" panose="02020603050405020304" pitchFamily="18" charset="0"/>
                <a:cs typeface="Times New Roman" panose="02020603050405020304" pitchFamily="18" charset="0"/>
              </a:rPr>
              <a:t>It’s </a:t>
            </a:r>
            <a:r>
              <a:rPr lang="en-US" dirty="0" smtClean="0">
                <a:latin typeface="Times New Roman" panose="02020603050405020304" pitchFamily="18" charset="0"/>
                <a:cs typeface="Times New Roman" panose="02020603050405020304" pitchFamily="18" charset="0"/>
              </a:rPr>
              <a:t>the extent to which an organizations strategic choices and actions are consistent with overall objectives, market conditions and internal capabilities. Achieving strategic fit is crucial for an organizations success, as it ensures that its activities and resources are focused on delivering value to customer and achieving a sustainable competitive advantage.</a:t>
            </a: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643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324600"/>
          </a:xfrm>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competitive </a:t>
            </a:r>
            <a:r>
              <a:rPr lang="en-US" dirty="0">
                <a:latin typeface="Times New Roman" panose="02020603050405020304" pitchFamily="18" charset="0"/>
                <a:cs typeface="Times New Roman" panose="02020603050405020304" pitchFamily="18" charset="0"/>
              </a:rPr>
              <a:t>supply chain strategies have aligned goals</a:t>
            </a:r>
          </a:p>
          <a:p>
            <a:pPr marL="0" indent="0">
              <a:buNone/>
            </a:pPr>
            <a:r>
              <a:rPr lang="en-US" dirty="0">
                <a:latin typeface="Times New Roman" panose="02020603050405020304" pitchFamily="18" charset="0"/>
                <a:cs typeface="Times New Roman" panose="02020603050405020304" pitchFamily="18" charset="0"/>
              </a:rPr>
              <a:t>A company may fail because of a lack of strategic fit or because its processes and resources do not provide the capabilities to execute the desired strategy.</a:t>
            </a:r>
          </a:p>
          <a:p>
            <a:pPr marL="0" indent="0">
              <a:buNone/>
            </a:pPr>
            <a:r>
              <a:rPr lang="en-US" dirty="0">
                <a:latin typeface="Times New Roman" panose="02020603050405020304" pitchFamily="18" charset="0"/>
                <a:cs typeface="Times New Roman" panose="02020603050405020304" pitchFamily="18" charset="0"/>
              </a:rPr>
              <a:t>1. The competitive strategy and all functional strategies must fit together to form a coordinated overall strategy</a:t>
            </a:r>
            <a:endParaRPr lang="en-US" dirty="0"/>
          </a:p>
        </p:txBody>
      </p:sp>
    </p:spTree>
    <p:extLst>
      <p:ext uri="{BB962C8B-B14F-4D97-AF65-F5344CB8AC3E}">
        <p14:creationId xmlns:p14="http://schemas.microsoft.com/office/powerpoint/2010/main" xmlns="" val="191392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2. The different functions in a company must appropriately structure their processes and resources to be able to execute  these strategies successfully.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design of the overall supply chain and the role of each stage must be aligned to support the supply chain 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6101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dirty="0" smtClean="0">
                <a:latin typeface="Times New Roman" panose="02020603050405020304" pitchFamily="18" charset="0"/>
                <a:cs typeface="Times New Roman" panose="02020603050405020304" pitchFamily="18" charset="0"/>
              </a:rPr>
              <a:t>How is Strategic Fit Achieved?</a:t>
            </a:r>
          </a:p>
          <a:p>
            <a:pPr marL="514350" indent="-514350">
              <a:buAutoNum type="arabicPeriod"/>
            </a:pPr>
            <a:r>
              <a:rPr lang="en-US" dirty="0" smtClean="0">
                <a:latin typeface="Times New Roman" panose="02020603050405020304" pitchFamily="18" charset="0"/>
                <a:cs typeface="Times New Roman" panose="02020603050405020304" pitchFamily="18" charset="0"/>
              </a:rPr>
              <a:t>Understanding the customer and supply chain uncertainty </a:t>
            </a:r>
          </a:p>
          <a:p>
            <a:pPr marL="514350" indent="-514350">
              <a:buAutoNum type="arabicPeriod"/>
            </a:pPr>
            <a:r>
              <a:rPr lang="en-US" dirty="0" smtClean="0">
                <a:latin typeface="Times New Roman" panose="02020603050405020304" pitchFamily="18" charset="0"/>
                <a:cs typeface="Times New Roman" panose="02020603050405020304" pitchFamily="18" charset="0"/>
              </a:rPr>
              <a:t>Understanding the supply chain </a:t>
            </a:r>
          </a:p>
          <a:p>
            <a:pPr marL="514350" indent="-514350">
              <a:buAutoNum type="arabicPeriod"/>
            </a:pPr>
            <a:r>
              <a:rPr lang="en-US" dirty="0" smtClean="0">
                <a:latin typeface="Times New Roman" panose="02020603050405020304" pitchFamily="18" charset="0"/>
                <a:cs typeface="Times New Roman" panose="02020603050405020304" pitchFamily="18" charset="0"/>
              </a:rPr>
              <a:t>Achieving strategic fit.</a:t>
            </a:r>
          </a:p>
          <a:p>
            <a:pPr marL="0" indent="0">
              <a:buNone/>
            </a:pPr>
            <a:endParaRPr lang="en-US" dirty="0"/>
          </a:p>
        </p:txBody>
      </p:sp>
    </p:spTree>
    <p:extLst>
      <p:ext uri="{BB962C8B-B14F-4D97-AF65-F5344CB8AC3E}">
        <p14:creationId xmlns:p14="http://schemas.microsoft.com/office/powerpoint/2010/main" xmlns="" val="289302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514350" indent="-514350">
              <a:buAutoNum type="arabicPeriod"/>
            </a:pPr>
            <a:r>
              <a:rPr lang="en-US" b="1" dirty="0" smtClean="0"/>
              <a:t>Understanding the customer and supply chain uncertainty: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Demand uncertainty: Uncertainty of customer demand for a product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Implied demand Uncertainty: resulting uncertainty for the supply chain given the portion of the demand the supply chain must handle and attributes the customer desires.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77788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t>2. Understanding the customer:</a:t>
            </a:r>
          </a:p>
          <a:p>
            <a:endParaRPr lang="en-US" dirty="0"/>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lot size </a:t>
            </a:r>
          </a:p>
          <a:p>
            <a:r>
              <a:rPr lang="en-US" dirty="0" smtClean="0">
                <a:latin typeface="Times New Roman" panose="02020603050405020304" pitchFamily="18" charset="0"/>
                <a:cs typeface="Times New Roman" panose="02020603050405020304" pitchFamily="18" charset="0"/>
              </a:rPr>
              <a:t>Response time </a:t>
            </a:r>
          </a:p>
          <a:p>
            <a:r>
              <a:rPr lang="en-US" dirty="0" smtClean="0">
                <a:latin typeface="Times New Roman" panose="02020603050405020304" pitchFamily="18" charset="0"/>
                <a:cs typeface="Times New Roman" panose="02020603050405020304" pitchFamily="18" charset="0"/>
              </a:rPr>
              <a:t>Service level				Implied Demand </a:t>
            </a:r>
          </a:p>
          <a:p>
            <a:r>
              <a:rPr lang="en-US" dirty="0" smtClean="0">
                <a:latin typeface="Times New Roman" panose="02020603050405020304" pitchFamily="18" charset="0"/>
                <a:cs typeface="Times New Roman" panose="02020603050405020304" pitchFamily="18" charset="0"/>
              </a:rPr>
              <a:t>Product variety 			Uncertain	</a:t>
            </a:r>
          </a:p>
          <a:p>
            <a:r>
              <a:rPr lang="en-US" dirty="0" smtClean="0">
                <a:latin typeface="Times New Roman" panose="02020603050405020304" pitchFamily="18" charset="0"/>
                <a:cs typeface="Times New Roman" panose="02020603050405020304" pitchFamily="18" charset="0"/>
              </a:rPr>
              <a:t>Price</a:t>
            </a:r>
          </a:p>
          <a:p>
            <a:r>
              <a:rPr lang="en-US" dirty="0" smtClean="0">
                <a:latin typeface="Times New Roman" panose="02020603050405020304" pitchFamily="18" charset="0"/>
                <a:cs typeface="Times New Roman" panose="02020603050405020304" pitchFamily="18" charset="0"/>
              </a:rPr>
              <a:t>Innovation </a:t>
            </a:r>
            <a:endParaRPr lang="en-US" dirty="0">
              <a:latin typeface="Times New Roman" panose="02020603050405020304" pitchFamily="18" charset="0"/>
              <a:cs typeface="Times New Roman" panose="02020603050405020304" pitchFamily="18" charset="0"/>
            </a:endParaRPr>
          </a:p>
        </p:txBody>
      </p:sp>
      <p:sp>
        <p:nvSpPr>
          <p:cNvPr id="4" name="Right Brace 3"/>
          <p:cNvSpPr/>
          <p:nvPr/>
        </p:nvSpPr>
        <p:spPr>
          <a:xfrm>
            <a:off x="3276600" y="1905000"/>
            <a:ext cx="457200" cy="3352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Arrow 5"/>
          <p:cNvSpPr/>
          <p:nvPr/>
        </p:nvSpPr>
        <p:spPr>
          <a:xfrm>
            <a:off x="3735238" y="3238500"/>
            <a:ext cx="1676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20924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625</Words>
  <Application>Microsoft Office PowerPoint</Application>
  <PresentationFormat>On-screen Show (4:3)</PresentationFormat>
  <Paragraphs>136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 Customer Needs and Implied Demand Uncertainty</vt:lpstr>
      <vt:lpstr>Slide 11</vt:lpstr>
      <vt:lpstr> Step 2: Understanding Supply Chain Capabilities</vt:lpstr>
      <vt:lpstr>Slide 13</vt:lpstr>
      <vt:lpstr> Step 3: Achieving Strategic Fit</vt:lpstr>
      <vt:lpstr> Zone of Strategic Fit</vt:lpstr>
      <vt:lpstr> Zone of Strategic Fit</vt:lpstr>
      <vt:lpstr>Obstacles to achieve strategic fit</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Rajikumar sfmkureskmfkls</dc:title>
  <dc:creator>deep</dc:creator>
  <cp:lastModifiedBy>Microsoft</cp:lastModifiedBy>
  <cp:revision>66</cp:revision>
  <dcterms:created xsi:type="dcterms:W3CDTF">2020-04-14T12:23:39Z</dcterms:created>
  <dcterms:modified xsi:type="dcterms:W3CDTF">2024-12-01T07:08:50Z</dcterms:modified>
</cp:coreProperties>
</file>