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91" r:id="rId5"/>
    <p:sldId id="292" r:id="rId6"/>
    <p:sldId id="293" r:id="rId7"/>
    <p:sldId id="294" r:id="rId8"/>
    <p:sldId id="295" r:id="rId9"/>
    <p:sldId id="296" r:id="rId10"/>
    <p:sldId id="297" r:id="rId11"/>
    <p:sldId id="298" r:id="rId12"/>
    <p:sldId id="299" r:id="rId13"/>
    <p:sldId id="290" r:id="rId14"/>
    <p:sldId id="300" r:id="rId15"/>
    <p:sldId id="301" r:id="rId16"/>
    <p:sldId id="302" r:id="rId17"/>
    <p:sldId id="303" r:id="rId18"/>
    <p:sldId id="304" r:id="rId19"/>
    <p:sldId id="305" r:id="rId20"/>
    <p:sldId id="306" r:id="rId21"/>
    <p:sldId id="307" r:id="rId22"/>
    <p:sldId id="308" r:id="rId23"/>
    <p:sldId id="309" r:id="rId24"/>
    <p:sldId id="310"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62A64C-99F6-DB2E-7885-A3BF9DAB8336}" v="80" dt="2023-06-28T06:47:19"/>
    <p1510:client id="{D0305C9D-2288-9EF3-C221-BFDE557260F4}" v="114" dt="2023-06-27T11:50:43.6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4/24/2024</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4/24/2024</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4/24/2024</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4/24/2024</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4/24/2024</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4/24/2024</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4/24/2024</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4/24/2024</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4/24/2024</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4/24/2024</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4/24/2024</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4/24/2024</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C07320-C2CA-4E29-8481-9D9E143C778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380407" y="743447"/>
            <a:ext cx="4659193" cy="3692028"/>
          </a:xfrm>
          <a:noFill/>
        </p:spPr>
        <p:txBody>
          <a:bodyPr>
            <a:normAutofit/>
          </a:bodyPr>
          <a:lstStyle/>
          <a:p>
            <a:pPr algn="l"/>
            <a:r>
              <a:rPr lang="en-US" b="1" dirty="0"/>
              <a:t>Unit 6: </a:t>
            </a:r>
            <a:r>
              <a:rPr lang="en-US" b="1" dirty="0" smtClean="0"/>
              <a:t/>
            </a:r>
            <a:br>
              <a:rPr lang="en-US" b="1" dirty="0" smtClean="0"/>
            </a:br>
            <a:r>
              <a:rPr lang="en-US" b="1" dirty="0" smtClean="0"/>
              <a:t>Supply </a:t>
            </a:r>
            <a:r>
              <a:rPr lang="en-US" b="1" dirty="0"/>
              <a:t>chain Drivers and Matrices</a:t>
            </a:r>
            <a:endParaRPr lang="en-US" sz="5200" dirty="0"/>
          </a:p>
        </p:txBody>
      </p:sp>
      <p:pic>
        <p:nvPicPr>
          <p:cNvPr id="3" name="Picture 3" descr="Process">
            <a:extLst>
              <a:ext uri="{FF2B5EF4-FFF2-40B4-BE49-F238E27FC236}">
                <a16:creationId xmlns:a16="http://schemas.microsoft.com/office/drawing/2014/main" id="{B2001E1C-3AEF-4B73-FB60-7360D19B0FE2}"/>
              </a:ext>
            </a:extLst>
          </p:cNvPr>
          <p:cNvPicPr>
            <a:picLocks noChangeAspect="1"/>
          </p:cNvPicPr>
          <p:nvPr/>
        </p:nvPicPr>
        <p:blipFill rotWithShape="1">
          <a:blip r:embed="rId2"/>
          <a:srcRect r="-1" b="1928"/>
          <a:stretch/>
        </p:blipFill>
        <p:spPr>
          <a:xfrm>
            <a:off x="20" y="10"/>
            <a:ext cx="6992881"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5. Sourcing:</a:t>
            </a:r>
          </a:p>
          <a:p>
            <a:pPr marL="0" indent="0">
              <a:buNone/>
            </a:pPr>
            <a:r>
              <a:rPr lang="en-US" dirty="0" smtClean="0">
                <a:latin typeface="Times New Roman" panose="02020603050405020304" pitchFamily="18" charset="0"/>
                <a:cs typeface="Times New Roman" panose="02020603050405020304" pitchFamily="18" charset="0"/>
              </a:rPr>
              <a:t>Sourcing is the set of business processes required to purchase goods and services. Managers must first decide which task will be outsource and those that will be performed within the firm.</a:t>
            </a:r>
          </a:p>
          <a:p>
            <a:pPr marL="0" indent="0">
              <a:buNone/>
            </a:pPr>
            <a:r>
              <a:rPr lang="en-US"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Components of sourcing decisions;</a:t>
            </a:r>
          </a:p>
          <a:p>
            <a:pPr marL="0" indent="0">
              <a:buNone/>
            </a:pPr>
            <a:r>
              <a:rPr lang="en-US" dirty="0" smtClean="0">
                <a:latin typeface="Times New Roman" panose="02020603050405020304" pitchFamily="18" charset="0"/>
                <a:cs typeface="Times New Roman" panose="02020603050405020304" pitchFamily="18" charset="0"/>
              </a:rPr>
              <a:t>In house or outsource: The most significant sourcing decision for a firm is whether to perform a task in house or outsource it to a third party. This decision should be driven in part by its impact on the total supply chain profitability.</a:t>
            </a:r>
          </a:p>
          <a:p>
            <a:pPr marL="0" indent="0">
              <a:buNone/>
            </a:pPr>
            <a:r>
              <a:rPr lang="en-US" dirty="0" smtClean="0">
                <a:latin typeface="Times New Roman" panose="02020603050405020304" pitchFamily="18" charset="0"/>
                <a:cs typeface="Times New Roman" panose="02020603050405020304" pitchFamily="18" charset="0"/>
              </a:rPr>
              <a:t>Supplier selection: It must be decided on the number of suppler they will have for a particular activity. The must then identify the criteria along which suppliers will be evaluated and how they will be selected like through direct negotiations or resort to an auction.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054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6.Pricing: </a:t>
            </a:r>
          </a:p>
          <a:p>
            <a:pPr marL="0" indent="0">
              <a:buNone/>
            </a:pPr>
            <a:r>
              <a:rPr lang="en-US" dirty="0" smtClean="0">
                <a:latin typeface="Times New Roman" panose="02020603050405020304" pitchFamily="18" charset="0"/>
                <a:cs typeface="Times New Roman" panose="02020603050405020304" pitchFamily="18" charset="0"/>
              </a:rPr>
              <a:t>Pricing determines how much a firm will charge for goods and services that it makes available in the supply chain. </a:t>
            </a:r>
          </a:p>
          <a:p>
            <a:pPr marL="0" indent="0">
              <a:buNone/>
            </a:pPr>
            <a:r>
              <a:rPr lang="en-US" dirty="0" smtClean="0">
                <a:latin typeface="Times New Roman" panose="02020603050405020304" pitchFamily="18" charset="0"/>
                <a:cs typeface="Times New Roman" panose="02020603050405020304" pitchFamily="18" charset="0"/>
              </a:rPr>
              <a:t>Pricing affects the behavior of the buyer of the goods or services, thus affecting supply chain performance. </a:t>
            </a:r>
          </a:p>
          <a:p>
            <a:pPr marL="0" indent="0">
              <a:buNone/>
            </a:pPr>
            <a:r>
              <a:rPr lang="en-US" dirty="0" smtClean="0">
                <a:latin typeface="Times New Roman" panose="02020603050405020304" pitchFamily="18" charset="0"/>
                <a:cs typeface="Times New Roman" panose="02020603050405020304" pitchFamily="18" charset="0"/>
              </a:rPr>
              <a:t>For examples, if a transportation company varies its charges based on the lead time provided by the customer, its very likely that customer who value efficiency will order early and customer who value responsiveness will be willing to wait and order just before they need a product transported. This directly affects the supply chain in terms of the level of responsiveness required as well as the demand profile that the supply chain attempts to serve. Pricing is also a lever that can be used to match supply and demand.</a:t>
            </a:r>
          </a:p>
        </p:txBody>
      </p:sp>
    </p:spTree>
    <p:extLst>
      <p:ext uri="{BB962C8B-B14F-4D97-AF65-F5344CB8AC3E}">
        <p14:creationId xmlns:p14="http://schemas.microsoft.com/office/powerpoint/2010/main" val="344445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38" y="365125"/>
            <a:ext cx="12029162" cy="1325563"/>
          </a:xfrm>
        </p:spPr>
        <p:txBody>
          <a:bodyPr/>
          <a:lstStyle/>
          <a:p>
            <a:r>
              <a:rPr lang="en-US" dirty="0" smtClean="0"/>
              <a:t>	</a:t>
            </a:r>
            <a:r>
              <a:rPr lang="en-US" sz="3600" b="1" dirty="0" smtClean="0">
                <a:latin typeface="Times New Roman" panose="02020603050405020304" pitchFamily="18" charset="0"/>
                <a:cs typeface="Times New Roman" panose="02020603050405020304" pitchFamily="18" charset="0"/>
              </a:rPr>
              <a:t>FRAMEWORK FOR STRUCTUING DRIVERS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825625"/>
            <a:ext cx="12192000" cy="4938430"/>
          </a:xfrm>
        </p:spPr>
        <p:txBody>
          <a:bodyPr>
            <a:normAutofit/>
          </a:bodyPr>
          <a:lstStyle/>
          <a:p>
            <a:r>
              <a:rPr lang="en-US" dirty="0">
                <a:latin typeface="Times New Roman" panose="02020603050405020304" pitchFamily="18" charset="0"/>
                <a:cs typeface="Times New Roman" panose="02020603050405020304" pitchFamily="18" charset="0"/>
              </a:rPr>
              <a:t>The supply chain strategy determines how the supply </a:t>
            </a:r>
            <a:r>
              <a:rPr lang="en-US" dirty="0" smtClean="0">
                <a:latin typeface="Times New Roman" panose="02020603050405020304" pitchFamily="18" charset="0"/>
                <a:cs typeface="Times New Roman" panose="02020603050405020304" pitchFamily="18" charset="0"/>
              </a:rPr>
              <a:t>chain should </a:t>
            </a:r>
            <a:r>
              <a:rPr lang="en-US" dirty="0">
                <a:latin typeface="Times New Roman" panose="02020603050405020304" pitchFamily="18" charset="0"/>
                <a:cs typeface="Times New Roman" panose="02020603050405020304" pitchFamily="18" charset="0"/>
              </a:rPr>
              <a:t>perform with respect to efficiency and responsiveness. The supply chain </a:t>
            </a:r>
            <a:r>
              <a:rPr lang="en-US" dirty="0" smtClean="0">
                <a:latin typeface="Times New Roman" panose="02020603050405020304" pitchFamily="18" charset="0"/>
                <a:cs typeface="Times New Roman" panose="02020603050405020304" pitchFamily="18" charset="0"/>
              </a:rPr>
              <a:t>must then </a:t>
            </a:r>
            <a:r>
              <a:rPr lang="en-US" dirty="0">
                <a:latin typeface="Times New Roman" panose="02020603050405020304" pitchFamily="18" charset="0"/>
                <a:cs typeface="Times New Roman" panose="02020603050405020304" pitchFamily="18" charset="0"/>
              </a:rPr>
              <a:t>use the three logistical and three cross-functional drivers to reach the </a:t>
            </a:r>
            <a:r>
              <a:rPr lang="en-US" dirty="0" smtClean="0">
                <a:latin typeface="Times New Roman" panose="02020603050405020304" pitchFamily="18" charset="0"/>
                <a:cs typeface="Times New Roman" panose="02020603050405020304" pitchFamily="18" charset="0"/>
              </a:rPr>
              <a:t>performance level </a:t>
            </a:r>
            <a:r>
              <a:rPr lang="en-US" dirty="0">
                <a:latin typeface="Times New Roman" panose="02020603050405020304" pitchFamily="18" charset="0"/>
                <a:cs typeface="Times New Roman" panose="02020603050405020304" pitchFamily="18" charset="0"/>
              </a:rPr>
              <a:t>the supply chain strategy dictates and maximize the supply chain profits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Although this framework is generally viewed from the top down, in many instances, </a:t>
            </a:r>
            <a:r>
              <a:rPr lang="en-US" dirty="0" smtClean="0">
                <a:latin typeface="Times New Roman" panose="02020603050405020304" pitchFamily="18" charset="0"/>
                <a:cs typeface="Times New Roman" panose="02020603050405020304" pitchFamily="18" charset="0"/>
              </a:rPr>
              <a:t>a study </a:t>
            </a:r>
            <a:r>
              <a:rPr lang="en-US" dirty="0">
                <a:latin typeface="Times New Roman" panose="02020603050405020304" pitchFamily="18" charset="0"/>
                <a:cs typeface="Times New Roman" panose="02020603050405020304" pitchFamily="18" charset="0"/>
              </a:rPr>
              <a:t>of the six drivers may indicate the need to change the supply chain and </a:t>
            </a:r>
            <a:r>
              <a:rPr lang="en-US" dirty="0" smtClean="0">
                <a:latin typeface="Times New Roman" panose="02020603050405020304" pitchFamily="18" charset="0"/>
                <a:cs typeface="Times New Roman" panose="02020603050405020304" pitchFamily="18" charset="0"/>
              </a:rPr>
              <a:t>potentially even </a:t>
            </a:r>
            <a:r>
              <a:rPr lang="en-US" dirty="0">
                <a:latin typeface="Times New Roman" panose="02020603050405020304" pitchFamily="18" charset="0"/>
                <a:cs typeface="Times New Roman" panose="02020603050405020304" pitchFamily="18" charset="0"/>
              </a:rPr>
              <a:t>the competitive </a:t>
            </a:r>
            <a:r>
              <a:rPr lang="en-US" dirty="0" smtClean="0">
                <a:latin typeface="Times New Roman" panose="02020603050405020304" pitchFamily="18" charset="0"/>
                <a:cs typeface="Times New Roman" panose="02020603050405020304" pitchFamily="18" charset="0"/>
              </a:rPr>
              <a:t>strategy.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64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8" name="AutoShape 10" descr="C:\Users\deep\Desktop\supply-chain-drivers-metrics-3-2048.webp"/>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Figure;</a:t>
            </a:r>
            <a:endParaRPr lang="en-US" dirty="0"/>
          </a:p>
        </p:txBody>
      </p:sp>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74824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Role of each cross functional drivers in competitive strategy and supply chain strategy </a:t>
            </a:r>
            <a:r>
              <a:rPr lang="en-US" b="1" dirty="0" smtClean="0">
                <a:solidFill>
                  <a:srgbClr val="FF0000"/>
                </a:solidFill>
                <a:latin typeface="Times New Roman" panose="02020603050405020304" pitchFamily="18" charset="0"/>
                <a:cs typeface="Times New Roman" panose="02020603050405020304" pitchFamily="18" charset="0"/>
              </a:rPr>
              <a:t>with components					</a:t>
            </a:r>
          </a:p>
          <a:p>
            <a:pPr marL="0" indent="0">
              <a:buNone/>
            </a:pPr>
            <a:r>
              <a:rPr lang="en-US" b="1" dirty="0" smtClean="0">
                <a:latin typeface="Times New Roman" panose="02020603050405020304" pitchFamily="18" charset="0"/>
                <a:cs typeface="Times New Roman" panose="02020603050405020304" pitchFamily="18" charset="0"/>
              </a:rPr>
              <a:t>Facility:</a:t>
            </a:r>
          </a:p>
          <a:p>
            <a:pPr marL="0" indent="0">
              <a:buNone/>
            </a:pPr>
            <a:r>
              <a:rPr lang="en-US" sz="2400" b="1" dirty="0">
                <a:latin typeface="Times New Roman" panose="02020603050405020304" pitchFamily="18" charset="0"/>
                <a:cs typeface="Times New Roman" panose="02020603050405020304" pitchFamily="18" charset="0"/>
              </a:rPr>
              <a:t>ROLE IN THE SUPPLY CHAIN</a:t>
            </a:r>
          </a:p>
          <a:p>
            <a:r>
              <a:rPr lang="en-US" sz="2400" dirty="0">
                <a:latin typeface="Times New Roman" panose="02020603050405020304" pitchFamily="18" charset="0"/>
                <a:cs typeface="Times New Roman" panose="02020603050405020304" pitchFamily="18" charset="0"/>
              </a:rPr>
              <a:t>If we think of inventory as </a:t>
            </a:r>
            <a:r>
              <a:rPr lang="en-US" sz="2400" i="1" dirty="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is being passed along the supply chain and </a:t>
            </a:r>
            <a:r>
              <a:rPr lang="en-US" sz="2400" dirty="0" smtClean="0">
                <a:latin typeface="Times New Roman" panose="02020603050405020304" pitchFamily="18" charset="0"/>
                <a:cs typeface="Times New Roman" panose="02020603050405020304" pitchFamily="18" charset="0"/>
              </a:rPr>
              <a:t>transportation as </a:t>
            </a:r>
            <a:r>
              <a:rPr lang="en-US" sz="2400" i="1" dirty="0">
                <a:latin typeface="Times New Roman" panose="02020603050405020304" pitchFamily="18" charset="0"/>
                <a:cs typeface="Times New Roman" panose="02020603050405020304" pitchFamily="18" charset="0"/>
              </a:rPr>
              <a:t>how </a:t>
            </a:r>
            <a:r>
              <a:rPr lang="en-US" sz="2400" dirty="0">
                <a:latin typeface="Times New Roman" panose="02020603050405020304" pitchFamily="18" charset="0"/>
                <a:cs typeface="Times New Roman" panose="02020603050405020304" pitchFamily="18" charset="0"/>
              </a:rPr>
              <a:t>it is passed along, then facilities are the </a:t>
            </a:r>
            <a:r>
              <a:rPr lang="en-US" sz="2400" i="1" dirty="0">
                <a:latin typeface="Times New Roman" panose="02020603050405020304" pitchFamily="18" charset="0"/>
                <a:cs typeface="Times New Roman" panose="02020603050405020304" pitchFamily="18" charset="0"/>
              </a:rPr>
              <a:t>where </a:t>
            </a:r>
            <a:r>
              <a:rPr lang="en-US" sz="2400" dirty="0">
                <a:latin typeface="Times New Roman" panose="02020603050405020304" pitchFamily="18" charset="0"/>
                <a:cs typeface="Times New Roman" panose="02020603050405020304" pitchFamily="18" charset="0"/>
              </a:rPr>
              <a:t>of the supply chain. They </a:t>
            </a:r>
            <a:r>
              <a:rPr lang="en-US" sz="2400" dirty="0" smtClean="0">
                <a:latin typeface="Times New Roman" panose="02020603050405020304" pitchFamily="18" charset="0"/>
                <a:cs typeface="Times New Roman" panose="02020603050405020304" pitchFamily="18" charset="0"/>
              </a:rPr>
              <a:t>are the </a:t>
            </a:r>
            <a:r>
              <a:rPr lang="en-US" sz="2400" dirty="0">
                <a:latin typeface="Times New Roman" panose="02020603050405020304" pitchFamily="18" charset="0"/>
                <a:cs typeface="Times New Roman" panose="02020603050405020304" pitchFamily="18" charset="0"/>
              </a:rPr>
              <a:t>locations to or from which the inventory is transported. Within a facility, </a:t>
            </a:r>
            <a:r>
              <a:rPr lang="en-US" sz="2400" dirty="0" smtClean="0">
                <a:latin typeface="Times New Roman" panose="02020603050405020304" pitchFamily="18" charset="0"/>
                <a:cs typeface="Times New Roman" panose="02020603050405020304" pitchFamily="18" charset="0"/>
              </a:rPr>
              <a:t>inventory is </a:t>
            </a:r>
            <a:r>
              <a:rPr lang="en-US" sz="2400" dirty="0">
                <a:latin typeface="Times New Roman" panose="02020603050405020304" pitchFamily="18" charset="0"/>
                <a:cs typeface="Times New Roman" panose="02020603050405020304" pitchFamily="18" charset="0"/>
              </a:rPr>
              <a:t>either transformed into another state (manufacturing) or it is stored (warehousing).</a:t>
            </a:r>
          </a:p>
          <a:p>
            <a:pPr marL="0" indent="0">
              <a:buNone/>
            </a:pPr>
            <a:r>
              <a:rPr lang="en-US" sz="2400" b="1" dirty="0">
                <a:latin typeface="Times New Roman" panose="02020603050405020304" pitchFamily="18" charset="0"/>
                <a:cs typeface="Times New Roman" panose="02020603050405020304" pitchFamily="18" charset="0"/>
              </a:rPr>
              <a:t>ROLE IN THE COMPETITIVE STRATEGY</a:t>
            </a:r>
          </a:p>
          <a:p>
            <a:pPr marL="0" indent="0">
              <a:buNone/>
            </a:pPr>
            <a:r>
              <a:rPr lang="en-US" sz="2400" dirty="0">
                <a:latin typeface="Times New Roman" panose="02020603050405020304" pitchFamily="18" charset="0"/>
                <a:cs typeface="Times New Roman" panose="02020603050405020304" pitchFamily="18" charset="0"/>
              </a:rPr>
              <a:t>Facilities are a key driver of supply chain performance in terms of responsiveness </a:t>
            </a:r>
            <a:r>
              <a:rPr lang="en-US" sz="2400" dirty="0" smtClean="0">
                <a:latin typeface="Times New Roman" panose="02020603050405020304" pitchFamily="18" charset="0"/>
                <a:cs typeface="Times New Roman" panose="02020603050405020304" pitchFamily="18" charset="0"/>
              </a:rPr>
              <a:t>and efficiency</a:t>
            </a:r>
            <a:r>
              <a:rPr lang="en-US" sz="2400" dirty="0">
                <a:latin typeface="Times New Roman" panose="02020603050405020304" pitchFamily="18" charset="0"/>
                <a:cs typeface="Times New Roman" panose="02020603050405020304" pitchFamily="18" charset="0"/>
              </a:rPr>
              <a:t>. For example, companies can gain economies of scale when a product is </a:t>
            </a:r>
            <a:r>
              <a:rPr lang="en-US" sz="2400" dirty="0" smtClean="0">
                <a:latin typeface="Times New Roman" panose="02020603050405020304" pitchFamily="18" charset="0"/>
                <a:cs typeface="Times New Roman" panose="02020603050405020304" pitchFamily="18" charset="0"/>
              </a:rPr>
              <a:t>manufactured or </a:t>
            </a:r>
            <a:r>
              <a:rPr lang="en-US" sz="2400" dirty="0">
                <a:latin typeface="Times New Roman" panose="02020603050405020304" pitchFamily="18" charset="0"/>
                <a:cs typeface="Times New Roman" panose="02020603050405020304" pitchFamily="18" charset="0"/>
              </a:rPr>
              <a:t>stored in only one location; this centralization increases efficiency. </a:t>
            </a:r>
            <a:r>
              <a:rPr lang="en-US" sz="2400" dirty="0" smtClean="0">
                <a:latin typeface="Times New Roman" panose="02020603050405020304" pitchFamily="18" charset="0"/>
                <a:cs typeface="Times New Roman" panose="02020603050405020304" pitchFamily="18" charset="0"/>
              </a:rPr>
              <a:t>The cost </a:t>
            </a:r>
            <a:r>
              <a:rPr lang="en-US" sz="2400" dirty="0">
                <a:latin typeface="Times New Roman" panose="02020603050405020304" pitchFamily="18" charset="0"/>
                <a:cs typeface="Times New Roman" panose="02020603050405020304" pitchFamily="18" charset="0"/>
              </a:rPr>
              <a:t>reduction, however, comes at the expense of responsiveness, as many of a </a:t>
            </a:r>
            <a:r>
              <a:rPr lang="en-US" sz="2400" dirty="0" smtClean="0">
                <a:latin typeface="Times New Roman" panose="02020603050405020304" pitchFamily="18" charset="0"/>
                <a:cs typeface="Times New Roman" panose="02020603050405020304" pitchFamily="18" charset="0"/>
              </a:rPr>
              <a:t>company's customers </a:t>
            </a:r>
            <a:r>
              <a:rPr lang="en-US" sz="2400" dirty="0">
                <a:latin typeface="Times New Roman" panose="02020603050405020304" pitchFamily="18" charset="0"/>
                <a:cs typeface="Times New Roman" panose="02020603050405020304" pitchFamily="18" charset="0"/>
              </a:rPr>
              <a:t>may be located far from the production facility. The opposite is </a:t>
            </a:r>
            <a:r>
              <a:rPr lang="en-US" sz="2400" dirty="0" smtClean="0">
                <a:latin typeface="Times New Roman" panose="02020603050405020304" pitchFamily="18" charset="0"/>
                <a:cs typeface="Times New Roman" panose="02020603050405020304" pitchFamily="18" charset="0"/>
              </a:rPr>
              <a:t>also true</a:t>
            </a:r>
            <a:r>
              <a:rPr lang="en-US" sz="2400" dirty="0">
                <a:latin typeface="Times New Roman" panose="02020603050405020304" pitchFamily="18" charset="0"/>
                <a:cs typeface="Times New Roman" panose="02020603050405020304" pitchFamily="18" charset="0"/>
              </a:rPr>
              <a:t>. Locating facilities close to customers increases the number of facilities </a:t>
            </a:r>
            <a:r>
              <a:rPr lang="en-US" sz="2400" dirty="0" smtClean="0">
                <a:latin typeface="Times New Roman" panose="02020603050405020304" pitchFamily="18" charset="0"/>
                <a:cs typeface="Times New Roman" panose="02020603050405020304" pitchFamily="18" charset="0"/>
              </a:rPr>
              <a:t>needed and </a:t>
            </a:r>
            <a:r>
              <a:rPr lang="en-US" sz="2400" dirty="0">
                <a:latin typeface="Times New Roman" panose="02020603050405020304" pitchFamily="18" charset="0"/>
                <a:cs typeface="Times New Roman" panose="02020603050405020304" pitchFamily="18" charset="0"/>
              </a:rPr>
              <a:t>consequently reduces efficiency. If the customer demands and is willing to pay </a:t>
            </a:r>
            <a:r>
              <a:rPr lang="en-US" sz="2400" dirty="0" smtClean="0">
                <a:latin typeface="Times New Roman" panose="02020603050405020304" pitchFamily="18" charset="0"/>
                <a:cs typeface="Times New Roman" panose="02020603050405020304" pitchFamily="18" charset="0"/>
              </a:rPr>
              <a:t>for the </a:t>
            </a:r>
            <a:r>
              <a:rPr lang="en-US" sz="2400" dirty="0">
                <a:latin typeface="Times New Roman" panose="02020603050405020304" pitchFamily="18" charset="0"/>
                <a:cs typeface="Times New Roman" panose="02020603050405020304" pitchFamily="18" charset="0"/>
              </a:rPr>
              <a:t>responsiveness that having numerous facilities adds, however, then this </a:t>
            </a:r>
            <a:r>
              <a:rPr lang="en-US" sz="2400" dirty="0" smtClean="0">
                <a:latin typeface="Times New Roman" panose="02020603050405020304" pitchFamily="18" charset="0"/>
                <a:cs typeface="Times New Roman" panose="02020603050405020304" pitchFamily="18" charset="0"/>
              </a:rPr>
              <a:t>facilities decision </a:t>
            </a:r>
            <a:r>
              <a:rPr lang="en-US" sz="2400" dirty="0">
                <a:latin typeface="Times New Roman" panose="02020603050405020304" pitchFamily="18" charset="0"/>
                <a:cs typeface="Times New Roman" panose="02020603050405020304" pitchFamily="18" charset="0"/>
              </a:rPr>
              <a:t>helps meet the company's competitive strategy goals.</a:t>
            </a:r>
          </a:p>
        </p:txBody>
      </p:sp>
    </p:spTree>
    <p:extLst>
      <p:ext uri="{BB962C8B-B14F-4D97-AF65-F5344CB8AC3E}">
        <p14:creationId xmlns:p14="http://schemas.microsoft.com/office/powerpoint/2010/main" val="3674977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normAutofit/>
          </a:bodyPr>
          <a:lstStyle/>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Inventory:</a:t>
            </a:r>
          </a:p>
          <a:p>
            <a:pPr marL="0" indent="0">
              <a:buNone/>
            </a:pPr>
            <a:r>
              <a:rPr lang="en-US" b="1" dirty="0" smtClean="0">
                <a:latin typeface="Times New Roman" panose="02020603050405020304" pitchFamily="18" charset="0"/>
                <a:cs typeface="Times New Roman" panose="02020603050405020304" pitchFamily="18" charset="0"/>
              </a:rPr>
              <a:t>ROLE </a:t>
            </a:r>
            <a:r>
              <a:rPr lang="en-US" b="1" dirty="0">
                <a:latin typeface="Times New Roman" panose="02020603050405020304" pitchFamily="18" charset="0"/>
                <a:cs typeface="Times New Roman" panose="02020603050405020304" pitchFamily="18" charset="0"/>
              </a:rPr>
              <a:t>IN THE SUPPLY CHAIN</a:t>
            </a:r>
          </a:p>
          <a:p>
            <a:r>
              <a:rPr lang="en-US" dirty="0">
                <a:latin typeface="Times New Roman" panose="02020603050405020304" pitchFamily="18" charset="0"/>
                <a:cs typeface="Times New Roman" panose="02020603050405020304" pitchFamily="18" charset="0"/>
              </a:rPr>
              <a:t>Inventory exists in the supply chain because of a mismatch between supply </a:t>
            </a:r>
            <a:r>
              <a:rPr lang="en-US" dirty="0" smtClean="0">
                <a:latin typeface="Times New Roman" panose="02020603050405020304" pitchFamily="18" charset="0"/>
                <a:cs typeface="Times New Roman" panose="02020603050405020304" pitchFamily="18" charset="0"/>
              </a:rPr>
              <a:t>and demand</a:t>
            </a:r>
            <a:r>
              <a:rPr lang="en-US" dirty="0">
                <a:latin typeface="Times New Roman" panose="02020603050405020304" pitchFamily="18" charset="0"/>
                <a:cs typeface="Times New Roman" panose="02020603050405020304" pitchFamily="18" charset="0"/>
              </a:rPr>
              <a:t>. This mismatch is intentional at a steel manufacturer, where it is </a:t>
            </a:r>
            <a:r>
              <a:rPr lang="en-US" dirty="0" smtClean="0">
                <a:latin typeface="Times New Roman" panose="02020603050405020304" pitchFamily="18" charset="0"/>
                <a:cs typeface="Times New Roman" panose="02020603050405020304" pitchFamily="18" charset="0"/>
              </a:rPr>
              <a:t>economical to </a:t>
            </a:r>
            <a:r>
              <a:rPr lang="en-US" dirty="0">
                <a:latin typeface="Times New Roman" panose="02020603050405020304" pitchFamily="18" charset="0"/>
                <a:cs typeface="Times New Roman" panose="02020603050405020304" pitchFamily="18" charset="0"/>
              </a:rPr>
              <a:t>manufacture in large lots that are then stored for future sales. The mismatch </a:t>
            </a:r>
            <a:r>
              <a:rPr lang="en-US" dirty="0" smtClean="0">
                <a:latin typeface="Times New Roman" panose="02020603050405020304" pitchFamily="18" charset="0"/>
                <a:cs typeface="Times New Roman" panose="02020603050405020304" pitchFamily="18" charset="0"/>
              </a:rPr>
              <a:t>is also </a:t>
            </a:r>
            <a:r>
              <a:rPr lang="en-US" dirty="0">
                <a:latin typeface="Times New Roman" panose="02020603050405020304" pitchFamily="18" charset="0"/>
                <a:cs typeface="Times New Roman" panose="02020603050405020304" pitchFamily="18" charset="0"/>
              </a:rPr>
              <a:t>intentional at a retail store where inventory is held in anticipation of </a:t>
            </a:r>
            <a:r>
              <a:rPr lang="en-US" dirty="0" smtClean="0">
                <a:latin typeface="Times New Roman" panose="02020603050405020304" pitchFamily="18" charset="0"/>
                <a:cs typeface="Times New Roman" panose="02020603050405020304" pitchFamily="18" charset="0"/>
              </a:rPr>
              <a:t>future demand</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important role that inventory plays in the supply chain is to </a:t>
            </a:r>
            <a:r>
              <a:rPr lang="en-US" dirty="0" smtClean="0">
                <a:latin typeface="Times New Roman" panose="02020603050405020304" pitchFamily="18" charset="0"/>
                <a:cs typeface="Times New Roman" panose="02020603050405020304" pitchFamily="18" charset="0"/>
              </a:rPr>
              <a:t>increase the </a:t>
            </a:r>
            <a:r>
              <a:rPr lang="en-US" dirty="0">
                <a:latin typeface="Times New Roman" panose="02020603050405020304" pitchFamily="18" charset="0"/>
                <a:cs typeface="Times New Roman" panose="02020603050405020304" pitchFamily="18" charset="0"/>
              </a:rPr>
              <a:t>amount of demand that can be satisfied by having the product ready and </a:t>
            </a:r>
            <a:r>
              <a:rPr lang="en-US" dirty="0" smtClean="0">
                <a:latin typeface="Times New Roman" panose="02020603050405020304" pitchFamily="18" charset="0"/>
                <a:cs typeface="Times New Roman" panose="02020603050405020304" pitchFamily="18" charset="0"/>
              </a:rPr>
              <a:t>available when </a:t>
            </a:r>
            <a:r>
              <a:rPr lang="en-US" dirty="0">
                <a:latin typeface="Times New Roman" panose="02020603050405020304" pitchFamily="18" charset="0"/>
                <a:cs typeface="Times New Roman" panose="02020603050405020304" pitchFamily="18" charset="0"/>
              </a:rPr>
              <a:t>the customer wants it. Another significant role that inventory plays is </a:t>
            </a:r>
            <a:r>
              <a:rPr lang="en-US" dirty="0" smtClean="0">
                <a:latin typeface="Times New Roman" panose="02020603050405020304" pitchFamily="18" charset="0"/>
                <a:cs typeface="Times New Roman" panose="02020603050405020304" pitchFamily="18" charset="0"/>
              </a:rPr>
              <a:t>to reduce </a:t>
            </a:r>
            <a:r>
              <a:rPr lang="en-US" dirty="0">
                <a:latin typeface="Times New Roman" panose="02020603050405020304" pitchFamily="18" charset="0"/>
                <a:cs typeface="Times New Roman" panose="02020603050405020304" pitchFamily="18" charset="0"/>
              </a:rPr>
              <a:t>cost by exploiting economies of scale that may exist during production </a:t>
            </a:r>
            <a:r>
              <a:rPr lang="en-US" dirty="0" smtClean="0">
                <a:latin typeface="Times New Roman" panose="02020603050405020304" pitchFamily="18" charset="0"/>
                <a:cs typeface="Times New Roman" panose="02020603050405020304" pitchFamily="18" charset="0"/>
              </a:rPr>
              <a:t>and distribution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Inventory is held throughout the supply chain in the form of raw materials, work </a:t>
            </a:r>
            <a:r>
              <a:rPr lang="en-US" dirty="0" smtClean="0">
                <a:latin typeface="Times New Roman" panose="02020603050405020304" pitchFamily="18" charset="0"/>
                <a:cs typeface="Times New Roman" panose="02020603050405020304" pitchFamily="18" charset="0"/>
              </a:rPr>
              <a:t>in process</a:t>
            </a:r>
            <a:r>
              <a:rPr lang="en-US" dirty="0">
                <a:latin typeface="Times New Roman" panose="02020603050405020304" pitchFamily="18" charset="0"/>
                <a:cs typeface="Times New Roman" panose="02020603050405020304" pitchFamily="18" charset="0"/>
              </a:rPr>
              <a:t>, and finished goods. Inventory is a major source of cost in a supply chain </a:t>
            </a:r>
            <a:r>
              <a:rPr lang="en-US" dirty="0" smtClean="0">
                <a:latin typeface="Times New Roman" panose="02020603050405020304" pitchFamily="18" charset="0"/>
                <a:cs typeface="Times New Roman" panose="02020603050405020304" pitchFamily="18" charset="0"/>
              </a:rPr>
              <a:t>and has </a:t>
            </a:r>
            <a:r>
              <a:rPr lang="en-US" dirty="0">
                <a:latin typeface="Times New Roman" panose="02020603050405020304" pitchFamily="18" charset="0"/>
                <a:cs typeface="Times New Roman" panose="02020603050405020304" pitchFamily="18" charset="0"/>
              </a:rPr>
              <a:t>a huge impact on responsiveness</a:t>
            </a:r>
          </a:p>
        </p:txBody>
      </p:sp>
    </p:spTree>
    <p:extLst>
      <p:ext uri="{BB962C8B-B14F-4D97-AF65-F5344CB8AC3E}">
        <p14:creationId xmlns:p14="http://schemas.microsoft.com/office/powerpoint/2010/main" val="1392345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ROLE </a:t>
            </a:r>
            <a:r>
              <a:rPr lang="en-US" b="1" dirty="0">
                <a:latin typeface="Times New Roman" panose="02020603050405020304" pitchFamily="18" charset="0"/>
                <a:cs typeface="Times New Roman" panose="02020603050405020304" pitchFamily="18" charset="0"/>
              </a:rPr>
              <a:t>IN THE COMPETITIVE STRATEGY</a:t>
            </a:r>
          </a:p>
          <a:p>
            <a:r>
              <a:rPr lang="en-US" dirty="0">
                <a:latin typeface="Times New Roman" panose="02020603050405020304" pitchFamily="18" charset="0"/>
                <a:cs typeface="Times New Roman" panose="02020603050405020304" pitchFamily="18" charset="0"/>
              </a:rPr>
              <a:t>Inventory plays a significant role in a supply chain's ability to support a firm's </a:t>
            </a:r>
            <a:r>
              <a:rPr lang="en-US" dirty="0" smtClean="0">
                <a:latin typeface="Times New Roman" panose="02020603050405020304" pitchFamily="18" charset="0"/>
                <a:cs typeface="Times New Roman" panose="02020603050405020304" pitchFamily="18" charset="0"/>
              </a:rPr>
              <a:t>competitive strategy</a:t>
            </a:r>
            <a:r>
              <a:rPr lang="en-US" dirty="0">
                <a:latin typeface="Times New Roman" panose="02020603050405020304" pitchFamily="18" charset="0"/>
                <a:cs typeface="Times New Roman" panose="02020603050405020304" pitchFamily="18" charset="0"/>
              </a:rPr>
              <a:t>. If a firm's competitive strategy requires a very high level </a:t>
            </a:r>
            <a:r>
              <a:rPr lang="en-US" dirty="0" smtClean="0">
                <a:latin typeface="Times New Roman" panose="02020603050405020304" pitchFamily="18" charset="0"/>
                <a:cs typeface="Times New Roman" panose="02020603050405020304" pitchFamily="18" charset="0"/>
              </a:rPr>
              <a:t>of responsiveness</a:t>
            </a:r>
            <a:r>
              <a:rPr lang="en-US" dirty="0">
                <a:latin typeface="Times New Roman" panose="02020603050405020304" pitchFamily="18" charset="0"/>
                <a:cs typeface="Times New Roman" panose="02020603050405020304" pitchFamily="18" charset="0"/>
              </a:rPr>
              <a:t>, a company can achieve this responsiveness by locating </a:t>
            </a:r>
            <a:r>
              <a:rPr lang="en-US" dirty="0" smtClean="0">
                <a:latin typeface="Times New Roman" panose="02020603050405020304" pitchFamily="18" charset="0"/>
                <a:cs typeface="Times New Roman" panose="02020603050405020304" pitchFamily="18" charset="0"/>
              </a:rPr>
              <a:t>large amounts </a:t>
            </a:r>
            <a:r>
              <a:rPr lang="en-US" dirty="0">
                <a:latin typeface="Times New Roman" panose="02020603050405020304" pitchFamily="18" charset="0"/>
                <a:cs typeface="Times New Roman" panose="02020603050405020304" pitchFamily="18" charset="0"/>
              </a:rPr>
              <a:t>of inventory close to the customer. Conversely, a company can also </a:t>
            </a:r>
            <a:r>
              <a:rPr lang="en-US" dirty="0" smtClean="0">
                <a:latin typeface="Times New Roman" panose="02020603050405020304" pitchFamily="18" charset="0"/>
                <a:cs typeface="Times New Roman" panose="02020603050405020304" pitchFamily="18" charset="0"/>
              </a:rPr>
              <a:t>use inventory </a:t>
            </a:r>
            <a:r>
              <a:rPr lang="en-US" dirty="0">
                <a:latin typeface="Times New Roman" panose="02020603050405020304" pitchFamily="18" charset="0"/>
                <a:cs typeface="Times New Roman" panose="02020603050405020304" pitchFamily="18" charset="0"/>
              </a:rPr>
              <a:t>to become more efficient by reducing inventory through </a:t>
            </a:r>
            <a:r>
              <a:rPr lang="en-US" dirty="0" smtClean="0">
                <a:latin typeface="Times New Roman" panose="02020603050405020304" pitchFamily="18" charset="0"/>
                <a:cs typeface="Times New Roman" panose="02020603050405020304" pitchFamily="18" charset="0"/>
              </a:rPr>
              <a:t>centralized stocking</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latter strategy would support a competitive strategy of being a </a:t>
            </a:r>
            <a:r>
              <a:rPr lang="en-US" dirty="0" smtClean="0">
                <a:latin typeface="Times New Roman" panose="02020603050405020304" pitchFamily="18" charset="0"/>
                <a:cs typeface="Times New Roman" panose="02020603050405020304" pitchFamily="18" charset="0"/>
              </a:rPr>
              <a:t>low cost producer</a:t>
            </a:r>
            <a:r>
              <a:rPr lang="en-US" dirty="0">
                <a:latin typeface="Times New Roman" panose="02020603050405020304" pitchFamily="18" charset="0"/>
                <a:cs typeface="Times New Roman" panose="02020603050405020304" pitchFamily="18" charset="0"/>
              </a:rPr>
              <a:t>. The trade-off implicit in the inventory driver is between the </a:t>
            </a:r>
            <a:r>
              <a:rPr lang="en-US" dirty="0" smtClean="0">
                <a:latin typeface="Times New Roman" panose="02020603050405020304" pitchFamily="18" charset="0"/>
                <a:cs typeface="Times New Roman" panose="02020603050405020304" pitchFamily="18" charset="0"/>
              </a:rPr>
              <a:t>responsiveness that </a:t>
            </a:r>
            <a:r>
              <a:rPr lang="en-US" dirty="0">
                <a:latin typeface="Times New Roman" panose="02020603050405020304" pitchFamily="18" charset="0"/>
                <a:cs typeface="Times New Roman" panose="02020603050405020304" pitchFamily="18" charset="0"/>
              </a:rPr>
              <a:t>results from more inventory and the efficiency that results from </a:t>
            </a:r>
            <a:r>
              <a:rPr lang="en-US" dirty="0" smtClean="0">
                <a:latin typeface="Times New Roman" panose="02020603050405020304" pitchFamily="18" charset="0"/>
                <a:cs typeface="Times New Roman" panose="02020603050405020304" pitchFamily="18" charset="0"/>
              </a:rPr>
              <a:t>less inventory</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72774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Transportation:</a:t>
            </a:r>
          </a:p>
          <a:p>
            <a:pPr marL="0" indent="0">
              <a:buNone/>
            </a:pPr>
            <a:r>
              <a:rPr lang="en-US" dirty="0">
                <a:latin typeface="Times New Roman" panose="02020603050405020304" pitchFamily="18" charset="0"/>
                <a:cs typeface="Times New Roman" panose="02020603050405020304" pitchFamily="18" charset="0"/>
              </a:rPr>
              <a:t>ROLE IN </a:t>
            </a:r>
            <a:r>
              <a:rPr lang="en-US" b="1" dirty="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SUPPLY CHAIN</a:t>
            </a:r>
          </a:p>
          <a:p>
            <a:r>
              <a:rPr lang="en-US" dirty="0">
                <a:latin typeface="Times New Roman" panose="02020603050405020304" pitchFamily="18" charset="0"/>
                <a:cs typeface="Times New Roman" panose="02020603050405020304" pitchFamily="18" charset="0"/>
              </a:rPr>
              <a:t>Transportation moves product between different stages in a supply chain. Like </a:t>
            </a:r>
            <a:r>
              <a:rPr lang="en-US" dirty="0" smtClean="0">
                <a:latin typeface="Times New Roman" panose="02020603050405020304" pitchFamily="18" charset="0"/>
                <a:cs typeface="Times New Roman" panose="02020603050405020304" pitchFamily="18" charset="0"/>
              </a:rPr>
              <a:t>the other </a:t>
            </a:r>
            <a:r>
              <a:rPr lang="en-US" dirty="0">
                <a:latin typeface="Times New Roman" panose="02020603050405020304" pitchFamily="18" charset="0"/>
                <a:cs typeface="Times New Roman" panose="02020603050405020304" pitchFamily="18" charset="0"/>
              </a:rPr>
              <a:t>supply chain drivers, transportation has a large impact on both </a:t>
            </a:r>
            <a:r>
              <a:rPr lang="en-US" dirty="0" smtClean="0">
                <a:latin typeface="Times New Roman" panose="02020603050405020304" pitchFamily="18" charset="0"/>
                <a:cs typeface="Times New Roman" panose="02020603050405020304" pitchFamily="18" charset="0"/>
              </a:rPr>
              <a:t>responsiveness and </a:t>
            </a:r>
            <a:r>
              <a:rPr lang="en-US" dirty="0">
                <a:latin typeface="Times New Roman" panose="02020603050405020304" pitchFamily="18" charset="0"/>
                <a:cs typeface="Times New Roman" panose="02020603050405020304" pitchFamily="18" charset="0"/>
              </a:rPr>
              <a:t>efficiency. Faster transportation allows a supply chain to be more responsive </a:t>
            </a:r>
            <a:r>
              <a:rPr lang="en-US" dirty="0" smtClean="0">
                <a:latin typeface="Times New Roman" panose="02020603050405020304" pitchFamily="18" charset="0"/>
                <a:cs typeface="Times New Roman" panose="02020603050405020304" pitchFamily="18" charset="0"/>
              </a:rPr>
              <a:t>but reduces </a:t>
            </a:r>
            <a:r>
              <a:rPr lang="en-US" dirty="0">
                <a:latin typeface="Times New Roman" panose="02020603050405020304" pitchFamily="18" charset="0"/>
                <a:cs typeface="Times New Roman" panose="02020603050405020304" pitchFamily="18" charset="0"/>
              </a:rPr>
              <a:t>its efficiency.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type of transportation a company uses also affects the </a:t>
            </a:r>
            <a:r>
              <a:rPr lang="en-US" dirty="0" smtClean="0">
                <a:latin typeface="Times New Roman" panose="02020603050405020304" pitchFamily="18" charset="0"/>
                <a:cs typeface="Times New Roman" panose="02020603050405020304" pitchFamily="18" charset="0"/>
              </a:rPr>
              <a:t>inventory and </a:t>
            </a:r>
            <a:r>
              <a:rPr lang="en-US" dirty="0">
                <a:latin typeface="Times New Roman" panose="02020603050405020304" pitchFamily="18" charset="0"/>
                <a:cs typeface="Times New Roman" panose="02020603050405020304" pitchFamily="18" charset="0"/>
              </a:rPr>
              <a:t>facility locations in the supply chain. Dell, for example, flies some </a:t>
            </a:r>
            <a:r>
              <a:rPr lang="en-US" dirty="0" smtClean="0">
                <a:latin typeface="Times New Roman" panose="02020603050405020304" pitchFamily="18" charset="0"/>
                <a:cs typeface="Times New Roman" panose="02020603050405020304" pitchFamily="18" charset="0"/>
              </a:rPr>
              <a:t>components from </a:t>
            </a:r>
            <a:r>
              <a:rPr lang="en-US" dirty="0">
                <a:latin typeface="Times New Roman" panose="02020603050405020304" pitchFamily="18" charset="0"/>
                <a:cs typeface="Times New Roman" panose="02020603050405020304" pitchFamily="18" charset="0"/>
              </a:rPr>
              <a:t>Asia because doing so allows the company to lower the level of inventory it </a:t>
            </a:r>
            <a:r>
              <a:rPr lang="en-US" dirty="0" smtClean="0">
                <a:latin typeface="Times New Roman" panose="02020603050405020304" pitchFamily="18" charset="0"/>
                <a:cs typeface="Times New Roman" panose="02020603050405020304" pitchFamily="18" charset="0"/>
              </a:rPr>
              <a:t>holds. Clearly</a:t>
            </a:r>
            <a:r>
              <a:rPr lang="en-US" dirty="0">
                <a:latin typeface="Times New Roman" panose="02020603050405020304" pitchFamily="18" charset="0"/>
                <a:cs typeface="Times New Roman" panose="02020603050405020304" pitchFamily="18" charset="0"/>
              </a:rPr>
              <a:t>, such a practice also increases responsiveness but decreases transportation </a:t>
            </a:r>
            <a:r>
              <a:rPr lang="en-US" dirty="0" smtClean="0">
                <a:latin typeface="Times New Roman" panose="02020603050405020304" pitchFamily="18" charset="0"/>
                <a:cs typeface="Times New Roman" panose="02020603050405020304" pitchFamily="18" charset="0"/>
              </a:rPr>
              <a:t>efficiency because </a:t>
            </a:r>
            <a:r>
              <a:rPr lang="en-US" dirty="0">
                <a:latin typeface="Times New Roman" panose="02020603050405020304" pitchFamily="18" charset="0"/>
                <a:cs typeface="Times New Roman" panose="02020603050405020304" pitchFamily="18" charset="0"/>
              </a:rPr>
              <a:t>it is more costly than transporting parts by ship</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67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endParaRPr lang="en-US" dirty="0" smtClean="0"/>
          </a:p>
          <a:p>
            <a:pPr marL="0" indent="0">
              <a:buNone/>
            </a:pPr>
            <a:r>
              <a:rPr lang="en-US" dirty="0"/>
              <a:t>	</a:t>
            </a:r>
            <a:r>
              <a:rPr lang="en-US" dirty="0" smtClean="0">
                <a:latin typeface="Times New Roman" panose="02020603050405020304" pitchFamily="18" charset="0"/>
                <a:cs typeface="Times New Roman" panose="02020603050405020304" pitchFamily="18" charset="0"/>
              </a:rPr>
              <a:t>ROLE </a:t>
            </a:r>
            <a:r>
              <a:rPr lang="en-US" dirty="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COMPETITIVE STRATEGY</a:t>
            </a:r>
          </a:p>
          <a:p>
            <a:r>
              <a:rPr lang="en-US" dirty="0">
                <a:latin typeface="Times New Roman" panose="02020603050405020304" pitchFamily="18" charset="0"/>
                <a:cs typeface="Times New Roman" panose="02020603050405020304" pitchFamily="18" charset="0"/>
              </a:rPr>
              <a:t>The role of transportation in a company's competitive strategy figures prominently </a:t>
            </a:r>
            <a:r>
              <a:rPr lang="en-US" dirty="0" smtClean="0">
                <a:latin typeface="Times New Roman" panose="02020603050405020304" pitchFamily="18" charset="0"/>
                <a:cs typeface="Times New Roman" panose="02020603050405020304" pitchFamily="18" charset="0"/>
              </a:rPr>
              <a:t>in the </a:t>
            </a:r>
            <a:r>
              <a:rPr lang="en-US" dirty="0">
                <a:latin typeface="Times New Roman" panose="02020603050405020304" pitchFamily="18" charset="0"/>
                <a:cs typeface="Times New Roman" panose="02020603050405020304" pitchFamily="18" charset="0"/>
              </a:rPr>
              <a:t>company's consideration of the target customer's needs. If a firm's </a:t>
            </a:r>
            <a:r>
              <a:rPr lang="en-US" dirty="0" smtClean="0">
                <a:latin typeface="Times New Roman" panose="02020603050405020304" pitchFamily="18" charset="0"/>
                <a:cs typeface="Times New Roman" panose="02020603050405020304" pitchFamily="18" charset="0"/>
              </a:rPr>
              <a:t>competitive strategy </a:t>
            </a:r>
            <a:r>
              <a:rPr lang="en-US" dirty="0">
                <a:latin typeface="Times New Roman" panose="02020603050405020304" pitchFamily="18" charset="0"/>
                <a:cs typeface="Times New Roman" panose="02020603050405020304" pitchFamily="18" charset="0"/>
              </a:rPr>
              <a:t>targets a customer who demands a very high level of responsiveness, and </a:t>
            </a:r>
            <a:r>
              <a:rPr lang="en-US" dirty="0" smtClean="0">
                <a:latin typeface="Times New Roman" panose="02020603050405020304" pitchFamily="18" charset="0"/>
                <a:cs typeface="Times New Roman" panose="02020603050405020304" pitchFamily="18" charset="0"/>
              </a:rPr>
              <a:t>that customer </a:t>
            </a:r>
            <a:r>
              <a:rPr lang="en-US" dirty="0">
                <a:latin typeface="Times New Roman" panose="02020603050405020304" pitchFamily="18" charset="0"/>
                <a:cs typeface="Times New Roman" panose="02020603050405020304" pitchFamily="18" charset="0"/>
              </a:rPr>
              <a:t>is willing to pay for this responsiveness, then a firm can use transportation </a:t>
            </a:r>
            <a:r>
              <a:rPr lang="en-US" dirty="0" smtClean="0">
                <a:latin typeface="Times New Roman" panose="02020603050405020304" pitchFamily="18" charset="0"/>
                <a:cs typeface="Times New Roman" panose="02020603050405020304" pitchFamily="18" charset="0"/>
              </a:rPr>
              <a:t>as one </a:t>
            </a:r>
            <a:r>
              <a:rPr lang="en-US" dirty="0">
                <a:latin typeface="Times New Roman" panose="02020603050405020304" pitchFamily="18" charset="0"/>
                <a:cs typeface="Times New Roman" panose="02020603050405020304" pitchFamily="18" charset="0"/>
              </a:rPr>
              <a:t>driver for making the supply chain more responsive. The opposite holds true </a:t>
            </a:r>
            <a:r>
              <a:rPr lang="en-US" dirty="0" smtClean="0">
                <a:latin typeface="Times New Roman" panose="02020603050405020304" pitchFamily="18" charset="0"/>
                <a:cs typeface="Times New Roman" panose="02020603050405020304" pitchFamily="18" charset="0"/>
              </a:rPr>
              <a:t>as well.</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a company's competitive strategy targets customers whose main decision </a:t>
            </a:r>
            <a:r>
              <a:rPr lang="en-US" dirty="0" smtClean="0">
                <a:latin typeface="Times New Roman" panose="02020603050405020304" pitchFamily="18" charset="0"/>
                <a:cs typeface="Times New Roman" panose="02020603050405020304" pitchFamily="18" charset="0"/>
              </a:rPr>
              <a:t>criterion is </a:t>
            </a:r>
            <a:r>
              <a:rPr lang="en-US" dirty="0">
                <a:latin typeface="Times New Roman" panose="02020603050405020304" pitchFamily="18" charset="0"/>
                <a:cs typeface="Times New Roman" panose="02020603050405020304" pitchFamily="18" charset="0"/>
              </a:rPr>
              <a:t>price, then the company can use transportation to lower the cost of the </a:t>
            </a:r>
            <a:r>
              <a:rPr lang="en-US" dirty="0" smtClean="0">
                <a:latin typeface="Times New Roman" panose="02020603050405020304" pitchFamily="18" charset="0"/>
                <a:cs typeface="Times New Roman" panose="02020603050405020304" pitchFamily="18" charset="0"/>
              </a:rPr>
              <a:t>product at </a:t>
            </a:r>
            <a:r>
              <a:rPr lang="en-US" dirty="0">
                <a:latin typeface="Times New Roman" panose="02020603050405020304" pitchFamily="18" charset="0"/>
                <a:cs typeface="Times New Roman" panose="02020603050405020304" pitchFamily="18" charset="0"/>
              </a:rPr>
              <a:t>the expense of responsiveness. Because a company may use both inventory </a:t>
            </a:r>
            <a:r>
              <a:rPr lang="en-US" dirty="0" smtClean="0">
                <a:latin typeface="Times New Roman" panose="02020603050405020304" pitchFamily="18" charset="0"/>
                <a:cs typeface="Times New Roman" panose="02020603050405020304" pitchFamily="18" charset="0"/>
              </a:rPr>
              <a:t>and transportation </a:t>
            </a:r>
            <a:r>
              <a:rPr lang="en-US" dirty="0">
                <a:latin typeface="Times New Roman" panose="02020603050405020304" pitchFamily="18" charset="0"/>
                <a:cs typeface="Times New Roman" panose="02020603050405020304" pitchFamily="18" charset="0"/>
              </a:rPr>
              <a:t>to increase responsiveness or efficiency, the optimal decision for </a:t>
            </a:r>
            <a:r>
              <a:rPr lang="en-US" dirty="0" smtClean="0">
                <a:latin typeface="Times New Roman" panose="02020603050405020304" pitchFamily="18" charset="0"/>
                <a:cs typeface="Times New Roman" panose="02020603050405020304" pitchFamily="18" charset="0"/>
              </a:rPr>
              <a:t>the company </a:t>
            </a:r>
            <a:r>
              <a:rPr lang="en-US" dirty="0">
                <a:latin typeface="Times New Roman" panose="02020603050405020304" pitchFamily="18" charset="0"/>
                <a:cs typeface="Times New Roman" panose="02020603050405020304" pitchFamily="18" charset="0"/>
              </a:rPr>
              <a:t>often means finding the right balance between the two.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028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Information:</a:t>
            </a:r>
          </a:p>
          <a:p>
            <a:pPr marL="0" indent="0">
              <a:buNone/>
            </a:pPr>
            <a:r>
              <a:rPr lang="en-US" dirty="0" smtClean="0">
                <a:latin typeface="Times New Roman" panose="02020603050405020304" pitchFamily="18" charset="0"/>
                <a:cs typeface="Times New Roman" panose="02020603050405020304" pitchFamily="18" charset="0"/>
              </a:rPr>
              <a:t>	ROLE </a:t>
            </a:r>
            <a:r>
              <a:rPr lang="en-US" dirty="0">
                <a:latin typeface="Times New Roman" panose="02020603050405020304" pitchFamily="18" charset="0"/>
                <a:cs typeface="Times New Roman" panose="02020603050405020304" pitchFamily="18" charset="0"/>
              </a:rPr>
              <a:t>IN THE SUPPLY CHAIN</a:t>
            </a:r>
          </a:p>
          <a:p>
            <a:r>
              <a:rPr lang="en-US" dirty="0">
                <a:latin typeface="Times New Roman" panose="02020603050405020304" pitchFamily="18" charset="0"/>
                <a:cs typeface="Times New Roman" panose="02020603050405020304" pitchFamily="18" charset="0"/>
              </a:rPr>
              <a:t>Information deeply affects every part of the supply chain. Its impact is easy to </a:t>
            </a:r>
            <a:r>
              <a:rPr lang="en-US" dirty="0" smtClean="0">
                <a:latin typeface="Times New Roman" panose="02020603050405020304" pitchFamily="18" charset="0"/>
                <a:cs typeface="Times New Roman" panose="02020603050405020304" pitchFamily="18" charset="0"/>
              </a:rPr>
              <a:t>underestimate, as </a:t>
            </a:r>
            <a:r>
              <a:rPr lang="en-US" dirty="0">
                <a:latin typeface="Times New Roman" panose="02020603050405020304" pitchFamily="18" charset="0"/>
                <a:cs typeface="Times New Roman" panose="02020603050405020304" pitchFamily="18" charset="0"/>
              </a:rPr>
              <a:t>information affects a supply chain in many different ways. Consider </a:t>
            </a:r>
            <a:r>
              <a:rPr lang="en-US" dirty="0" smtClean="0">
                <a:latin typeface="Times New Roman" panose="02020603050405020304" pitchFamily="18" charset="0"/>
                <a:cs typeface="Times New Roman" panose="02020603050405020304" pitchFamily="18" charset="0"/>
              </a:rPr>
              <a:t>the following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1. Information serves as the connection between various stages of a supply </a:t>
            </a:r>
            <a:r>
              <a:rPr lang="en-US" dirty="0" smtClean="0">
                <a:latin typeface="Times New Roman" panose="02020603050405020304" pitchFamily="18" charset="0"/>
                <a:cs typeface="Times New Roman" panose="02020603050405020304" pitchFamily="18" charset="0"/>
              </a:rPr>
              <a:t>chain, allowing </a:t>
            </a:r>
            <a:r>
              <a:rPr lang="en-US" dirty="0">
                <a:latin typeface="Times New Roman" panose="02020603050405020304" pitchFamily="18" charset="0"/>
                <a:cs typeface="Times New Roman" panose="02020603050405020304" pitchFamily="18" charset="0"/>
              </a:rPr>
              <a:t>them to coordinate and maximize total supply chain profitability.</a:t>
            </a:r>
          </a:p>
          <a:p>
            <a:pPr marL="0" indent="0">
              <a:buNone/>
            </a:pPr>
            <a:r>
              <a:rPr lang="en-US" dirty="0">
                <a:latin typeface="Times New Roman" panose="02020603050405020304" pitchFamily="18" charset="0"/>
                <a:cs typeface="Times New Roman" panose="02020603050405020304" pitchFamily="18" charset="0"/>
              </a:rPr>
              <a:t>2. Information is also crucial to the daily operations of each stage in a supply chain.</a:t>
            </a:r>
          </a:p>
          <a:p>
            <a:pPr marL="0" indent="0">
              <a:buNone/>
            </a:pPr>
            <a:r>
              <a:rPr lang="en-US" dirty="0">
                <a:latin typeface="Times New Roman" panose="02020603050405020304" pitchFamily="18" charset="0"/>
                <a:cs typeface="Times New Roman" panose="02020603050405020304" pitchFamily="18" charset="0"/>
              </a:rPr>
              <a:t>For instance, a production scheduling system uses information on demand to </a:t>
            </a:r>
            <a:r>
              <a:rPr lang="en-US" dirty="0" smtClean="0">
                <a:latin typeface="Times New Roman" panose="02020603050405020304" pitchFamily="18" charset="0"/>
                <a:cs typeface="Times New Roman" panose="02020603050405020304" pitchFamily="18" charset="0"/>
              </a:rPr>
              <a:t>create a </a:t>
            </a:r>
            <a:r>
              <a:rPr lang="en-US" dirty="0">
                <a:latin typeface="Times New Roman" panose="02020603050405020304" pitchFamily="18" charset="0"/>
                <a:cs typeface="Times New Roman" panose="02020603050405020304" pitchFamily="18" charset="0"/>
              </a:rPr>
              <a:t>schedule that allows a factory to produce the right products in an </a:t>
            </a:r>
            <a:r>
              <a:rPr lang="en-US" dirty="0" smtClean="0">
                <a:latin typeface="Times New Roman" panose="02020603050405020304" pitchFamily="18" charset="0"/>
                <a:cs typeface="Times New Roman" panose="02020603050405020304" pitchFamily="18" charset="0"/>
              </a:rPr>
              <a:t>efficient manner</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warehouse management system uses information to create visibility </a:t>
            </a:r>
            <a:r>
              <a:rPr lang="en-US" dirty="0" smtClean="0">
                <a:latin typeface="Times New Roman" panose="02020603050405020304" pitchFamily="18" charset="0"/>
                <a:cs typeface="Times New Roman" panose="02020603050405020304" pitchFamily="18" charset="0"/>
              </a:rPr>
              <a:t>of the </a:t>
            </a:r>
            <a:r>
              <a:rPr lang="en-US" dirty="0">
                <a:latin typeface="Times New Roman" panose="02020603050405020304" pitchFamily="18" charset="0"/>
                <a:cs typeface="Times New Roman" panose="02020603050405020304" pitchFamily="18" charset="0"/>
              </a:rPr>
              <a:t>warehouse's inventory. The company can then use this information to </a:t>
            </a:r>
            <a:r>
              <a:rPr lang="en-US" dirty="0" smtClean="0">
                <a:latin typeface="Times New Roman" panose="02020603050405020304" pitchFamily="18" charset="0"/>
                <a:cs typeface="Times New Roman" panose="02020603050405020304" pitchFamily="18" charset="0"/>
              </a:rPr>
              <a:t>determine whether </a:t>
            </a:r>
            <a:r>
              <a:rPr lang="en-US" dirty="0">
                <a:latin typeface="Times New Roman" panose="02020603050405020304" pitchFamily="18" charset="0"/>
                <a:cs typeface="Times New Roman" panose="02020603050405020304" pitchFamily="18" charset="0"/>
              </a:rPr>
              <a:t>new orders can be filled.</a:t>
            </a:r>
          </a:p>
        </p:txBody>
      </p:sp>
    </p:spTree>
    <p:extLst>
      <p:ext uri="{BB962C8B-B14F-4D97-AF65-F5344CB8AC3E}">
        <p14:creationId xmlns:p14="http://schemas.microsoft.com/office/powerpoint/2010/main" val="83563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		</a:t>
            </a:r>
            <a:r>
              <a:rPr lang="en-US" sz="3600" b="1" dirty="0" smtClean="0">
                <a:latin typeface="Times New Roman" panose="02020603050405020304" pitchFamily="18" charset="0"/>
                <a:cs typeface="Times New Roman" panose="02020603050405020304" pitchFamily="18" charset="0"/>
              </a:rPr>
              <a:t>Drivers </a:t>
            </a:r>
            <a:r>
              <a:rPr lang="en-US" sz="3600" b="1" dirty="0">
                <a:latin typeface="Times New Roman" panose="02020603050405020304" pitchFamily="18" charset="0"/>
                <a:cs typeface="Times New Roman" panose="02020603050405020304" pitchFamily="18" charset="0"/>
              </a:rPr>
              <a:t>of supply Chain </a:t>
            </a:r>
            <a:r>
              <a:rPr lang="en-US" sz="3600" b="1" dirty="0" smtClean="0">
                <a:latin typeface="Times New Roman" panose="02020603050405020304" pitchFamily="18" charset="0"/>
                <a:cs typeface="Times New Roman" panose="02020603050405020304" pitchFamily="18" charset="0"/>
              </a:rPr>
              <a:t>performance:</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Supply chain drivers enable a balance between </a:t>
            </a:r>
            <a:r>
              <a:rPr lang="en-US" sz="3600" dirty="0" smtClean="0">
                <a:latin typeface="Times New Roman" panose="02020603050405020304" pitchFamily="18" charset="0"/>
                <a:cs typeface="Times New Roman" panose="02020603050405020304" pitchFamily="18" charset="0"/>
              </a:rPr>
              <a:t>responsiveness</a:t>
            </a:r>
            <a:r>
              <a:rPr lang="en-US" sz="3600" dirty="0">
                <a:latin typeface="Times New Roman" panose="02020603050405020304" pitchFamily="18" charset="0"/>
                <a:cs typeface="Times New Roman" panose="02020603050405020304" pitchFamily="18" charset="0"/>
              </a:rPr>
              <a:t> to the customer and efficiency in supply chain that allows </a:t>
            </a:r>
            <a:r>
              <a:rPr lang="en-US" sz="3600" dirty="0" smtClean="0">
                <a:latin typeface="Times New Roman" panose="02020603050405020304" pitchFamily="18" charset="0"/>
                <a:cs typeface="Times New Roman" panose="02020603050405020304" pitchFamily="18" charset="0"/>
              </a:rPr>
              <a:t>the company </a:t>
            </a:r>
            <a:r>
              <a:rPr lang="en-US" sz="3600" dirty="0">
                <a:latin typeface="Times New Roman" panose="02020603050405020304" pitchFamily="18" charset="0"/>
                <a:cs typeface="Times New Roman" panose="02020603050405020304" pitchFamily="18" charset="0"/>
              </a:rPr>
              <a:t>to be competitive in its chosen strategic arena. </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Supply </a:t>
            </a:r>
            <a:r>
              <a:rPr lang="en-US" sz="3600" dirty="0">
                <a:latin typeface="Times New Roman" panose="02020603050405020304" pitchFamily="18" charset="0"/>
                <a:cs typeface="Times New Roman" panose="02020603050405020304" pitchFamily="18" charset="0"/>
              </a:rPr>
              <a:t>chain strategy need to be in sync with functional. strategies such as product, marketing, and </a:t>
            </a:r>
            <a:r>
              <a:rPr lang="en-US" sz="3600" dirty="0" smtClean="0">
                <a:latin typeface="Times New Roman" panose="02020603050405020304" pitchFamily="18" charset="0"/>
                <a:cs typeface="Times New Roman" panose="02020603050405020304" pitchFamily="18" charset="0"/>
              </a:rPr>
              <a:t>finance. </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There are 6 drivers interact with each other to determine the supply chain performance in terms of responsiveness and efficiency.</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4" name="Rectangle 1"/>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200" b="1" i="0" u="none" strike="noStrike" cap="none" normalizeH="0" baseline="0" smtClean="0">
                <a:ln>
                  <a:noFill/>
                </a:ln>
                <a:solidFill>
                  <a:srgbClr val="000000"/>
                </a:solidFill>
                <a:effectLst/>
                <a:latin typeface="ff7"/>
              </a:rPr>
              <a:t>Pjoso 9 `ravors altorbkt watj obkj gtjor tg `otorealo tjo</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200" b="1" i="0" u="none" strike="noStrike" cap="none" normalizeH="0" baseline="0" smtClean="0">
                <a:ln>
                  <a:noFill/>
                </a:ln>
                <a:solidFill>
                  <a:srgbClr val="000000"/>
                </a:solidFill>
                <a:effectLst/>
                <a:latin typeface="ff7"/>
              </a:rPr>
              <a:t>suppcy</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800" b="1" i="0" u="none" strike="noStrike" cap="none" normalizeH="0" baseline="0" smtClean="0">
                <a:ln>
                  <a:noFill/>
                </a:ln>
                <a:solidFill>
                  <a:srgbClr val="000000"/>
                </a:solidFill>
                <a:effectLst/>
                <a:latin typeface="ff5"/>
              </a:rPr>
              <a:t>kjbal‑s</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200" b="1" i="0" u="none" strike="noStrike" cap="none" normalizeH="0" baseline="0" smtClean="0">
                <a:ln>
                  <a:noFill/>
                </a:ln>
                <a:solidFill>
                  <a:srgbClr val="000000"/>
                </a:solidFill>
                <a:effectLst/>
                <a:latin typeface="ff7"/>
              </a:rPr>
              <a:t> porigreblko al tores gi rospglsavoloss bl`</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200" b="1" i="0" u="none" strike="noStrike" cap="none" normalizeH="0" baseline="0" smtClean="0">
                <a:ln>
                  <a:noFill/>
                </a:ln>
                <a:solidFill>
                  <a:srgbClr val="000000"/>
                </a:solidFill>
                <a:effectLst/>
                <a:latin typeface="ff7"/>
              </a:rPr>
              <a:t>oiiakaolky.</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ff4"/>
              </a:rPr>
              <a:t>•</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200" b="1" i="0" u="none" strike="noStrike" cap="none" normalizeH="0" baseline="0" smtClean="0">
                <a:ln>
                  <a:noFill/>
                </a:ln>
                <a:solidFill>
                  <a:srgbClr val="000000"/>
                </a:solidFill>
                <a:effectLst/>
                <a:latin typeface="ff7"/>
              </a:rPr>
              <a:t>Pjo mgbc as tg strukturo tjo `ravors tg bkjaovo tjo `osaro` covoc</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200" b="1" i="0" u="none" strike="noStrike" cap="none" normalizeH="0" baseline="0" smtClean="0">
                <a:ln>
                  <a:noFill/>
                </a:ln>
                <a:solidFill>
                  <a:srgbClr val="000000"/>
                </a:solidFill>
                <a:effectLst/>
                <a:latin typeface="ff7"/>
              </a:rPr>
              <a:t>gi rospglsavoloss bt tjo cgwost pgssafco kgst.</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Source Sans Pro"/>
              </a:rPr>
              <a:t>  </a:t>
            </a:r>
            <a:r>
              <a:rPr kumimoji="0" lang="en-US" altLang="en-US" sz="1900" b="0" i="0" u="none" strike="noStrike" cap="none" normalizeH="0" baseline="0" smtClean="0">
                <a:ln>
                  <a:noFill/>
                </a:ln>
                <a:solidFill>
                  <a:srgbClr val="000000"/>
                </a:solidFill>
                <a:effectLst/>
                <a:latin typeface="Source Sans Pro"/>
              </a:rPr>
              <a:t> </a:t>
            </a:r>
            <a:r>
              <a:rPr kumimoji="0" lang="en-US" altLang="en-US" sz="1200" b="0" i="0" u="none" strike="noStrike" cap="none" normalizeH="0" baseline="0" smtClean="0">
                <a:ln>
                  <a:noFill/>
                </a:ln>
                <a:solidFill>
                  <a:srgbClr val="000000"/>
                </a:solidFill>
                <a:effectLst/>
                <a:latin typeface="Source Sans Pro"/>
              </a:rPr>
              <a:t>      </a:t>
            </a:r>
          </a:p>
        </p:txBody>
      </p:sp>
      <p:sp>
        <p:nvSpPr>
          <p:cNvPr id="5" name="AutoShape 2" descr="https://html.scribdassets.com/6a4m0010e886c081/images/5-2e4ad7c77f.jpg"/>
          <p:cNvSpPr>
            <a:spLocks noChangeAspect="1" noChangeArrowheads="1"/>
          </p:cNvSpPr>
          <p:nvPr/>
        </p:nvSpPr>
        <p:spPr bwMode="auto">
          <a:xfrm>
            <a:off x="42863" y="9212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93118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endParaRPr lang="en-US" dirty="0" smtClean="0"/>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ROLE </a:t>
            </a:r>
            <a:r>
              <a:rPr lang="en-US" dirty="0">
                <a:latin typeface="Times New Roman" panose="02020603050405020304" pitchFamily="18" charset="0"/>
                <a:cs typeface="Times New Roman" panose="02020603050405020304" pitchFamily="18" charset="0"/>
              </a:rPr>
              <a:t>IN THE COMPETITIVE STRATEGY</a:t>
            </a:r>
          </a:p>
          <a:p>
            <a:pPr marL="0" indent="0">
              <a:buNone/>
            </a:pPr>
            <a:r>
              <a:rPr lang="en-US" dirty="0">
                <a:latin typeface="Times New Roman" panose="02020603050405020304" pitchFamily="18" charset="0"/>
                <a:cs typeface="Times New Roman" panose="02020603050405020304" pitchFamily="18" charset="0"/>
              </a:rPr>
              <a:t>Information is an important driver that companies have used to become both </a:t>
            </a:r>
            <a:r>
              <a:rPr lang="en-US" dirty="0" smtClean="0">
                <a:latin typeface="Times New Roman" panose="02020603050405020304" pitchFamily="18" charset="0"/>
                <a:cs typeface="Times New Roman" panose="02020603050405020304" pitchFamily="18" charset="0"/>
              </a:rPr>
              <a:t>more efficient </a:t>
            </a:r>
            <a:r>
              <a:rPr lang="en-US" dirty="0">
                <a:latin typeface="Times New Roman" panose="02020603050405020304" pitchFamily="18" charset="0"/>
                <a:cs typeface="Times New Roman" panose="02020603050405020304" pitchFamily="18" charset="0"/>
              </a:rPr>
              <a:t>and more responsive. The tremendous growth of the importance of </a:t>
            </a:r>
            <a:r>
              <a:rPr lang="en-US" dirty="0" smtClean="0">
                <a:latin typeface="Times New Roman" panose="02020603050405020304" pitchFamily="18" charset="0"/>
                <a:cs typeface="Times New Roman" panose="02020603050405020304" pitchFamily="18" charset="0"/>
              </a:rPr>
              <a:t>information technology </a:t>
            </a:r>
            <a:r>
              <a:rPr lang="en-US" dirty="0">
                <a:latin typeface="Times New Roman" panose="02020603050405020304" pitchFamily="18" charset="0"/>
                <a:cs typeface="Times New Roman" panose="02020603050405020304" pitchFamily="18" charset="0"/>
              </a:rPr>
              <a:t>is a testimony to the impact that information can have on improving </a:t>
            </a:r>
            <a:r>
              <a:rPr lang="en-US" dirty="0" smtClean="0">
                <a:latin typeface="Times New Roman" panose="02020603050405020304" pitchFamily="18" charset="0"/>
                <a:cs typeface="Times New Roman" panose="02020603050405020304" pitchFamily="18" charset="0"/>
              </a:rPr>
              <a:t>a company</a:t>
            </a:r>
            <a:r>
              <a:rPr lang="en-US" dirty="0">
                <a:latin typeface="Times New Roman" panose="02020603050405020304" pitchFamily="18" charset="0"/>
                <a:cs typeface="Times New Roman" panose="02020603050405020304" pitchFamily="18" charset="0"/>
              </a:rPr>
              <a:t>. Like all the other drivers, however, even with information, companies </a:t>
            </a:r>
            <a:r>
              <a:rPr lang="en-US" dirty="0" smtClean="0">
                <a:latin typeface="Times New Roman" panose="02020603050405020304" pitchFamily="18" charset="0"/>
                <a:cs typeface="Times New Roman" panose="02020603050405020304" pitchFamily="18" charset="0"/>
              </a:rPr>
              <a:t>reach a </a:t>
            </a:r>
            <a:r>
              <a:rPr lang="en-US" dirty="0">
                <a:latin typeface="Times New Roman" panose="02020603050405020304" pitchFamily="18" charset="0"/>
                <a:cs typeface="Times New Roman" panose="02020603050405020304" pitchFamily="18" charset="0"/>
              </a:rPr>
              <a:t>point when they must make the trade-off between efficiency and responsiveness.</a:t>
            </a:r>
          </a:p>
          <a:p>
            <a:pPr marL="0" indent="0">
              <a:buNone/>
            </a:pPr>
            <a:r>
              <a:rPr lang="en-US" dirty="0">
                <a:latin typeface="Times New Roman" panose="02020603050405020304" pitchFamily="18" charset="0"/>
                <a:cs typeface="Times New Roman" panose="02020603050405020304" pitchFamily="18" charset="0"/>
              </a:rPr>
              <a:t>Another key decision involves what information is most valuable in reducing cost </a:t>
            </a:r>
            <a:r>
              <a:rPr lang="en-US" dirty="0" smtClean="0">
                <a:latin typeface="Times New Roman" panose="02020603050405020304" pitchFamily="18" charset="0"/>
                <a:cs typeface="Times New Roman" panose="02020603050405020304" pitchFamily="18" charset="0"/>
              </a:rPr>
              <a:t>and improving </a:t>
            </a:r>
            <a:r>
              <a:rPr lang="en-US" dirty="0">
                <a:latin typeface="Times New Roman" panose="02020603050405020304" pitchFamily="18" charset="0"/>
                <a:cs typeface="Times New Roman" panose="02020603050405020304" pitchFamily="18" charset="0"/>
              </a:rPr>
              <a:t>responsiveness within a supply chain. This decision will vary depending on </a:t>
            </a:r>
            <a:r>
              <a:rPr lang="en-US" dirty="0" smtClean="0">
                <a:latin typeface="Times New Roman" panose="02020603050405020304" pitchFamily="18" charset="0"/>
                <a:cs typeface="Times New Roman" panose="02020603050405020304" pitchFamily="18" charset="0"/>
              </a:rPr>
              <a:t>the supply </a:t>
            </a:r>
            <a:r>
              <a:rPr lang="en-US" dirty="0">
                <a:latin typeface="Times New Roman" panose="02020603050405020304" pitchFamily="18" charset="0"/>
                <a:cs typeface="Times New Roman" panose="02020603050405020304" pitchFamily="18" charset="0"/>
              </a:rPr>
              <a:t>chain structure and the market segments served. Some companies, for </a:t>
            </a:r>
            <a:r>
              <a:rPr lang="en-US" dirty="0" smtClean="0">
                <a:latin typeface="Times New Roman" panose="02020603050405020304" pitchFamily="18" charset="0"/>
                <a:cs typeface="Times New Roman" panose="02020603050405020304" pitchFamily="18" charset="0"/>
              </a:rPr>
              <a:t>example, target </a:t>
            </a:r>
            <a:r>
              <a:rPr lang="en-US" dirty="0">
                <a:latin typeface="Times New Roman" panose="02020603050405020304" pitchFamily="18" charset="0"/>
                <a:cs typeface="Times New Roman" panose="02020603050405020304" pitchFamily="18" charset="0"/>
              </a:rPr>
              <a:t>customers who require customized products that carry a premium price tag. </a:t>
            </a:r>
            <a:r>
              <a:rPr lang="en-US" dirty="0" smtClean="0">
                <a:latin typeface="Times New Roman" panose="02020603050405020304" pitchFamily="18" charset="0"/>
                <a:cs typeface="Times New Roman" panose="02020603050405020304" pitchFamily="18" charset="0"/>
              </a:rPr>
              <a:t>These companies </a:t>
            </a:r>
            <a:r>
              <a:rPr lang="en-US" dirty="0">
                <a:latin typeface="Times New Roman" panose="02020603050405020304" pitchFamily="18" charset="0"/>
                <a:cs typeface="Times New Roman" panose="02020603050405020304" pitchFamily="18" charset="0"/>
              </a:rPr>
              <a:t>might find that investments in information allow them to respond </a:t>
            </a:r>
            <a:r>
              <a:rPr lang="en-US" dirty="0" smtClean="0">
                <a:latin typeface="Times New Roman" panose="02020603050405020304" pitchFamily="18" charset="0"/>
                <a:cs typeface="Times New Roman" panose="02020603050405020304" pitchFamily="18" charset="0"/>
              </a:rPr>
              <a:t>more quickly </a:t>
            </a:r>
            <a:r>
              <a:rPr lang="en-US" dirty="0">
                <a:latin typeface="Times New Roman" panose="02020603050405020304" pitchFamily="18" charset="0"/>
                <a:cs typeface="Times New Roman" panose="02020603050405020304" pitchFamily="18" charset="0"/>
              </a:rPr>
              <a:t>to their customers.</a:t>
            </a:r>
          </a:p>
        </p:txBody>
      </p:sp>
    </p:spTree>
    <p:extLst>
      <p:ext uri="{BB962C8B-B14F-4D97-AF65-F5344CB8AC3E}">
        <p14:creationId xmlns:p14="http://schemas.microsoft.com/office/powerpoint/2010/main" val="3099822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Sourcing:	</a:t>
            </a:r>
          </a:p>
          <a:p>
            <a:pPr marL="0" indent="0">
              <a:buNone/>
            </a:pPr>
            <a:r>
              <a:rPr lang="en-US" b="1" dirty="0" smtClean="0">
                <a:latin typeface="Times New Roman" panose="02020603050405020304" pitchFamily="18" charset="0"/>
                <a:cs typeface="Times New Roman" panose="02020603050405020304" pitchFamily="18" charset="0"/>
              </a:rPr>
              <a:t>ROLE </a:t>
            </a:r>
            <a:r>
              <a:rPr lang="en-US" b="1" dirty="0">
                <a:latin typeface="Times New Roman" panose="02020603050405020304" pitchFamily="18" charset="0"/>
                <a:cs typeface="Times New Roman" panose="02020603050405020304" pitchFamily="18" charset="0"/>
              </a:rPr>
              <a:t>IN THE SUPPLY CHAIN</a:t>
            </a:r>
          </a:p>
          <a:p>
            <a:r>
              <a:rPr lang="en-US" i="1" dirty="0">
                <a:latin typeface="Times New Roman" panose="02020603050405020304" pitchFamily="18" charset="0"/>
                <a:cs typeface="Times New Roman" panose="02020603050405020304" pitchFamily="18" charset="0"/>
              </a:rPr>
              <a:t>Sourcing </a:t>
            </a:r>
            <a:r>
              <a:rPr lang="en-US" dirty="0">
                <a:latin typeface="Times New Roman" panose="02020603050405020304" pitchFamily="18" charset="0"/>
                <a:cs typeface="Times New Roman" panose="02020603050405020304" pitchFamily="18" charset="0"/>
              </a:rPr>
              <a:t>is the set of business processes required to purchase goods and </a:t>
            </a:r>
            <a:r>
              <a:rPr lang="en-US" dirty="0" smtClean="0">
                <a:latin typeface="Times New Roman" panose="02020603050405020304" pitchFamily="18" charset="0"/>
                <a:cs typeface="Times New Roman" panose="02020603050405020304" pitchFamily="18" charset="0"/>
              </a:rPr>
              <a:t>services. Managers </a:t>
            </a:r>
            <a:r>
              <a:rPr lang="en-US" dirty="0">
                <a:latin typeface="Times New Roman" panose="02020603050405020304" pitchFamily="18" charset="0"/>
                <a:cs typeface="Times New Roman" panose="02020603050405020304" pitchFamily="18" charset="0"/>
              </a:rPr>
              <a:t>must first decide which tasks will be outsourced and those that will be </a:t>
            </a:r>
            <a:r>
              <a:rPr lang="en-US" dirty="0" smtClean="0">
                <a:latin typeface="Times New Roman" panose="02020603050405020304" pitchFamily="18" charset="0"/>
                <a:cs typeface="Times New Roman" panose="02020603050405020304" pitchFamily="18" charset="0"/>
              </a:rPr>
              <a:t>performed within </a:t>
            </a:r>
            <a:r>
              <a:rPr lang="en-US" dirty="0">
                <a:latin typeface="Times New Roman" panose="02020603050405020304" pitchFamily="18" charset="0"/>
                <a:cs typeface="Times New Roman" panose="02020603050405020304" pitchFamily="18" charset="0"/>
              </a:rPr>
              <a:t>the firm. For each outsourced task, the manager must decide whether </a:t>
            </a:r>
            <a:r>
              <a:rPr lang="en-US" dirty="0" smtClean="0">
                <a:latin typeface="Times New Roman" panose="02020603050405020304" pitchFamily="18" charset="0"/>
                <a:cs typeface="Times New Roman" panose="02020603050405020304" pitchFamily="18" charset="0"/>
              </a:rPr>
              <a:t>to source </a:t>
            </a:r>
            <a:r>
              <a:rPr lang="en-US" dirty="0">
                <a:latin typeface="Times New Roman" panose="02020603050405020304" pitchFamily="18" charset="0"/>
                <a:cs typeface="Times New Roman" panose="02020603050405020304" pitchFamily="18" charset="0"/>
              </a:rPr>
              <a:t>from a single supplier or a portfolio of suppliers. If a portfolio of multiple </a:t>
            </a:r>
            <a:r>
              <a:rPr lang="en-US" dirty="0" smtClean="0">
                <a:latin typeface="Times New Roman" panose="02020603050405020304" pitchFamily="18" charset="0"/>
                <a:cs typeface="Times New Roman" panose="02020603050405020304" pitchFamily="18" charset="0"/>
              </a:rPr>
              <a:t>suppliers is </a:t>
            </a:r>
            <a:r>
              <a:rPr lang="en-US" dirty="0">
                <a:latin typeface="Times New Roman" panose="02020603050405020304" pitchFamily="18" charset="0"/>
                <a:cs typeface="Times New Roman" panose="02020603050405020304" pitchFamily="18" charset="0"/>
              </a:rPr>
              <a:t>to be carried, then the role of each supplier in the portfolio must be clarified.</a:t>
            </a:r>
          </a:p>
          <a:p>
            <a:r>
              <a:rPr lang="en-US" dirty="0">
                <a:latin typeface="Times New Roman" panose="02020603050405020304" pitchFamily="18" charset="0"/>
                <a:cs typeface="Times New Roman" panose="02020603050405020304" pitchFamily="18" charset="0"/>
              </a:rPr>
              <a:t>The next step is to identify the set of criteria that will be used to select suppliers </a:t>
            </a:r>
            <a:r>
              <a:rPr lang="en-US" dirty="0" smtClean="0">
                <a:latin typeface="Times New Roman" panose="02020603050405020304" pitchFamily="18" charset="0"/>
                <a:cs typeface="Times New Roman" panose="02020603050405020304" pitchFamily="18" charset="0"/>
              </a:rPr>
              <a:t>and measure </a:t>
            </a:r>
            <a:r>
              <a:rPr lang="en-US" dirty="0">
                <a:latin typeface="Times New Roman" panose="02020603050405020304" pitchFamily="18" charset="0"/>
                <a:cs typeface="Times New Roman" panose="02020603050405020304" pitchFamily="18" charset="0"/>
              </a:rPr>
              <a:t>their performance. Managers then select suppliers and negotiate </a:t>
            </a:r>
            <a:r>
              <a:rPr lang="en-US" dirty="0" smtClean="0">
                <a:latin typeface="Times New Roman" panose="02020603050405020304" pitchFamily="18" charset="0"/>
                <a:cs typeface="Times New Roman" panose="02020603050405020304" pitchFamily="18" charset="0"/>
              </a:rPr>
              <a:t>contracts with </a:t>
            </a:r>
            <a:r>
              <a:rPr lang="en-US" dirty="0">
                <a:latin typeface="Times New Roman" panose="02020603050405020304" pitchFamily="18" charset="0"/>
                <a:cs typeface="Times New Roman" panose="02020603050405020304" pitchFamily="18" charset="0"/>
              </a:rPr>
              <a:t>them. Contracts define the role of each supply source and should be structured </a:t>
            </a:r>
            <a:r>
              <a:rPr lang="en-US" dirty="0" smtClean="0">
                <a:latin typeface="Times New Roman" panose="02020603050405020304" pitchFamily="18" charset="0"/>
                <a:cs typeface="Times New Roman" panose="02020603050405020304" pitchFamily="18" charset="0"/>
              </a:rPr>
              <a:t>to improve </a:t>
            </a:r>
            <a:r>
              <a:rPr lang="en-US" dirty="0">
                <a:latin typeface="Times New Roman" panose="02020603050405020304" pitchFamily="18" charset="0"/>
                <a:cs typeface="Times New Roman" panose="02020603050405020304" pitchFamily="18" charset="0"/>
              </a:rPr>
              <a:t>supply chain performance and minimize information distortion from </a:t>
            </a:r>
            <a:r>
              <a:rPr lang="en-US" dirty="0" smtClean="0">
                <a:latin typeface="Times New Roman" panose="02020603050405020304" pitchFamily="18" charset="0"/>
                <a:cs typeface="Times New Roman" panose="02020603050405020304" pitchFamily="18" charset="0"/>
              </a:rPr>
              <a:t>one stage </a:t>
            </a:r>
            <a:r>
              <a:rPr lang="en-US" dirty="0">
                <a:latin typeface="Times New Roman" panose="02020603050405020304" pitchFamily="18" charset="0"/>
                <a:cs typeface="Times New Roman" panose="02020603050405020304" pitchFamily="18" charset="0"/>
              </a:rPr>
              <a:t>to the next. Once suppliers and contracts are in place, procurement </a:t>
            </a:r>
            <a:r>
              <a:rPr lang="en-US" dirty="0" smtClean="0">
                <a:latin typeface="Times New Roman" panose="02020603050405020304" pitchFamily="18" charset="0"/>
                <a:cs typeface="Times New Roman" panose="02020603050405020304" pitchFamily="18" charset="0"/>
              </a:rPr>
              <a:t>processes that </a:t>
            </a:r>
            <a:r>
              <a:rPr lang="en-US" dirty="0">
                <a:latin typeface="Times New Roman" panose="02020603050405020304" pitchFamily="18" charset="0"/>
                <a:cs typeface="Times New Roman" panose="02020603050405020304" pitchFamily="18" charset="0"/>
              </a:rPr>
              <a:t>facilitate the placement and delivery of orders play a major role.</a:t>
            </a:r>
          </a:p>
        </p:txBody>
      </p:sp>
    </p:spTree>
    <p:extLst>
      <p:ext uri="{BB962C8B-B14F-4D97-AF65-F5344CB8AC3E}">
        <p14:creationId xmlns:p14="http://schemas.microsoft.com/office/powerpoint/2010/main" val="2873713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endParaRPr lang="en-US" b="1" dirty="0" smtClean="0"/>
          </a:p>
          <a:p>
            <a:pPr marL="0" indent="0">
              <a:buNone/>
            </a:pPr>
            <a:r>
              <a:rPr lang="en-US" b="1" dirty="0"/>
              <a:t>	</a:t>
            </a:r>
            <a:r>
              <a:rPr lang="en-US" b="1" dirty="0" smtClean="0">
                <a:latin typeface="Times New Roman" panose="02020603050405020304" pitchFamily="18" charset="0"/>
                <a:cs typeface="Times New Roman" panose="02020603050405020304" pitchFamily="18" charset="0"/>
              </a:rPr>
              <a:t>ROLE </a:t>
            </a:r>
            <a:r>
              <a:rPr lang="en-US" b="1" dirty="0">
                <a:latin typeface="Times New Roman" panose="02020603050405020304" pitchFamily="18" charset="0"/>
                <a:cs typeface="Times New Roman" panose="02020603050405020304" pitchFamily="18" charset="0"/>
              </a:rPr>
              <a:t>IN THE COMPETITIVE STRATEGY</a:t>
            </a:r>
          </a:p>
          <a:p>
            <a:pPr marL="0" indent="0">
              <a:buNone/>
            </a:pPr>
            <a:r>
              <a:rPr lang="en-US" dirty="0">
                <a:latin typeface="Times New Roman" panose="02020603050405020304" pitchFamily="18" charset="0"/>
                <a:cs typeface="Times New Roman" panose="02020603050405020304" pitchFamily="18" charset="0"/>
              </a:rPr>
              <a:t>Sourcing decisions are crucial because they affect the level of efficiency and </a:t>
            </a:r>
            <a:r>
              <a:rPr lang="en-US" dirty="0" smtClean="0">
                <a:latin typeface="Times New Roman" panose="02020603050405020304" pitchFamily="18" charset="0"/>
                <a:cs typeface="Times New Roman" panose="02020603050405020304" pitchFamily="18" charset="0"/>
              </a:rPr>
              <a:t>responsiveness the </a:t>
            </a:r>
            <a:r>
              <a:rPr lang="en-US" dirty="0">
                <a:latin typeface="Times New Roman" panose="02020603050405020304" pitchFamily="18" charset="0"/>
                <a:cs typeface="Times New Roman" panose="02020603050405020304" pitchFamily="18" charset="0"/>
              </a:rPr>
              <a:t>supply chain can achieve. </a:t>
            </a:r>
            <a:r>
              <a:rPr lang="en-US" b="1" dirty="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some instance, firms outsource to </a:t>
            </a:r>
            <a:r>
              <a:rPr lang="en-US" dirty="0" smtClean="0">
                <a:latin typeface="Times New Roman" panose="02020603050405020304" pitchFamily="18" charset="0"/>
                <a:cs typeface="Times New Roman" panose="02020603050405020304" pitchFamily="18" charset="0"/>
              </a:rPr>
              <a:t>responsive third </a:t>
            </a:r>
            <a:r>
              <a:rPr lang="en-US" dirty="0">
                <a:latin typeface="Times New Roman" panose="02020603050405020304" pitchFamily="18" charset="0"/>
                <a:cs typeface="Times New Roman" panose="02020603050405020304" pitchFamily="18" charset="0"/>
              </a:rPr>
              <a:t>parties if it is too expensive for them to develop this responsiveness on their own.</a:t>
            </a:r>
          </a:p>
          <a:p>
            <a:r>
              <a:rPr lang="en-US" dirty="0">
                <a:latin typeface="Times New Roman" panose="02020603050405020304" pitchFamily="18" charset="0"/>
                <a:cs typeface="Times New Roman" panose="02020603050405020304" pitchFamily="18" charset="0"/>
              </a:rPr>
              <a:t>An example is the outsourcing of next-day delivery by all firms to a few package </a:t>
            </a:r>
            <a:r>
              <a:rPr lang="en-US" dirty="0" smtClean="0">
                <a:latin typeface="Times New Roman" panose="02020603050405020304" pitchFamily="18" charset="0"/>
                <a:cs typeface="Times New Roman" panose="02020603050405020304" pitchFamily="18" charset="0"/>
              </a:rPr>
              <a:t>carriers because </a:t>
            </a:r>
            <a:r>
              <a:rPr lang="en-US" dirty="0">
                <a:latin typeface="Times New Roman" panose="02020603050405020304" pitchFamily="18" charset="0"/>
                <a:cs typeface="Times New Roman" panose="02020603050405020304" pitchFamily="18" charset="0"/>
              </a:rPr>
              <a:t>it is too expensive for a firm to develop next-day delivery capability </a:t>
            </a:r>
            <a:r>
              <a:rPr lang="en-US" dirty="0" smtClean="0">
                <a:latin typeface="Times New Roman" panose="02020603050405020304" pitchFamily="18" charset="0"/>
                <a:cs typeface="Times New Roman" panose="02020603050405020304" pitchFamily="18" charset="0"/>
              </a:rPr>
              <a:t>on its </a:t>
            </a:r>
            <a:r>
              <a:rPr lang="en-US" dirty="0">
                <a:latin typeface="Times New Roman" panose="02020603050405020304" pitchFamily="18" charset="0"/>
                <a:cs typeface="Times New Roman" panose="02020603050405020304" pitchFamily="18" charset="0"/>
              </a:rPr>
              <a:t>own. In other instances firms have kept the responsive process in-house, to </a:t>
            </a:r>
            <a:r>
              <a:rPr lang="en-US" dirty="0" smtClean="0">
                <a:latin typeface="Times New Roman" panose="02020603050405020304" pitchFamily="18" charset="0"/>
                <a:cs typeface="Times New Roman" panose="02020603050405020304" pitchFamily="18" charset="0"/>
              </a:rPr>
              <a:t>maintain control</a:t>
            </a:r>
            <a:r>
              <a:rPr lang="en-US" dirty="0">
                <a:latin typeface="Times New Roman" panose="02020603050405020304" pitchFamily="18" charset="0"/>
                <a:cs typeface="Times New Roman" panose="02020603050405020304" pitchFamily="18" charset="0"/>
              </a:rPr>
              <a:t>. An example of this is Benetton, which keeps the dyeing of knit </a:t>
            </a:r>
            <a:r>
              <a:rPr lang="en-US" dirty="0" smtClean="0">
                <a:latin typeface="Times New Roman" panose="02020603050405020304" pitchFamily="18" charset="0"/>
                <a:cs typeface="Times New Roman" panose="02020603050405020304" pitchFamily="18" charset="0"/>
              </a:rPr>
              <a:t>garments in-house </a:t>
            </a:r>
            <a:r>
              <a:rPr lang="en-US" dirty="0">
                <a:latin typeface="Times New Roman" panose="02020603050405020304" pitchFamily="18" charset="0"/>
                <a:cs typeface="Times New Roman" panose="02020603050405020304" pitchFamily="18" charset="0"/>
              </a:rPr>
              <a:t>so it can respond quickly to orders as they arrive. Firms also outsource </a:t>
            </a:r>
            <a:r>
              <a:rPr lang="en-US" dirty="0" smtClean="0">
                <a:latin typeface="Times New Roman" panose="02020603050405020304" pitchFamily="18" charset="0"/>
                <a:cs typeface="Times New Roman" panose="02020603050405020304" pitchFamily="18" charset="0"/>
              </a:rPr>
              <a:t>for efficiency </a:t>
            </a:r>
            <a:r>
              <a:rPr lang="en-US" dirty="0">
                <a:latin typeface="Times New Roman" panose="02020603050405020304" pitchFamily="18" charset="0"/>
                <a:cs typeface="Times New Roman" panose="02020603050405020304" pitchFamily="18" charset="0"/>
              </a:rPr>
              <a:t>if the third party can achieve significant economies of scale or has a </a:t>
            </a:r>
            <a:r>
              <a:rPr lang="en-US" dirty="0" smtClean="0">
                <a:latin typeface="Times New Roman" panose="02020603050405020304" pitchFamily="18" charset="0"/>
                <a:cs typeface="Times New Roman" panose="02020603050405020304" pitchFamily="18" charset="0"/>
              </a:rPr>
              <a:t>lower underlying </a:t>
            </a:r>
            <a:r>
              <a:rPr lang="en-US" dirty="0">
                <a:latin typeface="Times New Roman" panose="02020603050405020304" pitchFamily="18" charset="0"/>
                <a:cs typeface="Times New Roman" panose="02020603050405020304" pitchFamily="18" charset="0"/>
              </a:rPr>
              <a:t>cost structure for other reasons. Outsourcing decisions should be driven </a:t>
            </a:r>
            <a:r>
              <a:rPr lang="en-US" dirty="0" smtClean="0">
                <a:latin typeface="Times New Roman" panose="02020603050405020304" pitchFamily="18" charset="0"/>
                <a:cs typeface="Times New Roman" panose="02020603050405020304" pitchFamily="18" charset="0"/>
              </a:rPr>
              <a:t>by the </a:t>
            </a:r>
            <a:r>
              <a:rPr lang="en-US" dirty="0">
                <a:latin typeface="Times New Roman" panose="02020603050405020304" pitchFamily="18" charset="0"/>
                <a:cs typeface="Times New Roman" panose="02020603050405020304" pitchFamily="18" charset="0"/>
              </a:rPr>
              <a:t>desire for growth in total supply chain profitability.</a:t>
            </a:r>
          </a:p>
        </p:txBody>
      </p:sp>
    </p:spTree>
    <p:extLst>
      <p:ext uri="{BB962C8B-B14F-4D97-AF65-F5344CB8AC3E}">
        <p14:creationId xmlns:p14="http://schemas.microsoft.com/office/powerpoint/2010/main" val="3752678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Pricing:</a:t>
            </a:r>
          </a:p>
          <a:p>
            <a:pPr marL="0" indent="0">
              <a:buNone/>
            </a:pPr>
            <a:r>
              <a:rPr lang="en-US" dirty="0" smtClean="0">
                <a:latin typeface="Times New Roman" panose="02020603050405020304" pitchFamily="18" charset="0"/>
                <a:cs typeface="Times New Roman" panose="02020603050405020304" pitchFamily="18" charset="0"/>
              </a:rPr>
              <a:t>ROLE </a:t>
            </a:r>
            <a:r>
              <a:rPr lang="en-US" dirty="0">
                <a:latin typeface="Times New Roman" panose="02020603050405020304" pitchFamily="18" charset="0"/>
                <a:cs typeface="Times New Roman" panose="02020603050405020304" pitchFamily="18" charset="0"/>
              </a:rPr>
              <a:t>IN THE SUPPLY CHAIN</a:t>
            </a:r>
          </a:p>
          <a:p>
            <a:pPr marL="0" indent="0">
              <a:buNone/>
            </a:pPr>
            <a:r>
              <a:rPr lang="en-US" dirty="0">
                <a:latin typeface="Times New Roman" panose="02020603050405020304" pitchFamily="18" charset="0"/>
                <a:cs typeface="Times New Roman" panose="02020603050405020304" pitchFamily="18" charset="0"/>
              </a:rPr>
              <a:t>Pricing is the process by which a firm decides how much to charge customers for its </a:t>
            </a:r>
            <a:r>
              <a:rPr lang="en-US" dirty="0" smtClean="0">
                <a:latin typeface="Times New Roman" panose="02020603050405020304" pitchFamily="18" charset="0"/>
                <a:cs typeface="Times New Roman" panose="02020603050405020304" pitchFamily="18" charset="0"/>
              </a:rPr>
              <a:t>goods and </a:t>
            </a:r>
            <a:r>
              <a:rPr lang="en-US" dirty="0">
                <a:latin typeface="Times New Roman" panose="02020603050405020304" pitchFamily="18" charset="0"/>
                <a:cs typeface="Times New Roman" panose="02020603050405020304" pitchFamily="18" charset="0"/>
              </a:rPr>
              <a:t>services. Pricing affects the customer segments that choose to buy the product, as </a:t>
            </a:r>
            <a:r>
              <a:rPr lang="en-US" dirty="0" smtClean="0">
                <a:latin typeface="Times New Roman" panose="02020603050405020304" pitchFamily="18" charset="0"/>
                <a:cs typeface="Times New Roman" panose="02020603050405020304" pitchFamily="18" charset="0"/>
              </a:rPr>
              <a:t>well as </a:t>
            </a:r>
            <a:r>
              <a:rPr lang="en-US" dirty="0">
                <a:latin typeface="Times New Roman" panose="02020603050405020304" pitchFamily="18" charset="0"/>
                <a:cs typeface="Times New Roman" panose="02020603050405020304" pitchFamily="18" charset="0"/>
              </a:rPr>
              <a:t>the customer's expectations. This directly affects the supply chain in terms of the </a:t>
            </a:r>
            <a:r>
              <a:rPr lang="en-US" dirty="0" smtClean="0">
                <a:latin typeface="Times New Roman" panose="02020603050405020304" pitchFamily="18" charset="0"/>
                <a:cs typeface="Times New Roman" panose="02020603050405020304" pitchFamily="18" charset="0"/>
              </a:rPr>
              <a:t>level of </a:t>
            </a:r>
            <a:r>
              <a:rPr lang="en-US" dirty="0">
                <a:latin typeface="Times New Roman" panose="02020603050405020304" pitchFamily="18" charset="0"/>
                <a:cs typeface="Times New Roman" panose="02020603050405020304" pitchFamily="18" charset="0"/>
              </a:rPr>
              <a:t>responsiveness required as well as the demand profile that the supply chain attempts </a:t>
            </a:r>
            <a:r>
              <a:rPr lang="en-US" dirty="0" smtClean="0">
                <a:latin typeface="Times New Roman" panose="02020603050405020304" pitchFamily="18" charset="0"/>
                <a:cs typeface="Times New Roman" panose="02020603050405020304" pitchFamily="18" charset="0"/>
              </a:rPr>
              <a:t>to serve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Pricing </a:t>
            </a:r>
            <a:r>
              <a:rPr lang="en-US" dirty="0">
                <a:latin typeface="Times New Roman" panose="02020603050405020304" pitchFamily="18" charset="0"/>
                <a:cs typeface="Times New Roman" panose="02020603050405020304" pitchFamily="18" charset="0"/>
              </a:rPr>
              <a:t>is also a lever that can be used to match supply and demand. Short-term </a:t>
            </a:r>
            <a:r>
              <a:rPr lang="en-US" dirty="0" smtClean="0">
                <a:latin typeface="Times New Roman" panose="02020603050405020304" pitchFamily="18" charset="0"/>
                <a:cs typeface="Times New Roman" panose="02020603050405020304" pitchFamily="18" charset="0"/>
              </a:rPr>
              <a:t>discounts can </a:t>
            </a:r>
            <a:r>
              <a:rPr lang="en-US" dirty="0">
                <a:latin typeface="Times New Roman" panose="02020603050405020304" pitchFamily="18" charset="0"/>
                <a:cs typeface="Times New Roman" panose="02020603050405020304" pitchFamily="18" charset="0"/>
              </a:rPr>
              <a:t>be used to eliminate supply surpluses or decrease seasonal demand spikes </a:t>
            </a:r>
            <a:r>
              <a:rPr lang="en-US" dirty="0" smtClean="0">
                <a:latin typeface="Times New Roman" panose="02020603050405020304" pitchFamily="18" charset="0"/>
                <a:cs typeface="Times New Roman" panose="02020603050405020304" pitchFamily="18" charset="0"/>
              </a:rPr>
              <a:t>by moving </a:t>
            </a:r>
            <a:r>
              <a:rPr lang="en-US" dirty="0">
                <a:latin typeface="Times New Roman" panose="02020603050405020304" pitchFamily="18" charset="0"/>
                <a:cs typeface="Times New Roman" panose="02020603050405020304" pitchFamily="18" charset="0"/>
              </a:rPr>
              <a:t>some of the demand forward. In short, pricing is one of the most significant </a:t>
            </a:r>
            <a:r>
              <a:rPr lang="en-US" dirty="0" smtClean="0">
                <a:latin typeface="Times New Roman" panose="02020603050405020304" pitchFamily="18" charset="0"/>
                <a:cs typeface="Times New Roman" panose="02020603050405020304" pitchFamily="18" charset="0"/>
              </a:rPr>
              <a:t>factors that </a:t>
            </a:r>
            <a:r>
              <a:rPr lang="en-US" dirty="0">
                <a:latin typeface="Times New Roman" panose="02020603050405020304" pitchFamily="18" charset="0"/>
                <a:cs typeface="Times New Roman" panose="02020603050405020304" pitchFamily="18" charset="0"/>
              </a:rPr>
              <a:t>affect the level and type of demand that the supply chain will face.</a:t>
            </a:r>
          </a:p>
        </p:txBody>
      </p:sp>
    </p:spTree>
    <p:extLst>
      <p:ext uri="{BB962C8B-B14F-4D97-AF65-F5344CB8AC3E}">
        <p14:creationId xmlns:p14="http://schemas.microsoft.com/office/powerpoint/2010/main" val="3486978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endParaRPr lang="en-US" dirty="0" smtClean="0"/>
          </a:p>
          <a:p>
            <a:pPr marL="0" indent="0">
              <a:buNone/>
            </a:pPr>
            <a:r>
              <a:rPr lang="en-US" smtClean="0">
                <a:latin typeface="Times New Roman" panose="02020603050405020304" pitchFamily="18" charset="0"/>
                <a:cs typeface="Times New Roman" panose="02020603050405020304" pitchFamily="18" charset="0"/>
              </a:rPr>
              <a:t>	ROLE </a:t>
            </a:r>
            <a:r>
              <a:rPr lang="en-US" dirty="0">
                <a:latin typeface="Times New Roman" panose="02020603050405020304" pitchFamily="18" charset="0"/>
                <a:cs typeface="Times New Roman" panose="02020603050405020304" pitchFamily="18" charset="0"/>
              </a:rPr>
              <a:t>IN THE COMPETITIVE STRATEGY</a:t>
            </a:r>
          </a:p>
          <a:p>
            <a:pPr marL="0" indent="0">
              <a:buNone/>
            </a:pPr>
            <a:r>
              <a:rPr lang="en-US" dirty="0">
                <a:latin typeface="Times New Roman" panose="02020603050405020304" pitchFamily="18" charset="0"/>
                <a:cs typeface="Times New Roman" panose="02020603050405020304" pitchFamily="18" charset="0"/>
              </a:rPr>
              <a:t>Pricing is a significant attribute through which a firm executes its competitive strategy.</a:t>
            </a:r>
          </a:p>
          <a:p>
            <a:pPr marL="0" indent="0">
              <a:buNone/>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Costco, a membership-based wholesaler in the United States, has a </a:t>
            </a:r>
            <a:r>
              <a:rPr lang="en-US" dirty="0" smtClean="0">
                <a:latin typeface="Times New Roman" panose="02020603050405020304" pitchFamily="18" charset="0"/>
                <a:cs typeface="Times New Roman" panose="02020603050405020304" pitchFamily="18" charset="0"/>
              </a:rPr>
              <a:t>policy that </a:t>
            </a:r>
            <a:r>
              <a:rPr lang="en-US" dirty="0">
                <a:latin typeface="Times New Roman" panose="02020603050405020304" pitchFamily="18" charset="0"/>
                <a:cs typeface="Times New Roman" panose="02020603050405020304" pitchFamily="18" charset="0"/>
              </a:rPr>
              <a:t>prices are kept steady but low. Customers expect low prices but are </a:t>
            </a:r>
            <a:r>
              <a:rPr lang="en-US" dirty="0" smtClean="0">
                <a:latin typeface="Times New Roman" panose="02020603050405020304" pitchFamily="18" charset="0"/>
                <a:cs typeface="Times New Roman" panose="02020603050405020304" pitchFamily="18" charset="0"/>
              </a:rPr>
              <a:t>comfortable with </a:t>
            </a:r>
            <a:r>
              <a:rPr lang="en-US" dirty="0">
                <a:latin typeface="Times New Roman" panose="02020603050405020304" pitchFamily="18" charset="0"/>
                <a:cs typeface="Times New Roman" panose="02020603050405020304" pitchFamily="18" charset="0"/>
              </a:rPr>
              <a:t>a lower level of product availability. The steady prices also ensure that </a:t>
            </a:r>
            <a:r>
              <a:rPr lang="en-US" dirty="0" smtClean="0">
                <a:latin typeface="Times New Roman" panose="02020603050405020304" pitchFamily="18" charset="0"/>
                <a:cs typeface="Times New Roman" panose="02020603050405020304" pitchFamily="18" charset="0"/>
              </a:rPr>
              <a:t>demand stays </a:t>
            </a:r>
            <a:r>
              <a:rPr lang="en-US" dirty="0">
                <a:latin typeface="Times New Roman" panose="02020603050405020304" pitchFamily="18" charset="0"/>
                <a:cs typeface="Times New Roman" panose="02020603050405020304" pitchFamily="18" charset="0"/>
              </a:rPr>
              <a:t>relatively stable. Costco serves a well-defined segment, and it can thus design </a:t>
            </a:r>
            <a:r>
              <a:rPr lang="en-US" dirty="0" smtClean="0">
                <a:latin typeface="Times New Roman" panose="02020603050405020304" pitchFamily="18" charset="0"/>
                <a:cs typeface="Times New Roman" panose="02020603050405020304" pitchFamily="18" charset="0"/>
              </a:rPr>
              <a:t>an appropriate </a:t>
            </a:r>
            <a:r>
              <a:rPr lang="en-US" dirty="0">
                <a:latin typeface="Times New Roman" panose="02020603050405020304" pitchFamily="18" charset="0"/>
                <a:cs typeface="Times New Roman" panose="02020603050405020304" pitchFamily="18" charset="0"/>
              </a:rPr>
              <a:t>supply chain. The Costco supply chain aims to be very efficient, at </a:t>
            </a:r>
            <a:r>
              <a:rPr lang="en-US" dirty="0" smtClean="0">
                <a:latin typeface="Times New Roman" panose="02020603050405020304" pitchFamily="18" charset="0"/>
                <a:cs typeface="Times New Roman" panose="02020603050405020304" pitchFamily="18" charset="0"/>
              </a:rPr>
              <a:t>the expense </a:t>
            </a:r>
            <a:r>
              <a:rPr lang="en-US" dirty="0">
                <a:latin typeface="Times New Roman" panose="02020603050405020304" pitchFamily="18" charset="0"/>
                <a:cs typeface="Times New Roman" panose="02020603050405020304" pitchFamily="18" charset="0"/>
              </a:rPr>
              <a:t>of some responsiveness</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contrast, some manufacturing and </a:t>
            </a:r>
            <a:r>
              <a:rPr lang="en-US" dirty="0" smtClean="0">
                <a:latin typeface="Times New Roman" panose="02020603050405020304" pitchFamily="18" charset="0"/>
                <a:cs typeface="Times New Roman" panose="02020603050405020304" pitchFamily="18" charset="0"/>
              </a:rPr>
              <a:t>transportation firms </a:t>
            </a:r>
            <a:r>
              <a:rPr lang="en-US" dirty="0">
                <a:latin typeface="Times New Roman" panose="02020603050405020304" pitchFamily="18" charset="0"/>
                <a:cs typeface="Times New Roman" panose="02020603050405020304" pitchFamily="18" charset="0"/>
              </a:rPr>
              <a:t>use pricing that varies with the response time desired by the customer. </a:t>
            </a:r>
            <a:r>
              <a:rPr lang="en-US" dirty="0" smtClean="0">
                <a:latin typeface="Times New Roman" panose="02020603050405020304" pitchFamily="18" charset="0"/>
                <a:cs typeface="Times New Roman" panose="02020603050405020304" pitchFamily="18" charset="0"/>
              </a:rPr>
              <a:t>Through their </a:t>
            </a:r>
            <a:r>
              <a:rPr lang="en-US" dirty="0">
                <a:latin typeface="Times New Roman" panose="02020603050405020304" pitchFamily="18" charset="0"/>
                <a:cs typeface="Times New Roman" panose="02020603050405020304" pitchFamily="18" charset="0"/>
              </a:rPr>
              <a:t>pricing, these firms are targeting a broader set of customers, some of whom </a:t>
            </a:r>
            <a:r>
              <a:rPr lang="en-US" dirty="0" smtClean="0">
                <a:latin typeface="Times New Roman" panose="02020603050405020304" pitchFamily="18" charset="0"/>
                <a:cs typeface="Times New Roman" panose="02020603050405020304" pitchFamily="18" charset="0"/>
              </a:rPr>
              <a:t>need responsiveness </a:t>
            </a:r>
            <a:r>
              <a:rPr lang="en-US" dirty="0">
                <a:latin typeface="Times New Roman" panose="02020603050405020304" pitchFamily="18" charset="0"/>
                <a:cs typeface="Times New Roman" panose="02020603050405020304" pitchFamily="18" charset="0"/>
              </a:rPr>
              <a:t>while others need efficiency. In this case it becomes important for </a:t>
            </a:r>
            <a:r>
              <a:rPr lang="en-US" dirty="0" smtClean="0">
                <a:latin typeface="Times New Roman" panose="02020603050405020304" pitchFamily="18" charset="0"/>
                <a:cs typeface="Times New Roman" panose="02020603050405020304" pitchFamily="18" charset="0"/>
              </a:rPr>
              <a:t>these firms </a:t>
            </a:r>
            <a:r>
              <a:rPr lang="en-US" dirty="0">
                <a:latin typeface="Times New Roman" panose="02020603050405020304" pitchFamily="18" charset="0"/>
                <a:cs typeface="Times New Roman" panose="02020603050405020304" pitchFamily="18" charset="0"/>
              </a:rPr>
              <a:t>to structure a supply chain that can meet the two divergent needs.</a:t>
            </a:r>
          </a:p>
        </p:txBody>
      </p:sp>
    </p:spTree>
    <p:extLst>
      <p:ext uri="{BB962C8B-B14F-4D97-AF65-F5344CB8AC3E}">
        <p14:creationId xmlns:p14="http://schemas.microsoft.com/office/powerpoint/2010/main" val="2666235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95C1F4-AE7F-44E4-8693-40D3D68311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734DDD3-F723-4DD3-8ABE-EC0B2AC87D7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0" name="Straight Connector 9">
              <a:extLst>
                <a:ext uri="{FF2B5EF4-FFF2-40B4-BE49-F238E27FC236}">
                  <a16:creationId xmlns:a16="http://schemas.microsoft.com/office/drawing/2014/main" id="{F7C8EA93-3210-4C62-99E9-153C275E3A8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EB7D2A2-F448-44D4-938C-DC84CBCB3B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a:extLst>
              <a:ext uri="{FF2B5EF4-FFF2-40B4-BE49-F238E27FC236}">
                <a16:creationId xmlns:a16="http://schemas.microsoft.com/office/drawing/2014/main" id="{871AEA07-1E14-44B4-8E55-64EF049CD6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07485-98F0-C965-AAB5-A2851A87C3A9}"/>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kern="1200">
                <a:solidFill>
                  <a:schemeClr val="tx1"/>
                </a:solidFill>
                <a:latin typeface="+mj-lt"/>
                <a:ea typeface="+mj-ea"/>
                <a:cs typeface="+mj-cs"/>
              </a:rPr>
              <a:t>The end </a:t>
            </a:r>
          </a:p>
        </p:txBody>
      </p:sp>
    </p:spTree>
    <p:extLst>
      <p:ext uri="{BB962C8B-B14F-4D97-AF65-F5344CB8AC3E}">
        <p14:creationId xmlns:p14="http://schemas.microsoft.com/office/powerpoint/2010/main" val="118242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latin typeface="Times New Roman" panose="02020603050405020304" pitchFamily="18" charset="0"/>
                <a:cs typeface="Times New Roman" panose="02020603050405020304" pitchFamily="18" charset="0"/>
              </a:rPr>
              <a:t>The major drivers of Supply chain performance consists of three logistical drivers and three cross-sectional drivers;</a:t>
            </a: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Logistic drivers;</a:t>
            </a:r>
          </a:p>
          <a:p>
            <a:r>
              <a:rPr lang="en-US" dirty="0" smtClean="0">
                <a:latin typeface="Times New Roman" panose="02020603050405020304" pitchFamily="18" charset="0"/>
                <a:cs typeface="Times New Roman" panose="02020603050405020304" pitchFamily="18" charset="0"/>
              </a:rPr>
              <a:t>Facilities</a:t>
            </a:r>
          </a:p>
          <a:p>
            <a:r>
              <a:rPr lang="en-US" dirty="0" smtClean="0">
                <a:latin typeface="Times New Roman" panose="02020603050405020304" pitchFamily="18" charset="0"/>
                <a:cs typeface="Times New Roman" panose="02020603050405020304" pitchFamily="18" charset="0"/>
              </a:rPr>
              <a:t>Inventory</a:t>
            </a:r>
          </a:p>
          <a:p>
            <a:r>
              <a:rPr lang="en-US" dirty="0" smtClean="0">
                <a:latin typeface="Times New Roman" panose="02020603050405020304" pitchFamily="18" charset="0"/>
                <a:cs typeface="Times New Roman" panose="02020603050405020304" pitchFamily="18" charset="0"/>
              </a:rPr>
              <a:t>Transportation</a:t>
            </a: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Cross-functional drivers;</a:t>
            </a:r>
          </a:p>
          <a:p>
            <a:r>
              <a:rPr lang="en-US" dirty="0" smtClean="0">
                <a:latin typeface="Times New Roman" panose="02020603050405020304" pitchFamily="18" charset="0"/>
                <a:cs typeface="Times New Roman" panose="02020603050405020304" pitchFamily="18" charset="0"/>
              </a:rPr>
              <a:t>Information</a:t>
            </a:r>
          </a:p>
          <a:p>
            <a:r>
              <a:rPr lang="en-US" dirty="0" smtClean="0">
                <a:latin typeface="Times New Roman" panose="02020603050405020304" pitchFamily="18" charset="0"/>
                <a:cs typeface="Times New Roman" panose="02020603050405020304" pitchFamily="18" charset="0"/>
              </a:rPr>
              <a:t>Sourcing</a:t>
            </a:r>
          </a:p>
          <a:p>
            <a:r>
              <a:rPr lang="en-US" dirty="0" smtClean="0">
                <a:latin typeface="Times New Roman" panose="02020603050405020304" pitchFamily="18" charset="0"/>
                <a:cs typeface="Times New Roman" panose="02020603050405020304" pitchFamily="18" charset="0"/>
              </a:rPr>
              <a:t>Pricing</a:t>
            </a:r>
          </a:p>
          <a:p>
            <a:pPr marL="0" indent="0">
              <a:buNone/>
            </a:pPr>
            <a:r>
              <a:rPr lang="en-US" dirty="0" smtClean="0">
                <a:latin typeface="Times New Roman" panose="02020603050405020304" pitchFamily="18" charset="0"/>
                <a:cs typeface="Times New Roman" panose="02020603050405020304" pitchFamily="18" charset="0"/>
              </a:rPr>
              <a:t>Company's supply chain achieve the balance between responsiveness and efficiency that best meets the needs of the company competitive strategy.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806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1. </a:t>
            </a:r>
            <a:r>
              <a:rPr lang="en-US" b="1" dirty="0" smtClean="0">
                <a:latin typeface="Times New Roman" panose="02020603050405020304" pitchFamily="18" charset="0"/>
                <a:cs typeface="Times New Roman" panose="02020603050405020304" pitchFamily="18" charset="0"/>
              </a:rPr>
              <a:t>Facility:</a:t>
            </a:r>
          </a:p>
          <a:p>
            <a:pPr marL="0" indent="0">
              <a:buNone/>
            </a:pPr>
            <a:r>
              <a:rPr lang="en-US" dirty="0" smtClean="0">
                <a:latin typeface="Times New Roman" panose="02020603050405020304" pitchFamily="18" charset="0"/>
                <a:cs typeface="Times New Roman" panose="02020603050405020304" pitchFamily="18" charset="0"/>
              </a:rPr>
              <a:t>Facility are the physical locations in the supply chain network where product are stored, assembled or fabricated. The two major facilities are;</a:t>
            </a:r>
          </a:p>
          <a:p>
            <a:r>
              <a:rPr lang="en-US" dirty="0" smtClean="0">
                <a:latin typeface="Times New Roman" panose="02020603050405020304" pitchFamily="18" charset="0"/>
                <a:cs typeface="Times New Roman" panose="02020603050405020304" pitchFamily="18" charset="0"/>
              </a:rPr>
              <a:t>Production sites ( factories)</a:t>
            </a:r>
          </a:p>
          <a:p>
            <a:r>
              <a:rPr lang="en-US" dirty="0" smtClean="0">
                <a:latin typeface="Times New Roman" panose="02020603050405020304" pitchFamily="18" charset="0"/>
                <a:cs typeface="Times New Roman" panose="02020603050405020304" pitchFamily="18" charset="0"/>
              </a:rPr>
              <a:t>Storage sites ( warehouses)</a:t>
            </a:r>
          </a:p>
          <a:p>
            <a:pPr marL="0" indent="0">
              <a:buNone/>
            </a:pPr>
            <a:r>
              <a:rPr lang="en-US" dirty="0" smtClean="0">
                <a:latin typeface="Times New Roman" panose="02020603050405020304" pitchFamily="18" charset="0"/>
                <a:cs typeface="Times New Roman" panose="02020603050405020304" pitchFamily="18" charset="0"/>
              </a:rPr>
              <a:t>Factories can built to  accommodate one of two approaches to manufacturing;</a:t>
            </a:r>
          </a:p>
          <a:p>
            <a:pPr marL="514350" indent="-514350">
              <a:buAutoNum type="arabicPeriod"/>
            </a:pPr>
            <a:r>
              <a:rPr lang="en-US" dirty="0" smtClean="0">
                <a:latin typeface="Times New Roman" panose="02020603050405020304" pitchFamily="18" charset="0"/>
                <a:cs typeface="Times New Roman" panose="02020603050405020304" pitchFamily="18" charset="0"/>
              </a:rPr>
              <a:t>Product Focus: A factory that takes a product focus performs the range of different operations required to make a given product line from fabrication of different product parts to assembly of these parts.</a:t>
            </a:r>
          </a:p>
          <a:p>
            <a:pPr marL="514350" indent="-514350">
              <a:buAutoNum type="arabicPeriod"/>
            </a:pPr>
            <a:r>
              <a:rPr lang="en-US" dirty="0" smtClean="0">
                <a:latin typeface="Times New Roman" panose="02020603050405020304" pitchFamily="18" charset="0"/>
                <a:cs typeface="Times New Roman" panose="02020603050405020304" pitchFamily="18" charset="0"/>
              </a:rPr>
              <a:t>Functional Focus: A functional focus approach concentrates on preforming just a few operations such as only making a select group of parts or doing only assembly .</a:t>
            </a:r>
          </a:p>
          <a:p>
            <a:pPr marL="0" indent="0">
              <a:buNone/>
            </a:pPr>
            <a:endParaRPr lang="en-US" dirty="0" smtClean="0"/>
          </a:p>
        </p:txBody>
      </p:sp>
    </p:spTree>
    <p:extLst>
      <p:ext uri="{BB962C8B-B14F-4D97-AF65-F5344CB8AC3E}">
        <p14:creationId xmlns:p14="http://schemas.microsoft.com/office/powerpoint/2010/main" val="429343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Warehousing:</a:t>
            </a:r>
            <a:r>
              <a:rPr lang="en-US" dirty="0" smtClean="0">
                <a:latin typeface="Times New Roman" panose="02020603050405020304" pitchFamily="18" charset="0"/>
                <a:cs typeface="Times New Roman" panose="02020603050405020304" pitchFamily="18" charset="0"/>
              </a:rPr>
              <a:t> There are three main approach to use in warehousing;</a:t>
            </a:r>
          </a:p>
          <a:p>
            <a:pPr marL="0" indent="0">
              <a:buNone/>
            </a:pPr>
            <a:r>
              <a:rPr lang="en-US" b="1" i="1" dirty="0" smtClean="0">
                <a:latin typeface="Times New Roman" panose="02020603050405020304" pitchFamily="18" charset="0"/>
                <a:cs typeface="Times New Roman" panose="02020603050405020304" pitchFamily="18" charset="0"/>
              </a:rPr>
              <a:t>a. Stock keeping unit storage :</a:t>
            </a:r>
            <a:r>
              <a:rPr lang="en-US" dirty="0" smtClean="0">
                <a:latin typeface="Times New Roman" panose="02020603050405020304" pitchFamily="18" charset="0"/>
                <a:cs typeface="Times New Roman" panose="02020603050405020304" pitchFamily="18" charset="0"/>
              </a:rPr>
              <a:t>  In this approach, all of a given type of product  is stored together.</a:t>
            </a:r>
          </a:p>
          <a:p>
            <a:pPr marL="0" indent="0">
              <a:buNone/>
            </a:pPr>
            <a:r>
              <a:rPr lang="en-US" b="1" i="1" dirty="0" smtClean="0">
                <a:latin typeface="Times New Roman" panose="02020603050405020304" pitchFamily="18" charset="0"/>
                <a:cs typeface="Times New Roman" panose="02020603050405020304" pitchFamily="18" charset="0"/>
              </a:rPr>
              <a:t>b. Job lot storage:</a:t>
            </a:r>
            <a:r>
              <a:rPr lang="en-US" dirty="0" smtClean="0">
                <a:latin typeface="Times New Roman" panose="02020603050405020304" pitchFamily="18" charset="0"/>
                <a:cs typeface="Times New Roman" panose="02020603050405020304" pitchFamily="18" charset="0"/>
              </a:rPr>
              <a:t>  In this </a:t>
            </a:r>
            <a:r>
              <a:rPr lang="en-US" smtClean="0">
                <a:latin typeface="Times New Roman" panose="02020603050405020304" pitchFamily="18" charset="0"/>
                <a:cs typeface="Times New Roman" panose="02020603050405020304" pitchFamily="18" charset="0"/>
              </a:rPr>
              <a:t>approach ,all </a:t>
            </a:r>
            <a:r>
              <a:rPr lang="en-US" dirty="0" smtClean="0">
                <a:latin typeface="Times New Roman" panose="02020603050405020304" pitchFamily="18" charset="0"/>
                <a:cs typeface="Times New Roman" panose="02020603050405020304" pitchFamily="18" charset="0"/>
              </a:rPr>
              <a:t>the different products related to the needs of a certain type of customer or related to the needs of a particular job are stored together.</a:t>
            </a:r>
          </a:p>
          <a:p>
            <a:pPr marL="0" indent="0">
              <a:buNone/>
            </a:pPr>
            <a:r>
              <a:rPr lang="en-US" b="1" i="1" dirty="0" smtClean="0">
                <a:latin typeface="Times New Roman" panose="02020603050405020304" pitchFamily="18" charset="0"/>
                <a:cs typeface="Times New Roman" panose="02020603050405020304" pitchFamily="18" charset="0"/>
              </a:rPr>
              <a:t>c. Cross docking</a:t>
            </a:r>
            <a:r>
              <a:rPr lang="en-US" dirty="0" smtClean="0">
                <a:latin typeface="Times New Roman" panose="02020603050405020304" pitchFamily="18" charset="0"/>
                <a:cs typeface="Times New Roman" panose="02020603050405020304" pitchFamily="18" charset="0"/>
              </a:rPr>
              <a:t>: In this approach, product is not actually warehoused in the facility, instead the facility is used to house a process where trucks form suppliers arrive and unload large quantities of different products. These large lots are then broken down into smaller lots. Smaller lots of different products are recombined according to the needs of the day and quickly loaded onto outbound trucks that deliver the products to their final destination.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52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2. Inventory: </a:t>
            </a:r>
          </a:p>
          <a:p>
            <a:pPr marL="0" indent="0">
              <a:buNone/>
            </a:pPr>
            <a:r>
              <a:rPr lang="en-US" dirty="0" smtClean="0">
                <a:latin typeface="Times New Roman" panose="02020603050405020304" pitchFamily="18" charset="0"/>
                <a:cs typeface="Times New Roman" panose="02020603050405020304" pitchFamily="18" charset="0"/>
              </a:rPr>
              <a:t>Inventory encompasses all the raw materials, work in process and finished goods within a supply chain. Changing inventory policies can dramatically alter the supply chain efficiency and responsiveness.</a:t>
            </a:r>
          </a:p>
          <a:p>
            <a:pPr marL="0" indent="0">
              <a:buNone/>
            </a:pPr>
            <a:r>
              <a:rPr lang="en-US" dirty="0" smtClean="0">
                <a:latin typeface="Times New Roman" panose="02020603050405020304" pitchFamily="18" charset="0"/>
                <a:cs typeface="Times New Roman" panose="02020603050405020304" pitchFamily="18" charset="0"/>
              </a:rPr>
              <a:t>There are three basic decisions to make regarding the creation and holding of inventory;</a:t>
            </a:r>
          </a:p>
          <a:p>
            <a:pPr marL="0" indent="0">
              <a:buNone/>
            </a:pPr>
            <a:r>
              <a:rPr lang="en-US" b="1" i="1" dirty="0" smtClean="0">
                <a:latin typeface="Times New Roman" panose="02020603050405020304" pitchFamily="18" charset="0"/>
                <a:cs typeface="Times New Roman" panose="02020603050405020304" pitchFamily="18" charset="0"/>
              </a:rPr>
              <a:t>a. Cycle inventory:</a:t>
            </a:r>
            <a:r>
              <a:rPr lang="en-US" dirty="0" smtClean="0">
                <a:latin typeface="Times New Roman" panose="02020603050405020304" pitchFamily="18" charset="0"/>
                <a:cs typeface="Times New Roman" panose="02020603050405020304" pitchFamily="18" charset="0"/>
              </a:rPr>
              <a:t> This is the amount of inventory needed to satisfy demand for the product in the period between purchase of the product.</a:t>
            </a:r>
          </a:p>
          <a:p>
            <a:pPr marL="0" indent="0">
              <a:buNone/>
            </a:pPr>
            <a:r>
              <a:rPr lang="en-US" b="1" i="1" dirty="0" smtClean="0">
                <a:latin typeface="Times New Roman" panose="02020603050405020304" pitchFamily="18" charset="0"/>
                <a:cs typeface="Times New Roman" panose="02020603050405020304" pitchFamily="18" charset="0"/>
              </a:rPr>
              <a:t>b. Safety inventory:</a:t>
            </a:r>
            <a:r>
              <a:rPr lang="en-US" dirty="0" smtClean="0">
                <a:latin typeface="Times New Roman" panose="02020603050405020304" pitchFamily="18" charset="0"/>
                <a:cs typeface="Times New Roman" panose="02020603050405020304" pitchFamily="18" charset="0"/>
              </a:rPr>
              <a:t> Inventory that is held as buffer against uncertainty. If demand forecasting could be done with perfect accuracy, then the only inventory that would be needed would be cycle inventory.</a:t>
            </a:r>
          </a:p>
          <a:p>
            <a:pPr marL="0" indent="0">
              <a:buNone/>
            </a:pPr>
            <a:r>
              <a:rPr lang="en-US" b="1" i="1" dirty="0" smtClean="0">
                <a:latin typeface="Times New Roman" panose="02020603050405020304" pitchFamily="18" charset="0"/>
                <a:cs typeface="Times New Roman" panose="02020603050405020304" pitchFamily="18" charset="0"/>
              </a:rPr>
              <a:t>c. Seasonal inventory:</a:t>
            </a:r>
            <a:r>
              <a:rPr lang="en-US" dirty="0" smtClean="0">
                <a:latin typeface="Times New Roman" panose="02020603050405020304" pitchFamily="18" charset="0"/>
                <a:cs typeface="Times New Roman" panose="02020603050405020304" pitchFamily="18" charset="0"/>
              </a:rPr>
              <a:t> This is inventory that is built up in anticipation of predictable increases in demand that occur at certain times of the year.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45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3. Transportation:</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Transportation entails moving inventory from point in the supply chain. Transportation can take the form of many combinations of mode and routes, each with its own performance characteristics. There are six basic modes of transportation that a company can choose from;</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Ship which is very cost efficient but also the slowest mode of transport. It  is limited to use between locations that are situated nest to navigable waterways and facilities such as harbor and canals.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Rails which is also very cost efficient but can be slow. This mode is also restricted to use between locations that are served by rail lines.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Pipelines can be very efficient but are restricted to commodities that are liquid or gases such as water, oil and natural gas.</a:t>
            </a:r>
          </a:p>
          <a:p>
            <a:pPr>
              <a:buFontTx/>
              <a:buChar char="-"/>
            </a:pPr>
            <a:endParaRPr lang="en-US" dirty="0"/>
          </a:p>
        </p:txBody>
      </p:sp>
    </p:spTree>
    <p:extLst>
      <p:ext uri="{BB962C8B-B14F-4D97-AF65-F5344CB8AC3E}">
        <p14:creationId xmlns:p14="http://schemas.microsoft.com/office/powerpoint/2010/main" val="314328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Trucks are a relatively quick and very flexible mode of transport. Truck can go almost anywhere. The cost of this mode is prone to fluctuations though, as the cost of fuel fluctuate and the condition of road varies.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Airlines are a very fast mode of transport and are very responsive. This mode is also very expensive mode and is somewhat limited by the availability of appropriate airport facilities.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Electronic transport is the fastest mode of transport and it is very flexible and cost efficient. However, it can composed of data such as music, pictures and text.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43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endParaRPr lang="en-US" dirty="0" smtClean="0"/>
          </a:p>
          <a:p>
            <a:pPr marL="0" indent="0">
              <a:buNone/>
            </a:pPr>
            <a:r>
              <a:rPr lang="en-US" b="1" smtClean="0">
                <a:latin typeface="Times New Roman" panose="02020603050405020304" pitchFamily="18" charset="0"/>
                <a:cs typeface="Times New Roman" panose="02020603050405020304" pitchFamily="18" charset="0"/>
              </a:rPr>
              <a:t>	4</a:t>
            </a:r>
            <a:r>
              <a:rPr lang="en-US" b="1" dirty="0" smtClean="0">
                <a:latin typeface="Times New Roman" panose="02020603050405020304" pitchFamily="18" charset="0"/>
                <a:cs typeface="Times New Roman" panose="02020603050405020304" pitchFamily="18" charset="0"/>
              </a:rPr>
              <a:t>. INFORMATION:</a:t>
            </a:r>
          </a:p>
          <a:p>
            <a:pPr marL="0" indent="0">
              <a:buNone/>
            </a:pPr>
            <a:r>
              <a:rPr lang="en-US" dirty="0" smtClean="0">
                <a:latin typeface="Times New Roman" panose="02020603050405020304" pitchFamily="18" charset="0"/>
                <a:cs typeface="Times New Roman" panose="02020603050405020304" pitchFamily="18" charset="0"/>
              </a:rPr>
              <a:t>Information serves as the connection between various stages of a supply chain, allowing them to coordinate and maximize total supply chain profitability. It is  also crucial to the daily operations of each stage in a supply chain for  e.g. a production scheduling system.</a:t>
            </a:r>
          </a:p>
          <a:p>
            <a:pPr marL="0" indent="0">
              <a:buNone/>
            </a:pPr>
            <a:r>
              <a:rPr lang="en-US" dirty="0" smtClean="0">
                <a:latin typeface="Times New Roman" panose="02020603050405020304" pitchFamily="18" charset="0"/>
                <a:cs typeface="Times New Roman" panose="02020603050405020304" pitchFamily="18" charset="0"/>
              </a:rPr>
              <a:t>Information is used for the following purpose in a supply chain:</a:t>
            </a:r>
          </a:p>
          <a:p>
            <a:pPr marL="0" indent="0">
              <a:buNone/>
            </a:pPr>
            <a:r>
              <a:rPr lang="en-US" dirty="0" smtClean="0">
                <a:latin typeface="Times New Roman" panose="02020603050405020304" pitchFamily="18" charset="0"/>
                <a:cs typeface="Times New Roman" panose="02020603050405020304" pitchFamily="18" charset="0"/>
              </a:rPr>
              <a:t>a. </a:t>
            </a:r>
            <a:r>
              <a:rPr lang="en-US" i="1" dirty="0" smtClean="0">
                <a:latin typeface="Times New Roman" panose="02020603050405020304" pitchFamily="18" charset="0"/>
                <a:cs typeface="Times New Roman" panose="02020603050405020304" pitchFamily="18" charset="0"/>
              </a:rPr>
              <a:t>Coordination daily activities related to the functioning of other supply chain drivers: facility, inventory and transportation</a:t>
            </a:r>
          </a:p>
          <a:p>
            <a:pPr marL="0" indent="0">
              <a:buNone/>
            </a:pPr>
            <a:r>
              <a:rPr lang="en-US" i="1" dirty="0" smtClean="0">
                <a:latin typeface="Times New Roman" panose="02020603050405020304" pitchFamily="18" charset="0"/>
                <a:cs typeface="Times New Roman" panose="02020603050405020304" pitchFamily="18" charset="0"/>
              </a:rPr>
              <a:t>b. Forecasting and planning to anticipate and meet future demands. Available information is used to make tactical forecast to guide the setting of monthly and quarterly production schedules and time table.</a:t>
            </a:r>
          </a:p>
          <a:p>
            <a:pPr marL="0" indent="0">
              <a:buNone/>
            </a:pPr>
            <a:r>
              <a:rPr lang="en-US" i="1" dirty="0" smtClean="0">
                <a:latin typeface="Times New Roman" panose="02020603050405020304" pitchFamily="18" charset="0"/>
                <a:cs typeface="Times New Roman" panose="02020603050405020304" pitchFamily="18" charset="0"/>
              </a:rPr>
              <a:t>c. Enabling technologies: many technologies exist to share and analyze information in the supply chain. Managers must decide which technologies to use and how to integrate these technologies into their companies like internet,  etc.</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520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961</Words>
  <Application>Microsoft Office PowerPoint</Application>
  <PresentationFormat>Widescreen</PresentationFormat>
  <Paragraphs>130</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ff4</vt:lpstr>
      <vt:lpstr>ff5</vt:lpstr>
      <vt:lpstr>ff7</vt:lpstr>
      <vt:lpstr>Source Sans Pro</vt:lpstr>
      <vt:lpstr>Times New Roman</vt:lpstr>
      <vt:lpstr>Wingdings</vt:lpstr>
      <vt:lpstr>Office Theme</vt:lpstr>
      <vt:lpstr>Unit 6:  Supply chain Drivers and Matrices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FRAMEWORK FOR STRUCTUING DRIVERS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deep</cp:lastModifiedBy>
  <cp:revision>264</cp:revision>
  <dcterms:created xsi:type="dcterms:W3CDTF">2023-06-27T10:34:25Z</dcterms:created>
  <dcterms:modified xsi:type="dcterms:W3CDTF">2024-04-24T05:47:34Z</dcterms:modified>
</cp:coreProperties>
</file>