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3"/>
  </p:notesMasterIdLst>
  <p:sldIdLst>
    <p:sldId id="350" r:id="rId2"/>
    <p:sldId id="351" r:id="rId3"/>
    <p:sldId id="352" r:id="rId4"/>
    <p:sldId id="353" r:id="rId5"/>
    <p:sldId id="354" r:id="rId6"/>
    <p:sldId id="355" r:id="rId7"/>
    <p:sldId id="356" r:id="rId8"/>
    <p:sldId id="368" r:id="rId9"/>
    <p:sldId id="357" r:id="rId10"/>
    <p:sldId id="358" r:id="rId11"/>
    <p:sldId id="359" r:id="rId12"/>
    <p:sldId id="360" r:id="rId13"/>
    <p:sldId id="361" r:id="rId14"/>
    <p:sldId id="362" r:id="rId15"/>
    <p:sldId id="363" r:id="rId16"/>
    <p:sldId id="364" r:id="rId17"/>
    <p:sldId id="365" r:id="rId18"/>
    <p:sldId id="367" r:id="rId19"/>
    <p:sldId id="369" r:id="rId20"/>
    <p:sldId id="370" r:id="rId21"/>
    <p:sldId id="371" r:id="rId22"/>
    <p:sldId id="373" r:id="rId23"/>
    <p:sldId id="375" r:id="rId24"/>
    <p:sldId id="376" r:id="rId25"/>
    <p:sldId id="374" r:id="rId26"/>
    <p:sldId id="378" r:id="rId27"/>
    <p:sldId id="379" r:id="rId28"/>
    <p:sldId id="380" r:id="rId29"/>
    <p:sldId id="381" r:id="rId30"/>
    <p:sldId id="382" r:id="rId31"/>
    <p:sldId id="383" r:id="rId32"/>
    <p:sldId id="384" r:id="rId33"/>
    <p:sldId id="385" r:id="rId34"/>
    <p:sldId id="387" r:id="rId35"/>
    <p:sldId id="388" r:id="rId36"/>
    <p:sldId id="390" r:id="rId37"/>
    <p:sldId id="389" r:id="rId38"/>
    <p:sldId id="391" r:id="rId39"/>
    <p:sldId id="392" r:id="rId40"/>
    <p:sldId id="393" r:id="rId41"/>
    <p:sldId id="394"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5" d="100"/>
          <a:sy n="75" d="100"/>
        </p:scale>
        <p:origin x="-1627"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36DCA-3780-49FC-A3EB-56714DFEAEAB}" type="datetimeFigureOut">
              <a:rPr lang="en-US" smtClean="0"/>
              <a:pPr/>
              <a:t>12/12/2024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84CFD-87C4-4536-B5EE-2E969E8B854F}" type="slidenum">
              <a:rPr lang="en-US" smtClean="0"/>
              <a:pPr/>
              <a:t>‹#›</a:t>
            </a:fld>
            <a:endParaRPr lang="en-US"/>
          </a:p>
        </p:txBody>
      </p:sp>
    </p:spTree>
    <p:extLst>
      <p:ext uri="{BB962C8B-B14F-4D97-AF65-F5344CB8AC3E}">
        <p14:creationId xmlns:p14="http://schemas.microsoft.com/office/powerpoint/2010/main" xmlns="" val="88099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AFD1AE6-DB38-4823-85C2-22793C13F19D}" type="datetimeFigureOut">
              <a:rPr lang="en-US" smtClean="0"/>
              <a:pPr/>
              <a:t>12/12/2024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3FA38A0-4739-4005-BBFD-45FC59A2E6B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FD1AE6-DB38-4823-85C2-22793C13F19D}"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FD1AE6-DB38-4823-85C2-22793C13F19D}"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AFD1AE6-DB38-4823-85C2-22793C13F19D}" type="datetimeFigureOut">
              <a:rPr lang="en-US" smtClean="0"/>
              <a:pPr/>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FD1AE6-DB38-4823-85C2-22793C13F19D}" type="datetimeFigureOut">
              <a:rPr lang="en-US" smtClean="0"/>
              <a:pPr/>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D1AE6-DB38-4823-85C2-22793C13F19D}" type="datetimeFigureOut">
              <a:rPr lang="en-US" smtClean="0"/>
              <a:pPr/>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FD1AE6-DB38-4823-85C2-22793C13F19D}"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FD1AE6-DB38-4823-85C2-22793C13F19D}"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3FA38A0-4739-4005-BBFD-45FC59A2E6B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FD1AE6-DB38-4823-85C2-22793C13F19D}" type="datetimeFigureOut">
              <a:rPr lang="en-US" smtClean="0"/>
              <a:pPr/>
              <a:t>12/12/2024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FA38A0-4739-4005-BBFD-45FC59A2E6B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143999" cy="1295400"/>
          </a:xfrm>
        </p:spPr>
        <p:txBody>
          <a:bodyPr>
            <a:normAutofit fontScale="90000"/>
          </a:bodyPr>
          <a:lstStyle/>
          <a:p>
            <a:r>
              <a:rPr lang="en-US" dirty="0" smtClean="0"/>
              <a:t>Designing the supply chain Network</a:t>
            </a:r>
            <a:endParaRPr lang="en-US" dirty="0"/>
          </a:p>
        </p:txBody>
      </p:sp>
      <p:pic>
        <p:nvPicPr>
          <p:cNvPr id="1026" name="Picture 2" descr="https://d3i71xaburhd42.cloudfront.net/25aef358d22973c88b26a9710da6a765a04821cb/5-Figure1-1.png"/>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0" y="1935163"/>
            <a:ext cx="9143999" cy="484663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425335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Manufacturer Storage with Direct Shipping and in-Transit Merge</a:t>
            </a:r>
          </a:p>
          <a:p>
            <a:r>
              <a:rPr lang="en-US" dirty="0">
                <a:latin typeface="Times New Roman" panose="02020603050405020304" pitchFamily="18" charset="0"/>
                <a:cs typeface="Times New Roman" panose="02020603050405020304" pitchFamily="18" charset="0"/>
              </a:rPr>
              <a:t>Unlike pure drop-shipping, under which each product in the order is sent directly from its manu­facturer to the end customer, in-transit merge combines pieces of the order coming from different locations so the customer gets a single delivery. Information and product flows for the in-transit merge </a:t>
            </a:r>
            <a:r>
              <a:rPr lang="en-US" dirty="0" smtClean="0">
                <a:latin typeface="Times New Roman" panose="02020603050405020304" pitchFamily="18" charset="0"/>
                <a:cs typeface="Times New Roman" panose="02020603050405020304" pitchFamily="18" charset="0"/>
              </a:rPr>
              <a:t>network.</a:t>
            </a:r>
          </a:p>
          <a:p>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In-transit merge has been used by Dell and can be used by companies implementing drop-shipping. When a customer ordered a PC from Dell along with a Sony monitor (during Dell’s direct selling period), the package carrier picked up the PC from the Dell factory and the monitor from the Sony factory; it then merged the two at a hub before making a single delivery to the customer.</a:t>
            </a:r>
          </a:p>
          <a:p>
            <a:endParaRPr lang="en-US" dirty="0"/>
          </a:p>
        </p:txBody>
      </p:sp>
    </p:spTree>
    <p:extLst>
      <p:ext uri="{BB962C8B-B14F-4D97-AF65-F5344CB8AC3E}">
        <p14:creationId xmlns:p14="http://schemas.microsoft.com/office/powerpoint/2010/main" xmlns="" val="139452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8545"/>
            <a:ext cx="11619502"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12121"/>
                </a:solidFill>
                <a:effectLst/>
                <a:latin typeface="-apple-system, BlinkMacSystemFont, &amp;quot;Segoe UI&amp;quot;, Roboto, Oxygen-Sans, Ubuntu, Cantarell, &amp;quot;Helvetica Neue&amp;quot;, sans-serif"/>
              </a:rPr>
              <a:t>customer.</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12121"/>
                </a:solidFill>
                <a:effectLst/>
                <a:latin typeface="-apple-system, BlinkMacSystemFont, &amp;quot;Segoe UI&amp;quot;, Roboto, Oxygen-Sans, Ubuntu, Cantarell, &amp;quot;Helvetica Neue&amp;quot;, sans-serif"/>
              </a:rPr>
              <a:t>  </a:t>
            </a:r>
            <a:endParaRPr kumimoji="0" lang="en-US" altLang="en-US" sz="25200" b="0" i="0" u="none" strike="noStrike" cap="none" normalizeH="0" baseline="0" smtClean="0">
              <a:ln>
                <a:noFill/>
              </a:ln>
              <a:solidFill>
                <a:srgbClr val="212121"/>
              </a:solidFill>
              <a:effectLst/>
              <a:latin typeface="-apple-system, BlinkMacSystemFont, &amp;quot;Segoe UI&amp;quot;, Roboto, Oxygen-Sans, Ubuntu, Cantarell, &amp;quot;Helvetica Neue&amp;quot;, sans-serif"/>
            </a:endParaRPr>
          </a:p>
        </p:txBody>
      </p:sp>
      <p:pic>
        <p:nvPicPr>
          <p:cNvPr id="1026" name="Picture 2" descr="https://phantran.net/wp-content/uploads/2021/06/15-25.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212" y="0"/>
            <a:ext cx="9247187" cy="70866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Oval 1"/>
          <p:cNvSpPr/>
          <p:nvPr/>
        </p:nvSpPr>
        <p:spPr>
          <a:xfrm>
            <a:off x="76199" y="28545"/>
            <a:ext cx="1066801" cy="6572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Table</a:t>
            </a:r>
            <a:endParaRPr lang="en-US" dirty="0"/>
          </a:p>
        </p:txBody>
      </p:sp>
    </p:spTree>
    <p:extLst>
      <p:ext uri="{BB962C8B-B14F-4D97-AF65-F5344CB8AC3E}">
        <p14:creationId xmlns:p14="http://schemas.microsoft.com/office/powerpoint/2010/main" xmlns="" val="25833193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US" b="1" dirty="0" smtClean="0"/>
          </a:p>
          <a:p>
            <a:pPr marL="0" indent="0">
              <a:buNone/>
            </a:pPr>
            <a:endParaRPr lang="en-US" b="1" dirty="0"/>
          </a:p>
          <a:p>
            <a:pPr marL="0" indent="0">
              <a:buNone/>
            </a:pPr>
            <a:r>
              <a:rPr lang="en-US" b="1" dirty="0" smtClean="0"/>
              <a:t>3. Distributor Storage with Carrier Delivery</a:t>
            </a:r>
          </a:p>
          <a:p>
            <a:r>
              <a:rPr lang="en-US" dirty="0" smtClean="0"/>
              <a:t>Under </a:t>
            </a:r>
            <a:r>
              <a:rPr lang="en-US" dirty="0"/>
              <a:t>this option, inventory is held not by manufacturers at the factories, but by distributors/ retailers in intermediate warehouses, and package carriers are used to transport products from the intermediate location to the final customer. </a:t>
            </a:r>
            <a:endParaRPr lang="en-US" dirty="0" smtClean="0"/>
          </a:p>
        </p:txBody>
      </p:sp>
    </p:spTree>
    <p:extLst>
      <p:ext uri="{BB962C8B-B14F-4D97-AF65-F5344CB8AC3E}">
        <p14:creationId xmlns:p14="http://schemas.microsoft.com/office/powerpoint/2010/main" xmlns="" val="1351912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4. Distributor Storage with Last-Mile Delivery</a:t>
            </a:r>
          </a:p>
          <a:p>
            <a:r>
              <a:rPr lang="en-US" dirty="0">
                <a:latin typeface="Times New Roman" panose="02020603050405020304" pitchFamily="18" charset="0"/>
                <a:cs typeface="Times New Roman" panose="02020603050405020304" pitchFamily="18" charset="0"/>
              </a:rPr>
              <a:t>Last-mile delivery refers to the distributor/retailer delivering the product to the customer’s home instead of using a package carrier.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automotive spare parts industry is one in which distributor storage with last-mile delivery is the dominant model. It is too expen­sive for dealers to carry all spare parts in inventory. Thus, original equipment manufacturers (OEMs) tend to carry most spare parts at a local distribution center typically located no more than a couple of hours’ drive from their dealers and often managed by a third party. The local distribution center is responsible for delivering needed parts to a set of dealers and makes multi­ple deliveries per day.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80452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781800"/>
          </a:xfrm>
        </p:spPr>
        <p:txBody>
          <a:bodyPr/>
          <a:lstStyle/>
          <a:p>
            <a:pPr marL="0" indent="0">
              <a:buNone/>
            </a:pPr>
            <a:endParaRPr lang="en-US" b="1" dirty="0" smtClean="0"/>
          </a:p>
          <a:p>
            <a:pPr marL="0" indent="0">
              <a:buNone/>
            </a:pPr>
            <a:endParaRPr lang="en-US" b="1" dirty="0"/>
          </a:p>
          <a:p>
            <a:pPr marL="0" indent="0">
              <a:buNone/>
            </a:pPr>
            <a:r>
              <a:rPr lang="en-US" b="1" dirty="0" smtClean="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 Manufacturer or Distributor Storage with Customer Pickup</a:t>
            </a:r>
          </a:p>
          <a:p>
            <a:r>
              <a:rPr lang="en-US" dirty="0">
                <a:latin typeface="Times New Roman" panose="02020603050405020304" pitchFamily="18" charset="0"/>
                <a:cs typeface="Times New Roman" panose="02020603050405020304" pitchFamily="18" charset="0"/>
              </a:rPr>
              <a:t>In this approach, inventory is stored at the manufacturer or distributor warehouse, but customers place their orders online or on the phone and then travel to designated pickup points to collect their merchandise. Orders are shipped from the storage site to the pickup points as needed</a:t>
            </a:r>
          </a:p>
          <a:p>
            <a:endParaRPr lang="en-US" dirty="0"/>
          </a:p>
        </p:txBody>
      </p:sp>
    </p:spTree>
    <p:extLst>
      <p:ext uri="{BB962C8B-B14F-4D97-AF65-F5344CB8AC3E}">
        <p14:creationId xmlns:p14="http://schemas.microsoft.com/office/powerpoint/2010/main" xmlns="" val="2693980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8545"/>
            <a:ext cx="110490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12121"/>
                </a:solidFill>
                <a:effectLst/>
                <a:latin typeface="-apple-system, BlinkMacSystemFont, &amp;quot;Segoe UI&amp;quot;, Roboto, Oxygen-Sans, Ubuntu, Cantarell, &amp;quot;Helvetica Neue&amp;quot;, sans-serif"/>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12121"/>
                </a:solidFill>
                <a:effectLst/>
                <a:latin typeface="-apple-system, BlinkMacSystemFont, &amp;quot;Segoe UI&amp;quot;, Roboto, Oxygen-Sans, Ubuntu, Cantarell, &amp;quot;Helvetica Neue&amp;quot;, sans-serif"/>
              </a:rPr>
              <a:t>  </a:t>
            </a:r>
            <a:endParaRPr kumimoji="0" lang="en-US" altLang="en-US" sz="27600" b="0" i="0" u="none" strike="noStrike" cap="none" normalizeH="0" baseline="0" smtClean="0">
              <a:ln>
                <a:noFill/>
              </a:ln>
              <a:solidFill>
                <a:srgbClr val="212121"/>
              </a:solidFill>
              <a:effectLst/>
              <a:latin typeface="-apple-system, BlinkMacSystemFont, &amp;quot;Segoe UI&amp;quot;, Roboto, Oxygen-Sans, Ubuntu, Cantarell, &amp;quot;Helvetica Neue&amp;quot;, sans-serif"/>
            </a:endParaRPr>
          </a:p>
        </p:txBody>
      </p:sp>
      <p:pic>
        <p:nvPicPr>
          <p:cNvPr id="2050" name="Picture 2" descr="https://phantran.net/wp-content/uploads/2021/06/23-14.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9144000" cy="70866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523165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b="1" dirty="0" smtClean="0"/>
          </a:p>
          <a:p>
            <a:pPr marL="0" indent="0">
              <a:buNone/>
            </a:pPr>
            <a:endParaRPr lang="en-US" b="1" dirty="0"/>
          </a:p>
          <a:p>
            <a:pPr marL="0" indent="0">
              <a:buNone/>
            </a:pPr>
            <a:r>
              <a:rPr lang="en-US" b="1" dirty="0" smtClean="0">
                <a:latin typeface="Times New Roman" panose="02020603050405020304" pitchFamily="18" charset="0"/>
                <a:cs typeface="Times New Roman" panose="02020603050405020304" pitchFamily="18" charset="0"/>
              </a:rPr>
              <a:t>6</a:t>
            </a:r>
            <a:r>
              <a:rPr lang="en-US" b="1" dirty="0">
                <a:latin typeface="Times New Roman" panose="02020603050405020304" pitchFamily="18" charset="0"/>
                <a:cs typeface="Times New Roman" panose="02020603050405020304" pitchFamily="18" charset="0"/>
              </a:rPr>
              <a:t>. Retail Storage with Customer Pickup</a:t>
            </a:r>
          </a:p>
          <a:p>
            <a:r>
              <a:rPr lang="en-US" dirty="0">
                <a:latin typeface="Times New Roman" panose="02020603050405020304" pitchFamily="18" charset="0"/>
                <a:cs typeface="Times New Roman" panose="02020603050405020304" pitchFamily="18" charset="0"/>
              </a:rPr>
              <a:t>In this option, often viewed as the most traditional type of supply chain, inventory is stored locally at retail stores. Customers walk into the retail store or place an order online or by phone and pick it up at the retail </a:t>
            </a:r>
            <a:r>
              <a:rPr lang="en-US" dirty="0" smtClean="0">
                <a:latin typeface="Times New Roman" panose="02020603050405020304" pitchFamily="18" charset="0"/>
                <a:cs typeface="Times New Roman" panose="02020603050405020304" pitchFamily="18" charset="0"/>
              </a:rPr>
              <a:t>store.</a:t>
            </a: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1224957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0" y="257145"/>
            <a:ext cx="5486400"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12121"/>
                </a:solidFill>
                <a:effectLst/>
                <a:latin typeface="-apple-system, BlinkMacSystemFont, &amp;quot;Segoe UI&amp;quot;, Roboto, Oxygen-Sans, Ubuntu, Cantarell, &amp;quot;Helvetica Neue&amp;quot;, sans-serif"/>
              </a:rPr>
              <a: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212121"/>
                </a:solidFill>
                <a:effectLst/>
                <a:latin typeface="-apple-system, BlinkMacSystemFont, &amp;quot;Segoe UI&amp;quot;, Roboto, Oxygen-Sans, Ubuntu, Cantarell, &amp;quot;Helvetica Neue&amp;quot;, sans-serif"/>
              </a:rPr>
              <a:t>  </a:t>
            </a:r>
            <a:endParaRPr kumimoji="0" lang="en-US" altLang="en-US" sz="23200" b="0" i="0" u="none" strike="noStrike" cap="none" normalizeH="0" baseline="0" smtClean="0">
              <a:ln>
                <a:noFill/>
              </a:ln>
              <a:solidFill>
                <a:srgbClr val="212121"/>
              </a:solidFill>
              <a:effectLst/>
              <a:latin typeface="-apple-system, BlinkMacSystemFont, &amp;quot;Segoe UI&amp;quot;, Roboto, Oxygen-Sans, Ubuntu, Cantarell, &amp;quot;Helvetica Neue&amp;quot;, sans-serif"/>
            </a:endParaRPr>
          </a:p>
        </p:txBody>
      </p:sp>
      <p:pic>
        <p:nvPicPr>
          <p:cNvPr id="3074" name="Picture 2" descr="https://phantran.net/wp-content/uploads/2021/06/24-14.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9213" y="0"/>
            <a:ext cx="11696700" cy="737235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33432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E-business </a:t>
            </a:r>
            <a:r>
              <a:rPr lang="en-US" b="1" dirty="0">
                <a:latin typeface="Times New Roman" panose="02020603050405020304" pitchFamily="18" charset="0"/>
                <a:cs typeface="Times New Roman" panose="02020603050405020304" pitchFamily="18" charset="0"/>
              </a:rPr>
              <a:t>and the Distribution </a:t>
            </a:r>
            <a:r>
              <a:rPr lang="en-US" b="1" dirty="0" smtClean="0">
                <a:latin typeface="Times New Roman" panose="02020603050405020304" pitchFamily="18" charset="0"/>
                <a:cs typeface="Times New Roman" panose="02020603050405020304" pitchFamily="18" charset="0"/>
              </a:rPr>
              <a:t>Network:</a:t>
            </a:r>
          </a:p>
          <a:p>
            <a:pPr marL="0" indent="0">
              <a:buNone/>
            </a:pPr>
            <a:r>
              <a:rPr lang="en-US" dirty="0">
                <a:latin typeface="Times New Roman" panose="02020603050405020304" pitchFamily="18" charset="0"/>
                <a:cs typeface="Times New Roman" panose="02020603050405020304" pitchFamily="18" charset="0"/>
              </a:rPr>
              <a:t>E-business is </a:t>
            </a:r>
            <a:r>
              <a:rPr lang="en-US" b="1" dirty="0">
                <a:latin typeface="Times New Roman" panose="02020603050405020304" pitchFamily="18" charset="0"/>
                <a:cs typeface="Times New Roman" panose="02020603050405020304" pitchFamily="18" charset="0"/>
              </a:rPr>
              <a:t>a business model that conducts business transactions, activities and process through the internet</a:t>
            </a:r>
            <a:r>
              <a:rPr lang="en-US" dirty="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E-commerce distribution channels are paths through which goods and services flow from producers to </a:t>
            </a:r>
            <a:r>
              <a:rPr lang="en-US" dirty="0" smtClean="0">
                <a:latin typeface="Times New Roman" panose="02020603050405020304" pitchFamily="18" charset="0"/>
                <a:cs typeface="Times New Roman" panose="02020603050405020304" pitchFamily="18" charset="0"/>
              </a:rPr>
              <a:t>consumers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through internet, web etc.</a:t>
            </a: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The primary purpose of a distribution channel is to make goods and services available to consumers most efficiently and effectively as possible. Your chances of getting a 5-star customer </a:t>
            </a:r>
            <a:r>
              <a:rPr lang="en-US" dirty="0" smtClean="0">
                <a:latin typeface="Times New Roman" panose="02020603050405020304" pitchFamily="18" charset="0"/>
                <a:cs typeface="Times New Roman" panose="02020603050405020304" pitchFamily="18" charset="0"/>
              </a:rPr>
              <a:t>reviews</a:t>
            </a:r>
            <a:r>
              <a:rPr lang="en-US" dirty="0">
                <a:latin typeface="Times New Roman" panose="02020603050405020304" pitchFamily="18" charset="0"/>
                <a:cs typeface="Times New Roman" panose="02020603050405020304" pitchFamily="18" charset="0"/>
              </a:rPr>
              <a:t> increase as your distribution improves</a:t>
            </a:r>
            <a:r>
              <a:rPr lang="en-US" dirty="0" smtClean="0">
                <a:latin typeface="Times New Roman" panose="02020603050405020304" pitchFamily="18" charset="0"/>
                <a:cs typeface="Times New Roman" panose="02020603050405020304" pitchFamily="18" charset="0"/>
              </a:rPr>
              <a:t>.</a:t>
            </a:r>
          </a:p>
          <a:p>
            <a:pPr fontAlgn="base"/>
            <a:r>
              <a:rPr lang="en-US" dirty="0">
                <a:latin typeface="Times New Roman" panose="02020603050405020304" pitchFamily="18" charset="0"/>
                <a:cs typeface="Times New Roman" panose="02020603050405020304" pitchFamily="18" charset="0"/>
              </a:rPr>
              <a:t>For example, suppose a manufacturer produces different types of chocolate products but doesn’t sell them directly to customers. In that case, he can work with distributors to get his product to the final customers. In this case, distributors can either be wholesalers, retailers, or both. </a:t>
            </a:r>
          </a:p>
          <a:p>
            <a:pPr marL="0" indent="0">
              <a:buNone/>
            </a:pPr>
            <a:endParaRPr lang="en-US" dirty="0"/>
          </a:p>
        </p:txBody>
      </p:sp>
    </p:spTree>
    <p:extLst>
      <p:ext uri="{BB962C8B-B14F-4D97-AF65-F5344CB8AC3E}">
        <p14:creationId xmlns:p14="http://schemas.microsoft.com/office/powerpoint/2010/main" xmlns="" val="1936754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fontAlgn="base">
              <a:buNone/>
            </a:pPr>
            <a:r>
              <a:rPr lang="en-US" b="1" dirty="0">
                <a:latin typeface="Times New Roman" panose="02020603050405020304" pitchFamily="18" charset="0"/>
                <a:cs typeface="Times New Roman" panose="02020603050405020304" pitchFamily="18" charset="0"/>
              </a:rPr>
              <a:t>What Are The Two Methods Commonly Used to Distribute E-commerce Purchases to Customers</a:t>
            </a:r>
          </a:p>
          <a:p>
            <a:pPr marL="0" indent="0" fontAlgn="base">
              <a:buNone/>
            </a:pPr>
            <a:endParaRPr lang="en-US" dirty="0" smtClean="0">
              <a:latin typeface="Times New Roman" panose="02020603050405020304" pitchFamily="18" charset="0"/>
              <a:cs typeface="Times New Roman" panose="02020603050405020304" pitchFamily="18" charset="0"/>
            </a:endParaRPr>
          </a:p>
          <a:p>
            <a:pPr marL="0" indent="0" fontAlgn="base">
              <a:buNone/>
            </a:pPr>
            <a:r>
              <a:rPr lang="en-US" dirty="0" smtClean="0">
                <a:latin typeface="Times New Roman" panose="02020603050405020304" pitchFamily="18" charset="0"/>
                <a:cs typeface="Times New Roman" panose="02020603050405020304" pitchFamily="18" charset="0"/>
              </a:rPr>
              <a:t>There </a:t>
            </a:r>
            <a:r>
              <a:rPr lang="en-US" dirty="0">
                <a:latin typeface="Times New Roman" panose="02020603050405020304" pitchFamily="18" charset="0"/>
                <a:cs typeface="Times New Roman" panose="02020603050405020304" pitchFamily="18" charset="0"/>
              </a:rPr>
              <a:t>are two main ecommerce distribution channels: direct and indirect. </a:t>
            </a:r>
          </a:p>
          <a:p>
            <a:pPr fontAlgn="base"/>
            <a:r>
              <a:rPr lang="en-US" dirty="0">
                <a:latin typeface="Times New Roman" panose="02020603050405020304" pitchFamily="18" charset="0"/>
                <a:cs typeface="Times New Roman" panose="02020603050405020304" pitchFamily="18" charset="0"/>
              </a:rPr>
              <a:t>Direct distribution channels involve selling products directly to consumers through brick-and-mortar stores or online via a website designed by a professional web design </a:t>
            </a:r>
            <a:r>
              <a:rPr lang="en-US" dirty="0" smtClean="0">
                <a:latin typeface="Times New Roman" panose="02020603050405020304" pitchFamily="18" charset="0"/>
                <a:cs typeface="Times New Roman" panose="02020603050405020304" pitchFamily="18" charset="0"/>
              </a:rPr>
              <a:t>company.</a:t>
            </a:r>
          </a:p>
          <a:p>
            <a:pPr fontAlgn="base"/>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Indirect distribution channels involve selling products to intermediaries, such as wholesalers or retailers, who then sell the products to consumers.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6947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t>Distribution:</a:t>
            </a:r>
          </a:p>
          <a:p>
            <a:pPr marL="0" indent="0">
              <a:buNone/>
            </a:pPr>
            <a:r>
              <a:rPr lang="en-US" dirty="0" smtClean="0"/>
              <a:t>Distribution refers to the steps taken to move and store a product from the suppliers stage to a customer stage in the supply chain.</a:t>
            </a:r>
          </a:p>
          <a:p>
            <a:pPr marL="0" indent="0">
              <a:buNone/>
            </a:pPr>
            <a:r>
              <a:rPr lang="en-US" dirty="0" smtClean="0"/>
              <a:t>Distribution occurs between every pair of stage in a supply chain.</a:t>
            </a:r>
          </a:p>
          <a:p>
            <a:pPr marL="0" indent="0">
              <a:buNone/>
            </a:pPr>
            <a:r>
              <a:rPr lang="en-US" dirty="0" smtClean="0"/>
              <a:t>Raw materials and components are moved form suppliers to manufactures where as finished products are moved from the manufactures to ultimate customer. </a:t>
            </a:r>
          </a:p>
          <a:p>
            <a:pPr marL="0" indent="0">
              <a:buNone/>
            </a:pPr>
            <a:r>
              <a:rPr lang="en-US" dirty="0" smtClean="0"/>
              <a:t>Distribution is an important driver of the overall profitability of a firm because it directly impacts both the supply chain cost and the customer experience.</a:t>
            </a:r>
            <a:endParaRPr lang="en-US" dirty="0"/>
          </a:p>
        </p:txBody>
      </p:sp>
    </p:spTree>
    <p:extLst>
      <p:ext uri="{BB962C8B-B14F-4D97-AF65-F5344CB8AC3E}">
        <p14:creationId xmlns:p14="http://schemas.microsoft.com/office/powerpoint/2010/main" xmlns="" val="4015120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0" y="0"/>
            <a:ext cx="9143999" cy="6858000"/>
          </a:xfrm>
          <a:prstGeom prst="rect">
            <a:avLst/>
          </a:prstGeom>
        </p:spPr>
      </p:pic>
    </p:spTree>
    <p:extLst>
      <p:ext uri="{BB962C8B-B14F-4D97-AF65-F5344CB8AC3E}">
        <p14:creationId xmlns:p14="http://schemas.microsoft.com/office/powerpoint/2010/main" xmlns="" val="13215666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18121" cy="6858000"/>
          </a:xfrm>
        </p:spPr>
        <p:txBody>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Impact of E-business on customer service:</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Response time to customer</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Product variety</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Product availability</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Customer experience</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Faster time to market</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Order visibility</a:t>
            </a:r>
          </a:p>
          <a:p>
            <a:pPr>
              <a:buFont typeface="Wingdings" panose="05000000000000000000" pitchFamily="2" charset="2"/>
              <a:buChar char="ü"/>
            </a:pPr>
            <a:r>
              <a:rPr lang="en-US" dirty="0" err="1" smtClean="0">
                <a:latin typeface="Times New Roman" panose="02020603050405020304" pitchFamily="18" charset="0"/>
                <a:cs typeface="Times New Roman" panose="02020603050405020304" pitchFamily="18" charset="0"/>
              </a:rPr>
              <a:t>Returnability</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Direct sales to customer</a:t>
            </a:r>
          </a:p>
          <a:p>
            <a:pPr>
              <a:buFont typeface="Wingdings" panose="05000000000000000000" pitchFamily="2" charset="2"/>
              <a:buChar char="ü"/>
            </a:pPr>
            <a:r>
              <a:rPr lang="en-US" dirty="0" smtClean="0">
                <a:latin typeface="Times New Roman" panose="02020603050405020304" pitchFamily="18" charset="0"/>
                <a:cs typeface="Times New Roman" panose="02020603050405020304" pitchFamily="18" charset="0"/>
              </a:rPr>
              <a:t>Efficient funds transfer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93210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What is customer service?</a:t>
            </a:r>
          </a:p>
          <a:p>
            <a:pPr marL="0" indent="0">
              <a:buNone/>
            </a:pPr>
            <a:r>
              <a:rPr lang="en-US" dirty="0" smtClean="0">
                <a:latin typeface="Times New Roman" panose="02020603050405020304" pitchFamily="18" charset="0"/>
                <a:cs typeface="Times New Roman" panose="02020603050405020304" pitchFamily="18" charset="0"/>
              </a:rPr>
              <a:t>Customer service is the provision of service to customer before, during and after a purchase.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314831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04088"/>
            <a:ext cx="8610600" cy="1143000"/>
          </a:xfrm>
        </p:spPr>
        <p:txBody>
          <a:bodyPr>
            <a:normAutofit/>
          </a:bodyPr>
          <a:lstStyle/>
          <a:p>
            <a:r>
              <a:rPr lang="en-US" sz="4400" dirty="0">
                <a:latin typeface="Times New Roman" panose="02020603050405020304" pitchFamily="18" charset="0"/>
                <a:cs typeface="Times New Roman" panose="02020603050405020304" pitchFamily="18" charset="0"/>
              </a:rPr>
              <a:t>Why is facility location so important?</a:t>
            </a:r>
          </a:p>
        </p:txBody>
      </p:sp>
      <p:sp>
        <p:nvSpPr>
          <p:cNvPr id="3" name="Content Placeholder 2"/>
          <p:cNvSpPr>
            <a:spLocks noGrp="1"/>
          </p:cNvSpPr>
          <p:nvPr>
            <p:ph idx="1"/>
          </p:nvPr>
        </p:nvSpPr>
        <p:spPr>
          <a:xfrm>
            <a:off x="76200" y="1935480"/>
            <a:ext cx="9067800" cy="4922520"/>
          </a:xfrm>
        </p:spPr>
        <p:txBody>
          <a:bodyPr/>
          <a:lstStyle/>
          <a:p>
            <a:r>
              <a:rPr lang="en-US" dirty="0" smtClean="0">
                <a:latin typeface="Times New Roman" panose="02020603050405020304" pitchFamily="18" charset="0"/>
                <a:cs typeface="Times New Roman" panose="02020603050405020304" pitchFamily="18" charset="0"/>
              </a:rPr>
              <a:t>Facility </a:t>
            </a:r>
            <a:r>
              <a:rPr lang="en-US" dirty="0">
                <a:latin typeface="Times New Roman" panose="02020603050405020304" pitchFamily="18" charset="0"/>
                <a:cs typeface="Times New Roman" panose="02020603050405020304" pitchFamily="18" charset="0"/>
              </a:rPr>
              <a:t>location has a long-term impact</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Companies can locate anywhere in the world </a:t>
            </a:r>
            <a:r>
              <a:rPr lang="en-US" dirty="0" smtClean="0">
                <a:latin typeface="Times New Roman" panose="02020603050405020304" pitchFamily="18" charset="0"/>
                <a:cs typeface="Times New Roman" panose="02020603050405020304" pitchFamily="18" charset="0"/>
              </a:rPr>
              <a:t>due to </a:t>
            </a:r>
            <a:r>
              <a:rPr lang="en-US" dirty="0">
                <a:latin typeface="Times New Roman" panose="02020603050405020304" pitchFamily="18" charset="0"/>
                <a:cs typeface="Times New Roman" panose="02020603050405020304" pitchFamily="18" charset="0"/>
              </a:rPr>
              <a:t>increased globalization, </a:t>
            </a:r>
            <a:r>
              <a:rPr lang="en-US" dirty="0" smtClean="0">
                <a:latin typeface="Times New Roman" panose="02020603050405020304" pitchFamily="18" charset="0"/>
                <a:cs typeface="Times New Roman" panose="02020603050405020304" pitchFamily="18" charset="0"/>
              </a:rPr>
              <a:t>technology infrastructure</a:t>
            </a:r>
            <a:r>
              <a:rPr lang="en-US" dirty="0">
                <a:latin typeface="Times New Roman" panose="02020603050405020304" pitchFamily="18" charset="0"/>
                <a:cs typeface="Times New Roman" panose="02020603050405020304" pitchFamily="18" charset="0"/>
              </a:rPr>
              <a:t>, transportation, communications, &amp;open markets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Location still matters- clusters in many </a:t>
            </a:r>
            <a:r>
              <a:rPr lang="en-US" dirty="0" smtClean="0">
                <a:latin typeface="Times New Roman" panose="02020603050405020304" pitchFamily="18" charset="0"/>
                <a:cs typeface="Times New Roman" panose="02020603050405020304" pitchFamily="18" charset="0"/>
              </a:rPr>
              <a:t>industries show </a:t>
            </a:r>
            <a:r>
              <a:rPr lang="en-US" dirty="0">
                <a:latin typeface="Times New Roman" panose="02020603050405020304" pitchFamily="18" charset="0"/>
                <a:cs typeface="Times New Roman" panose="02020603050405020304" pitchFamily="18" charset="0"/>
              </a:rPr>
              <a:t>that innovation &amp; competition </a:t>
            </a:r>
            <a:r>
              <a:rPr lang="en-US" dirty="0" smtClean="0">
                <a:latin typeface="Times New Roman" panose="02020603050405020304" pitchFamily="18" charset="0"/>
                <a:cs typeface="Times New Roman" panose="02020603050405020304" pitchFamily="18" charset="0"/>
              </a:rPr>
              <a:t>are geographically </a:t>
            </a:r>
            <a:r>
              <a:rPr lang="en-US" dirty="0">
                <a:latin typeface="Times New Roman" panose="02020603050405020304" pitchFamily="18" charset="0"/>
                <a:cs typeface="Times New Roman" panose="02020603050405020304" pitchFamily="18" charset="0"/>
              </a:rPr>
              <a:t>concentrated</a:t>
            </a:r>
          </a:p>
        </p:txBody>
      </p:sp>
    </p:spTree>
    <p:extLst>
      <p:ext uri="{BB962C8B-B14F-4D97-AF65-F5344CB8AC3E}">
        <p14:creationId xmlns:p14="http://schemas.microsoft.com/office/powerpoint/2010/main" xmlns="" val="9374976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81800"/>
          </a:xfrm>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THE ROLE OF NETWORK DESIGN IN THE SUPPLY </a:t>
            </a:r>
            <a:r>
              <a:rPr lang="en-US" b="1" dirty="0" smtClean="0">
                <a:latin typeface="Times New Roman" panose="02020603050405020304" pitchFamily="18" charset="0"/>
                <a:cs typeface="Times New Roman" panose="02020603050405020304" pitchFamily="18" charset="0"/>
              </a:rPr>
              <a:t>CHAIN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Network design decisions have </a:t>
            </a:r>
            <a:r>
              <a:rPr lang="en-US" dirty="0" smtClean="0">
                <a:latin typeface="Times New Roman" panose="02020603050405020304" pitchFamily="18" charset="0"/>
                <a:cs typeface="Times New Roman" panose="02020603050405020304" pitchFamily="18" charset="0"/>
              </a:rPr>
              <a:t>a significant </a:t>
            </a:r>
            <a:r>
              <a:rPr lang="en-US" dirty="0">
                <a:latin typeface="Times New Roman" panose="02020603050405020304" pitchFamily="18" charset="0"/>
                <a:cs typeface="Times New Roman" panose="02020603050405020304" pitchFamily="18" charset="0"/>
              </a:rPr>
              <a:t>impact on </a:t>
            </a:r>
            <a:r>
              <a:rPr lang="en-US" dirty="0" smtClean="0">
                <a:latin typeface="Times New Roman" panose="02020603050405020304" pitchFamily="18" charset="0"/>
                <a:cs typeface="Times New Roman" panose="02020603050405020304" pitchFamily="18" charset="0"/>
              </a:rPr>
              <a:t>performance because </a:t>
            </a:r>
            <a:r>
              <a:rPr lang="en-US" dirty="0">
                <a:latin typeface="Times New Roman" panose="02020603050405020304" pitchFamily="18" charset="0"/>
                <a:cs typeface="Times New Roman" panose="02020603050405020304" pitchFamily="18" charset="0"/>
              </a:rPr>
              <a:t>they determine the supply chain configuration and </a:t>
            </a:r>
            <a:r>
              <a:rPr lang="en-US" dirty="0" smtClean="0">
                <a:latin typeface="Times New Roman" panose="02020603050405020304" pitchFamily="18" charset="0"/>
                <a:cs typeface="Times New Roman" panose="02020603050405020304" pitchFamily="18" charset="0"/>
              </a:rPr>
              <a:t>set constraints </a:t>
            </a:r>
            <a:r>
              <a:rPr lang="en-US" dirty="0">
                <a:latin typeface="Times New Roman" panose="02020603050405020304" pitchFamily="18" charset="0"/>
                <a:cs typeface="Times New Roman" panose="02020603050405020304" pitchFamily="18" charset="0"/>
              </a:rPr>
              <a:t>within which the other supply chain drivers can be </a:t>
            </a:r>
            <a:r>
              <a:rPr lang="en-US" dirty="0" smtClean="0">
                <a:latin typeface="Times New Roman" panose="02020603050405020304" pitchFamily="18" charset="0"/>
                <a:cs typeface="Times New Roman" panose="02020603050405020304" pitchFamily="18" charset="0"/>
              </a:rPr>
              <a:t>used either </a:t>
            </a:r>
            <a:r>
              <a:rPr lang="en-US" dirty="0">
                <a:latin typeface="Times New Roman" panose="02020603050405020304" pitchFamily="18" charset="0"/>
                <a:cs typeface="Times New Roman" panose="02020603050405020304" pitchFamily="18" charset="0"/>
              </a:rPr>
              <a:t>to decrease supply chain cost or to increase responsiveness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Facility location </a:t>
            </a:r>
            <a:r>
              <a:rPr lang="en-US" dirty="0" smtClean="0">
                <a:latin typeface="Times New Roman" panose="02020603050405020304" pitchFamily="18" charset="0"/>
                <a:cs typeface="Times New Roman" panose="02020603050405020304" pitchFamily="18" charset="0"/>
              </a:rPr>
              <a:t>decisions have </a:t>
            </a:r>
            <a:r>
              <a:rPr lang="en-US" dirty="0">
                <a:latin typeface="Times New Roman" panose="02020603050405020304" pitchFamily="18" charset="0"/>
                <a:cs typeface="Times New Roman" panose="02020603050405020304" pitchFamily="18" charset="0"/>
              </a:rPr>
              <a:t>a long-term </a:t>
            </a:r>
            <a:r>
              <a:rPr lang="en-US" dirty="0" smtClean="0">
                <a:latin typeface="Times New Roman" panose="02020603050405020304" pitchFamily="18" charset="0"/>
                <a:cs typeface="Times New Roman" panose="02020603050405020304" pitchFamily="18" charset="0"/>
              </a:rPr>
              <a:t>impact on </a:t>
            </a:r>
            <a:r>
              <a:rPr lang="en-US" dirty="0">
                <a:latin typeface="Times New Roman" panose="02020603050405020304" pitchFamily="18" charset="0"/>
                <a:cs typeface="Times New Roman" panose="02020603050405020304" pitchFamily="18" charset="0"/>
              </a:rPr>
              <a:t>a supply </a:t>
            </a:r>
            <a:r>
              <a:rPr lang="en-US" dirty="0" smtClean="0">
                <a:latin typeface="Times New Roman" panose="02020603050405020304" pitchFamily="18" charset="0"/>
                <a:cs typeface="Times New Roman" panose="02020603050405020304" pitchFamily="18" charset="0"/>
              </a:rPr>
              <a:t>chain’s performance </a:t>
            </a:r>
            <a:r>
              <a:rPr lang="en-US" dirty="0">
                <a:latin typeface="Times New Roman" panose="02020603050405020304" pitchFamily="18" charset="0"/>
                <a:cs typeface="Times New Roman" panose="02020603050405020304" pitchFamily="18" charset="0"/>
              </a:rPr>
              <a:t>because it is very expensive to shut down a facility </a:t>
            </a:r>
            <a:r>
              <a:rPr lang="en-US" dirty="0" smtClean="0">
                <a:latin typeface="Times New Roman" panose="02020603050405020304" pitchFamily="18" charset="0"/>
                <a:cs typeface="Times New Roman" panose="02020603050405020304" pitchFamily="18" charset="0"/>
              </a:rPr>
              <a:t>or move </a:t>
            </a:r>
            <a:r>
              <a:rPr lang="en-US" dirty="0">
                <a:latin typeface="Times New Roman" panose="02020603050405020304" pitchFamily="18" charset="0"/>
                <a:cs typeface="Times New Roman" panose="02020603050405020304" pitchFamily="18" charset="0"/>
              </a:rPr>
              <a:t>it to a different location</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contrast, a poorly located facility makes it very difficult for a </a:t>
            </a:r>
            <a:r>
              <a:rPr lang="en-US" dirty="0" smtClean="0">
                <a:latin typeface="Times New Roman" panose="02020603050405020304" pitchFamily="18" charset="0"/>
                <a:cs typeface="Times New Roman" panose="02020603050405020304" pitchFamily="18" charset="0"/>
              </a:rPr>
              <a:t>supply chain </a:t>
            </a:r>
            <a:r>
              <a:rPr lang="en-US" dirty="0">
                <a:latin typeface="Times New Roman" panose="02020603050405020304" pitchFamily="18" charset="0"/>
                <a:cs typeface="Times New Roman" panose="02020603050405020304" pitchFamily="18" charset="0"/>
              </a:rPr>
              <a:t>to perform close to the efficient frontier</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Capacity allocation decisions also have a significant impact on </a:t>
            </a:r>
            <a:r>
              <a:rPr lang="en-US" dirty="0" smtClean="0">
                <a:latin typeface="Times New Roman" panose="02020603050405020304" pitchFamily="18" charset="0"/>
                <a:cs typeface="Times New Roman" panose="02020603050405020304" pitchFamily="18" charset="0"/>
              </a:rPr>
              <a:t>supply chain performance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Network design decisions must be revisited as a firm grows or </a:t>
            </a:r>
            <a:r>
              <a:rPr lang="en-US" dirty="0" smtClean="0">
                <a:latin typeface="Times New Roman" panose="02020603050405020304" pitchFamily="18" charset="0"/>
                <a:cs typeface="Times New Roman" panose="02020603050405020304" pitchFamily="18" charset="0"/>
              </a:rPr>
              <a:t>when two </a:t>
            </a:r>
            <a:r>
              <a:rPr lang="en-US" dirty="0">
                <a:latin typeface="Times New Roman" panose="02020603050405020304" pitchFamily="18" charset="0"/>
                <a:cs typeface="Times New Roman" panose="02020603050405020304" pitchFamily="18" charset="0"/>
              </a:rPr>
              <a:t>companies merge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848561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Supply </a:t>
            </a:r>
            <a:r>
              <a:rPr lang="en-US" dirty="0">
                <a:latin typeface="Times New Roman" panose="02020603050405020304" pitchFamily="18" charset="0"/>
                <a:cs typeface="Times New Roman" panose="02020603050405020304" pitchFamily="18" charset="0"/>
              </a:rPr>
              <a:t>chain network design decisions include </a:t>
            </a:r>
            <a:r>
              <a:rPr lang="en-US" dirty="0" smtClean="0">
                <a:latin typeface="Times New Roman" panose="02020603050405020304" pitchFamily="18" charset="0"/>
                <a:cs typeface="Times New Roman" panose="02020603050405020304" pitchFamily="18" charset="0"/>
              </a:rPr>
              <a:t>the assignment </a:t>
            </a:r>
            <a:r>
              <a:rPr lang="en-US" dirty="0">
                <a:latin typeface="Times New Roman" panose="02020603050405020304" pitchFamily="18" charset="0"/>
                <a:cs typeface="Times New Roman" panose="02020603050405020304" pitchFamily="18" charset="0"/>
              </a:rPr>
              <a:t>of facility role location of </a:t>
            </a:r>
            <a:r>
              <a:rPr lang="en-US" dirty="0" smtClean="0">
                <a:latin typeface="Times New Roman" panose="02020603050405020304" pitchFamily="18" charset="0"/>
                <a:cs typeface="Times New Roman" panose="02020603050405020304" pitchFamily="18" charset="0"/>
              </a:rPr>
              <a:t>manufacturing storage </a:t>
            </a:r>
            <a:r>
              <a:rPr lang="en-US" dirty="0">
                <a:latin typeface="Times New Roman" panose="02020603050405020304" pitchFamily="18" charset="0"/>
                <a:cs typeface="Times New Roman" panose="02020603050405020304" pitchFamily="18" charset="0"/>
              </a:rPr>
              <a:t>, or transportation-related facilities, and </a:t>
            </a:r>
            <a:r>
              <a:rPr lang="en-US" dirty="0" smtClean="0">
                <a:latin typeface="Times New Roman" panose="02020603050405020304" pitchFamily="18" charset="0"/>
                <a:cs typeface="Times New Roman" panose="02020603050405020304" pitchFamily="18" charset="0"/>
              </a:rPr>
              <a:t>the allocation </a:t>
            </a:r>
            <a:r>
              <a:rPr lang="en-US" dirty="0">
                <a:latin typeface="Times New Roman" panose="02020603050405020304" pitchFamily="18" charset="0"/>
                <a:cs typeface="Times New Roman" panose="02020603050405020304" pitchFamily="18" charset="0"/>
              </a:rPr>
              <a:t>of capacity and markets to each facility</a:t>
            </a:r>
            <a:r>
              <a:rPr lang="en-US" dirty="0" smtClean="0">
                <a:latin typeface="Times New Roman" panose="02020603050405020304" pitchFamily="18" charset="0"/>
                <a:cs typeface="Times New Roman" panose="02020603050405020304" pitchFamily="18" charset="0"/>
              </a:rPr>
              <a:t>. It includes;</a:t>
            </a:r>
          </a:p>
          <a:p>
            <a:r>
              <a:rPr lang="en-US" b="1" dirty="0" smtClean="0">
                <a:latin typeface="Times New Roman" panose="02020603050405020304" pitchFamily="18" charset="0"/>
                <a:cs typeface="Times New Roman" panose="02020603050405020304" pitchFamily="18" charset="0"/>
              </a:rPr>
              <a:t>Facility role:</a:t>
            </a:r>
            <a:r>
              <a:rPr lang="en-US" dirty="0" smtClean="0">
                <a:latin typeface="Times New Roman" panose="02020603050405020304" pitchFamily="18" charset="0"/>
                <a:cs typeface="Times New Roman" panose="02020603050405020304" pitchFamily="18" charset="0"/>
              </a:rPr>
              <a:t> what role should each facility play? What processes are performed at each facility?</a:t>
            </a:r>
          </a:p>
          <a:p>
            <a:r>
              <a:rPr lang="en-US" b="1" dirty="0" smtClean="0">
                <a:latin typeface="Times New Roman" panose="02020603050405020304" pitchFamily="18" charset="0"/>
                <a:cs typeface="Times New Roman" panose="02020603050405020304" pitchFamily="18" charset="0"/>
              </a:rPr>
              <a:t>Facility location:</a:t>
            </a:r>
            <a:r>
              <a:rPr lang="en-US" dirty="0" smtClean="0">
                <a:latin typeface="Times New Roman" panose="02020603050405020304" pitchFamily="18" charset="0"/>
                <a:cs typeface="Times New Roman" panose="02020603050405020304" pitchFamily="18" charset="0"/>
              </a:rPr>
              <a:t> where should facilities be located?</a:t>
            </a:r>
          </a:p>
          <a:p>
            <a:r>
              <a:rPr lang="en-US" b="1" dirty="0" smtClean="0">
                <a:latin typeface="Times New Roman" panose="02020603050405020304" pitchFamily="18" charset="0"/>
                <a:cs typeface="Times New Roman" panose="02020603050405020304" pitchFamily="18" charset="0"/>
              </a:rPr>
              <a:t>Capacity allocation:</a:t>
            </a:r>
            <a:r>
              <a:rPr lang="en-US" dirty="0" smtClean="0">
                <a:latin typeface="Times New Roman" panose="02020603050405020304" pitchFamily="18" charset="0"/>
                <a:cs typeface="Times New Roman" panose="02020603050405020304" pitchFamily="18" charset="0"/>
              </a:rPr>
              <a:t> How much capacity should be allocated to each facility?</a:t>
            </a:r>
          </a:p>
          <a:p>
            <a:r>
              <a:rPr lang="en-US" b="1" dirty="0" smtClean="0">
                <a:latin typeface="Times New Roman" panose="02020603050405020304" pitchFamily="18" charset="0"/>
                <a:cs typeface="Times New Roman" panose="02020603050405020304" pitchFamily="18" charset="0"/>
              </a:rPr>
              <a:t>Market and supply allocation:</a:t>
            </a:r>
            <a:r>
              <a:rPr lang="en-US" dirty="0" smtClean="0">
                <a:latin typeface="Times New Roman" panose="02020603050405020304" pitchFamily="18" charset="0"/>
                <a:cs typeface="Times New Roman" panose="02020603050405020304" pitchFamily="18" charset="0"/>
              </a:rPr>
              <a:t> what markets should each facility serve? Which supply chain sources should feed each facility?</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22287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sz="2400" b="1" dirty="0">
                <a:latin typeface="Times New Roman" panose="02020603050405020304" pitchFamily="18" charset="0"/>
                <a:cs typeface="Times New Roman" panose="02020603050405020304" pitchFamily="18" charset="0"/>
              </a:rPr>
              <a:t>FACTORS INFLUENCING NETWORK DESIGN </a:t>
            </a:r>
            <a:r>
              <a:rPr lang="en-US" sz="2400" b="1" dirty="0" smtClean="0">
                <a:latin typeface="Times New Roman" panose="02020603050405020304" pitchFamily="18" charset="0"/>
                <a:cs typeface="Times New Roman" panose="02020603050405020304" pitchFamily="18" charset="0"/>
              </a:rPr>
              <a:t>DECISIONS</a:t>
            </a:r>
          </a:p>
          <a:p>
            <a:pPr marL="0" indent="0">
              <a:buNone/>
            </a:pPr>
            <a:endParaRPr lang="en-US" sz="2000" b="1" i="1" dirty="0" smtClean="0">
              <a:latin typeface="Times New Roman" panose="02020603050405020304" pitchFamily="18" charset="0"/>
              <a:cs typeface="Times New Roman" panose="02020603050405020304" pitchFamily="18" charset="0"/>
            </a:endParaRPr>
          </a:p>
          <a:p>
            <a:pPr marL="0" indent="0">
              <a:buNone/>
            </a:pPr>
            <a:r>
              <a:rPr lang="en-US" sz="2000" b="1" i="1" dirty="0" smtClean="0">
                <a:latin typeface="Times New Roman" panose="02020603050405020304" pitchFamily="18" charset="0"/>
                <a:cs typeface="Times New Roman" panose="02020603050405020304" pitchFamily="18" charset="0"/>
              </a:rPr>
              <a:t>STRATEGIC </a:t>
            </a:r>
            <a:r>
              <a:rPr lang="en-US" sz="2000" b="1" i="1" dirty="0">
                <a:latin typeface="Times New Roman" panose="02020603050405020304" pitchFamily="18" charset="0"/>
                <a:cs typeface="Times New Roman" panose="02020603050405020304" pitchFamily="18" charset="0"/>
              </a:rPr>
              <a:t>FACTORS</a:t>
            </a:r>
            <a:r>
              <a:rPr lang="en-US" sz="2000" b="1" i="1" dirty="0" smtClean="0">
                <a:latin typeface="Times New Roman" panose="02020603050405020304" pitchFamily="18" charset="0"/>
                <a:cs typeface="Times New Roman" panose="02020603050405020304" pitchFamily="18" charset="0"/>
              </a:rPr>
              <a:t>:</a:t>
            </a:r>
            <a:endParaRPr lang="en-US" sz="2000" b="1"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firm’s competitive strategy has a significant impact on network </a:t>
            </a:r>
            <a:r>
              <a:rPr lang="en-US" dirty="0" smtClean="0">
                <a:latin typeface="Times New Roman" panose="02020603050405020304" pitchFamily="18" charset="0"/>
                <a:cs typeface="Times New Roman" panose="02020603050405020304" pitchFamily="18" charset="0"/>
              </a:rPr>
              <a:t>design decisions </a:t>
            </a:r>
            <a:r>
              <a:rPr lang="en-US" dirty="0">
                <a:latin typeface="Times New Roman" panose="02020603050405020304" pitchFamily="18" charset="0"/>
                <a:cs typeface="Times New Roman" panose="02020603050405020304" pitchFamily="18" charset="0"/>
              </a:rPr>
              <a:t>within the supply chain</a:t>
            </a:r>
          </a:p>
          <a:p>
            <a:r>
              <a:rPr lang="en-US" dirty="0">
                <a:latin typeface="Times New Roman" panose="02020603050405020304" pitchFamily="18" charset="0"/>
                <a:cs typeface="Times New Roman" panose="02020603050405020304" pitchFamily="18" charset="0"/>
              </a:rPr>
              <a:t>Firms that focus on responsiveness tend to locate facilities closer to </a:t>
            </a:r>
            <a:r>
              <a:rPr lang="en-US" dirty="0" smtClean="0">
                <a:latin typeface="Times New Roman" panose="02020603050405020304" pitchFamily="18" charset="0"/>
                <a:cs typeface="Times New Roman" panose="02020603050405020304" pitchFamily="18" charset="0"/>
              </a:rPr>
              <a:t>the market </a:t>
            </a:r>
            <a:r>
              <a:rPr lang="en-US" dirty="0">
                <a:latin typeface="Times New Roman" panose="02020603050405020304" pitchFamily="18" charset="0"/>
                <a:cs typeface="Times New Roman" panose="02020603050405020304" pitchFamily="18" charset="0"/>
              </a:rPr>
              <a:t>and may select a high-cost location if this choice allows the firm </a:t>
            </a:r>
            <a:r>
              <a:rPr lang="en-US" dirty="0" smtClean="0">
                <a:latin typeface="Times New Roman" panose="02020603050405020304" pitchFamily="18" charset="0"/>
                <a:cs typeface="Times New Roman" panose="02020603050405020304" pitchFamily="18" charset="0"/>
              </a:rPr>
              <a:t>to react </a:t>
            </a:r>
            <a:r>
              <a:rPr lang="en-US" dirty="0">
                <a:latin typeface="Times New Roman" panose="02020603050405020304" pitchFamily="18" charset="0"/>
                <a:cs typeface="Times New Roman" panose="02020603050405020304" pitchFamily="18" charset="0"/>
              </a:rPr>
              <a:t>quickly to changing market needs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For example, local </a:t>
            </a:r>
            <a:r>
              <a:rPr lang="en-US" dirty="0" smtClean="0">
                <a:latin typeface="Times New Roman" panose="02020603050405020304" pitchFamily="18" charset="0"/>
                <a:cs typeface="Times New Roman" panose="02020603050405020304" pitchFamily="18" charset="0"/>
              </a:rPr>
              <a:t>capacity allows </a:t>
            </a:r>
            <a:r>
              <a:rPr lang="en-US" dirty="0">
                <a:latin typeface="Times New Roman" panose="02020603050405020304" pitchFamily="18" charset="0"/>
                <a:cs typeface="Times New Roman" panose="02020603050405020304" pitchFamily="18" charset="0"/>
              </a:rPr>
              <a:t>the company to respond quickly to changing fashion trends </a:t>
            </a:r>
            <a:r>
              <a:rPr lang="en-US" dirty="0" smtClean="0">
                <a:latin typeface="Times New Roman" panose="02020603050405020304" pitchFamily="18" charset="0"/>
                <a:cs typeface="Times New Roman" panose="02020603050405020304" pitchFamily="18" charset="0"/>
              </a:rPr>
              <a:t>in Europe.</a:t>
            </a: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Convenience store chains aim to provide easy </a:t>
            </a:r>
            <a:r>
              <a:rPr lang="en-US" dirty="0" smtClean="0">
                <a:latin typeface="Times New Roman" panose="02020603050405020304" pitchFamily="18" charset="0"/>
                <a:cs typeface="Times New Roman" panose="02020603050405020304" pitchFamily="18" charset="0"/>
              </a:rPr>
              <a:t>access to</a:t>
            </a:r>
            <a:r>
              <a:rPr lang="en-US" dirty="0">
                <a:latin typeface="Times New Roman" panose="02020603050405020304" pitchFamily="18" charset="0"/>
                <a:cs typeface="Times New Roman" panose="02020603050405020304" pitchFamily="18" charset="0"/>
              </a:rPr>
              <a:t> customers </a:t>
            </a:r>
            <a:r>
              <a:rPr lang="en-US" dirty="0" smtClean="0">
                <a:latin typeface="Times New Roman" panose="02020603050405020304" pitchFamily="18" charset="0"/>
                <a:cs typeface="Times New Roman" panose="02020603050405020304" pitchFamily="18" charset="0"/>
              </a:rPr>
              <a:t>as part </a:t>
            </a:r>
            <a:r>
              <a:rPr lang="en-US" dirty="0">
                <a:latin typeface="Times New Roman" panose="02020603050405020304" pitchFamily="18" charset="0"/>
                <a:cs typeface="Times New Roman" panose="02020603050405020304" pitchFamily="18" charset="0"/>
              </a:rPr>
              <a:t>of their competitive strategy</a:t>
            </a:r>
          </a:p>
        </p:txBody>
      </p:sp>
    </p:spTree>
    <p:extLst>
      <p:ext uri="{BB962C8B-B14F-4D97-AF65-F5344CB8AC3E}">
        <p14:creationId xmlns:p14="http://schemas.microsoft.com/office/powerpoint/2010/main" xmlns="" val="566599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latin typeface="Times New Roman" panose="02020603050405020304" pitchFamily="18" charset="0"/>
                <a:cs typeface="Times New Roman" panose="02020603050405020304" pitchFamily="18" charset="0"/>
              </a:rPr>
              <a:t>Global </a:t>
            </a:r>
            <a:r>
              <a:rPr lang="en-US" dirty="0">
                <a:latin typeface="Times New Roman" panose="02020603050405020304" pitchFamily="18" charset="0"/>
                <a:cs typeface="Times New Roman" panose="02020603050405020304" pitchFamily="18" charset="0"/>
              </a:rPr>
              <a:t>supply chain networks can best support their strategic </a:t>
            </a:r>
            <a:r>
              <a:rPr lang="en-US" dirty="0" smtClean="0">
                <a:latin typeface="Times New Roman" panose="02020603050405020304" pitchFamily="18" charset="0"/>
                <a:cs typeface="Times New Roman" panose="02020603050405020304" pitchFamily="18" charset="0"/>
              </a:rPr>
              <a:t>objectives with </a:t>
            </a:r>
            <a:r>
              <a:rPr lang="en-US" dirty="0">
                <a:latin typeface="Times New Roman" panose="02020603050405020304" pitchFamily="18" charset="0"/>
                <a:cs typeface="Times New Roman" panose="02020603050405020304" pitchFamily="18" charset="0"/>
              </a:rPr>
              <a:t>facilities in different countries playing different roles</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It is important for a firm to identify the mission or strategic role of </a:t>
            </a:r>
            <a:r>
              <a:rPr lang="en-US" dirty="0" smtClean="0">
                <a:latin typeface="Times New Roman" panose="02020603050405020304" pitchFamily="18" charset="0"/>
                <a:cs typeface="Times New Roman" panose="02020603050405020304" pitchFamily="18" charset="0"/>
              </a:rPr>
              <a:t>each facility </a:t>
            </a:r>
            <a:r>
              <a:rPr lang="en-US" dirty="0">
                <a:latin typeface="Times New Roman" panose="02020603050405020304" pitchFamily="18" charset="0"/>
                <a:cs typeface="Times New Roman" panose="02020603050405020304" pitchFamily="18" charset="0"/>
              </a:rPr>
              <a:t>when designing its </a:t>
            </a:r>
            <a:r>
              <a:rPr lang="en-US" dirty="0" smtClean="0">
                <a:latin typeface="Times New Roman" panose="02020603050405020304" pitchFamily="18" charset="0"/>
                <a:cs typeface="Times New Roman" panose="02020603050405020304" pitchFamily="18" charset="0"/>
              </a:rPr>
              <a:t>global network.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555492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lnSpcReduction="20000"/>
          </a:bodyPr>
          <a:lstStyle/>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Offshore </a:t>
            </a:r>
            <a:r>
              <a:rPr lang="en-US" b="1" dirty="0">
                <a:latin typeface="Times New Roman" panose="02020603050405020304" pitchFamily="18" charset="0"/>
                <a:cs typeface="Times New Roman" panose="02020603050405020304" pitchFamily="18" charset="0"/>
              </a:rPr>
              <a:t>facility: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low-cost facility for export production. Role of being </a:t>
            </a:r>
            <a:r>
              <a:rPr lang="en-US" dirty="0" smtClean="0">
                <a:latin typeface="Times New Roman" panose="02020603050405020304" pitchFamily="18" charset="0"/>
                <a:cs typeface="Times New Roman" panose="02020603050405020304" pitchFamily="18" charset="0"/>
              </a:rPr>
              <a:t>a low-cost </a:t>
            </a:r>
            <a:r>
              <a:rPr lang="en-US" dirty="0">
                <a:latin typeface="Times New Roman" panose="02020603050405020304" pitchFamily="18" charset="0"/>
                <a:cs typeface="Times New Roman" panose="02020603050405020304" pitchFamily="18" charset="0"/>
              </a:rPr>
              <a:t>supply source for markets located outside the country where </a:t>
            </a:r>
            <a:r>
              <a:rPr lang="en-US" dirty="0" smtClean="0">
                <a:latin typeface="Times New Roman" panose="02020603050405020304" pitchFamily="18" charset="0"/>
                <a:cs typeface="Times New Roman" panose="02020603050405020304" pitchFamily="18" charset="0"/>
              </a:rPr>
              <a:t>the facility </a:t>
            </a:r>
            <a:r>
              <a:rPr lang="en-US" dirty="0">
                <a:latin typeface="Times New Roman" panose="02020603050405020304" pitchFamily="18" charset="0"/>
                <a:cs typeface="Times New Roman" panose="02020603050405020304" pitchFamily="18" charset="0"/>
              </a:rPr>
              <a:t>is located</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Source </a:t>
            </a:r>
            <a:r>
              <a:rPr lang="en-US" b="1" dirty="0">
                <a:latin typeface="Times New Roman" panose="02020603050405020304" pitchFamily="18" charset="0"/>
                <a:cs typeface="Times New Roman" panose="02020603050405020304" pitchFamily="18" charset="0"/>
              </a:rPr>
              <a:t>facility: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low-cost facility for global production. A source </a:t>
            </a:r>
            <a:r>
              <a:rPr lang="en-US" dirty="0" smtClean="0">
                <a:latin typeface="Times New Roman" panose="02020603050405020304" pitchFamily="18" charset="0"/>
                <a:cs typeface="Times New Roman" panose="02020603050405020304" pitchFamily="18" charset="0"/>
              </a:rPr>
              <a:t>facility also </a:t>
            </a:r>
            <a:r>
              <a:rPr lang="en-US" dirty="0">
                <a:latin typeface="Times New Roman" panose="02020603050405020304" pitchFamily="18" charset="0"/>
                <a:cs typeface="Times New Roman" panose="02020603050405020304" pitchFamily="18" charset="0"/>
              </a:rPr>
              <a:t>has low cost as its primary objective, but its strategic role is </a:t>
            </a:r>
            <a:r>
              <a:rPr lang="en-US" dirty="0" smtClean="0">
                <a:latin typeface="Times New Roman" panose="02020603050405020304" pitchFamily="18" charset="0"/>
                <a:cs typeface="Times New Roman" panose="02020603050405020304" pitchFamily="18" charset="0"/>
              </a:rPr>
              <a:t>broader than </a:t>
            </a:r>
            <a:r>
              <a:rPr lang="en-US" dirty="0">
                <a:latin typeface="Times New Roman" panose="02020603050405020304" pitchFamily="18" charset="0"/>
                <a:cs typeface="Times New Roman" panose="02020603050405020304" pitchFamily="18" charset="0"/>
              </a:rPr>
              <a:t>that of an offshore facility. Good offshore facilities migrate over </a:t>
            </a:r>
            <a:r>
              <a:rPr lang="en-US" dirty="0" smtClean="0">
                <a:latin typeface="Times New Roman" panose="02020603050405020304" pitchFamily="18" charset="0"/>
                <a:cs typeface="Times New Roman" panose="02020603050405020304" pitchFamily="18" charset="0"/>
              </a:rPr>
              <a:t>time into </a:t>
            </a:r>
            <a:r>
              <a:rPr lang="en-US" dirty="0">
                <a:latin typeface="Times New Roman" panose="02020603050405020304" pitchFamily="18" charset="0"/>
                <a:cs typeface="Times New Roman" panose="02020603050405020304" pitchFamily="18" charset="0"/>
              </a:rPr>
              <a:t>source facilities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Server </a:t>
            </a:r>
            <a:r>
              <a:rPr lang="en-US" b="1" dirty="0">
                <a:latin typeface="Times New Roman" panose="02020603050405020304" pitchFamily="18" charset="0"/>
                <a:cs typeface="Times New Roman" panose="02020603050405020304" pitchFamily="18" charset="0"/>
              </a:rPr>
              <a:t>facility: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egional </a:t>
            </a:r>
            <a:r>
              <a:rPr lang="en-US" dirty="0">
                <a:latin typeface="Times New Roman" panose="02020603050405020304" pitchFamily="18" charset="0"/>
                <a:cs typeface="Times New Roman" panose="02020603050405020304" pitchFamily="18" charset="0"/>
              </a:rPr>
              <a:t>production facility. A server facility’s objective </a:t>
            </a:r>
            <a:r>
              <a:rPr lang="en-US" dirty="0" smtClean="0">
                <a:latin typeface="Times New Roman" panose="02020603050405020304" pitchFamily="18" charset="0"/>
                <a:cs typeface="Times New Roman" panose="02020603050405020304" pitchFamily="18" charset="0"/>
              </a:rPr>
              <a:t>is to </a:t>
            </a:r>
            <a:r>
              <a:rPr lang="en-US" dirty="0">
                <a:latin typeface="Times New Roman" panose="02020603050405020304" pitchFamily="18" charset="0"/>
                <a:cs typeface="Times New Roman" panose="02020603050405020304" pitchFamily="18" charset="0"/>
              </a:rPr>
              <a:t>supply the market where it is located. </a:t>
            </a:r>
          </a:p>
          <a:p>
            <a:pPr marL="0" indent="0">
              <a:buNone/>
            </a:pPr>
            <a:r>
              <a:rPr lang="en-US" b="1" dirty="0" smtClean="0">
                <a:latin typeface="Times New Roman" panose="02020603050405020304" pitchFamily="18" charset="0"/>
                <a:cs typeface="Times New Roman" panose="02020603050405020304" pitchFamily="18" charset="0"/>
              </a:rPr>
              <a:t>				Contributor </a:t>
            </a:r>
            <a:r>
              <a:rPr lang="en-US" b="1" dirty="0">
                <a:latin typeface="Times New Roman" panose="02020603050405020304" pitchFamily="18" charset="0"/>
                <a:cs typeface="Times New Roman" panose="02020603050405020304" pitchFamily="18" charset="0"/>
              </a:rPr>
              <a:t>facility:</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R</a:t>
            </a:r>
            <a:r>
              <a:rPr lang="en-US" dirty="0" smtClean="0">
                <a:latin typeface="Times New Roman" panose="02020603050405020304" pitchFamily="18" charset="0"/>
                <a:cs typeface="Times New Roman" panose="02020603050405020304" pitchFamily="18" charset="0"/>
              </a:rPr>
              <a:t>egional </a:t>
            </a:r>
            <a:r>
              <a:rPr lang="en-US" dirty="0">
                <a:latin typeface="Times New Roman" panose="02020603050405020304" pitchFamily="18" charset="0"/>
                <a:cs typeface="Times New Roman" panose="02020603050405020304" pitchFamily="18" charset="0"/>
              </a:rPr>
              <a:t>production facility with development skills</a:t>
            </a:r>
            <a:r>
              <a:rPr lang="en-US" dirty="0" smtClean="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contribution facility serves the market where it is located but </a:t>
            </a:r>
            <a:r>
              <a:rPr lang="en-US" dirty="0" smtClean="0">
                <a:latin typeface="Times New Roman" panose="02020603050405020304" pitchFamily="18" charset="0"/>
                <a:cs typeface="Times New Roman" panose="02020603050405020304" pitchFamily="18" charset="0"/>
              </a:rPr>
              <a:t>also assumes </a:t>
            </a:r>
            <a:r>
              <a:rPr lang="en-US" dirty="0">
                <a:latin typeface="Times New Roman" panose="02020603050405020304" pitchFamily="18" charset="0"/>
                <a:cs typeface="Times New Roman" panose="02020603050405020304" pitchFamily="18" charset="0"/>
              </a:rPr>
              <a:t>responsibility for product customization, process improvements</a:t>
            </a:r>
            <a:r>
              <a:rPr lang="en-US" dirty="0" smtClean="0">
                <a:latin typeface="Times New Roman" panose="02020603050405020304" pitchFamily="18" charset="0"/>
                <a:cs typeface="Times New Roman" panose="02020603050405020304" pitchFamily="18" charset="0"/>
              </a:rPr>
              <a:t>, product </a:t>
            </a:r>
            <a:r>
              <a:rPr lang="en-US" dirty="0">
                <a:latin typeface="Times New Roman" panose="02020603050405020304" pitchFamily="18" charset="0"/>
                <a:cs typeface="Times New Roman" panose="02020603050405020304" pitchFamily="18" charset="0"/>
              </a:rPr>
              <a:t>modifications, or product development</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73426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sz="2400" b="1" smtClean="0">
                <a:latin typeface="Times New Roman" panose="02020603050405020304" pitchFamily="18" charset="0"/>
                <a:cs typeface="Times New Roman" panose="02020603050405020304" pitchFamily="18" charset="0"/>
              </a:rPr>
              <a:t>		TECHNOLOGICAL </a:t>
            </a:r>
            <a:r>
              <a:rPr lang="en-US" sz="2400" b="1" dirty="0" smtClean="0">
                <a:latin typeface="Times New Roman" panose="02020603050405020304" pitchFamily="18" charset="0"/>
                <a:cs typeface="Times New Roman" panose="02020603050405020304" pitchFamily="18" charset="0"/>
              </a:rPr>
              <a:t>FACTORS</a:t>
            </a:r>
            <a:endParaRPr lang="en-US" sz="24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Characteristics of available production technologies have a </a:t>
            </a:r>
            <a:r>
              <a:rPr lang="en-US" dirty="0" smtClean="0">
                <a:latin typeface="Times New Roman" panose="02020603050405020304" pitchFamily="18" charset="0"/>
                <a:cs typeface="Times New Roman" panose="02020603050405020304" pitchFamily="18" charset="0"/>
              </a:rPr>
              <a:t>significant impact </a:t>
            </a:r>
            <a:r>
              <a:rPr lang="en-US" dirty="0">
                <a:latin typeface="Times New Roman" panose="02020603050405020304" pitchFamily="18" charset="0"/>
                <a:cs typeface="Times New Roman" panose="02020603050405020304" pitchFamily="18" charset="0"/>
              </a:rPr>
              <a:t>on network design decisions. If production technology </a:t>
            </a:r>
            <a:r>
              <a:rPr lang="en-US" dirty="0" smtClean="0">
                <a:latin typeface="Times New Roman" panose="02020603050405020304" pitchFamily="18" charset="0"/>
                <a:cs typeface="Times New Roman" panose="02020603050405020304" pitchFamily="18" charset="0"/>
              </a:rPr>
              <a:t>displays significant </a:t>
            </a:r>
            <a:r>
              <a:rPr lang="en-US" dirty="0">
                <a:latin typeface="Times New Roman" panose="02020603050405020304" pitchFamily="18" charset="0"/>
                <a:cs typeface="Times New Roman" panose="02020603050405020304" pitchFamily="18" charset="0"/>
              </a:rPr>
              <a:t>economics of scale, a few high-capacity locations are </a:t>
            </a:r>
            <a:r>
              <a:rPr lang="en-US" dirty="0" smtClean="0">
                <a:latin typeface="Times New Roman" panose="02020603050405020304" pitchFamily="18" charset="0"/>
                <a:cs typeface="Times New Roman" panose="02020603050405020304" pitchFamily="18" charset="0"/>
              </a:rPr>
              <a:t>most effective</a:t>
            </a:r>
            <a:r>
              <a:rPr lang="en-US" dirty="0">
                <a:latin typeface="Times New Roman" panose="02020603050405020304" pitchFamily="18" charset="0"/>
                <a:cs typeface="Times New Roman" panose="02020603050405020304" pitchFamily="18" charset="0"/>
              </a:rPr>
              <a:t>. As a result most semiconductor companies build few </a:t>
            </a:r>
            <a:r>
              <a:rPr lang="en-US" dirty="0" smtClean="0">
                <a:latin typeface="Times New Roman" panose="02020603050405020304" pitchFamily="18" charset="0"/>
                <a:cs typeface="Times New Roman" panose="02020603050405020304" pitchFamily="18" charset="0"/>
              </a:rPr>
              <a:t>high capacity </a:t>
            </a:r>
            <a:r>
              <a:rPr lang="en-US" dirty="0">
                <a:latin typeface="Times New Roman" panose="02020603050405020304" pitchFamily="18" charset="0"/>
                <a:cs typeface="Times New Roman" panose="02020603050405020304" pitchFamily="18" charset="0"/>
              </a:rPr>
              <a:t>facilities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For example, bottling plants for Coca-Cola do not have a very high fixed cost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Flexibility of the production technology affects the degree of </a:t>
            </a:r>
            <a:r>
              <a:rPr lang="en-US" dirty="0" smtClean="0">
                <a:latin typeface="Times New Roman" panose="02020603050405020304" pitchFamily="18" charset="0"/>
                <a:cs typeface="Times New Roman" panose="02020603050405020304" pitchFamily="18" charset="0"/>
              </a:rPr>
              <a:t>consolidation that </a:t>
            </a:r>
            <a:r>
              <a:rPr lang="en-US" dirty="0">
                <a:latin typeface="Times New Roman" panose="02020603050405020304" pitchFamily="18" charset="0"/>
                <a:cs typeface="Times New Roman" panose="02020603050405020304" pitchFamily="18" charset="0"/>
              </a:rPr>
              <a:t>can be achieved in the network. If the production technology is </a:t>
            </a:r>
            <a:r>
              <a:rPr lang="en-US" dirty="0" smtClean="0">
                <a:latin typeface="Times New Roman" panose="02020603050405020304" pitchFamily="18" charset="0"/>
                <a:cs typeface="Times New Roman" panose="02020603050405020304" pitchFamily="18" charset="0"/>
              </a:rPr>
              <a:t>very inflexible </a:t>
            </a:r>
            <a:r>
              <a:rPr lang="en-US" dirty="0">
                <a:latin typeface="Times New Roman" panose="02020603050405020304" pitchFamily="18" charset="0"/>
                <a:cs typeface="Times New Roman" panose="02020603050405020304" pitchFamily="18" charset="0"/>
              </a:rPr>
              <a:t>and product requirements vary from one country to another, </a:t>
            </a:r>
            <a:r>
              <a:rPr lang="en-US" dirty="0" smtClean="0">
                <a:latin typeface="Times New Roman" panose="02020603050405020304" pitchFamily="18" charset="0"/>
                <a:cs typeface="Times New Roman" panose="02020603050405020304" pitchFamily="18" charset="0"/>
              </a:rPr>
              <a:t>firm has </a:t>
            </a:r>
            <a:r>
              <a:rPr lang="en-US" dirty="0">
                <a:latin typeface="Times New Roman" panose="02020603050405020304" pitchFamily="18" charset="0"/>
                <a:cs typeface="Times New Roman" panose="02020603050405020304" pitchFamily="18" charset="0"/>
              </a:rPr>
              <a:t>to set up local </a:t>
            </a:r>
            <a:r>
              <a:rPr lang="en-US" dirty="0" smtClean="0">
                <a:latin typeface="Times New Roman" panose="02020603050405020304" pitchFamily="18" charset="0"/>
                <a:cs typeface="Times New Roman" panose="02020603050405020304" pitchFamily="18" charset="0"/>
              </a:rPr>
              <a:t>factories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58383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smtClean="0"/>
          </a:p>
          <a:p>
            <a:pPr marL="0" indent="0">
              <a:buNone/>
            </a:pPr>
            <a:r>
              <a:rPr lang="en-US" dirty="0"/>
              <a:t>	</a:t>
            </a:r>
            <a:r>
              <a:rPr lang="en-US" dirty="0" smtClean="0"/>
              <a:t>What is the role of distributors?</a:t>
            </a:r>
          </a:p>
          <a:p>
            <a:pPr marL="0" indent="0">
              <a:buNone/>
            </a:pPr>
            <a:r>
              <a:rPr lang="en-US" dirty="0" smtClean="0"/>
              <a:t>Distributors play a vital role in smoothly connecting manufactures and customers. They can efficiently  response times, enhance a company's reach and even create value added packages that complement a company's product offering or scope.</a:t>
            </a:r>
          </a:p>
          <a:p>
            <a:pPr marL="0" indent="0">
              <a:buNone/>
            </a:pPr>
            <a:endParaRPr lang="en-US" dirty="0"/>
          </a:p>
        </p:txBody>
      </p:sp>
    </p:spTree>
    <p:extLst>
      <p:ext uri="{BB962C8B-B14F-4D97-AF65-F5344CB8AC3E}">
        <p14:creationId xmlns:p14="http://schemas.microsoft.com/office/powerpoint/2010/main" xmlns="" val="2798337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pPr marL="0" indent="0">
              <a:buNone/>
            </a:pPr>
            <a:r>
              <a:rPr lang="en-US" b="1" dirty="0" smtClean="0"/>
              <a:t>	</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MACROECONOMICS</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FACTORS</a:t>
            </a:r>
          </a:p>
          <a:p>
            <a:r>
              <a:rPr lang="en-US" dirty="0" smtClean="0">
                <a:latin typeface="Times New Roman" panose="02020603050405020304" pitchFamily="18" charset="0"/>
                <a:cs typeface="Times New Roman" panose="02020603050405020304" pitchFamily="18" charset="0"/>
              </a:rPr>
              <a:t>Macro economic factors include taxes, tariffs, exchange rates and other economic factors that are not internal to an individual firm.</a:t>
            </a:r>
          </a:p>
          <a:p>
            <a:r>
              <a:rPr lang="en-US" dirty="0" smtClean="0">
                <a:latin typeface="Times New Roman" panose="02020603050405020304" pitchFamily="18" charset="0"/>
                <a:cs typeface="Times New Roman" panose="02020603050405020304" pitchFamily="18" charset="0"/>
              </a:rPr>
              <a:t> As trade increase and marketing become more global, macroeconomic factors have had a significant influence on the success or failure of supply chain networks. </a:t>
            </a:r>
          </a:p>
          <a:p>
            <a:r>
              <a:rPr lang="en-US" dirty="0" smtClean="0">
                <a:latin typeface="Times New Roman" panose="02020603050405020304" pitchFamily="18" charset="0"/>
                <a:cs typeface="Times New Roman" panose="02020603050405020304" pitchFamily="18" charset="0"/>
              </a:rPr>
              <a:t>Thus, it is imperative that firms take these factors into account when making decision. </a:t>
            </a:r>
            <a:endParaRPr lang="en-US"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500" b="1" i="0" u="none" strike="noStrike" cap="none" normalizeH="0" baseline="0" smtClean="0">
                <a:ln>
                  <a:noFill/>
                </a:ln>
                <a:solidFill>
                  <a:srgbClr val="0070C0"/>
                </a:solidFill>
                <a:effectLst/>
                <a:latin typeface="ff2"/>
              </a:rPr>
              <a:t>MACROECONOMICS FACTORS</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700" b="0" i="0" u="none" strike="noStrike" cap="none" normalizeH="0" baseline="0" smtClean="0">
                <a:ln>
                  <a:noFill/>
                </a:ln>
                <a:solidFill>
                  <a:srgbClr val="0070C0"/>
                </a:solidFill>
                <a:effectLst/>
                <a:latin typeface="ff4"/>
              </a:rPr>
              <a:t> </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500" b="1" i="0" u="none" strike="noStrike" cap="none" normalizeH="0" baseline="0" smtClean="0">
                <a:ln>
                  <a:noFill/>
                </a:ln>
                <a:solidFill>
                  <a:srgbClr val="000000"/>
                </a:solidFill>
                <a:effectLst/>
                <a:latin typeface="ff2"/>
              </a:rPr>
              <a:t>Tariffs and Tax Incentives</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700" b="0" i="0" u="none" strike="noStrike" cap="none" normalizeH="0" baseline="0" smtClean="0">
                <a:ln>
                  <a:noFill/>
                </a:ln>
                <a:solidFill>
                  <a:srgbClr val="000000"/>
                </a:solidFill>
                <a:effectLst/>
                <a:latin typeface="ff4"/>
              </a:rPr>
              <a:t>Tariffs have a strong influence on location decisions within a supply chain.For global firms, a decrease in tariffs has led to a decrease in the number ofmanufacturing facilities and an increase in the capacity of each facility built.</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Source Sans Pro"/>
              </a:rPr>
              <a:t>  </a:t>
            </a:r>
            <a:r>
              <a:rPr kumimoji="0" lang="en-US" altLang="en-US" sz="1900" b="0" i="0" u="none" strike="noStrike" cap="none" normalizeH="0" baseline="0" smtClean="0">
                <a:ln>
                  <a:noFill/>
                </a:ln>
                <a:solidFill>
                  <a:srgbClr val="000000"/>
                </a:solidFill>
                <a:effectLst/>
                <a:latin typeface="Source Sans Pro"/>
              </a:rPr>
              <a:t> </a:t>
            </a:r>
            <a:r>
              <a:rPr kumimoji="0" lang="en-US" altLang="en-US" sz="1200" b="0" i="0" u="none" strike="noStrike" cap="none" normalizeH="0" baseline="0" smtClean="0">
                <a:ln>
                  <a:noFill/>
                </a:ln>
                <a:solidFill>
                  <a:srgbClr val="000000"/>
                </a:solidFill>
                <a:effectLst/>
                <a:latin typeface="Source Sans Pro"/>
              </a:rPr>
              <a:t>      </a:t>
            </a:r>
          </a:p>
        </p:txBody>
      </p:sp>
      <p:sp>
        <p:nvSpPr>
          <p:cNvPr id="5" name="AutoShape 2" descr="https://html.scribdassets.com/18eiuzjqf435j780/images/8-66603601dd.jpg"/>
          <p:cNvSpPr>
            <a:spLocks noChangeAspect="1" noChangeArrowheads="1"/>
          </p:cNvSpPr>
          <p:nvPr/>
        </p:nvSpPr>
        <p:spPr bwMode="auto">
          <a:xfrm>
            <a:off x="42863" y="6453188"/>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1218109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r>
              <a:rPr lang="en-US" dirty="0" smtClean="0"/>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Taxes/ Tariffs:</a:t>
            </a:r>
          </a:p>
          <a:p>
            <a:r>
              <a:rPr lang="en-US" dirty="0" smtClean="0">
                <a:latin typeface="Times New Roman" panose="02020603050405020304" pitchFamily="18" charset="0"/>
                <a:cs typeface="Times New Roman" panose="02020603050405020304" pitchFamily="18" charset="0"/>
              </a:rPr>
              <a:t>Several </a:t>
            </a:r>
            <a:r>
              <a:rPr lang="en-US" dirty="0">
                <a:latin typeface="Times New Roman" panose="02020603050405020304" pitchFamily="18" charset="0"/>
                <a:cs typeface="Times New Roman" panose="02020603050405020304" pitchFamily="18" charset="0"/>
              </a:rPr>
              <a:t>levels of government must be </a:t>
            </a:r>
            <a:r>
              <a:rPr lang="en-US" dirty="0" smtClean="0">
                <a:latin typeface="Times New Roman" panose="02020603050405020304" pitchFamily="18" charset="0"/>
                <a:cs typeface="Times New Roman" panose="02020603050405020304" pitchFamily="18" charset="0"/>
              </a:rPr>
              <a:t>considered when </a:t>
            </a:r>
            <a:r>
              <a:rPr lang="en-US" dirty="0">
                <a:latin typeface="Times New Roman" panose="02020603050405020304" pitchFamily="18" charset="0"/>
                <a:cs typeface="Times New Roman" panose="02020603050405020304" pitchFamily="18" charset="0"/>
              </a:rPr>
              <a:t>evaluating potential locations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Countries with high tariffs discourage </a:t>
            </a:r>
            <a:r>
              <a:rPr lang="en-US" dirty="0" smtClean="0">
                <a:latin typeface="Times New Roman" panose="02020603050405020304" pitchFamily="18" charset="0"/>
                <a:cs typeface="Times New Roman" panose="02020603050405020304" pitchFamily="18" charset="0"/>
              </a:rPr>
              <a:t>companies from </a:t>
            </a:r>
            <a:r>
              <a:rPr lang="en-US" dirty="0">
                <a:latin typeface="Times New Roman" panose="02020603050405020304" pitchFamily="18" charset="0"/>
                <a:cs typeface="Times New Roman" panose="02020603050405020304" pitchFamily="18" charset="0"/>
              </a:rPr>
              <a:t>importing goods into the country.</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High </a:t>
            </a:r>
            <a:r>
              <a:rPr lang="en-US" dirty="0">
                <a:latin typeface="Times New Roman" panose="02020603050405020304" pitchFamily="18" charset="0"/>
                <a:cs typeface="Times New Roman" panose="02020603050405020304" pitchFamily="18" charset="0"/>
              </a:rPr>
              <a:t>tariffs encourage multinational </a:t>
            </a:r>
            <a:r>
              <a:rPr lang="en-US" dirty="0" smtClean="0">
                <a:latin typeface="Times New Roman" panose="02020603050405020304" pitchFamily="18" charset="0"/>
                <a:cs typeface="Times New Roman" panose="02020603050405020304" pitchFamily="18" charset="0"/>
              </a:rPr>
              <a:t>corporations to </a:t>
            </a:r>
            <a:r>
              <a:rPr lang="en-US" dirty="0">
                <a:latin typeface="Times New Roman" panose="02020603050405020304" pitchFamily="18" charset="0"/>
                <a:cs typeface="Times New Roman" panose="02020603050405020304" pitchFamily="18" charset="0"/>
              </a:rPr>
              <a:t>set </a:t>
            </a:r>
            <a:r>
              <a:rPr lang="en-US" dirty="0" smtClean="0">
                <a:latin typeface="Times New Roman" panose="02020603050405020304" pitchFamily="18" charset="0"/>
                <a:cs typeface="Times New Roman" panose="02020603050405020304" pitchFamily="18" charset="0"/>
              </a:rPr>
              <a:t>up factories </a:t>
            </a:r>
            <a:r>
              <a:rPr lang="en-US" dirty="0">
                <a:latin typeface="Times New Roman" panose="02020603050405020304" pitchFamily="18" charset="0"/>
                <a:cs typeface="Times New Roman" panose="02020603050405020304" pitchFamily="18" charset="0"/>
              </a:rPr>
              <a:t>to produce locally.</a:t>
            </a:r>
          </a:p>
          <a:p>
            <a:r>
              <a:rPr lang="en-US" dirty="0" smtClean="0">
                <a:latin typeface="Times New Roman" panose="02020603050405020304" pitchFamily="18" charset="0"/>
                <a:cs typeface="Times New Roman" panose="02020603050405020304" pitchFamily="18" charset="0"/>
              </a:rPr>
              <a:t>Many countries have set up foreign </a:t>
            </a:r>
            <a:r>
              <a:rPr lang="en-US" dirty="0">
                <a:latin typeface="Times New Roman" panose="02020603050405020304" pitchFamily="18" charset="0"/>
                <a:cs typeface="Times New Roman" panose="02020603050405020304" pitchFamily="18" charset="0"/>
              </a:rPr>
              <a:t>trade </a:t>
            </a:r>
            <a:r>
              <a:rPr lang="en-US" dirty="0" smtClean="0">
                <a:latin typeface="Times New Roman" panose="02020603050405020304" pitchFamily="18" charset="0"/>
                <a:cs typeface="Times New Roman" panose="02020603050405020304" pitchFamily="18" charset="0"/>
              </a:rPr>
              <a:t>zones</a:t>
            </a:r>
            <a:r>
              <a:rPr lang="en-US" dirty="0">
                <a:latin typeface="Times New Roman" panose="02020603050405020304" pitchFamily="18" charset="0"/>
                <a:cs typeface="Times New Roman" panose="02020603050405020304" pitchFamily="18" charset="0"/>
              </a:rPr>
              <a:t> (FTZs) where materials are imported duty-free </a:t>
            </a:r>
            <a:r>
              <a:rPr lang="en-US" dirty="0" smtClean="0">
                <a:latin typeface="Times New Roman" panose="02020603050405020304" pitchFamily="18" charset="0"/>
                <a:cs typeface="Times New Roman" panose="02020603050405020304" pitchFamily="18" charset="0"/>
              </a:rPr>
              <a:t>as long </a:t>
            </a:r>
            <a:r>
              <a:rPr lang="en-US" dirty="0">
                <a:latin typeface="Times New Roman" panose="02020603050405020304" pitchFamily="18" charset="0"/>
                <a:cs typeface="Times New Roman" panose="02020603050405020304" pitchFamily="18" charset="0"/>
              </a:rPr>
              <a:t>as the imports are used as inputs </a:t>
            </a:r>
            <a:r>
              <a:rPr lang="en-US" dirty="0" smtClean="0">
                <a:latin typeface="Times New Roman" panose="02020603050405020304" pitchFamily="18" charset="0"/>
                <a:cs typeface="Times New Roman" panose="02020603050405020304" pitchFamily="18" charset="0"/>
              </a:rPr>
              <a:t>to production </a:t>
            </a:r>
            <a:r>
              <a:rPr lang="en-US" dirty="0">
                <a:latin typeface="Times New Roman" panose="02020603050405020304" pitchFamily="18" charset="0"/>
                <a:cs typeface="Times New Roman" panose="02020603050405020304" pitchFamily="18" charset="0"/>
              </a:rPr>
              <a:t>of goods</a:t>
            </a:r>
            <a:r>
              <a:rPr lang="en-US" dirty="0" smtClean="0">
                <a:latin typeface="Times New Roman" panose="02020603050405020304" pitchFamily="18" charset="0"/>
                <a:cs typeface="Times New Roman" panose="02020603050405020304" pitchFamily="18" charset="0"/>
              </a:rPr>
              <a:t>.</a:t>
            </a:r>
            <a:r>
              <a:rPr lang="en-US" dirty="0"/>
              <a:t/>
            </a:r>
            <a:br>
              <a:rPr lang="en-US" dirty="0"/>
            </a:br>
            <a:endParaRPr lang="en-US" dirty="0"/>
          </a:p>
        </p:txBody>
      </p:sp>
    </p:spTree>
    <p:extLst>
      <p:ext uri="{BB962C8B-B14F-4D97-AF65-F5344CB8AC3E}">
        <p14:creationId xmlns:p14="http://schemas.microsoft.com/office/powerpoint/2010/main" xmlns="" val="662936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Exchange rate and demand risk:</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Fluctuations in exchange rates are common and have a significant impact </a:t>
            </a:r>
            <a:r>
              <a:rPr lang="en-US" dirty="0" smtClean="0">
                <a:latin typeface="Times New Roman" panose="02020603050405020304" pitchFamily="18" charset="0"/>
                <a:cs typeface="Times New Roman" panose="02020603050405020304" pitchFamily="18" charset="0"/>
              </a:rPr>
              <a:t>on the </a:t>
            </a:r>
            <a:r>
              <a:rPr lang="en-US" dirty="0">
                <a:latin typeface="Times New Roman" panose="02020603050405020304" pitchFamily="18" charset="0"/>
                <a:cs typeface="Times New Roman" panose="02020603050405020304" pitchFamily="18" charset="0"/>
              </a:rPr>
              <a:t>profits of any supply chain serving global </a:t>
            </a:r>
            <a:r>
              <a:rPr lang="en-US" dirty="0" smtClean="0">
                <a:latin typeface="Times New Roman" panose="02020603050405020304" pitchFamily="18" charset="0"/>
                <a:cs typeface="Times New Roman" panose="02020603050405020304" pitchFamily="18" charset="0"/>
              </a:rPr>
              <a:t>markets</a:t>
            </a:r>
          </a:p>
          <a:p>
            <a:pP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Exchange rate risks may be handled using financial instruments that limit, </a:t>
            </a:r>
            <a:r>
              <a:rPr lang="en-US" dirty="0" smtClean="0">
                <a:latin typeface="Times New Roman" panose="02020603050405020304" pitchFamily="18" charset="0"/>
                <a:cs typeface="Times New Roman" panose="02020603050405020304" pitchFamily="18" charset="0"/>
              </a:rPr>
              <a:t>or hedge </a:t>
            </a:r>
            <a:r>
              <a:rPr lang="en-US" dirty="0">
                <a:latin typeface="Times New Roman" panose="02020603050405020304" pitchFamily="18" charset="0"/>
                <a:cs typeface="Times New Roman" panose="02020603050405020304" pitchFamily="18" charset="0"/>
              </a:rPr>
              <a:t>against, the loss due to </a:t>
            </a:r>
            <a:r>
              <a:rPr lang="en-US" dirty="0" smtClean="0">
                <a:latin typeface="Times New Roman" panose="02020603050405020304" pitchFamily="18" charset="0"/>
                <a:cs typeface="Times New Roman" panose="02020603050405020304" pitchFamily="18" charset="0"/>
              </a:rPr>
              <a:t>fluctuations.</a:t>
            </a:r>
          </a:p>
          <a:p>
            <a:pPr>
              <a:buFont typeface="Wingdings" panose="05000000000000000000" pitchFamily="2" charset="2"/>
              <a:buChar char="§"/>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Companies must also take into account fluctuations in demand caused </a:t>
            </a:r>
            <a:r>
              <a:rPr lang="en-US" dirty="0" smtClean="0">
                <a:latin typeface="Times New Roman" panose="02020603050405020304" pitchFamily="18" charset="0"/>
                <a:cs typeface="Times New Roman" panose="02020603050405020304" pitchFamily="18" charset="0"/>
              </a:rPr>
              <a:t>by changes </a:t>
            </a:r>
            <a:r>
              <a:rPr lang="en-US" dirty="0">
                <a:latin typeface="Times New Roman" panose="02020603050405020304" pitchFamily="18" charset="0"/>
                <a:cs typeface="Times New Roman" panose="02020603050405020304" pitchFamily="18" charset="0"/>
              </a:rPr>
              <a:t>in the economies of different countries</a:t>
            </a:r>
          </a:p>
        </p:txBody>
      </p:sp>
    </p:spTree>
    <p:extLst>
      <p:ext uri="{BB962C8B-B14F-4D97-AF65-F5344CB8AC3E}">
        <p14:creationId xmlns:p14="http://schemas.microsoft.com/office/powerpoint/2010/main" xmlns="" val="2725893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marL="0" indent="0">
              <a:buNone/>
            </a:pPr>
            <a:endParaRPr lang="en-US" dirty="0" smtClean="0"/>
          </a:p>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POLITICAL FACTORS</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Countries with independent and clear legal systems allow firm to feel that </a:t>
            </a:r>
            <a:r>
              <a:rPr lang="en-US" dirty="0" smtClean="0">
                <a:latin typeface="Times New Roman" panose="02020603050405020304" pitchFamily="18" charset="0"/>
                <a:cs typeface="Times New Roman" panose="02020603050405020304" pitchFamily="18" charset="0"/>
              </a:rPr>
              <a:t>they have </a:t>
            </a:r>
            <a:r>
              <a:rPr lang="en-US" dirty="0">
                <a:latin typeface="Times New Roman" panose="02020603050405020304" pitchFamily="18" charset="0"/>
                <a:cs typeface="Times New Roman" panose="02020603050405020304" pitchFamily="18" charset="0"/>
              </a:rPr>
              <a:t>recourse in the courts should they need it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		INFRASTRUCTURE</a:t>
            </a:r>
            <a:r>
              <a:rPr lang="en-US" b="1" dirty="0">
                <a:latin typeface="Times New Roman" panose="02020603050405020304" pitchFamily="18" charset="0"/>
                <a:cs typeface="Times New Roman" panose="02020603050405020304" pitchFamily="18" charset="0"/>
              </a:rPr>
              <a:t> FACTORS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Poor infrastructure adds to the cost of doing business from a given location</a:t>
            </a:r>
            <a:r>
              <a:rPr lang="en-US" dirty="0" smtClean="0">
                <a:latin typeface="Times New Roman" panose="02020603050405020304" pitchFamily="18" charset="0"/>
                <a:cs typeface="Times New Roman" panose="02020603050405020304" pitchFamily="18" charset="0"/>
              </a:rPr>
              <a:t>. Key </a:t>
            </a:r>
            <a:r>
              <a:rPr lang="en-US" dirty="0">
                <a:latin typeface="Times New Roman" panose="02020603050405020304" pitchFamily="18" charset="0"/>
                <a:cs typeface="Times New Roman" panose="02020603050405020304" pitchFamily="18" charset="0"/>
              </a:rPr>
              <a:t>infrastructure elements to be considered during network design </a:t>
            </a:r>
            <a:r>
              <a:rPr lang="en-US" dirty="0" smtClean="0">
                <a:latin typeface="Times New Roman" panose="02020603050405020304" pitchFamily="18" charset="0"/>
                <a:cs typeface="Times New Roman" panose="02020603050405020304" pitchFamily="18" charset="0"/>
              </a:rPr>
              <a:t>include availability </a:t>
            </a:r>
            <a:r>
              <a:rPr lang="en-US" dirty="0">
                <a:latin typeface="Times New Roman" panose="02020603050405020304" pitchFamily="18" charset="0"/>
                <a:cs typeface="Times New Roman" panose="02020603050405020304" pitchFamily="18" charset="0"/>
              </a:rPr>
              <a:t>of sites, labor availability, proximity to transportation terminals, </a:t>
            </a:r>
            <a:r>
              <a:rPr lang="en-US" dirty="0" smtClean="0">
                <a:latin typeface="Times New Roman" panose="02020603050405020304" pitchFamily="18" charset="0"/>
                <a:cs typeface="Times New Roman" panose="02020603050405020304" pitchFamily="18" charset="0"/>
              </a:rPr>
              <a:t>rail service</a:t>
            </a:r>
            <a:r>
              <a:rPr lang="en-US" dirty="0">
                <a:latin typeface="Times New Roman" panose="02020603050405020304" pitchFamily="18" charset="0"/>
                <a:cs typeface="Times New Roman" panose="02020603050405020304" pitchFamily="18" charset="0"/>
              </a:rPr>
              <a:t>, proximity to airports and seaports, highway access, congestion, </a:t>
            </a:r>
            <a:r>
              <a:rPr lang="en-US" dirty="0" smtClean="0">
                <a:latin typeface="Times New Roman" panose="02020603050405020304" pitchFamily="18" charset="0"/>
                <a:cs typeface="Times New Roman" panose="02020603050405020304" pitchFamily="18" charset="0"/>
              </a:rPr>
              <a:t>and local </a:t>
            </a:r>
            <a:r>
              <a:rPr lang="en-US" dirty="0">
                <a:latin typeface="Times New Roman" panose="02020603050405020304" pitchFamily="18" charset="0"/>
                <a:cs typeface="Times New Roman" panose="02020603050405020304" pitchFamily="18" charset="0"/>
              </a:rPr>
              <a:t>utilities. What else?</a:t>
            </a:r>
          </a:p>
          <a:p>
            <a:pPr marL="0" indent="0">
              <a:buNone/>
            </a:pPr>
            <a:r>
              <a:rPr lang="en-US" b="1" dirty="0" smtClean="0">
                <a:latin typeface="Times New Roman" panose="02020603050405020304" pitchFamily="18" charset="0"/>
                <a:cs typeface="Times New Roman" panose="02020603050405020304" pitchFamily="18" charset="0"/>
              </a:rPr>
              <a:t>		COMPETITIVE </a:t>
            </a:r>
            <a:r>
              <a:rPr lang="en-US" b="1" dirty="0">
                <a:latin typeface="Times New Roman" panose="02020603050405020304" pitchFamily="18" charset="0"/>
                <a:cs typeface="Times New Roman" panose="02020603050405020304" pitchFamily="18" charset="0"/>
              </a:rPr>
              <a:t>FACTORS</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Companies must consider competitors strategy, size and location when designing their supply chain networks. A fundamentals decision firms make is whether to locate their facilities close to competition or far from them. </a:t>
            </a:r>
            <a:endParaRPr lang="en-US" dirty="0">
              <a:latin typeface="Times New Roman" panose="02020603050405020304" pitchFamily="18" charset="0"/>
              <a:cs typeface="Times New Roman" panose="02020603050405020304" pitchFamily="18" charset="0"/>
            </a:endParaRPr>
          </a:p>
          <a:p>
            <a:pPr marL="0" indent="0">
              <a:buNone/>
            </a:pPr>
            <a:r>
              <a:rPr lang="en-US" dirty="0"/>
              <a:t/>
            </a:r>
            <a:br>
              <a:rPr lang="en-US" dirty="0"/>
            </a:br>
            <a:endParaRPr lang="en-US" dirty="0"/>
          </a:p>
        </p:txBody>
      </p:sp>
    </p:spTree>
    <p:extLst>
      <p:ext uri="{BB962C8B-B14F-4D97-AF65-F5344CB8AC3E}">
        <p14:creationId xmlns:p14="http://schemas.microsoft.com/office/powerpoint/2010/main" xmlns="" val="3026536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05600"/>
          </a:xfrm>
        </p:spPr>
        <p:txBody>
          <a:bodyPr/>
          <a:lstStyle/>
          <a:p>
            <a:pPr marL="0" indent="0">
              <a:buNone/>
            </a:pPr>
            <a:endParaRPr lang="en-US" b="1" dirty="0" smtClean="0"/>
          </a:p>
          <a:p>
            <a:pPr marL="0" indent="0">
              <a:buNone/>
            </a:pPr>
            <a:endParaRPr lang="en-US" b="1" dirty="0"/>
          </a:p>
          <a:p>
            <a:pPr marL="0" indent="0">
              <a:buNone/>
            </a:pPr>
            <a:endParaRPr lang="en-US" b="1" dirty="0" smtClean="0"/>
          </a:p>
          <a:p>
            <a:pPr marL="0" indent="0">
              <a:buNone/>
            </a:pPr>
            <a:r>
              <a:rPr lang="en-US" sz="2400" b="1" dirty="0" smtClean="0">
                <a:latin typeface="Times New Roman" panose="02020603050405020304" pitchFamily="18" charset="0"/>
                <a:cs typeface="Times New Roman" panose="02020603050405020304" pitchFamily="18" charset="0"/>
              </a:rPr>
              <a:t>CUSTOMER </a:t>
            </a:r>
            <a:r>
              <a:rPr lang="en-US" sz="2400" b="1" dirty="0">
                <a:latin typeface="Times New Roman" panose="02020603050405020304" pitchFamily="18" charset="0"/>
                <a:cs typeface="Times New Roman" panose="02020603050405020304" pitchFamily="18" charset="0"/>
              </a:rPr>
              <a:t>RESPONSE TIME AND LOCAL </a:t>
            </a:r>
            <a:r>
              <a:rPr lang="en-US" sz="2400" b="1" dirty="0" smtClean="0">
                <a:latin typeface="Times New Roman" panose="02020603050405020304" pitchFamily="18" charset="0"/>
                <a:cs typeface="Times New Roman" panose="02020603050405020304" pitchFamily="18" charset="0"/>
              </a:rPr>
              <a:t>PRESENCE</a:t>
            </a:r>
          </a:p>
          <a:p>
            <a:r>
              <a:rPr lang="en-US" dirty="0">
                <a:latin typeface="Times New Roman" panose="02020603050405020304" pitchFamily="18" charset="0"/>
                <a:cs typeface="Times New Roman" panose="02020603050405020304" pitchFamily="18" charset="0"/>
              </a:rPr>
              <a:t>It is thus best for a convenience store chain to have many stores distributed in an area so that </a:t>
            </a:r>
            <a:r>
              <a:rPr lang="en-US" dirty="0" smtClean="0">
                <a:latin typeface="Times New Roman" panose="02020603050405020304" pitchFamily="18" charset="0"/>
                <a:cs typeface="Times New Roman" panose="02020603050405020304" pitchFamily="18" charset="0"/>
              </a:rPr>
              <a:t>most people </a:t>
            </a:r>
            <a:r>
              <a:rPr lang="en-US" dirty="0">
                <a:latin typeface="Times New Roman" panose="02020603050405020304" pitchFamily="18" charset="0"/>
                <a:cs typeface="Times New Roman" panose="02020603050405020304" pitchFamily="18" charset="0"/>
              </a:rPr>
              <a:t>have a convenience store close to them</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Most towns have fewer supermarkets than convenience </a:t>
            </a:r>
            <a:r>
              <a:rPr lang="en-US" dirty="0" smtClean="0">
                <a:latin typeface="Times New Roman" panose="02020603050405020304" pitchFamily="18" charset="0"/>
                <a:cs typeface="Times New Roman" panose="02020603050405020304" pitchFamily="18" charset="0"/>
              </a:rPr>
              <a:t>store.</a:t>
            </a:r>
            <a:endParaRPr lang="en-US" dirty="0">
              <a:latin typeface="Times New Roman" panose="02020603050405020304" pitchFamily="18" charset="0"/>
              <a:cs typeface="Times New Roman" panose="02020603050405020304" pitchFamily="18" charset="0"/>
            </a:endParaRPr>
          </a:p>
        </p:txBody>
      </p:sp>
      <p:sp>
        <p:nvSpPr>
          <p:cNvPr id="4" name="Rectangle 1"/>
          <p:cNvSpPr>
            <a:spLocks noChangeArrowheads="1"/>
          </p:cNvSpPr>
          <p:nvPr/>
        </p:nvSpPr>
        <p:spPr bwMode="auto">
          <a:xfrm>
            <a:off x="0" y="0"/>
            <a:ext cx="0" cy="0"/>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800" b="1" i="0" u="none" strike="noStrike" cap="none" normalizeH="0" baseline="0" smtClean="0">
                <a:ln>
                  <a:noFill/>
                </a:ln>
                <a:solidFill>
                  <a:srgbClr val="0070C0"/>
                </a:solidFill>
                <a:effectLst/>
                <a:latin typeface="ff2"/>
              </a:rPr>
              <a:t>CUSTOMER RESPONSE TIME AND LOCAL PRESENCE</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ff0"/>
              </a:rPr>
              <a:t>•</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0" b="0" i="0" u="none" strike="noStrike" cap="none" normalizeH="0" baseline="0" smtClean="0">
                <a:ln>
                  <a:noFill/>
                </a:ln>
                <a:solidFill>
                  <a:srgbClr val="000000"/>
                </a:solidFill>
                <a:effectLst/>
                <a:latin typeface="ff4"/>
              </a:rPr>
              <a:t>It is thus best for a convenience store chain to have many stores distributed in an area so that mostpeople have a convenience store close to them.</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rgbClr val="000000"/>
                </a:solidFill>
                <a:effectLst/>
                <a:latin typeface="ff0"/>
              </a:rPr>
              <a:t>•</a:t>
            </a:r>
            <a:endParaRPr kumimoji="0" lang="en-US" altLang="en-US" sz="1200" b="0" i="0" u="none" strike="noStrike" cap="none" normalizeH="0" baseline="0" smtClean="0">
              <a:ln>
                <a:noFill/>
              </a:ln>
              <a:solidFill>
                <a:srgbClr val="000000"/>
              </a:solidFill>
              <a:effectLst/>
              <a:latin typeface="Source Sans 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500" b="0" i="0" u="none" strike="noStrike" cap="none" normalizeH="0" baseline="0" smtClean="0">
                <a:ln>
                  <a:noFill/>
                </a:ln>
                <a:solidFill>
                  <a:srgbClr val="000000"/>
                </a:solidFill>
                <a:effectLst/>
                <a:latin typeface="ff4"/>
              </a:rPr>
              <a:t>Most towns have fewer supermarkets than convenience stores.</a:t>
            </a:r>
            <a:endParaRPr kumimoji="0" lang="en-US"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000000"/>
                </a:solidFill>
                <a:effectLst/>
                <a:latin typeface="Source Sans Pro"/>
              </a:rPr>
              <a:t>  </a:t>
            </a:r>
            <a:r>
              <a:rPr kumimoji="0" lang="en-US" altLang="en-US" sz="1900" b="0" i="0" u="none" strike="noStrike" cap="none" normalizeH="0" baseline="0" smtClean="0">
                <a:ln>
                  <a:noFill/>
                </a:ln>
                <a:solidFill>
                  <a:srgbClr val="000000"/>
                </a:solidFill>
                <a:effectLst/>
                <a:latin typeface="Source Sans Pro"/>
              </a:rPr>
              <a:t> </a:t>
            </a:r>
            <a:r>
              <a:rPr kumimoji="0" lang="en-US" altLang="en-US" sz="1200" b="0" i="0" u="none" strike="noStrike" cap="none" normalizeH="0" baseline="0" smtClean="0">
                <a:ln>
                  <a:noFill/>
                </a:ln>
                <a:solidFill>
                  <a:srgbClr val="000000"/>
                </a:solidFill>
                <a:effectLst/>
                <a:latin typeface="Source Sans Pro"/>
              </a:rPr>
              <a:t>      </a:t>
            </a:r>
          </a:p>
        </p:txBody>
      </p:sp>
      <p:sp>
        <p:nvSpPr>
          <p:cNvPr id="5" name="AutoShape 2" descr="https://html.scribdassets.com/18eiuzjqf435j780/images/12-7c6d9af291.jpg"/>
          <p:cNvSpPr>
            <a:spLocks noChangeAspect="1" noChangeArrowheads="1"/>
          </p:cNvSpPr>
          <p:nvPr/>
        </p:nvSpPr>
        <p:spPr bwMode="auto">
          <a:xfrm>
            <a:off x="42863" y="4138613"/>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xmlns="" val="3921412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r>
              <a:rPr lang="en-US" b="1" dirty="0" smtClean="0"/>
              <a:t>A Frame work for Network Design Decision</a:t>
            </a:r>
          </a:p>
          <a:p>
            <a:pPr marL="0" indent="0">
              <a:buNone/>
            </a:pPr>
            <a:r>
              <a:rPr lang="en-US" dirty="0" smtClean="0"/>
              <a:t>:</a:t>
            </a:r>
          </a:p>
          <a:p>
            <a:pPr marL="0" indent="0">
              <a:buNone/>
            </a:pPr>
            <a:endParaRPr lang="en-US" dirty="0"/>
          </a:p>
        </p:txBody>
      </p:sp>
      <p:pic>
        <p:nvPicPr>
          <p:cNvPr id="4" name="Picture 3"/>
          <p:cNvPicPr>
            <a:picLocks noChangeAspect="1"/>
          </p:cNvPicPr>
          <p:nvPr/>
        </p:nvPicPr>
        <p:blipFill>
          <a:blip r:embed="rId2"/>
          <a:stretch>
            <a:fillRect/>
          </a:stretch>
        </p:blipFill>
        <p:spPr>
          <a:xfrm>
            <a:off x="0" y="533400"/>
            <a:ext cx="9144000" cy="6324600"/>
          </a:xfrm>
          <a:prstGeom prst="rect">
            <a:avLst/>
          </a:prstGeom>
        </p:spPr>
      </p:pic>
    </p:spTree>
    <p:extLst>
      <p:ext uri="{BB962C8B-B14F-4D97-AF65-F5344CB8AC3E}">
        <p14:creationId xmlns:p14="http://schemas.microsoft.com/office/powerpoint/2010/main" xmlns="" val="3272424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Phase 1: Define a supply chain strategy: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objective of first phase of network design is to define a firms supply chain strategy. The supply chain strategy specifies what capabilities the supply chain network must have to support a firms competitive strategy.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Next the manager must forecast the likely evolution of global competition and whether competitors in each market will be local or global players.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Manager must also identify constraints on available capital and whether growth will be accomplished by acquiring existing facilities, building new facilities or partnering.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25404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Phase 2: Define the Regional facility configuration:</a:t>
            </a: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objective of the second phase of network design is to identify regions </a:t>
            </a:r>
            <a:r>
              <a:rPr lang="en-US" dirty="0" smtClean="0">
                <a:latin typeface="Times New Roman" panose="02020603050405020304" pitchFamily="18" charset="0"/>
                <a:cs typeface="Times New Roman" panose="02020603050405020304" pitchFamily="18" charset="0"/>
              </a:rPr>
              <a:t>where facilities </a:t>
            </a:r>
            <a:r>
              <a:rPr lang="en-US" dirty="0">
                <a:latin typeface="Times New Roman" panose="02020603050405020304" pitchFamily="18" charset="0"/>
                <a:cs typeface="Times New Roman" panose="02020603050405020304" pitchFamily="18" charset="0"/>
              </a:rPr>
              <a:t>will be located, their potential roles, and their approximate </a:t>
            </a:r>
            <a:r>
              <a:rPr lang="en-US" dirty="0" smtClean="0">
                <a:latin typeface="Times New Roman" panose="02020603050405020304" pitchFamily="18" charset="0"/>
                <a:cs typeface="Times New Roman" panose="02020603050405020304" pitchFamily="18" charset="0"/>
              </a:rPr>
              <a:t>capacity</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Homogenous requirements favor large consolidated facilities, whereas </a:t>
            </a:r>
            <a:r>
              <a:rPr lang="en-US" dirty="0" smtClean="0">
                <a:latin typeface="Times New Roman" panose="02020603050405020304" pitchFamily="18" charset="0"/>
                <a:cs typeface="Times New Roman" panose="02020603050405020304" pitchFamily="18" charset="0"/>
              </a:rPr>
              <a:t>requirements that </a:t>
            </a:r>
            <a:r>
              <a:rPr lang="en-US" dirty="0">
                <a:latin typeface="Times New Roman" panose="02020603050405020304" pitchFamily="18" charset="0"/>
                <a:cs typeface="Times New Roman" panose="02020603050405020304" pitchFamily="18" charset="0"/>
              </a:rPr>
              <a:t>vary across countries favor smaller, localized </a:t>
            </a:r>
            <a:r>
              <a:rPr lang="en-US" dirty="0" smtClean="0">
                <a:latin typeface="Times New Roman" panose="02020603050405020304" pitchFamily="18" charset="0"/>
                <a:cs typeface="Times New Roman" panose="02020603050405020304" pitchFamily="18" charset="0"/>
              </a:rPr>
              <a:t>facilities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next step is for managers to identify whether economies of scale or scope can </a:t>
            </a:r>
            <a:r>
              <a:rPr lang="en-US" dirty="0" smtClean="0">
                <a:latin typeface="Times New Roman" panose="02020603050405020304" pitchFamily="18" charset="0"/>
                <a:cs typeface="Times New Roman" panose="02020603050405020304" pitchFamily="18" charset="0"/>
              </a:rPr>
              <a:t>play a </a:t>
            </a:r>
            <a:r>
              <a:rPr lang="en-US" dirty="0">
                <a:latin typeface="Times New Roman" panose="02020603050405020304" pitchFamily="18" charset="0"/>
                <a:cs typeface="Times New Roman" panose="02020603050405020304" pitchFamily="18" charset="0"/>
              </a:rPr>
              <a:t>significant role in reducing costs, given available production </a:t>
            </a:r>
            <a:r>
              <a:rPr lang="en-US" dirty="0" smtClean="0">
                <a:latin typeface="Times New Roman" panose="02020603050405020304" pitchFamily="18" charset="0"/>
                <a:cs typeface="Times New Roman" panose="02020603050405020304" pitchFamily="18" charset="0"/>
              </a:rPr>
              <a:t>technologies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regional configuration defines the approximate number of facilities in the network</a:t>
            </a:r>
            <a:r>
              <a:rPr lang="en-US" dirty="0" smtClean="0">
                <a:latin typeface="Times New Roman" panose="02020603050405020304" pitchFamily="18" charset="0"/>
                <a:cs typeface="Times New Roman" panose="02020603050405020304" pitchFamily="18" charset="0"/>
              </a:rPr>
              <a:t>, regions </a:t>
            </a:r>
            <a:r>
              <a:rPr lang="en-US" dirty="0">
                <a:latin typeface="Times New Roman" panose="02020603050405020304" pitchFamily="18" charset="0"/>
                <a:cs typeface="Times New Roman" panose="02020603050405020304" pitchFamily="18" charset="0"/>
              </a:rPr>
              <a:t>where facilities will be set up, and whether a facility will produce all products fora given market or a few products for all markets in the network</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xmlns="" val="2346369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a:p>
          <a:p>
            <a:pPr marL="0" indent="0">
              <a:buNone/>
            </a:pPr>
            <a:r>
              <a:rPr lang="en-US" b="1" dirty="0" smtClean="0">
                <a:latin typeface="Times New Roman" panose="02020603050405020304" pitchFamily="18" charset="0"/>
                <a:cs typeface="Times New Roman" panose="02020603050405020304" pitchFamily="18" charset="0"/>
              </a:rPr>
              <a:t>Phase 3: Select the Desirable Sites: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Sites</a:t>
            </a:r>
            <a:r>
              <a:rPr lang="en-US" dirty="0">
                <a:latin typeface="Times New Roman" panose="02020603050405020304" pitchFamily="18" charset="0"/>
                <a:cs typeface="Times New Roman" panose="02020603050405020304" pitchFamily="18" charset="0"/>
              </a:rPr>
              <a:t> should be selected based on an analysis of infrastructure availability </a:t>
            </a:r>
            <a:r>
              <a:rPr lang="en-US" dirty="0" smtClean="0">
                <a:latin typeface="Times New Roman" panose="02020603050405020304" pitchFamily="18" charset="0"/>
                <a:cs typeface="Times New Roman" panose="02020603050405020304" pitchFamily="18" charset="0"/>
              </a:rPr>
              <a:t>to support </a:t>
            </a:r>
            <a:r>
              <a:rPr lang="en-US" dirty="0">
                <a:latin typeface="Times New Roman" panose="02020603050405020304" pitchFamily="18" charset="0"/>
                <a:cs typeface="Times New Roman" panose="02020603050405020304" pitchFamily="18" charset="0"/>
              </a:rPr>
              <a:t>the desired production methodologies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Hard </a:t>
            </a:r>
            <a:r>
              <a:rPr lang="en-US" dirty="0" smtClean="0">
                <a:latin typeface="Times New Roman" panose="02020603050405020304" pitchFamily="18" charset="0"/>
                <a:cs typeface="Times New Roman" panose="02020603050405020304" pitchFamily="18" charset="0"/>
              </a:rPr>
              <a:t>infrastructure </a:t>
            </a:r>
            <a:r>
              <a:rPr lang="en-US" dirty="0">
                <a:latin typeface="Times New Roman" panose="02020603050405020304" pitchFamily="18" charset="0"/>
                <a:cs typeface="Times New Roman" panose="02020603050405020304" pitchFamily="18" charset="0"/>
              </a:rPr>
              <a:t>requirements include the availability of </a:t>
            </a:r>
            <a:r>
              <a:rPr lang="en-US" dirty="0" smtClean="0">
                <a:latin typeface="Times New Roman" panose="02020603050405020304" pitchFamily="18" charset="0"/>
                <a:cs typeface="Times New Roman" panose="02020603050405020304" pitchFamily="18" charset="0"/>
              </a:rPr>
              <a:t>suppliers ,</a:t>
            </a:r>
            <a:r>
              <a:rPr lang="en-US" dirty="0">
                <a:latin typeface="Times New Roman" panose="02020603050405020304" pitchFamily="18" charset="0"/>
                <a:cs typeface="Times New Roman" panose="02020603050405020304" pitchFamily="18" charset="0"/>
              </a:rPr>
              <a:t>transportation services, communication, utilities and </a:t>
            </a:r>
            <a:r>
              <a:rPr lang="en-US" dirty="0" smtClean="0">
                <a:latin typeface="Times New Roman" panose="02020603050405020304" pitchFamily="18" charset="0"/>
                <a:cs typeface="Times New Roman" panose="02020603050405020304" pitchFamily="18" charset="0"/>
              </a:rPr>
              <a:t>warehousing infrastructure</a:t>
            </a:r>
            <a:r>
              <a:rPr lang="en-US" dirty="0">
                <a:latin typeface="Times New Roman" panose="02020603050405020304" pitchFamily="18" charset="0"/>
                <a:cs typeface="Times New Roman" panose="02020603050405020304" pitchFamily="18" charset="0"/>
              </a:rPr>
              <a:t>, soft infrastructure requirements include the availability of </a:t>
            </a:r>
            <a:r>
              <a:rPr lang="en-US" dirty="0" smtClean="0">
                <a:latin typeface="Times New Roman" panose="02020603050405020304" pitchFamily="18" charset="0"/>
                <a:cs typeface="Times New Roman" panose="02020603050405020304" pitchFamily="18" charset="0"/>
              </a:rPr>
              <a:t>skilled workforce</a:t>
            </a:r>
            <a:r>
              <a:rPr lang="en-US" dirty="0">
                <a:latin typeface="Times New Roman" panose="02020603050405020304" pitchFamily="18" charset="0"/>
                <a:cs typeface="Times New Roman" panose="02020603050405020304" pitchFamily="18" charset="0"/>
              </a:rPr>
              <a:t>, workforce turnover and the community receptivity to business </a:t>
            </a:r>
            <a:r>
              <a:rPr lang="en-US" dirty="0" smtClean="0">
                <a:latin typeface="Times New Roman" panose="02020603050405020304" pitchFamily="18" charset="0"/>
                <a:cs typeface="Times New Roman" panose="02020603050405020304" pitchFamily="18" charset="0"/>
              </a:rPr>
              <a:t>and industry.</a:t>
            </a:r>
          </a:p>
          <a:p>
            <a:pPr marL="0" indent="0">
              <a:buNone/>
            </a:pPr>
            <a:endParaRPr lang="en-US" dirty="0"/>
          </a:p>
        </p:txBody>
      </p:sp>
    </p:spTree>
    <p:extLst>
      <p:ext uri="{BB962C8B-B14F-4D97-AF65-F5344CB8AC3E}">
        <p14:creationId xmlns:p14="http://schemas.microsoft.com/office/powerpoint/2010/main" xmlns="" val="2608698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a:p>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Phase 4: Location choices:</a:t>
            </a:r>
          </a:p>
          <a:p>
            <a:pPr marL="0" indent="0">
              <a:buNone/>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objective of Phase IV is to select a precise location and capacity </a:t>
            </a:r>
            <a:r>
              <a:rPr lang="en-US" dirty="0" smtClean="0">
                <a:latin typeface="Times New Roman" panose="02020603050405020304" pitchFamily="18" charset="0"/>
                <a:cs typeface="Times New Roman" panose="02020603050405020304" pitchFamily="18" charset="0"/>
              </a:rPr>
              <a:t>allocation for </a:t>
            </a:r>
            <a:r>
              <a:rPr lang="en-US" dirty="0">
                <a:latin typeface="Times New Roman" panose="02020603050405020304" pitchFamily="18" charset="0"/>
                <a:cs typeface="Times New Roman" panose="02020603050405020304" pitchFamily="18" charset="0"/>
              </a:rPr>
              <a:t>each </a:t>
            </a:r>
            <a:r>
              <a:rPr lang="en-US" dirty="0" smtClean="0">
                <a:latin typeface="Times New Roman" panose="02020603050405020304" pitchFamily="18" charset="0"/>
                <a:cs typeface="Times New Roman" panose="02020603050405020304" pitchFamily="18" charset="0"/>
              </a:rPr>
              <a:t>facility.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network design to maximize total profits taking into account the expected margins and demand in each market, various logistics and facility costs and the taxes and tariffs at each location.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959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What is the role of distribution in supply chain?</a:t>
            </a:r>
          </a:p>
          <a:p>
            <a:pPr marL="0" indent="0">
              <a:buNone/>
            </a:pPr>
            <a:r>
              <a:rPr lang="en-US" dirty="0" smtClean="0"/>
              <a:t>Physical distribution includes all the activities associated with the supply of finished product at every step, from the production line to the consumers. </a:t>
            </a:r>
            <a:endParaRPr lang="en-US" smtClean="0"/>
          </a:p>
          <a:p>
            <a:pPr marL="0" indent="0">
              <a:buNone/>
            </a:pPr>
            <a:r>
              <a:rPr lang="en-US" smtClean="0"/>
              <a:t>Important </a:t>
            </a:r>
            <a:r>
              <a:rPr lang="en-US" dirty="0" smtClean="0"/>
              <a:t>physical distribution functions include customer service, order processing, inventory control, transportation and logistics, packaging and materials.</a:t>
            </a:r>
            <a:endParaRPr lang="en-US" dirty="0"/>
          </a:p>
        </p:txBody>
      </p:sp>
    </p:spTree>
    <p:extLst>
      <p:ext uri="{BB962C8B-B14F-4D97-AF65-F5344CB8AC3E}">
        <p14:creationId xmlns:p14="http://schemas.microsoft.com/office/powerpoint/2010/main" xmlns="" val="42521925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smtClean="0">
                <a:latin typeface="Times New Roman" panose="02020603050405020304" pitchFamily="18" charset="0"/>
                <a:cs typeface="Times New Roman" panose="02020603050405020304" pitchFamily="18" charset="0"/>
              </a:rPr>
              <a:t>	Network </a:t>
            </a:r>
            <a:r>
              <a:rPr lang="en-US" b="1" dirty="0">
                <a:latin typeface="Times New Roman" panose="02020603050405020304" pitchFamily="18" charset="0"/>
                <a:cs typeface="Times New Roman" panose="02020603050405020304" pitchFamily="18" charset="0"/>
              </a:rPr>
              <a:t>Optimization Model</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model is </a:t>
            </a:r>
            <a:r>
              <a:rPr lang="en-US" dirty="0">
                <a:latin typeface="Times New Roman" panose="02020603050405020304" pitchFamily="18" charset="0"/>
                <a:cs typeface="Times New Roman" panose="02020603050405020304" pitchFamily="18" charset="0"/>
              </a:rPr>
              <a:t>a business strategy that is used to maximize the efficiency of a company’s network. It involves the use of advanced algorithms and mathematical models to identify and analyze the most efficient ways to utilize the network resources.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model helps to identify areas of inefficiency and make changes to the network architecture to improve performance. It also helps to identify the best practices for network security, reliability, and scalability</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By using the Network Optimization Model, businesses can ensure that their networks are running as efficiently as possible and that they are taking full advantage of their resources.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Additionally</a:t>
            </a:r>
            <a:r>
              <a:rPr lang="en-US" dirty="0">
                <a:latin typeface="Times New Roman" panose="02020603050405020304" pitchFamily="18" charset="0"/>
                <a:cs typeface="Times New Roman" panose="02020603050405020304" pitchFamily="18" charset="0"/>
              </a:rPr>
              <a:t>, the model can help to identify potential risks and vulnerabilities in the network, allowing businesses to take the necessary steps to protect their data and networks.</a:t>
            </a:r>
          </a:p>
        </p:txBody>
      </p:sp>
    </p:spTree>
    <p:extLst>
      <p:ext uri="{BB962C8B-B14F-4D97-AF65-F5344CB8AC3E}">
        <p14:creationId xmlns:p14="http://schemas.microsoft.com/office/powerpoint/2010/main" xmlns="" val="20421012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r>
              <a:rPr lang="en-US" dirty="0" smtClean="0">
                <a:latin typeface="Times New Roman" panose="02020603050405020304" pitchFamily="18" charset="0"/>
                <a:cs typeface="Times New Roman" panose="02020603050405020304" pitchFamily="18" charset="0"/>
              </a:rPr>
              <a:t>Capacitated Plant Location Model:</a:t>
            </a:r>
          </a:p>
          <a:p>
            <a:r>
              <a:rPr lang="en-US" dirty="0">
                <a:latin typeface="Times New Roman" panose="02020603050405020304" pitchFamily="18" charset="0"/>
                <a:cs typeface="Times New Roman" panose="02020603050405020304" pitchFamily="18" charset="0"/>
              </a:rPr>
              <a:t>The capacitated plant location model is a mathematical optimization framework used in operations research and logistics to determine the optimal locations for facilities (plants) while considering capacity constraints. The objective is to minimize the total cost of establishing and operating these facilities while satisfying the demand requirements of customers.</a:t>
            </a:r>
          </a:p>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Equation</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Minimize ∑</a:t>
            </a:r>
            <a:r>
              <a:rPr lang="en-US" b="1" i="1" dirty="0" err="1">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j</a:t>
            </a:r>
            <a:r>
              <a:rPr lang="en-US" b="1" dirty="0" smtClean="0">
                <a:latin typeface="Times New Roman" panose="02020603050405020304" pitchFamily="18" charset="0"/>
                <a:cs typeface="Times New Roman" panose="02020603050405020304" pitchFamily="18" charset="0"/>
              </a:rPr>
              <a:t>​ </a:t>
            </a:r>
            <a:r>
              <a:rPr lang="en-US" b="1" i="1" dirty="0" err="1" smtClean="0">
                <a:latin typeface="Times New Roman" panose="02020603050405020304" pitchFamily="18" charset="0"/>
                <a:cs typeface="Times New Roman" panose="02020603050405020304" pitchFamily="18" charset="0"/>
              </a:rPr>
              <a:t>cij</a:t>
            </a:r>
            <a:r>
              <a:rPr lang="en-US" b="1" i="1"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a:t>
            </a:r>
            <a:r>
              <a:rPr lang="en-US" b="1" i="1" dirty="0" err="1">
                <a:latin typeface="Times New Roman" panose="02020603050405020304" pitchFamily="18" charset="0"/>
                <a:cs typeface="Times New Roman" panose="02020603050405020304" pitchFamily="18" charset="0"/>
              </a:rPr>
              <a:t>yij</a:t>
            </a:r>
            <a:r>
              <a:rPr lang="en-US" b="1" dirty="0">
                <a:latin typeface="Times New Roman" panose="02020603050405020304" pitchFamily="18" charset="0"/>
                <a:cs typeface="Times New Roman" panose="02020603050405020304" pitchFamily="18" charset="0"/>
              </a:rPr>
              <a:t>​</a:t>
            </a:r>
            <a:r>
              <a:rPr lang="en-US" b="1" dirty="0" smtClean="0">
                <a:latin typeface="Times New Roman" panose="02020603050405020304" pitchFamily="18" charset="0"/>
                <a:cs typeface="Times New Roman" panose="02020603050405020304" pitchFamily="18" charset="0"/>
              </a:rPr>
              <a:t>+ ∑</a:t>
            </a:r>
            <a:r>
              <a:rPr lang="en-US" b="1" i="1" dirty="0" err="1">
                <a:latin typeface="Times New Roman" panose="02020603050405020304" pitchFamily="18" charset="0"/>
                <a:cs typeface="Times New Roman" panose="02020603050405020304" pitchFamily="18" charset="0"/>
              </a:rPr>
              <a:t>i</a:t>
            </a:r>
            <a:r>
              <a:rPr lang="en-US" b="1" dirty="0" smtClean="0">
                <a:latin typeface="Times New Roman" panose="02020603050405020304" pitchFamily="18" charset="0"/>
                <a:cs typeface="Times New Roman" panose="02020603050405020304" pitchFamily="18" charset="0"/>
              </a:rPr>
              <a:t>​ </a:t>
            </a:r>
            <a:r>
              <a:rPr lang="en-US" b="1" i="1" dirty="0" smtClean="0">
                <a:latin typeface="Times New Roman" panose="02020603050405020304" pitchFamily="18" charset="0"/>
                <a:cs typeface="Times New Roman" panose="02020603050405020304" pitchFamily="18" charset="0"/>
              </a:rPr>
              <a:t>fi</a:t>
            </a:r>
            <a:r>
              <a:rPr lang="en-US" b="1" dirty="0">
                <a:latin typeface="Times New Roman" panose="02020603050405020304" pitchFamily="18" charset="0"/>
                <a:cs typeface="Times New Roman" panose="02020603050405020304" pitchFamily="18" charset="0"/>
              </a:rPr>
              <a:t>​</a:t>
            </a:r>
            <a:r>
              <a:rPr lang="en-US" b="1" i="1" dirty="0" smtClean="0">
                <a:latin typeface="Times New Roman" panose="02020603050405020304" pitchFamily="18" charset="0"/>
                <a:cs typeface="Times New Roman" panose="02020603050405020304" pitchFamily="18" charset="0"/>
              </a:rPr>
              <a:t>x</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 this equation:</a:t>
            </a:r>
          </a:p>
          <a:p>
            <a:r>
              <a:rPr lang="en-US" i="1" dirty="0" err="1" smtClean="0">
                <a:latin typeface="Times New Roman" panose="02020603050405020304" pitchFamily="18" charset="0"/>
                <a:cs typeface="Times New Roman" panose="02020603050405020304" pitchFamily="18" charset="0"/>
              </a:rPr>
              <a:t>cij</a:t>
            </a:r>
            <a:r>
              <a:rPr lang="en-US" dirty="0">
                <a:latin typeface="Times New Roman" panose="02020603050405020304" pitchFamily="18" charset="0"/>
                <a:cs typeface="Times New Roman" panose="02020603050405020304" pitchFamily="18" charset="0"/>
              </a:rPr>
              <a:t>​ represents the cost of serving customer </a:t>
            </a:r>
            <a:r>
              <a:rPr lang="en-US" i="1" dirty="0" smtClean="0">
                <a:latin typeface="Times New Roman" panose="02020603050405020304" pitchFamily="18" charset="0"/>
                <a:cs typeface="Times New Roman" panose="02020603050405020304" pitchFamily="18" charset="0"/>
              </a:rPr>
              <a:t>j</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from facility </a:t>
            </a:r>
            <a:r>
              <a:rPr lang="en-US" i="1" dirty="0" err="1" smtClean="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i="1" dirty="0" err="1" smtClean="0">
                <a:latin typeface="Times New Roman" panose="02020603050405020304" pitchFamily="18" charset="0"/>
                <a:cs typeface="Times New Roman" panose="02020603050405020304" pitchFamily="18" charset="0"/>
              </a:rPr>
              <a:t>yij</a:t>
            </a:r>
            <a:r>
              <a:rPr lang="en-US" dirty="0">
                <a:latin typeface="Times New Roman" panose="02020603050405020304" pitchFamily="18" charset="0"/>
                <a:cs typeface="Times New Roman" panose="02020603050405020304" pitchFamily="18" charset="0"/>
              </a:rPr>
              <a:t>​ indicates the amount of demand from customer </a:t>
            </a:r>
            <a:r>
              <a:rPr lang="en-US" i="1" dirty="0" smtClean="0">
                <a:latin typeface="Times New Roman" panose="02020603050405020304" pitchFamily="18" charset="0"/>
                <a:cs typeface="Times New Roman" panose="02020603050405020304" pitchFamily="18" charset="0"/>
              </a:rPr>
              <a:t>j</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served by facility </a:t>
            </a:r>
            <a:r>
              <a:rPr lang="en-US" i="1" dirty="0" err="1" smtClean="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i="1" dirty="0" smtClean="0">
                <a:latin typeface="Times New Roman" panose="02020603050405020304" pitchFamily="18" charset="0"/>
                <a:cs typeface="Times New Roman" panose="02020603050405020304" pitchFamily="18" charset="0"/>
              </a:rPr>
              <a:t>fi</a:t>
            </a:r>
            <a:r>
              <a:rPr lang="en-US" dirty="0">
                <a:latin typeface="Times New Roman" panose="02020603050405020304" pitchFamily="18" charset="0"/>
                <a:cs typeface="Times New Roman" panose="02020603050405020304" pitchFamily="18" charset="0"/>
              </a:rPr>
              <a:t>​ is the fixed cost of establishing a facility at location </a:t>
            </a:r>
            <a:r>
              <a:rPr lang="en-US" i="1" dirty="0" err="1" smtClean="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r>
              <a:rPr lang="en-US" i="1" dirty="0" smtClean="0">
                <a:latin typeface="Times New Roman" panose="02020603050405020304" pitchFamily="18" charset="0"/>
                <a:cs typeface="Times New Roman" panose="02020603050405020304" pitchFamily="18" charset="0"/>
              </a:rPr>
              <a:t>xi</a:t>
            </a:r>
            <a:r>
              <a:rPr lang="en-US" dirty="0">
                <a:latin typeface="Times New Roman" panose="02020603050405020304" pitchFamily="18" charset="0"/>
                <a:cs typeface="Times New Roman" panose="02020603050405020304" pitchFamily="18" charset="0"/>
              </a:rPr>
              <a:t>​ is a binary variable indicating whether to establish a facility at location </a:t>
            </a:r>
            <a:r>
              <a:rPr lang="en-US" i="1" dirty="0" err="1" smtClean="0">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a:t>
            </a:r>
          </a:p>
          <a:p>
            <a:pPr lvl="1"/>
            <a:endParaRPr lang="en-US" dirty="0"/>
          </a:p>
        </p:txBody>
      </p:sp>
    </p:spTree>
    <p:extLst>
      <p:ext uri="{BB962C8B-B14F-4D97-AF65-F5344CB8AC3E}">
        <p14:creationId xmlns:p14="http://schemas.microsoft.com/office/powerpoint/2010/main" xmlns="" val="2360843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b="1" dirty="0" smtClean="0">
                <a:latin typeface="Times New Roman" panose="02020603050405020304" pitchFamily="18" charset="0"/>
                <a:cs typeface="Times New Roman" panose="02020603050405020304" pitchFamily="18" charset="0"/>
              </a:rPr>
              <a:t>Factors Influencing Distribution Network Design</a:t>
            </a:r>
          </a:p>
          <a:p>
            <a:pPr marL="0" indent="0">
              <a:buNone/>
            </a:pPr>
            <a:r>
              <a:rPr lang="en-US" dirty="0" smtClean="0">
                <a:latin typeface="Times New Roman" panose="02020603050405020304" pitchFamily="18" charset="0"/>
                <a:cs typeface="Times New Roman" panose="02020603050405020304" pitchFamily="18" charset="0"/>
              </a:rPr>
              <a:t>Performance of distribution network should be evaluated along two dimensions;</a:t>
            </a:r>
          </a:p>
          <a:p>
            <a:pPr marL="0" indent="0">
              <a:buNone/>
            </a:pPr>
            <a:r>
              <a:rPr lang="en-US" b="1" dirty="0" smtClean="0">
                <a:latin typeface="Times New Roman" panose="02020603050405020304" pitchFamily="18" charset="0"/>
                <a:cs typeface="Times New Roman" panose="02020603050405020304" pitchFamily="18" charset="0"/>
              </a:rPr>
              <a:t>1. </a:t>
            </a:r>
            <a:r>
              <a:rPr lang="en-US" b="1" smtClean="0">
                <a:latin typeface="Times New Roman" panose="02020603050405020304" pitchFamily="18" charset="0"/>
                <a:cs typeface="Times New Roman" panose="02020603050405020304" pitchFamily="18" charset="0"/>
              </a:rPr>
              <a:t>Customer </a:t>
            </a:r>
            <a:r>
              <a:rPr lang="en-US" b="1" dirty="0" smtClean="0">
                <a:latin typeface="Times New Roman" panose="02020603050405020304" pitchFamily="18" charset="0"/>
                <a:cs typeface="Times New Roman" panose="02020603050405020304" pitchFamily="18" charset="0"/>
              </a:rPr>
              <a:t>needs that are met ( Customer service)</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R</a:t>
            </a:r>
            <a:r>
              <a:rPr lang="en-US" dirty="0" smtClean="0">
                <a:latin typeface="Times New Roman" panose="02020603050405020304" pitchFamily="18" charset="0"/>
                <a:cs typeface="Times New Roman" panose="02020603050405020304" pitchFamily="18" charset="0"/>
              </a:rPr>
              <a:t>esponse time ( Time it takes for a customer to receive an order.)</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Product variety ( number of different products that are offered)</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Product availability ( probability of having a product in stock)</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Customer experience ( Ease of placing and receiving orders)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Order visibility ( ability of customer to track their orders)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Return ability ( Ease of returning unsatisfactory merchandise)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78377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2. Cost of meeting customer needs ( Supply chain cost)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Inventory ( All raw materials, WIP, and finished goods)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Transportation ( Moving inventory form point to point)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Facility and handling ( locations where product is stored, assembled or fabricated)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Information ( Data and analysis of all drivers in a supply chain)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199219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smtClean="0"/>
              <a:t>	</a:t>
            </a:r>
            <a:r>
              <a:rPr lang="en-US" b="1" dirty="0" smtClean="0"/>
              <a:t>Factors </a:t>
            </a:r>
            <a:r>
              <a:rPr lang="en-US" b="1" dirty="0"/>
              <a:t>I</a:t>
            </a:r>
            <a:r>
              <a:rPr lang="en-US" b="1" dirty="0" smtClean="0"/>
              <a:t>nfluencing </a:t>
            </a:r>
            <a:r>
              <a:rPr lang="en-US" b="1" dirty="0"/>
              <a:t>D</a:t>
            </a:r>
            <a:r>
              <a:rPr lang="en-US" b="1" dirty="0" smtClean="0"/>
              <a:t>istribution </a:t>
            </a:r>
            <a:r>
              <a:rPr lang="en-US" b="1" dirty="0"/>
              <a:t>N</a:t>
            </a:r>
            <a:r>
              <a:rPr lang="en-US" b="1" dirty="0" smtClean="0"/>
              <a:t>etwork </a:t>
            </a:r>
            <a:r>
              <a:rPr lang="en-US" b="1" dirty="0"/>
              <a:t>D</a:t>
            </a:r>
            <a:r>
              <a:rPr lang="en-US" b="1" dirty="0" smtClean="0"/>
              <a:t>esign</a:t>
            </a:r>
            <a:endParaRPr lang="en-US" b="1"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Managers </a:t>
            </a:r>
            <a:r>
              <a:rPr lang="en-US" dirty="0">
                <a:latin typeface="Times New Roman" panose="02020603050405020304" pitchFamily="18" charset="0"/>
                <a:cs typeface="Times New Roman" panose="02020603050405020304" pitchFamily="18" charset="0"/>
              </a:rPr>
              <a:t>must make two key decisions when designing a distribu­tion network:</a:t>
            </a:r>
          </a:p>
          <a:p>
            <a:r>
              <a:rPr lang="en-US" dirty="0">
                <a:latin typeface="Times New Roman" panose="02020603050405020304" pitchFamily="18" charset="0"/>
                <a:cs typeface="Times New Roman" panose="02020603050405020304" pitchFamily="18" charset="0"/>
              </a:rPr>
              <a:t>Will product be delivered to the customer location or picked up from a prearranged site?</a:t>
            </a:r>
          </a:p>
          <a:p>
            <a:r>
              <a:rPr lang="en-US" dirty="0">
                <a:latin typeface="Times New Roman" panose="02020603050405020304" pitchFamily="18" charset="0"/>
                <a:cs typeface="Times New Roman" panose="02020603050405020304" pitchFamily="18" charset="0"/>
              </a:rPr>
              <a:t>Will product flow through an intermediary (or intermediate location)?</a:t>
            </a:r>
          </a:p>
          <a:p>
            <a:r>
              <a:rPr lang="en-US" dirty="0">
                <a:latin typeface="Times New Roman" panose="02020603050405020304" pitchFamily="18" charset="0"/>
                <a:cs typeface="Times New Roman" panose="02020603050405020304" pitchFamily="18" charset="0"/>
              </a:rPr>
              <a:t>Based on the firm’s industry and the answers to these two questions, one of six distinct distribution network designs may be used to move products from factory to customer. </a:t>
            </a:r>
            <a:endParaRPr lang="en-US" dirty="0"/>
          </a:p>
        </p:txBody>
      </p:sp>
    </p:spTree>
    <p:extLst>
      <p:ext uri="{BB962C8B-B14F-4D97-AF65-F5344CB8AC3E}">
        <p14:creationId xmlns:p14="http://schemas.microsoft.com/office/powerpoint/2010/main" xmlns="" val="2001100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	These </a:t>
            </a:r>
            <a:r>
              <a:rPr lang="en-US" dirty="0">
                <a:latin typeface="Times New Roman" panose="02020603050405020304" pitchFamily="18" charset="0"/>
                <a:cs typeface="Times New Roman" panose="02020603050405020304" pitchFamily="18" charset="0"/>
              </a:rPr>
              <a:t>designs are classified as follows:</a:t>
            </a:r>
          </a:p>
          <a:p>
            <a:pPr marL="0" indent="0">
              <a:buNone/>
            </a:pPr>
            <a:r>
              <a:rPr lang="en-US" dirty="0" smtClean="0">
                <a:latin typeface="Times New Roman" panose="02020603050405020304" pitchFamily="18" charset="0"/>
                <a:cs typeface="Times New Roman" panose="02020603050405020304" pitchFamily="18" charset="0"/>
              </a:rPr>
              <a:t>1.Manufacturer </a:t>
            </a:r>
            <a:r>
              <a:rPr lang="en-US" dirty="0">
                <a:latin typeface="Times New Roman" panose="02020603050405020304" pitchFamily="18" charset="0"/>
                <a:cs typeface="Times New Roman" panose="02020603050405020304" pitchFamily="18" charset="0"/>
              </a:rPr>
              <a:t>storage with direct shipping</a:t>
            </a:r>
          </a:p>
          <a:p>
            <a:pPr marL="0" indent="0">
              <a:buNone/>
            </a:pPr>
            <a:r>
              <a:rPr lang="en-US" dirty="0" smtClean="0">
                <a:latin typeface="Times New Roman" panose="02020603050405020304" pitchFamily="18" charset="0"/>
                <a:cs typeface="Times New Roman" panose="02020603050405020304" pitchFamily="18" charset="0"/>
              </a:rPr>
              <a:t>2.Manufacturer </a:t>
            </a:r>
            <a:r>
              <a:rPr lang="en-US" dirty="0">
                <a:latin typeface="Times New Roman" panose="02020603050405020304" pitchFamily="18" charset="0"/>
                <a:cs typeface="Times New Roman" panose="02020603050405020304" pitchFamily="18" charset="0"/>
              </a:rPr>
              <a:t>storage with direct shipping and in-transit merge</a:t>
            </a:r>
          </a:p>
          <a:p>
            <a:pPr marL="0" indent="0">
              <a:buNone/>
            </a:pPr>
            <a:r>
              <a:rPr lang="en-US" dirty="0" smtClean="0">
                <a:latin typeface="Times New Roman" panose="02020603050405020304" pitchFamily="18" charset="0"/>
                <a:cs typeface="Times New Roman" panose="02020603050405020304" pitchFamily="18" charset="0"/>
              </a:rPr>
              <a:t>3.Distributor </a:t>
            </a:r>
            <a:r>
              <a:rPr lang="en-US" dirty="0">
                <a:latin typeface="Times New Roman" panose="02020603050405020304" pitchFamily="18" charset="0"/>
                <a:cs typeface="Times New Roman" panose="02020603050405020304" pitchFamily="18" charset="0"/>
              </a:rPr>
              <a:t>storage with carrier delivery</a:t>
            </a:r>
          </a:p>
          <a:p>
            <a:pPr marL="0" indent="0">
              <a:buNone/>
            </a:pPr>
            <a:r>
              <a:rPr lang="en-US" dirty="0" smtClean="0">
                <a:latin typeface="Times New Roman" panose="02020603050405020304" pitchFamily="18" charset="0"/>
                <a:cs typeface="Times New Roman" panose="02020603050405020304" pitchFamily="18" charset="0"/>
              </a:rPr>
              <a:t>4.Distributor </a:t>
            </a:r>
            <a:r>
              <a:rPr lang="en-US" dirty="0">
                <a:latin typeface="Times New Roman" panose="02020603050405020304" pitchFamily="18" charset="0"/>
                <a:cs typeface="Times New Roman" panose="02020603050405020304" pitchFamily="18" charset="0"/>
              </a:rPr>
              <a:t>storage with last-mile delivery</a:t>
            </a:r>
          </a:p>
          <a:p>
            <a:pPr marL="0" indent="0">
              <a:buNone/>
            </a:pPr>
            <a:r>
              <a:rPr lang="en-US" dirty="0" smtClean="0">
                <a:latin typeface="Times New Roman" panose="02020603050405020304" pitchFamily="18" charset="0"/>
                <a:cs typeface="Times New Roman" panose="02020603050405020304" pitchFamily="18" charset="0"/>
              </a:rPr>
              <a:t>5.Manufacturer/distributor </a:t>
            </a:r>
            <a:r>
              <a:rPr lang="en-US" dirty="0">
                <a:latin typeface="Times New Roman" panose="02020603050405020304" pitchFamily="18" charset="0"/>
                <a:cs typeface="Times New Roman" panose="02020603050405020304" pitchFamily="18" charset="0"/>
              </a:rPr>
              <a:t>storage with customer pickup</a:t>
            </a:r>
          </a:p>
          <a:p>
            <a:pPr marL="0" indent="0">
              <a:buNone/>
            </a:pPr>
            <a:r>
              <a:rPr lang="en-US" dirty="0" smtClean="0">
                <a:latin typeface="Times New Roman" panose="02020603050405020304" pitchFamily="18" charset="0"/>
                <a:cs typeface="Times New Roman" panose="02020603050405020304" pitchFamily="18" charset="0"/>
              </a:rPr>
              <a:t>6. Retail </a:t>
            </a:r>
            <a:r>
              <a:rPr lang="en-US" dirty="0">
                <a:latin typeface="Times New Roman" panose="02020603050405020304" pitchFamily="18" charset="0"/>
                <a:cs typeface="Times New Roman" panose="02020603050405020304" pitchFamily="18" charset="0"/>
              </a:rPr>
              <a:t>storage with customer pickup</a:t>
            </a:r>
          </a:p>
        </p:txBody>
      </p:sp>
    </p:spTree>
    <p:extLst>
      <p:ext uri="{BB962C8B-B14F-4D97-AF65-F5344CB8AC3E}">
        <p14:creationId xmlns:p14="http://schemas.microsoft.com/office/powerpoint/2010/main" xmlns="" val="2558973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81800"/>
          </a:xfrm>
        </p:spPr>
        <p:txBody>
          <a:bodyPr/>
          <a:lstStyle/>
          <a:p>
            <a:pPr marL="0" indent="0">
              <a:buNone/>
            </a:pPr>
            <a:r>
              <a:rPr lang="en-US" b="1" dirty="0"/>
              <a:t>1</a:t>
            </a:r>
            <a:r>
              <a:rPr lang="en-US" b="1" dirty="0">
                <a:latin typeface="Times New Roman" panose="02020603050405020304" pitchFamily="18" charset="0"/>
                <a:cs typeface="Times New Roman" panose="02020603050405020304" pitchFamily="18" charset="0"/>
              </a:rPr>
              <a:t>. Manufacturer storage with Direct shipping</a:t>
            </a:r>
          </a:p>
          <a:p>
            <a:pPr marL="0" indent="0">
              <a:buNone/>
            </a:pPr>
            <a:r>
              <a:rPr lang="en-US" dirty="0">
                <a:latin typeface="Times New Roman" panose="02020603050405020304" pitchFamily="18" charset="0"/>
                <a:cs typeface="Times New Roman" panose="02020603050405020304" pitchFamily="18" charset="0"/>
              </a:rPr>
              <a:t>In this option, product is shipped directly from the manufacturer to the end customer, bypassing the retailer (who takes the order and initiates the delivery request).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option is also referred to as drop-shipping. The retailer carries no inventory. Information flows from the customer, via the retailer, to the manufacturer, and product is shipped directly from the manufacturer to </a:t>
            </a:r>
            <a:r>
              <a:rPr lang="en-US" dirty="0" smtClean="0">
                <a:latin typeface="Times New Roman" panose="02020603050405020304" pitchFamily="18" charset="0"/>
                <a:cs typeface="Times New Roman" panose="02020603050405020304" pitchFamily="18" charset="0"/>
              </a:rPr>
              <a:t>customers</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p>
          <a:p>
            <a:pPr marL="0" indent="0">
              <a:buNone/>
            </a:pPr>
            <a:r>
              <a:rPr lang="en-US" dirty="0" smtClean="0">
                <a:latin typeface="Times New Roman" panose="02020603050405020304" pitchFamily="18" charset="0"/>
                <a:cs typeface="Times New Roman" panose="02020603050405020304" pitchFamily="18" charset="0"/>
              </a:rPr>
              <a:t>Online </a:t>
            </a:r>
            <a:r>
              <a:rPr lang="en-US" dirty="0">
                <a:latin typeface="Times New Roman" panose="02020603050405020304" pitchFamily="18" charset="0"/>
                <a:cs typeface="Times New Roman" panose="02020603050405020304" pitchFamily="18" charset="0"/>
              </a:rPr>
              <a:t>retailers such as </a:t>
            </a:r>
            <a:r>
              <a:rPr lang="en-US" dirty="0" err="1">
                <a:latin typeface="Times New Roman" panose="02020603050405020304" pitchFamily="18" charset="0"/>
                <a:cs typeface="Times New Roman" panose="02020603050405020304" pitchFamily="18" charset="0"/>
              </a:rPr>
              <a:t>eBags</a:t>
            </a:r>
            <a:r>
              <a:rPr lang="en-US" dirty="0">
                <a:latin typeface="Times New Roman" panose="02020603050405020304" pitchFamily="18" charset="0"/>
                <a:cs typeface="Times New Roman" panose="02020603050405020304" pitchFamily="18" charset="0"/>
              </a:rPr>
              <a:t> and Nordstrom.com use drop-shipping to deliver goods to the end consumer. </a:t>
            </a:r>
            <a:r>
              <a:rPr lang="en-US" dirty="0" err="1">
                <a:latin typeface="Times New Roman" panose="02020603050405020304" pitchFamily="18" charset="0"/>
                <a:cs typeface="Times New Roman" panose="02020603050405020304" pitchFamily="18" charset="0"/>
              </a:rPr>
              <a:t>eBags</a:t>
            </a:r>
            <a:r>
              <a:rPr lang="en-US" dirty="0">
                <a:latin typeface="Times New Roman" panose="02020603050405020304" pitchFamily="18" charset="0"/>
                <a:cs typeface="Times New Roman" panose="02020603050405020304" pitchFamily="18" charset="0"/>
              </a:rPr>
              <a:t> holds few bags in inventory. Nordstrom carries some products in inventory and uses the drop-ship model for slow-moving footwear. W.W. Grainger also uses drop-shipping to deliver slow-moving items to customers.</a:t>
            </a:r>
          </a:p>
          <a:p>
            <a:endParaRPr lang="en-US" dirty="0"/>
          </a:p>
        </p:txBody>
      </p:sp>
    </p:spTree>
    <p:extLst>
      <p:ext uri="{BB962C8B-B14F-4D97-AF65-F5344CB8AC3E}">
        <p14:creationId xmlns:p14="http://schemas.microsoft.com/office/powerpoint/2010/main" xmlns="" val="1948704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1810</TotalTime>
  <Words>905</Words>
  <Application>Microsoft Office PowerPoint</Application>
  <PresentationFormat>On-screen Show (4:3)</PresentationFormat>
  <Paragraphs>231</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Flow</vt:lpstr>
      <vt:lpstr>Designing the supply chain Network</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Why is facility location so important?</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dc:creator>
  <cp:lastModifiedBy>Microsoft</cp:lastModifiedBy>
  <cp:revision>314</cp:revision>
  <dcterms:created xsi:type="dcterms:W3CDTF">2020-08-19T11:35:58Z</dcterms:created>
  <dcterms:modified xsi:type="dcterms:W3CDTF">2024-12-12T07:20:11Z</dcterms:modified>
</cp:coreProperties>
</file>