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325" r:id="rId2"/>
    <p:sldId id="327" r:id="rId3"/>
    <p:sldId id="329" r:id="rId4"/>
    <p:sldId id="330" r:id="rId5"/>
    <p:sldId id="331" r:id="rId6"/>
    <p:sldId id="332" r:id="rId7"/>
    <p:sldId id="336" r:id="rId8"/>
    <p:sldId id="337" r:id="rId9"/>
    <p:sldId id="338" r:id="rId10"/>
    <p:sldId id="339" r:id="rId11"/>
    <p:sldId id="341" r:id="rId12"/>
    <p:sldId id="342" r:id="rId13"/>
    <p:sldId id="346" r:id="rId14"/>
    <p:sldId id="343" r:id="rId15"/>
    <p:sldId id="344" r:id="rId16"/>
    <p:sldId id="34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20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536DCA-3780-49FC-A3EB-56714DFEAEAB}" type="datetimeFigureOut">
              <a:rPr lang="en-US" smtClean="0"/>
              <a:t>4/30/2024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B84CFD-87C4-4536-B5EE-2E969E8B854F}" type="slidenum">
              <a:rPr lang="en-US" smtClean="0"/>
              <a:t>‹#›</a:t>
            </a:fld>
            <a:endParaRPr lang="en-US"/>
          </a:p>
        </p:txBody>
      </p:sp>
    </p:spTree>
    <p:extLst>
      <p:ext uri="{BB962C8B-B14F-4D97-AF65-F5344CB8AC3E}">
        <p14:creationId xmlns:p14="http://schemas.microsoft.com/office/powerpoint/2010/main" val="880990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AFD1AE6-DB38-4823-85C2-22793C13F19D}" type="datetimeFigureOut">
              <a:rPr lang="en-US" smtClean="0"/>
              <a:pPr/>
              <a:t>4/30/2024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3FA38A0-4739-4005-BBFD-45FC59A2E6B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FD1AE6-DB38-4823-85C2-22793C13F19D}" type="datetimeFigureOut">
              <a:rPr lang="en-US" smtClean="0"/>
              <a:pPr/>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FD1AE6-DB38-4823-85C2-22793C13F19D}" type="datetimeFigureOut">
              <a:rPr lang="en-US" smtClean="0"/>
              <a:pPr/>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FD1AE6-DB38-4823-85C2-22793C13F19D}" type="datetimeFigureOut">
              <a:rPr lang="en-US" smtClean="0"/>
              <a:pPr/>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AFD1AE6-DB38-4823-85C2-22793C13F19D}" type="datetimeFigureOut">
              <a:rPr lang="en-US" smtClean="0"/>
              <a:pPr/>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A38A0-4739-4005-BBFD-45FC59A2E6B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AFD1AE6-DB38-4823-85C2-22793C13F19D}" type="datetimeFigureOut">
              <a:rPr lang="en-US" smtClean="0"/>
              <a:pPr/>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AFD1AE6-DB38-4823-85C2-22793C13F19D}" type="datetimeFigureOut">
              <a:rPr lang="en-US" smtClean="0"/>
              <a:pPr/>
              <a:t>4/30/2024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AFD1AE6-DB38-4823-85C2-22793C13F19D}" type="datetimeFigureOut">
              <a:rPr lang="en-US" smtClean="0"/>
              <a:pPr/>
              <a:t>4/30/2024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FD1AE6-DB38-4823-85C2-22793C13F19D}" type="datetimeFigureOut">
              <a:rPr lang="en-US" smtClean="0"/>
              <a:pPr/>
              <a:t>4/30/2024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AFD1AE6-DB38-4823-85C2-22793C13F19D}" type="datetimeFigureOut">
              <a:rPr lang="en-US" smtClean="0"/>
              <a:pPr/>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AFD1AE6-DB38-4823-85C2-22793C13F19D}" type="datetimeFigureOut">
              <a:rPr lang="en-US" smtClean="0"/>
              <a:pPr/>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3FA38A0-4739-4005-BBFD-45FC59A2E6BA}"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AFD1AE6-DB38-4823-85C2-22793C13F19D}" type="datetimeFigureOut">
              <a:rPr lang="en-US" smtClean="0"/>
              <a:pPr/>
              <a:t>4/30/2024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3FA38A0-4739-4005-BBFD-45FC59A2E6BA}"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b="1" dirty="0" smtClean="0"/>
              <a:t>			</a:t>
            </a:r>
            <a:r>
              <a:rPr lang="en-US" b="1" dirty="0" smtClean="0">
                <a:latin typeface="Times New Roman" panose="02020603050405020304" pitchFamily="18" charset="0"/>
                <a:cs typeface="Times New Roman" panose="02020603050405020304" pitchFamily="18" charset="0"/>
              </a:rPr>
              <a:t>IT </a:t>
            </a:r>
            <a:r>
              <a:rPr lang="en-US" b="1" dirty="0">
                <a:latin typeface="Times New Roman" panose="02020603050405020304" pitchFamily="18" charset="0"/>
                <a:cs typeface="Times New Roman" panose="02020603050405020304" pitchFamily="18" charset="0"/>
              </a:rPr>
              <a:t>in a Supply </a:t>
            </a:r>
            <a:r>
              <a:rPr lang="en-US" b="1" dirty="0" smtClean="0">
                <a:latin typeface="Times New Roman" panose="02020603050405020304" pitchFamily="18" charset="0"/>
                <a:cs typeface="Times New Roman" panose="02020603050405020304" pitchFamily="18" charset="0"/>
              </a:rPr>
              <a:t>Chain</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Information is crucial to the performance of supply chain because it provides the basis on which supply managers </a:t>
            </a:r>
            <a:r>
              <a:rPr lang="en-US" dirty="0" smtClean="0">
                <a:latin typeface="Times New Roman" panose="02020603050405020304" pitchFamily="18" charset="0"/>
                <a:cs typeface="Times New Roman" panose="02020603050405020304" pitchFamily="18" charset="0"/>
              </a:rPr>
              <a:t>make decisions. </a:t>
            </a:r>
          </a:p>
          <a:p>
            <a:pPr marL="0" indent="0">
              <a:buNone/>
            </a:pPr>
            <a:r>
              <a:rPr lang="en-US" b="1" dirty="0" smtClean="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Information </a:t>
            </a:r>
            <a:r>
              <a:rPr lang="en-US" b="1" dirty="0" smtClean="0">
                <a:latin typeface="Times New Roman" panose="02020603050405020304" pitchFamily="18" charset="0"/>
                <a:cs typeface="Times New Roman" panose="02020603050405020304" pitchFamily="18" charset="0"/>
              </a:rPr>
              <a:t>Technology</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consists </a:t>
            </a:r>
            <a:r>
              <a:rPr lang="en-US" dirty="0">
                <a:latin typeface="Times New Roman" panose="02020603050405020304" pitchFamily="18" charset="0"/>
                <a:cs typeface="Times New Roman" panose="02020603050405020304" pitchFamily="18" charset="0"/>
              </a:rPr>
              <a:t>of the </a:t>
            </a:r>
            <a:r>
              <a:rPr lang="en-US" dirty="0" smtClean="0">
                <a:latin typeface="Times New Roman" panose="02020603050405020304" pitchFamily="18" charset="0"/>
                <a:cs typeface="Times New Roman" panose="02020603050405020304" pitchFamily="18" charset="0"/>
              </a:rPr>
              <a:t>tools used </a:t>
            </a:r>
            <a:r>
              <a:rPr lang="en-US" dirty="0">
                <a:latin typeface="Times New Roman" panose="02020603050405020304" pitchFamily="18" charset="0"/>
                <a:cs typeface="Times New Roman" panose="02020603050405020304" pitchFamily="18" charset="0"/>
              </a:rPr>
              <a:t>to gain awareness of information</a:t>
            </a:r>
            <a:r>
              <a:rPr lang="en-US" dirty="0" smtClean="0">
                <a:latin typeface="Times New Roman" panose="02020603050405020304" pitchFamily="18" charset="0"/>
                <a:cs typeface="Times New Roman" panose="02020603050405020304" pitchFamily="18" charset="0"/>
              </a:rPr>
              <a:t>, analyze </a:t>
            </a:r>
            <a:r>
              <a:rPr lang="en-US" dirty="0">
                <a:latin typeface="Times New Roman" panose="02020603050405020304" pitchFamily="18" charset="0"/>
                <a:cs typeface="Times New Roman" panose="02020603050405020304" pitchFamily="18" charset="0"/>
              </a:rPr>
              <a:t>the information and execute on it </a:t>
            </a:r>
            <a:r>
              <a:rPr lang="en-US" dirty="0" smtClean="0">
                <a:latin typeface="Times New Roman" panose="02020603050405020304" pitchFamily="18" charset="0"/>
                <a:cs typeface="Times New Roman" panose="02020603050405020304" pitchFamily="18" charset="0"/>
              </a:rPr>
              <a:t>to increase </a:t>
            </a:r>
            <a:r>
              <a:rPr lang="en-US" dirty="0">
                <a:latin typeface="Times New Roman" panose="02020603050405020304" pitchFamily="18" charset="0"/>
                <a:cs typeface="Times New Roman" panose="02020603050405020304" pitchFamily="18" charset="0"/>
              </a:rPr>
              <a:t>the performance of the supply chain.</a:t>
            </a: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076720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dirty="0" smtClean="0"/>
              <a:t>	Suppliers Relationship Management</a:t>
            </a:r>
            <a:endParaRPr lang="en-US" dirty="0"/>
          </a:p>
        </p:txBody>
      </p:sp>
      <p:pic>
        <p:nvPicPr>
          <p:cNvPr id="4" name="Picture 3"/>
          <p:cNvPicPr>
            <a:picLocks noChangeAspect="1"/>
          </p:cNvPicPr>
          <p:nvPr/>
        </p:nvPicPr>
        <p:blipFill>
          <a:blip r:embed="rId2"/>
          <a:stretch>
            <a:fillRect/>
          </a:stretch>
        </p:blipFill>
        <p:spPr>
          <a:xfrm>
            <a:off x="0" y="533400"/>
            <a:ext cx="9296400" cy="6324599"/>
          </a:xfrm>
          <a:prstGeom prst="rect">
            <a:avLst/>
          </a:prstGeom>
        </p:spPr>
      </p:pic>
    </p:spTree>
    <p:extLst>
      <p:ext uri="{BB962C8B-B14F-4D97-AF65-F5344CB8AC3E}">
        <p14:creationId xmlns:p14="http://schemas.microsoft.com/office/powerpoint/2010/main" val="2348696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dirty="0" smtClean="0"/>
              <a:t>The Transaction Management Foundation</a:t>
            </a:r>
          </a:p>
          <a:p>
            <a:pPr marL="0" indent="0">
              <a:buNone/>
            </a:pPr>
            <a:r>
              <a:rPr lang="en-US" dirty="0" smtClean="0"/>
              <a:t>Early ERP system focused on transaction management and process automation </a:t>
            </a:r>
          </a:p>
          <a:p>
            <a:pPr marL="0" indent="0">
              <a:buNone/>
            </a:pPr>
            <a:r>
              <a:rPr lang="en-US" dirty="0" smtClean="0"/>
              <a:t>Current focus on improving decision making in the three macro processes</a:t>
            </a:r>
          </a:p>
          <a:p>
            <a:pPr marL="0" indent="0">
              <a:buNone/>
            </a:pPr>
            <a:endParaRPr lang="en-US" dirty="0"/>
          </a:p>
        </p:txBody>
      </p:sp>
      <p:pic>
        <p:nvPicPr>
          <p:cNvPr id="4" name="Picture 3"/>
          <p:cNvPicPr>
            <a:picLocks noChangeAspect="1"/>
          </p:cNvPicPr>
          <p:nvPr/>
        </p:nvPicPr>
        <p:blipFill>
          <a:blip r:embed="rId2"/>
          <a:stretch>
            <a:fillRect/>
          </a:stretch>
        </p:blipFill>
        <p:spPr>
          <a:xfrm>
            <a:off x="0" y="2362200"/>
            <a:ext cx="9143999" cy="4038600"/>
          </a:xfrm>
          <a:prstGeom prst="rect">
            <a:avLst/>
          </a:prstGeom>
        </p:spPr>
      </p:pic>
    </p:spTree>
    <p:extLst>
      <p:ext uri="{BB962C8B-B14F-4D97-AF65-F5344CB8AC3E}">
        <p14:creationId xmlns:p14="http://schemas.microsoft.com/office/powerpoint/2010/main" val="1298646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dirty="0" smtClean="0"/>
              <a:t>The Future of IT in the Supply Chain </a:t>
            </a:r>
          </a:p>
          <a:p>
            <a:pPr marL="0" indent="0">
              <a:buNone/>
            </a:pPr>
            <a:r>
              <a:rPr lang="en-US" dirty="0" smtClean="0"/>
              <a:t>The three SCM macro processes will continue to drive the evolution of enterprise software</a:t>
            </a:r>
          </a:p>
          <a:p>
            <a:pPr marL="0" indent="0">
              <a:buNone/>
            </a:pPr>
            <a:r>
              <a:rPr lang="en-US" dirty="0" smtClean="0"/>
              <a:t>Three important trends</a:t>
            </a:r>
          </a:p>
          <a:p>
            <a:pPr marL="514350" indent="-514350">
              <a:buAutoNum type="arabicPeriod"/>
            </a:pPr>
            <a:r>
              <a:rPr lang="en-US" dirty="0" smtClean="0"/>
              <a:t>The growth in software as a service</a:t>
            </a:r>
          </a:p>
          <a:p>
            <a:pPr marL="514350" indent="-514350">
              <a:buAutoNum type="arabicPeriod"/>
            </a:pPr>
            <a:r>
              <a:rPr lang="en-US" dirty="0" smtClean="0"/>
              <a:t>Increase availability of real-life data</a:t>
            </a:r>
          </a:p>
          <a:p>
            <a:pPr marL="514350" indent="-514350">
              <a:buAutoNum type="arabicPeriod"/>
            </a:pPr>
            <a:r>
              <a:rPr lang="en-US" dirty="0" smtClean="0"/>
              <a:t>Increase use of mobile technology</a:t>
            </a:r>
          </a:p>
          <a:p>
            <a:pPr marL="514350" indent="-514350">
              <a:buAutoNum type="arabicPeriod"/>
            </a:pPr>
            <a:endParaRPr lang="en-US" dirty="0"/>
          </a:p>
        </p:txBody>
      </p:sp>
    </p:spTree>
    <p:extLst>
      <p:ext uri="{BB962C8B-B14F-4D97-AF65-F5344CB8AC3E}">
        <p14:creationId xmlns:p14="http://schemas.microsoft.com/office/powerpoint/2010/main" val="4121373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067800" cy="6858000"/>
          </a:xfrm>
        </p:spPr>
        <p:txBody>
          <a:bodyPr/>
          <a:lstStyle/>
          <a:p>
            <a:pPr marL="0" indent="0">
              <a:buNone/>
            </a:pPr>
            <a:r>
              <a:rPr lang="en-US" dirty="0" smtClean="0"/>
              <a:t>		</a:t>
            </a:r>
            <a:r>
              <a:rPr lang="en-US" b="1" dirty="0" smtClean="0">
                <a:latin typeface="Times New Roman" panose="02020603050405020304" pitchFamily="18" charset="0"/>
                <a:cs typeface="Times New Roman" panose="02020603050405020304" pitchFamily="18" charset="0"/>
              </a:rPr>
              <a:t>Risk Management in IT:</a:t>
            </a:r>
          </a:p>
          <a:p>
            <a:pPr marL="0" indent="0">
              <a:buNone/>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risk management — also called information security risk management — consists of the policies, procedures, and technologies that a company uses to mitigate threats from </a:t>
            </a:r>
            <a:r>
              <a:rPr lang="en-US" dirty="0" smtClean="0">
                <a:latin typeface="Times New Roman" panose="02020603050405020304" pitchFamily="18" charset="0"/>
                <a:cs typeface="Times New Roman" panose="02020603050405020304" pitchFamily="18" charset="0"/>
              </a:rPr>
              <a:t>malicious (bad) actors </a:t>
            </a:r>
            <a:r>
              <a:rPr lang="en-US" dirty="0">
                <a:latin typeface="Times New Roman" panose="02020603050405020304" pitchFamily="18" charset="0"/>
                <a:cs typeface="Times New Roman" panose="02020603050405020304" pitchFamily="18" charset="0"/>
              </a:rPr>
              <a:t> and reduce information technology </a:t>
            </a:r>
            <a:r>
              <a:rPr lang="en-US" dirty="0" smtClean="0">
                <a:latin typeface="Times New Roman" panose="02020603050405020304" pitchFamily="18" charset="0"/>
                <a:cs typeface="Times New Roman" panose="02020603050405020304" pitchFamily="18" charset="0"/>
              </a:rPr>
              <a:t>vulnerabilities(attack) </a:t>
            </a:r>
            <a:r>
              <a:rPr lang="en-US" dirty="0">
                <a:latin typeface="Times New Roman" panose="02020603050405020304" pitchFamily="18" charset="0"/>
                <a:cs typeface="Times New Roman" panose="02020603050405020304" pitchFamily="18" charset="0"/>
              </a:rPr>
              <a:t>that negatively impact data confidentiality, integrity, and availability</a:t>
            </a:r>
            <a:r>
              <a:rPr lang="en-US" dirty="0" smtClean="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Why is IT risk management important?</a:t>
            </a:r>
          </a:p>
          <a:p>
            <a:r>
              <a:rPr lang="en-US" dirty="0">
                <a:latin typeface="Times New Roman" panose="02020603050405020304" pitchFamily="18" charset="0"/>
                <a:cs typeface="Times New Roman" panose="02020603050405020304" pitchFamily="18" charset="0"/>
              </a:rPr>
              <a:t>By identifying and analyzing potential vulnerabilities with an enterprise IT network, organizations can better prepare for cyber </a:t>
            </a:r>
            <a:r>
              <a:rPr lang="en-US" dirty="0" smtClean="0">
                <a:latin typeface="Times New Roman" panose="02020603050405020304" pitchFamily="18" charset="0"/>
                <a:cs typeface="Times New Roman" panose="02020603050405020304" pitchFamily="18" charset="0"/>
              </a:rPr>
              <a:t>attacks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and </a:t>
            </a:r>
            <a:r>
              <a:rPr lang="en-US" dirty="0">
                <a:latin typeface="Times New Roman" panose="02020603050405020304" pitchFamily="18" charset="0"/>
                <a:cs typeface="Times New Roman" panose="02020603050405020304" pitchFamily="18" charset="0"/>
              </a:rPr>
              <a:t>work to minimize the impact of a cyber incident, should it occur.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procedures and policies implemented with an IT risk management program can help guide future decision-making about how to control risk while focusing on company goals.</a:t>
            </a:r>
          </a:p>
          <a:p>
            <a:endParaRPr lang="en-US" dirty="0"/>
          </a:p>
        </p:txBody>
      </p:sp>
    </p:spTree>
    <p:extLst>
      <p:ext uri="{BB962C8B-B14F-4D97-AF65-F5344CB8AC3E}">
        <p14:creationId xmlns:p14="http://schemas.microsoft.com/office/powerpoint/2010/main" val="314814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dirty="0" smtClean="0"/>
              <a:t>		</a:t>
            </a:r>
          </a:p>
          <a:p>
            <a:pPr marL="0" indent="0">
              <a:buNone/>
            </a:pPr>
            <a:endParaRPr lang="en-US" dirty="0"/>
          </a:p>
          <a:p>
            <a:pPr marL="0" indent="0">
              <a:buNone/>
            </a:pPr>
            <a:r>
              <a:rPr lang="en-US" dirty="0" smtClean="0"/>
              <a:t>		</a:t>
            </a:r>
            <a:r>
              <a:rPr lang="en-US" b="1" dirty="0" smtClean="0">
                <a:latin typeface="Times New Roman" panose="02020603050405020304" pitchFamily="18" charset="0"/>
                <a:cs typeface="Times New Roman" panose="02020603050405020304" pitchFamily="18" charset="0"/>
              </a:rPr>
              <a:t>Risk Management in IT</a:t>
            </a:r>
          </a:p>
          <a:p>
            <a:pPr marL="0" indent="0">
              <a:buNone/>
            </a:pPr>
            <a:r>
              <a:rPr lang="en-US" dirty="0" smtClean="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Installing new system</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Revised business processes</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Integration </a:t>
            </a:r>
          </a:p>
          <a:p>
            <a:pPr marL="0" indent="0">
              <a:buNone/>
            </a:pPr>
            <a:r>
              <a:rPr lang="en-US" dirty="0" smtClean="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Problems can shut down the business</a:t>
            </a:r>
          </a:p>
          <a:p>
            <a:r>
              <a:rPr lang="en-US" dirty="0" smtClean="0">
                <a:latin typeface="Times New Roman" panose="02020603050405020304" pitchFamily="18" charset="0"/>
                <a:cs typeface="Times New Roman" panose="02020603050405020304" pitchFamily="18" charset="0"/>
              </a:rPr>
              <a:t>Software glitches (fault)</a:t>
            </a:r>
          </a:p>
          <a:p>
            <a:r>
              <a:rPr lang="en-US" dirty="0" smtClean="0">
                <a:latin typeface="Times New Roman" panose="02020603050405020304" pitchFamily="18" charset="0"/>
                <a:cs typeface="Times New Roman" panose="02020603050405020304" pitchFamily="18" charset="0"/>
              </a:rPr>
              <a:t>Power outages</a:t>
            </a:r>
          </a:p>
          <a:p>
            <a:r>
              <a:rPr lang="en-US" dirty="0" smtClean="0">
                <a:latin typeface="Times New Roman" panose="02020603050405020304" pitchFamily="18" charset="0"/>
                <a:cs typeface="Times New Roman" panose="02020603050405020304" pitchFamily="18" charset="0"/>
              </a:rPr>
              <a:t>viruses</a:t>
            </a:r>
          </a:p>
          <a:p>
            <a:pPr marL="0" indent="0">
              <a:buNone/>
            </a:pPr>
            <a:endParaRPr lang="en-US" dirty="0"/>
          </a:p>
        </p:txBody>
      </p:sp>
    </p:spTree>
    <p:extLst>
      <p:ext uri="{BB962C8B-B14F-4D97-AF65-F5344CB8AC3E}">
        <p14:creationId xmlns:p14="http://schemas.microsoft.com/office/powerpoint/2010/main" val="4262834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dirty="0" smtClean="0"/>
              <a:t>	</a:t>
            </a:r>
          </a:p>
          <a:p>
            <a:pPr marL="0" indent="0">
              <a:buNone/>
            </a:pPr>
            <a:endParaRPr lang="en-US" b="1" dirty="0"/>
          </a:p>
          <a:p>
            <a:pPr marL="0" indent="0">
              <a:buNone/>
            </a:pPr>
            <a:r>
              <a:rPr lang="en-US" b="1" dirty="0" smtClean="0"/>
              <a:t>		</a:t>
            </a:r>
            <a:r>
              <a:rPr lang="en-US" b="1" dirty="0" smtClean="0">
                <a:latin typeface="Times New Roman" panose="02020603050405020304" pitchFamily="18" charset="0"/>
                <a:cs typeface="Times New Roman" panose="02020603050405020304" pitchFamily="18" charset="0"/>
              </a:rPr>
              <a:t>Mitigating strategies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Install new IT system in an incremental fashion</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Run duplicate systems to make sure the system is performing well</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Implement only the level of complexity the needed</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0590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dirty="0" smtClean="0"/>
              <a:t>		</a:t>
            </a:r>
          </a:p>
          <a:p>
            <a:pPr marL="0" indent="0">
              <a:buNone/>
            </a:pPr>
            <a:endParaRPr lang="en-US" b="1" dirty="0"/>
          </a:p>
          <a:p>
            <a:pPr marL="0" indent="0">
              <a:buNone/>
            </a:pPr>
            <a:r>
              <a:rPr lang="en-US" b="1" smtClean="0"/>
              <a:t>		Supply </a:t>
            </a:r>
            <a:r>
              <a:rPr lang="en-US" b="1" dirty="0" smtClean="0"/>
              <a:t>chain IT in Practice</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Select an IT system that addresses the company's key success factors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Take incremental steps and measure value</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Align the level of sophistication with the need for sophistication</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Use IT system to support decision making not to make decisions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Think about the future</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812143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endParaRPr lang="en-US" dirty="0" smtClean="0"/>
          </a:p>
          <a:p>
            <a:endParaRPr lang="en-US" dirty="0"/>
          </a:p>
          <a:p>
            <a:endParaRPr lang="en-US" dirty="0" smtClean="0"/>
          </a:p>
          <a:p>
            <a:r>
              <a:rPr lang="en-US" dirty="0" smtClean="0">
                <a:latin typeface="Times New Roman" panose="02020603050405020304" pitchFamily="18" charset="0"/>
                <a:cs typeface="Times New Roman" panose="02020603050405020304" pitchFamily="18" charset="0"/>
              </a:rPr>
              <a:t>Information is a key supply chain driver because it serves as the glue that allows other drivers </a:t>
            </a:r>
          </a:p>
          <a:p>
            <a:pPr marL="0" indent="0">
              <a:buNone/>
            </a:pP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Managers must understand how </a:t>
            </a:r>
            <a:r>
              <a:rPr lang="en-US" dirty="0" smtClean="0">
                <a:latin typeface="Times New Roman" panose="02020603050405020304" pitchFamily="18" charset="0"/>
                <a:cs typeface="Times New Roman" panose="02020603050405020304" pitchFamily="18" charset="0"/>
              </a:rPr>
              <a:t>information is </a:t>
            </a:r>
            <a:r>
              <a:rPr lang="en-US" dirty="0">
                <a:latin typeface="Times New Roman" panose="02020603050405020304" pitchFamily="18" charset="0"/>
                <a:cs typeface="Times New Roman" panose="02020603050405020304" pitchFamily="18" charset="0"/>
              </a:rPr>
              <a:t>gathered and analyzed. This is where </a:t>
            </a:r>
            <a:r>
              <a:rPr lang="en-US" dirty="0" smtClean="0">
                <a:latin typeface="Times New Roman" panose="02020603050405020304" pitchFamily="18" charset="0"/>
                <a:cs typeface="Times New Roman" panose="02020603050405020304" pitchFamily="18" charset="0"/>
              </a:rPr>
              <a:t>IT comes </a:t>
            </a:r>
            <a:r>
              <a:rPr lang="en-US" dirty="0">
                <a:latin typeface="Times New Roman" panose="02020603050405020304" pitchFamily="18" charset="0"/>
                <a:cs typeface="Times New Roman" panose="02020603050405020304" pitchFamily="18" charset="0"/>
              </a:rPr>
              <a:t>into play as IT consists of </a:t>
            </a:r>
            <a:r>
              <a:rPr lang="en-US" dirty="0" smtClean="0">
                <a:latin typeface="Times New Roman" panose="02020603050405020304" pitchFamily="18" charset="0"/>
                <a:cs typeface="Times New Roman" panose="02020603050405020304" pitchFamily="18" charset="0"/>
              </a:rPr>
              <a:t>the hardware</a:t>
            </a:r>
            <a:r>
              <a:rPr lang="en-US" dirty="0">
                <a:latin typeface="Times New Roman" panose="02020603050405020304" pitchFamily="18" charset="0"/>
                <a:cs typeface="Times New Roman" panose="02020603050405020304" pitchFamily="18" charset="0"/>
              </a:rPr>
              <a:t>, software and people throughout </a:t>
            </a:r>
            <a:r>
              <a:rPr lang="en-US" dirty="0" smtClean="0">
                <a:latin typeface="Times New Roman" panose="02020603050405020304" pitchFamily="18" charset="0"/>
                <a:cs typeface="Times New Roman" panose="02020603050405020304" pitchFamily="18" charset="0"/>
              </a:rPr>
              <a:t>a SC </a:t>
            </a:r>
            <a:r>
              <a:rPr lang="en-US" dirty="0">
                <a:latin typeface="Times New Roman" panose="02020603050405020304" pitchFamily="18" charset="0"/>
                <a:cs typeface="Times New Roman" panose="02020603050405020304" pitchFamily="18" charset="0"/>
              </a:rPr>
              <a:t>that gather, analyze and execute </a:t>
            </a:r>
            <a:r>
              <a:rPr lang="en-US" dirty="0" smtClean="0">
                <a:latin typeface="Times New Roman" panose="02020603050405020304" pitchFamily="18" charset="0"/>
                <a:cs typeface="Times New Roman" panose="02020603050405020304" pitchFamily="18" charset="0"/>
              </a:rPr>
              <a:t>upon information.</a:t>
            </a:r>
          </a:p>
          <a:p>
            <a:r>
              <a:rPr lang="en-US" dirty="0">
                <a:latin typeface="Times New Roman" panose="02020603050405020304" pitchFamily="18" charset="0"/>
                <a:cs typeface="Times New Roman" panose="02020603050405020304" pitchFamily="18" charset="0"/>
              </a:rPr>
              <a:t>Thus, the organization needs to be connected and become able to share information in real time and instantaneously. This is not achievable without IT and the tools it offers for organization wide collaboration.</a:t>
            </a:r>
          </a:p>
          <a:p>
            <a:endParaRPr lang="en-US"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48567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dirty="0" smtClean="0"/>
              <a:t>	</a:t>
            </a:r>
            <a:endParaRPr lang="en-US" dirty="0" smtClean="0"/>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Role </a:t>
            </a:r>
            <a:r>
              <a:rPr lang="en-US" b="1" dirty="0" smtClean="0">
                <a:latin typeface="Times New Roman" panose="02020603050405020304" pitchFamily="18" charset="0"/>
                <a:cs typeface="Times New Roman" panose="02020603050405020304" pitchFamily="18" charset="0"/>
              </a:rPr>
              <a:t>of IT in a Supply Chain Management: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Information provides the foundation on which supply chain processes execute transaction and managers make decisions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Hardware, software, and people throughout the supply chain that gather, analyze and execute upon information</a:t>
            </a:r>
          </a:p>
          <a:p>
            <a:pPr marL="0" indent="0">
              <a:buNone/>
            </a:pPr>
            <a:r>
              <a:rPr lang="en-US" dirty="0" smtClean="0">
                <a:latin typeface="Times New Roman" panose="02020603050405020304" pitchFamily="18" charset="0"/>
                <a:cs typeface="Times New Roman" panose="02020603050405020304" pitchFamily="18" charset="0"/>
              </a:rPr>
              <a:t>1. Information must be accurate </a:t>
            </a:r>
          </a:p>
          <a:p>
            <a:pPr marL="0" indent="0">
              <a:buNone/>
            </a:pPr>
            <a:r>
              <a:rPr lang="en-US" dirty="0" smtClean="0">
                <a:latin typeface="Times New Roman" panose="02020603050405020304" pitchFamily="18" charset="0"/>
                <a:cs typeface="Times New Roman" panose="02020603050405020304" pitchFamily="18" charset="0"/>
              </a:rPr>
              <a:t>2. Information must be accessible in a timely manner</a:t>
            </a:r>
          </a:p>
          <a:p>
            <a:pPr marL="0" indent="0">
              <a:buNone/>
            </a:pPr>
            <a:r>
              <a:rPr lang="en-US" dirty="0" smtClean="0">
                <a:latin typeface="Times New Roman" panose="02020603050405020304" pitchFamily="18" charset="0"/>
                <a:cs typeface="Times New Roman" panose="02020603050405020304" pitchFamily="18" charset="0"/>
              </a:rPr>
              <a:t>3. Information must be of the right kind</a:t>
            </a:r>
          </a:p>
          <a:p>
            <a:pPr marL="0" indent="0">
              <a:buNone/>
            </a:pPr>
            <a:r>
              <a:rPr lang="en-US" dirty="0" smtClean="0">
                <a:latin typeface="Times New Roman" panose="02020603050405020304" pitchFamily="18" charset="0"/>
                <a:cs typeface="Times New Roman" panose="02020603050405020304" pitchFamily="18" charset="0"/>
              </a:rPr>
              <a:t>4. Information must be shared</a:t>
            </a:r>
          </a:p>
          <a:p>
            <a:endParaRPr lang="en-US" dirty="0"/>
          </a:p>
        </p:txBody>
      </p:sp>
    </p:spTree>
    <p:extLst>
      <p:ext uri="{BB962C8B-B14F-4D97-AF65-F5344CB8AC3E}">
        <p14:creationId xmlns:p14="http://schemas.microsoft.com/office/powerpoint/2010/main" val="3508762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endParaRPr lang="en-US" dirty="0"/>
          </a:p>
          <a:p>
            <a:pPr marL="0" indent="0">
              <a:buNone/>
            </a:pP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Information </a:t>
            </a:r>
            <a:r>
              <a:rPr lang="en-US" b="1" dirty="0" smtClean="0">
                <a:latin typeface="Times New Roman" panose="02020603050405020304" pitchFamily="18" charset="0"/>
                <a:cs typeface="Times New Roman" panose="02020603050405020304" pitchFamily="18" charset="0"/>
              </a:rPr>
              <a:t>is used when making decision about </a:t>
            </a:r>
          </a:p>
          <a:p>
            <a:r>
              <a:rPr lang="en-US" dirty="0" smtClean="0">
                <a:latin typeface="Times New Roman" panose="02020603050405020304" pitchFamily="18" charset="0"/>
                <a:cs typeface="Times New Roman" panose="02020603050405020304" pitchFamily="18" charset="0"/>
              </a:rPr>
              <a:t>Facility</a:t>
            </a:r>
          </a:p>
          <a:p>
            <a:r>
              <a:rPr lang="en-US" dirty="0" smtClean="0">
                <a:latin typeface="Times New Roman" panose="02020603050405020304" pitchFamily="18" charset="0"/>
                <a:cs typeface="Times New Roman" panose="02020603050405020304" pitchFamily="18" charset="0"/>
              </a:rPr>
              <a:t>Inventory</a:t>
            </a:r>
          </a:p>
          <a:p>
            <a:r>
              <a:rPr lang="en-US" dirty="0" smtClean="0">
                <a:latin typeface="Times New Roman" panose="02020603050405020304" pitchFamily="18" charset="0"/>
                <a:cs typeface="Times New Roman" panose="02020603050405020304" pitchFamily="18" charset="0"/>
              </a:rPr>
              <a:t>Transportation</a:t>
            </a:r>
          </a:p>
          <a:p>
            <a:r>
              <a:rPr lang="en-US" dirty="0" smtClean="0">
                <a:latin typeface="Times New Roman" panose="02020603050405020304" pitchFamily="18" charset="0"/>
                <a:cs typeface="Times New Roman" panose="02020603050405020304" pitchFamily="18" charset="0"/>
              </a:rPr>
              <a:t>Sourcing </a:t>
            </a:r>
          </a:p>
          <a:p>
            <a:r>
              <a:rPr lang="en-US" dirty="0" smtClean="0">
                <a:latin typeface="Times New Roman" panose="02020603050405020304" pitchFamily="18" charset="0"/>
                <a:cs typeface="Times New Roman" panose="02020603050405020304" pitchFamily="18" charset="0"/>
              </a:rPr>
              <a:t>Pricing and revenue Management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7827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dirty="0" smtClean="0"/>
              <a:t>		</a:t>
            </a:r>
            <a:r>
              <a:rPr lang="en-US" b="1" dirty="0" smtClean="0">
                <a:latin typeface="Times New Roman" panose="02020603050405020304" pitchFamily="18" charset="0"/>
                <a:cs typeface="Times New Roman" panose="02020603050405020304" pitchFamily="18" charset="0"/>
              </a:rPr>
              <a:t>The supply chain IT Framework:</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Provides access and reporting of support chain transaction data</a:t>
            </a:r>
          </a:p>
          <a:p>
            <a:pPr marL="0" indent="0">
              <a:buNone/>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Advanced system layer a level of analytics that uses transaction data to proactively improve supply chain performance</a:t>
            </a: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Enterprise software forms that foundation of a supply chain IT system</a:t>
            </a:r>
          </a:p>
          <a:p>
            <a:pPr marL="0" indent="0">
              <a:buNone/>
            </a:pPr>
            <a:endParaRPr lang="en-US" dirty="0"/>
          </a:p>
        </p:txBody>
      </p:sp>
    </p:spTree>
    <p:extLst>
      <p:ext uri="{BB962C8B-B14F-4D97-AF65-F5344CB8AC3E}">
        <p14:creationId xmlns:p14="http://schemas.microsoft.com/office/powerpoint/2010/main" val="2095698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dirty="0" smtClean="0"/>
              <a:t>	</a:t>
            </a:r>
            <a:r>
              <a:rPr lang="en-US" b="1" dirty="0" smtClean="0">
                <a:latin typeface="Times New Roman" panose="02020603050405020304" pitchFamily="18" charset="0"/>
                <a:cs typeface="Times New Roman" panose="02020603050405020304" pitchFamily="18" charset="0"/>
              </a:rPr>
              <a:t>The supply chain Macro Processes</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Customer Relationship Management ( CRM)</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Internal Supply chain Management ( ISCM)</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Suppliers Relationship Management ( SRM)</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Transaction Management Foundation (TMF), basic enterprise resource Planning </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When </a:t>
            </a:r>
            <a:r>
              <a:rPr lang="en-US" dirty="0" smtClean="0">
                <a:latin typeface="Times New Roman" panose="02020603050405020304" pitchFamily="18" charset="0"/>
                <a:cs typeface="Times New Roman" panose="02020603050405020304" pitchFamily="18" charset="0"/>
              </a:rPr>
              <a:t>enterprise performance is closely linked supply chain performance, firms must focus on macro processes</a:t>
            </a:r>
          </a:p>
          <a:p>
            <a:pPr marL="0" indent="0">
              <a:buNone/>
            </a:pPr>
            <a:endParaRPr lang="en-US" dirty="0" smtClean="0"/>
          </a:p>
          <a:p>
            <a:endParaRPr lang="en-US" dirty="0"/>
          </a:p>
        </p:txBody>
      </p:sp>
    </p:spTree>
    <p:extLst>
      <p:ext uri="{BB962C8B-B14F-4D97-AF65-F5344CB8AC3E}">
        <p14:creationId xmlns:p14="http://schemas.microsoft.com/office/powerpoint/2010/main" val="1033380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dirty="0" smtClean="0"/>
              <a:t>	</a:t>
            </a:r>
            <a:r>
              <a:rPr lang="en-US" b="1" dirty="0" smtClean="0">
                <a:latin typeface="Times New Roman" panose="02020603050405020304" pitchFamily="18" charset="0"/>
                <a:cs typeface="Times New Roman" panose="02020603050405020304" pitchFamily="18" charset="0"/>
              </a:rPr>
              <a:t>Customer Relationship Management</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Customer relationship management (CRM)systems, sometimes called e-CRM systems, </a:t>
            </a:r>
            <a:r>
              <a:rPr lang="en-US" dirty="0" smtClean="0">
                <a:latin typeface="Times New Roman" panose="02020603050405020304" pitchFamily="18" charset="0"/>
                <a:cs typeface="Times New Roman" panose="02020603050405020304" pitchFamily="18" charset="0"/>
              </a:rPr>
              <a:t>use technology </a:t>
            </a:r>
            <a:r>
              <a:rPr lang="en-US" dirty="0">
                <a:latin typeface="Times New Roman" panose="02020603050405020304" pitchFamily="18" charset="0"/>
                <a:cs typeface="Times New Roman" panose="02020603050405020304" pitchFamily="18" charset="0"/>
              </a:rPr>
              <a:t>to help an e-business manage </a:t>
            </a:r>
            <a:r>
              <a:rPr lang="en-US" dirty="0" smtClean="0">
                <a:latin typeface="Times New Roman" panose="02020603050405020304" pitchFamily="18" charset="0"/>
                <a:cs typeface="Times New Roman" panose="02020603050405020304" pitchFamily="18" charset="0"/>
              </a:rPr>
              <a:t>its customer </a:t>
            </a:r>
            <a:r>
              <a:rPr lang="en-US" dirty="0">
                <a:latin typeface="Times New Roman" panose="02020603050405020304" pitchFamily="18" charset="0"/>
                <a:cs typeface="Times New Roman" panose="02020603050405020304" pitchFamily="18" charset="0"/>
              </a:rPr>
              <a:t>base </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CRM allows an e-business to match </a:t>
            </a:r>
            <a:r>
              <a:rPr lang="en-US" dirty="0" smtClean="0">
                <a:latin typeface="Times New Roman" panose="02020603050405020304" pitchFamily="18" charset="0"/>
                <a:cs typeface="Times New Roman" panose="02020603050405020304" pitchFamily="18" charset="0"/>
              </a:rPr>
              <a:t>customer needs </a:t>
            </a:r>
            <a:r>
              <a:rPr lang="en-US" dirty="0">
                <a:latin typeface="Times New Roman" panose="02020603050405020304" pitchFamily="18" charset="0"/>
                <a:cs typeface="Times New Roman" panose="02020603050405020304" pitchFamily="18" charset="0"/>
              </a:rPr>
              <a:t>with product plans and offerings, </a:t>
            </a:r>
            <a:r>
              <a:rPr lang="en-US" dirty="0" smtClean="0">
                <a:latin typeface="Times New Roman" panose="02020603050405020304" pitchFamily="18" charset="0"/>
                <a:cs typeface="Times New Roman" panose="02020603050405020304" pitchFamily="18" charset="0"/>
              </a:rPr>
              <a:t>remind customers </a:t>
            </a:r>
            <a:r>
              <a:rPr lang="en-US" dirty="0">
                <a:latin typeface="Times New Roman" panose="02020603050405020304" pitchFamily="18" charset="0"/>
                <a:cs typeface="Times New Roman" panose="02020603050405020304" pitchFamily="18" charset="0"/>
              </a:rPr>
              <a:t>of service requirements, </a:t>
            </a:r>
            <a:r>
              <a:rPr lang="en-US" dirty="0" smtClean="0">
                <a:latin typeface="Times New Roman" panose="02020603050405020304" pitchFamily="18" charset="0"/>
                <a:cs typeface="Times New Roman" panose="02020603050405020304" pitchFamily="18" charset="0"/>
              </a:rPr>
              <a:t>and determine </a:t>
            </a:r>
            <a:r>
              <a:rPr lang="en-US" dirty="0">
                <a:latin typeface="Times New Roman" panose="02020603050405020304" pitchFamily="18" charset="0"/>
                <a:cs typeface="Times New Roman" panose="02020603050405020304" pitchFamily="18" charset="0"/>
              </a:rPr>
              <a:t>what products a customer has purchased </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The Processes that take place between an enterprise and its customers downstream in the supply chain </a:t>
            </a:r>
          </a:p>
          <a:p>
            <a:r>
              <a:rPr lang="en-US" dirty="0" smtClean="0">
                <a:latin typeface="Times New Roman" panose="02020603050405020304" pitchFamily="18" charset="0"/>
                <a:cs typeface="Times New Roman" panose="02020603050405020304" pitchFamily="18" charset="0"/>
              </a:rPr>
              <a:t>Marketing </a:t>
            </a:r>
          </a:p>
          <a:p>
            <a:r>
              <a:rPr lang="en-US" dirty="0" smtClean="0">
                <a:latin typeface="Times New Roman" panose="02020603050405020304" pitchFamily="18" charset="0"/>
                <a:cs typeface="Times New Roman" panose="02020603050405020304" pitchFamily="18" charset="0"/>
              </a:rPr>
              <a:t>Sell</a:t>
            </a:r>
          </a:p>
          <a:p>
            <a:r>
              <a:rPr lang="en-US" dirty="0" smtClean="0">
                <a:latin typeface="Times New Roman" panose="02020603050405020304" pitchFamily="18" charset="0"/>
                <a:cs typeface="Times New Roman" panose="02020603050405020304" pitchFamily="18" charset="0"/>
              </a:rPr>
              <a:t>Order management</a:t>
            </a:r>
          </a:p>
          <a:p>
            <a:r>
              <a:rPr lang="en-US" dirty="0" smtClean="0">
                <a:latin typeface="Times New Roman" panose="02020603050405020304" pitchFamily="18" charset="0"/>
                <a:cs typeface="Times New Roman" panose="02020603050405020304" pitchFamily="18" charset="0"/>
              </a:rPr>
              <a:t>Call/ service center</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8591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dirty="0" smtClean="0"/>
              <a:t>	</a:t>
            </a:r>
          </a:p>
          <a:p>
            <a:pPr marL="0" indent="0">
              <a:buNone/>
            </a:pPr>
            <a:r>
              <a:rPr lang="en-US" b="1" dirty="0"/>
              <a:t>	</a:t>
            </a:r>
            <a:r>
              <a:rPr lang="en-US" b="1" dirty="0" smtClean="0"/>
              <a:t>Internal Supply Chain Management:</a:t>
            </a:r>
          </a:p>
          <a:p>
            <a:pPr marL="0" indent="0">
              <a:buNone/>
            </a:pPr>
            <a:endParaRPr lang="en-US" b="1" dirty="0" smtClean="0"/>
          </a:p>
          <a:p>
            <a:r>
              <a:rPr lang="en-US" dirty="0" smtClean="0"/>
              <a:t>Strategic Planning</a:t>
            </a:r>
          </a:p>
          <a:p>
            <a:r>
              <a:rPr lang="en-US" dirty="0" smtClean="0"/>
              <a:t>Demand planning</a:t>
            </a:r>
          </a:p>
          <a:p>
            <a:r>
              <a:rPr lang="en-US" dirty="0" smtClean="0"/>
              <a:t>Supply planning</a:t>
            </a:r>
          </a:p>
          <a:p>
            <a:r>
              <a:rPr lang="en-US" dirty="0" smtClean="0"/>
              <a:t>Fulfillment</a:t>
            </a:r>
          </a:p>
          <a:p>
            <a:r>
              <a:rPr lang="en-US" dirty="0" smtClean="0"/>
              <a:t>Field service</a:t>
            </a:r>
          </a:p>
          <a:p>
            <a:r>
              <a:rPr lang="en-US" dirty="0" smtClean="0"/>
              <a:t>There must be strong integration between the ISCM and CRM macro Processes</a:t>
            </a:r>
          </a:p>
          <a:p>
            <a:endParaRPr lang="en-US" dirty="0" smtClean="0"/>
          </a:p>
          <a:p>
            <a:endParaRPr lang="en-US" dirty="0"/>
          </a:p>
        </p:txBody>
      </p:sp>
    </p:spTree>
    <p:extLst>
      <p:ext uri="{BB962C8B-B14F-4D97-AF65-F5344CB8AC3E}">
        <p14:creationId xmlns:p14="http://schemas.microsoft.com/office/powerpoint/2010/main" val="1515424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dirty="0" smtClean="0"/>
              <a:t>	</a:t>
            </a:r>
            <a:r>
              <a:rPr lang="en-US" b="1" dirty="0" smtClean="0"/>
              <a:t>Suppliers Relationship Management</a:t>
            </a:r>
          </a:p>
          <a:p>
            <a:r>
              <a:rPr lang="en-US" dirty="0" smtClean="0"/>
              <a:t>Design collaboration</a:t>
            </a:r>
          </a:p>
          <a:p>
            <a:r>
              <a:rPr lang="en-US" dirty="0" smtClean="0"/>
              <a:t>Source </a:t>
            </a:r>
          </a:p>
          <a:p>
            <a:r>
              <a:rPr lang="en-US" dirty="0" smtClean="0"/>
              <a:t>Negotiate </a:t>
            </a:r>
          </a:p>
          <a:p>
            <a:r>
              <a:rPr lang="en-US" dirty="0" smtClean="0"/>
              <a:t>Buy</a:t>
            </a:r>
          </a:p>
          <a:p>
            <a:r>
              <a:rPr lang="en-US" dirty="0" smtClean="0"/>
              <a:t>Supply collaboration</a:t>
            </a:r>
          </a:p>
          <a:p>
            <a:r>
              <a:rPr lang="en-US" dirty="0" smtClean="0"/>
              <a:t>There is a natural fit between ISCM and SRM processes</a:t>
            </a:r>
          </a:p>
          <a:p>
            <a:pPr marL="0" indent="0">
              <a:buNone/>
            </a:pPr>
            <a:endParaRPr lang="en-US" dirty="0"/>
          </a:p>
        </p:txBody>
      </p:sp>
    </p:spTree>
    <p:extLst>
      <p:ext uri="{BB962C8B-B14F-4D97-AF65-F5344CB8AC3E}">
        <p14:creationId xmlns:p14="http://schemas.microsoft.com/office/powerpoint/2010/main" val="15193225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1290</TotalTime>
  <Words>159</Words>
  <Application>Microsoft Office PowerPoint</Application>
  <PresentationFormat>On-screen Show (4:3)</PresentationFormat>
  <Paragraphs>112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Constantia</vt:lpstr>
      <vt:lpstr>Times New Roman</vt:lpstr>
      <vt:lpstr>Wingdings</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deep</dc:creator>
  <cp:lastModifiedBy>deep</cp:lastModifiedBy>
  <cp:revision>208</cp:revision>
  <dcterms:created xsi:type="dcterms:W3CDTF">2020-08-19T11:35:58Z</dcterms:created>
  <dcterms:modified xsi:type="dcterms:W3CDTF">2024-04-30T05:46:09Z</dcterms:modified>
</cp:coreProperties>
</file>