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84" r:id="rId1"/>
  </p:sldMasterIdLst>
  <p:notesMasterIdLst>
    <p:notesMasterId r:id="rId12"/>
  </p:notesMasterIdLst>
  <p:sldIdLst>
    <p:sldId id="346" r:id="rId2"/>
    <p:sldId id="347" r:id="rId3"/>
    <p:sldId id="348" r:id="rId4"/>
    <p:sldId id="349" r:id="rId5"/>
    <p:sldId id="350" r:id="rId6"/>
    <p:sldId id="351" r:id="rId7"/>
    <p:sldId id="352" r:id="rId8"/>
    <p:sldId id="353" r:id="rId9"/>
    <p:sldId id="354" r:id="rId10"/>
    <p:sldId id="355" r:id="rId11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77" d="100"/>
          <a:sy n="77" d="100"/>
        </p:scale>
        <p:origin x="1206" y="9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7536DCA-3780-49FC-A3EB-56714DFEAEAB}" type="datetimeFigureOut">
              <a:rPr lang="en-US" smtClean="0"/>
              <a:t>5/9/2024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B84CFD-87C4-4536-B5EE-2E969E8B854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099035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17" name="Subtitle 16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smtClean="0"/>
              <a:t>Click to edit Master subtitle style</a:t>
            </a:r>
            <a:endParaRPr kumimoji="0" lang="en-US"/>
          </a:p>
        </p:txBody>
      </p:sp>
      <p:sp>
        <p:nvSpPr>
          <p:cNvPr id="30" name="Date Placeholder 29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19" name="Footer Placeholder 1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7" name="Slide Number Placeholder 2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Content Placeholder 4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n-US" smtClean="0"/>
              <a:t>Click to edit Master text styles</a:t>
            </a:r>
          </a:p>
          <a:p>
            <a:pPr lvl="1" eaLnBrk="1" latinLnBrk="0" hangingPunct="1"/>
            <a:r>
              <a:rPr lang="en-US" smtClean="0"/>
              <a:t>Second level</a:t>
            </a:r>
          </a:p>
          <a:p>
            <a:pPr lvl="2" eaLnBrk="1" latinLnBrk="0" hangingPunct="1"/>
            <a:r>
              <a:rPr lang="en-US" smtClean="0"/>
              <a:t>Third level</a:t>
            </a:r>
          </a:p>
          <a:p>
            <a:pPr lvl="3" eaLnBrk="1" latinLnBrk="0" hangingPunct="1"/>
            <a:r>
              <a:rPr lang="en-US" smtClean="0"/>
              <a:t>Fourth level</a:t>
            </a:r>
          </a:p>
          <a:p>
            <a:pPr lvl="4" eaLnBrk="1" latinLnBrk="0" hangingPunct="1"/>
            <a:r>
              <a:rPr lang="en-US" smtClean="0"/>
              <a:t>Fifth level</a:t>
            </a:r>
            <a:endParaRPr kumimoji="0"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nip and Round Single Corner Rectangle 8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Right Triangle 11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n-US" smtClean="0"/>
              <a:t>Click icon to add picture</a:t>
            </a:r>
            <a:endParaRPr kumimoji="0" lang="en-US" dirty="0"/>
          </a:p>
        </p:txBody>
      </p:sp>
      <p:sp>
        <p:nvSpPr>
          <p:cNvPr id="10" name="Freeform 9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Title Placeholder 8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n-US" smtClean="0"/>
              <a:t>Click to edit Master title style</a:t>
            </a:r>
            <a:endParaRPr kumimoji="0" lang="en-US"/>
          </a:p>
        </p:txBody>
      </p:sp>
      <p:sp>
        <p:nvSpPr>
          <p:cNvPr id="30" name="Text Placeholder 29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smtClean="0"/>
              <a:t>Click to edit Master text styles</a:t>
            </a:r>
          </a:p>
          <a:p>
            <a:pPr lvl="1" eaLnBrk="1" latinLnBrk="0" hangingPunct="1"/>
            <a:r>
              <a:rPr kumimoji="0" lang="en-US" smtClean="0"/>
              <a:t>Second level</a:t>
            </a:r>
          </a:p>
          <a:p>
            <a:pPr lvl="2" eaLnBrk="1" latinLnBrk="0" hangingPunct="1"/>
            <a:r>
              <a:rPr kumimoji="0" lang="en-US" smtClean="0"/>
              <a:t>Third level</a:t>
            </a:r>
          </a:p>
          <a:p>
            <a:pPr lvl="3" eaLnBrk="1" latinLnBrk="0" hangingPunct="1"/>
            <a:r>
              <a:rPr kumimoji="0" lang="en-US" smtClean="0"/>
              <a:t>Fourth level</a:t>
            </a:r>
          </a:p>
          <a:p>
            <a:pPr lvl="4" eaLnBrk="1" latinLnBrk="0" hangingPunct="1"/>
            <a:r>
              <a:rPr kumimoji="0" lang="en-US" smtClean="0"/>
              <a:t>Fifth level</a:t>
            </a:r>
            <a:endParaRPr kumimoji="0" lang="en-US"/>
          </a:p>
        </p:txBody>
      </p:sp>
      <p:sp>
        <p:nvSpPr>
          <p:cNvPr id="10" name="Date Placeholder 9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7AFD1AE6-DB38-4823-85C2-22793C13F19D}" type="datetimeFigureOut">
              <a:rPr lang="en-US" smtClean="0"/>
              <a:pPr/>
              <a:t>5/9/2024</a:t>
            </a:fld>
            <a:endParaRPr lang="en-US"/>
          </a:p>
        </p:txBody>
      </p:sp>
      <p:sp>
        <p:nvSpPr>
          <p:cNvPr id="22" name="Footer Placeholder 21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18" name="Slide Number Placeholder 17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63FA38A0-4739-4005-BBFD-45FC59A2E6BA}" type="slidenum">
              <a:rPr lang="en-US" smtClean="0"/>
              <a:pPr/>
              <a:t>‹#›</a:t>
            </a:fld>
            <a:endParaRPr lang="en-US"/>
          </a:p>
        </p:txBody>
      </p:sp>
      <p:grpSp>
        <p:nvGrpSpPr>
          <p:cNvPr id="2" name="Group 1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Freeform 11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Freeform 12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5" r:id="rId1"/>
    <p:sldLayoutId id="2147483686" r:id="rId2"/>
    <p:sldLayoutId id="2147483687" r:id="rId3"/>
    <p:sldLayoutId id="2147483688" r:id="rId4"/>
    <p:sldLayoutId id="2147483689" r:id="rId5"/>
    <p:sldLayoutId id="2147483690" r:id="rId6"/>
    <p:sldLayoutId id="2147483691" r:id="rId7"/>
    <p:sldLayoutId id="2147483692" r:id="rId8"/>
    <p:sldLayoutId id="2147483693" r:id="rId9"/>
    <p:sldLayoutId id="2147483694" r:id="rId10"/>
    <p:sldLayoutId id="2147483695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		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smtClean="0"/>
              <a:t>	Roles </a:t>
            </a:r>
            <a:r>
              <a:rPr lang="en-US" dirty="0" smtClean="0"/>
              <a:t>of Forecasting:</a:t>
            </a:r>
          </a:p>
          <a:p>
            <a:pPr marL="514350" indent="-514350">
              <a:buAutoNum type="arabicPeriod"/>
            </a:pPr>
            <a:r>
              <a:rPr lang="en-US" dirty="0" smtClean="0"/>
              <a:t>All push processes in supply chain are performed in anticipation of customer demand</a:t>
            </a:r>
          </a:p>
          <a:p>
            <a:pPr marL="514350" indent="-514350">
              <a:buAutoNum type="arabicPeriod"/>
            </a:pPr>
            <a:r>
              <a:rPr lang="en-US" dirty="0" smtClean="0"/>
              <a:t>All pull process in supply chain are performed in response to customer demand</a:t>
            </a:r>
          </a:p>
          <a:p>
            <a:pPr marL="514350" indent="-514350">
              <a:buAutoNum type="arabicPeriod"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55244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705600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 smtClean="0"/>
              <a:t>To handle the uncertainty of demand and maintain optimum level of inventory there can be the  ways of managing the inventory;</a:t>
            </a:r>
          </a:p>
          <a:p>
            <a:r>
              <a:rPr lang="en-US" dirty="0" smtClean="0"/>
              <a:t>EOQ</a:t>
            </a:r>
          </a:p>
          <a:p>
            <a:r>
              <a:rPr lang="en-US" dirty="0" smtClean="0"/>
              <a:t>Fixation of inventory levels</a:t>
            </a:r>
          </a:p>
          <a:p>
            <a:r>
              <a:rPr lang="en-US" dirty="0" smtClean="0"/>
              <a:t>Lead Time</a:t>
            </a:r>
          </a:p>
          <a:p>
            <a:r>
              <a:rPr lang="en-US" dirty="0" smtClean="0"/>
              <a:t>Minimum Level</a:t>
            </a:r>
          </a:p>
          <a:p>
            <a:r>
              <a:rPr lang="en-US" dirty="0" smtClean="0"/>
              <a:t>Re-Order Level</a:t>
            </a:r>
          </a:p>
          <a:p>
            <a:r>
              <a:rPr lang="en-US" dirty="0" smtClean="0"/>
              <a:t>Safety Stock</a:t>
            </a:r>
          </a:p>
          <a:p>
            <a:r>
              <a:rPr lang="en-US" dirty="0" smtClean="0"/>
              <a:t>JIT inventory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298315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smtClean="0"/>
              <a:t>			Characteristics </a:t>
            </a:r>
            <a:r>
              <a:rPr lang="en-US" dirty="0" smtClean="0"/>
              <a:t>of forecasting:</a:t>
            </a:r>
          </a:p>
          <a:p>
            <a:pPr marL="514350" indent="-514350">
              <a:buAutoNum type="arabicPeriod"/>
            </a:pPr>
            <a:r>
              <a:rPr lang="en-US" dirty="0" smtClean="0"/>
              <a:t>Forecasts are always wrong. Should include expected value and measure of error.</a:t>
            </a:r>
          </a:p>
          <a:p>
            <a:pPr marL="514350" indent="-514350">
              <a:buAutoNum type="arabicPeriod"/>
            </a:pPr>
            <a:r>
              <a:rPr lang="en-US" dirty="0" smtClean="0"/>
              <a:t>Long-term forecasts are less accurate than short-term forecasting. i.e. long-term forecasts have a larger standard deviation of error relative to the mean than short term forecast.</a:t>
            </a:r>
          </a:p>
          <a:p>
            <a:pPr marL="514350" indent="-514350">
              <a:buAutoNum type="arabicPeriod"/>
            </a:pPr>
            <a:r>
              <a:rPr lang="en-US" dirty="0" smtClean="0"/>
              <a:t>Aggregate forecasts are usually more accurate than disaggregate forecasts as they tend to have a smaller standard deviation of error relative to the mean.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farther up a supply chain, of a company, grater is the distortion of information it receives. ( bullwhip effect)</a:t>
            </a:r>
          </a:p>
          <a:p>
            <a:pPr marL="0" indent="0">
              <a:buNone/>
            </a:pPr>
            <a:endParaRPr lang="en-US" dirty="0" smtClean="0"/>
          </a:p>
          <a:p>
            <a:pPr marL="514350" indent="-514350">
              <a:buAutoNum type="arabicPeriod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7083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	</a:t>
            </a:r>
            <a:r>
              <a:rPr lang="en-US" b="1" dirty="0" smtClean="0"/>
              <a:t>Role </a:t>
            </a:r>
            <a:r>
              <a:rPr lang="en-US" b="1" dirty="0"/>
              <a:t>of IT in </a:t>
            </a:r>
            <a:r>
              <a:rPr lang="en-US" b="1" dirty="0" smtClean="0"/>
              <a:t>forecasting:</a:t>
            </a:r>
          </a:p>
          <a:p>
            <a:pPr marL="0" indent="0">
              <a:buNone/>
            </a:pPr>
            <a:endParaRPr lang="en-US" b="1" dirty="0" smtClean="0"/>
          </a:p>
          <a:p>
            <a:pPr marL="514350" indent="-514350">
              <a:buAutoNum type="arabicPeriod"/>
            </a:pPr>
            <a:r>
              <a:rPr lang="en-US" dirty="0" smtClean="0"/>
              <a:t>Huge amount of data are involved while forecasting.</a:t>
            </a:r>
          </a:p>
          <a:p>
            <a:pPr marL="514350" indent="-514350">
              <a:buAutoNum type="arabicPeriod"/>
            </a:pPr>
            <a:r>
              <a:rPr lang="en-US" dirty="0" smtClean="0"/>
              <a:t>Needs IT system for getting the highest quality results possible and often called demand planning module.</a:t>
            </a:r>
          </a:p>
          <a:p>
            <a:pPr marL="514350" indent="-514350">
              <a:buAutoNum type="arabicPeriod"/>
            </a:pPr>
            <a:r>
              <a:rPr lang="en-US" dirty="0" smtClean="0"/>
              <a:t>Commercial demand planning module come with a variety of forecasting algorithm, which can be quite advanced.</a:t>
            </a:r>
          </a:p>
          <a:p>
            <a:pPr marL="514350" indent="-514350">
              <a:buAutoNum type="arabicPeriod"/>
            </a:pPr>
            <a:r>
              <a:rPr lang="en-US" dirty="0" smtClean="0"/>
              <a:t>A good forecasting packages provide forecasts across a wide range of products that are update in real time by incorporating any new demand information.</a:t>
            </a:r>
          </a:p>
          <a:p>
            <a:pPr marL="514350" indent="-514350">
              <a:buAutoNum type="arabicPeriod"/>
            </a:pPr>
            <a:r>
              <a:rPr lang="en-US" dirty="0" smtClean="0"/>
              <a:t>A good IT system should help track historical forecast error so they can be incorporated into improve decision making.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5116822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Role of aggregate planning with problems in supply chain:</a:t>
            </a:r>
          </a:p>
          <a:p>
            <a:pPr marL="0" indent="0">
              <a:buNone/>
            </a:pPr>
            <a:r>
              <a:rPr lang="en-US" dirty="0" smtClean="0"/>
              <a:t>Aggregate Planning:</a:t>
            </a:r>
          </a:p>
          <a:p>
            <a:pPr marL="0" indent="0">
              <a:buNone/>
            </a:pPr>
            <a:r>
              <a:rPr lang="en-US" dirty="0" smtClean="0"/>
              <a:t>Aggregate planning is the process of developing, analyzing and maintaining a preliminary, approximate schedules of the overall operations of an organization.</a:t>
            </a:r>
          </a:p>
          <a:p>
            <a:pPr marL="0" indent="0">
              <a:buNone/>
            </a:pPr>
            <a:r>
              <a:rPr lang="en-US" dirty="0" smtClean="0"/>
              <a:t>A aggregate plan generally contains targeted sales forecasts, production levels, inventory levels, and customer backlogs. This schedule is intended to satisfy the demand forecast at a minimum cost.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6241995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Role of aggregate planning: </a:t>
            </a:r>
          </a:p>
          <a:p>
            <a:pPr marL="514350" indent="-514350">
              <a:buAutoNum type="arabicPeriod"/>
            </a:pPr>
            <a:r>
              <a:rPr lang="en-US" dirty="0" smtClean="0"/>
              <a:t>Aggregate planning is a process by which a company determines ideal levels of capacity, production, subcontracting, inventory, stock outs and even pricing over a specified time horizon.</a:t>
            </a:r>
          </a:p>
          <a:p>
            <a:pPr marL="514350" indent="-514350">
              <a:buAutoNum type="arabicPeriod"/>
            </a:pPr>
            <a:r>
              <a:rPr lang="en-US" dirty="0" smtClean="0"/>
              <a:t>The goal of aggregate planning is to satisfy demand while maximizing profit.</a:t>
            </a:r>
          </a:p>
          <a:p>
            <a:pPr marL="514350" indent="-514350">
              <a:buAutoNum type="arabicPeriod"/>
            </a:pPr>
            <a:r>
              <a:rPr lang="en-US" dirty="0" smtClean="0"/>
              <a:t>Aggregate planning solves problems involving aggregate decisions rather than stock-keeping unit level decisions.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443826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Aggregate planning problem:</a:t>
            </a:r>
          </a:p>
          <a:p>
            <a:pPr marL="514350" indent="-514350">
              <a:buAutoNum type="arabicPeriod"/>
            </a:pPr>
            <a:r>
              <a:rPr lang="en-US" dirty="0" smtClean="0"/>
              <a:t>Aggregate planning is done for a specific time horizon may be for a month, quarter, semi annual and annual ( 3-18 months)</a:t>
            </a:r>
          </a:p>
          <a:p>
            <a:pPr marL="514350" indent="-514350">
              <a:buAutoNum type="arabicPeriod"/>
            </a:pPr>
            <a:r>
              <a:rPr lang="en-US" dirty="0" smtClean="0"/>
              <a:t>Aggregate planning requires information like demand forecast, production costs, labor/machine hours require per unit, inventory holding cost, stock out cost etc.</a:t>
            </a:r>
          </a:p>
          <a:p>
            <a:pPr marL="514350" indent="-514350">
              <a:buAutoNum type="arabicPeriod"/>
            </a:pPr>
            <a:r>
              <a:rPr lang="en-US" dirty="0" smtClean="0"/>
              <a:t>Quality of an aggregate plan has significant impact ono the profitability of a firm.</a:t>
            </a:r>
          </a:p>
          <a:p>
            <a:pPr marL="514350" indent="-514350">
              <a:buAutoNum type="arabicPeriod"/>
            </a:pPr>
            <a:r>
              <a:rPr lang="en-US" dirty="0" smtClean="0"/>
              <a:t>A poor aggregate plan can result in lost sale sand lost profit if the available inventory and capacity are unable to meet demand.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037970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r>
              <a:rPr lang="en-US" dirty="0" smtClean="0"/>
              <a:t>Role of IT in aggregate Planning:</a:t>
            </a:r>
          </a:p>
          <a:p>
            <a:pPr marL="0" indent="0">
              <a:buNone/>
            </a:pPr>
            <a:r>
              <a:rPr lang="en-US" dirty="0" smtClean="0"/>
              <a:t>Aggregate planning is arguably( argument) the supply chain area in which IT has been used the most.</a:t>
            </a:r>
          </a:p>
          <a:p>
            <a:pPr marL="0" indent="0">
              <a:buNone/>
            </a:pPr>
            <a:r>
              <a:rPr lang="en-US" dirty="0" smtClean="0"/>
              <a:t>Previously the aggregate planning module is used to plan production or manufacturing planning and inventory planning.</a:t>
            </a:r>
          </a:p>
          <a:p>
            <a:pPr marL="0" indent="0">
              <a:buNone/>
            </a:pPr>
            <a:r>
              <a:rPr lang="en-US" dirty="0" smtClean="0"/>
              <a:t>There are number of dimensions along which IT can add value in the aggregate planning;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ability to handle large problems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ability to handle complex problems </a:t>
            </a:r>
          </a:p>
          <a:p>
            <a:pPr>
              <a:buFont typeface="Wingdings" panose="05000000000000000000" pitchFamily="2" charset="2"/>
              <a:buChar char="§"/>
            </a:pPr>
            <a:r>
              <a:rPr lang="en-US" dirty="0" smtClean="0"/>
              <a:t>The ability to interact with other core IT system such as inventory management and sourcing.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803219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r>
              <a:rPr lang="en-US" dirty="0" smtClean="0"/>
              <a:t>	</a:t>
            </a:r>
            <a:r>
              <a:rPr lang="en-US" b="1" dirty="0" smtClean="0"/>
              <a:t>Inventory Planning with known demand:</a:t>
            </a:r>
          </a:p>
          <a:p>
            <a:pPr marL="0" indent="0">
              <a:buNone/>
            </a:pPr>
            <a:r>
              <a:rPr lang="en-US" dirty="0" smtClean="0"/>
              <a:t>Inventory planning becomes easy if we certain the exact demand of the product.</a:t>
            </a:r>
          </a:p>
          <a:p>
            <a:pPr marL="0" indent="0">
              <a:buNone/>
            </a:pPr>
            <a:r>
              <a:rPr lang="en-US" dirty="0" smtClean="0"/>
              <a:t>But it is still necessary to plan the inventory as there incurs a cost in maintaining inventory.</a:t>
            </a:r>
          </a:p>
          <a:p>
            <a:pPr marL="0" indent="0">
              <a:buNone/>
            </a:pPr>
            <a:r>
              <a:rPr lang="en-US" dirty="0" smtClean="0"/>
              <a:t>It is the job of a manager to reduce those cost even if the demand is known. There are lots of cost involved in managing inventory. Such as;</a:t>
            </a:r>
          </a:p>
          <a:p>
            <a:r>
              <a:rPr lang="en-US" dirty="0" smtClean="0"/>
              <a:t>Unit cost of inventory</a:t>
            </a:r>
          </a:p>
          <a:p>
            <a:r>
              <a:rPr lang="en-US" dirty="0" smtClean="0"/>
              <a:t>Ordering cost </a:t>
            </a:r>
          </a:p>
          <a:p>
            <a:r>
              <a:rPr lang="en-US" dirty="0" smtClean="0"/>
              <a:t>Holding cost or carrying cost </a:t>
            </a:r>
          </a:p>
          <a:p>
            <a:r>
              <a:rPr lang="en-US" dirty="0" smtClean="0"/>
              <a:t>Shortage cost or stock out cost.</a:t>
            </a:r>
          </a:p>
          <a:p>
            <a:pPr marL="0" indent="0">
              <a:buNone/>
            </a:pPr>
            <a:r>
              <a:rPr lang="en-US" dirty="0" smtClean="0"/>
              <a:t>Appropriate level of determining the EOQ reduce the cost,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95805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0" y="0"/>
            <a:ext cx="9144000" cy="6858000"/>
          </a:xfrm>
        </p:spPr>
        <p:txBody>
          <a:bodyPr/>
          <a:lstStyle/>
          <a:p>
            <a:pPr marL="0" indent="0">
              <a:buNone/>
            </a:pPr>
            <a:r>
              <a:rPr lang="en-US" dirty="0" smtClean="0"/>
              <a:t>Inventory Planning with uncertain demand:</a:t>
            </a:r>
          </a:p>
          <a:p>
            <a:pPr marL="0" indent="0">
              <a:buNone/>
            </a:pPr>
            <a:r>
              <a:rPr lang="en-US" dirty="0" smtClean="0"/>
              <a:t>Uncertainty demand refers to the external factors that cause demand to unexpectedly increase or decrease.</a:t>
            </a:r>
          </a:p>
          <a:p>
            <a:pPr marL="0" indent="0">
              <a:buNone/>
            </a:pPr>
            <a:r>
              <a:rPr lang="en-US" dirty="0" smtClean="0"/>
              <a:t>Planning becomes challenging when demand is uncertain.</a:t>
            </a:r>
          </a:p>
          <a:p>
            <a:pPr marL="0" indent="0">
              <a:buNone/>
            </a:pPr>
            <a:r>
              <a:rPr lang="en-US" dirty="0" smtClean="0"/>
              <a:t>The inventory is maintained for the uncertainty of the demand we face in the market.</a:t>
            </a:r>
          </a:p>
          <a:p>
            <a:pPr marL="0" indent="0">
              <a:buNone/>
            </a:pPr>
            <a:r>
              <a:rPr lang="en-US" dirty="0" smtClean="0"/>
              <a:t>Reasons for uncertainty of demand;</a:t>
            </a:r>
          </a:p>
          <a:p>
            <a:r>
              <a:rPr lang="en-US" dirty="0" smtClean="0"/>
              <a:t>Change in market condition</a:t>
            </a:r>
          </a:p>
          <a:p>
            <a:r>
              <a:rPr lang="en-US" dirty="0" smtClean="0"/>
              <a:t>Shifts in consumers preferences</a:t>
            </a:r>
          </a:p>
          <a:p>
            <a:r>
              <a:rPr lang="en-US" dirty="0" smtClean="0"/>
              <a:t>Entry of new competitors</a:t>
            </a:r>
          </a:p>
          <a:p>
            <a:pPr marL="0" indent="0">
              <a:buNone/>
            </a:pPr>
            <a:endParaRPr lang="en-US" dirty="0" smtClean="0"/>
          </a:p>
          <a:p>
            <a:pPr marL="0" indent="0">
              <a:buNone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2467557467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ow">
  <a:themeElements>
    <a:clrScheme name="Flow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ow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ow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Organic</Template>
  <TotalTime>1437</TotalTime>
  <Words>417</Words>
  <Application>Microsoft Office PowerPoint</Application>
  <PresentationFormat>On-screen Show (4:3)</PresentationFormat>
  <Paragraphs>70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5" baseType="lpstr">
      <vt:lpstr>Calibri</vt:lpstr>
      <vt:lpstr>Constantia</vt:lpstr>
      <vt:lpstr>Wingdings</vt:lpstr>
      <vt:lpstr>Wingdings 2</vt:lpstr>
      <vt:lpstr>Flow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deep</dc:creator>
  <cp:lastModifiedBy>deep</cp:lastModifiedBy>
  <cp:revision>223</cp:revision>
  <dcterms:created xsi:type="dcterms:W3CDTF">2020-08-19T11:35:58Z</dcterms:created>
  <dcterms:modified xsi:type="dcterms:W3CDTF">2024-05-09T05:54:25Z</dcterms:modified>
</cp:coreProperties>
</file>