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4" r:id="rId1"/>
  </p:sldMasterIdLst>
  <p:notesMasterIdLst>
    <p:notesMasterId r:id="rId21"/>
  </p:notesMasterIdLst>
  <p:sldIdLst>
    <p:sldId id="356" r:id="rId2"/>
    <p:sldId id="357" r:id="rId3"/>
    <p:sldId id="358" r:id="rId4"/>
    <p:sldId id="366" r:id="rId5"/>
    <p:sldId id="369" r:id="rId6"/>
    <p:sldId id="367" r:id="rId7"/>
    <p:sldId id="368" r:id="rId8"/>
    <p:sldId id="364" r:id="rId9"/>
    <p:sldId id="359" r:id="rId10"/>
    <p:sldId id="360" r:id="rId11"/>
    <p:sldId id="361" r:id="rId12"/>
    <p:sldId id="362" r:id="rId13"/>
    <p:sldId id="363" r:id="rId14"/>
    <p:sldId id="370" r:id="rId15"/>
    <p:sldId id="371" r:id="rId16"/>
    <p:sldId id="372" r:id="rId17"/>
    <p:sldId id="373" r:id="rId18"/>
    <p:sldId id="374" r:id="rId19"/>
    <p:sldId id="375" r:id="rId2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7" d="100"/>
          <a:sy n="77" d="100"/>
        </p:scale>
        <p:origin x="1206" y="90"/>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536DCA-3780-49FC-A3EB-56714DFEAEAB}" type="datetimeFigureOut">
              <a:rPr lang="en-US" smtClean="0"/>
              <a:t>4/18/2024</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B84CFD-87C4-4536-B5EE-2E969E8B854F}" type="slidenum">
              <a:rPr lang="en-US" smtClean="0"/>
              <a:t>‹#›</a:t>
            </a:fld>
            <a:endParaRPr lang="en-US"/>
          </a:p>
        </p:txBody>
      </p:sp>
    </p:spTree>
    <p:extLst>
      <p:ext uri="{BB962C8B-B14F-4D97-AF65-F5344CB8AC3E}">
        <p14:creationId xmlns:p14="http://schemas.microsoft.com/office/powerpoint/2010/main" val="88099035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6BB84CFD-87C4-4536-B5EE-2E969E8B854F}" type="slidenum">
              <a:rPr lang="en-US" smtClean="0"/>
              <a:t>2</a:t>
            </a:fld>
            <a:endParaRPr lang="en-US"/>
          </a:p>
        </p:txBody>
      </p:sp>
    </p:spTree>
    <p:extLst>
      <p:ext uri="{BB962C8B-B14F-4D97-AF65-F5344CB8AC3E}">
        <p14:creationId xmlns:p14="http://schemas.microsoft.com/office/powerpoint/2010/main" val="3458139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sp>
        <p:nvSpPr>
          <p:cNvPr id="9" name="Title 8"/>
          <p:cNvSpPr>
            <a:spLocks noGrp="1"/>
          </p:cNvSpPr>
          <p:nvPr>
            <p:ph type="ctrTitle"/>
          </p:nvPr>
        </p:nvSpPr>
        <p:spPr>
          <a:xfrm>
            <a:off x="533400" y="1371600"/>
            <a:ext cx="7851648" cy="1828800"/>
          </a:xfrm>
          <a:ln>
            <a:noFill/>
          </a:ln>
        </p:spPr>
        <p:txBody>
          <a:bodyPr vert="horz" tIns="0" rIns="18288" bIns="0" anchor="b">
            <a:normAutofit/>
            <a:scene3d>
              <a:camera prst="orthographicFront"/>
              <a:lightRig rig="freezing" dir="t">
                <a:rot lat="0" lon="0" rev="5640000"/>
              </a:lightRig>
            </a:scene3d>
            <a:sp3d prstMaterial="flat">
              <a:bevelT w="38100" h="38100"/>
              <a:contourClr>
                <a:schemeClr val="tx2"/>
              </a:contourClr>
            </a:sp3d>
          </a:bodyPr>
          <a:lstStyle>
            <a:lvl1pPr algn="r" rtl="0">
              <a:spcBef>
                <a:spcPct val="0"/>
              </a:spcBef>
              <a:buNone/>
              <a:defRPr sz="5600" b="1">
                <a:ln>
                  <a:noFill/>
                </a:ln>
                <a:solidFill>
                  <a:schemeClr val="accent3">
                    <a:tint val="90000"/>
                    <a:satMod val="120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17" name="Subtitle 16"/>
          <p:cNvSpPr>
            <a:spLocks noGrp="1"/>
          </p:cNvSpPr>
          <p:nvPr>
            <p:ph type="subTitle" idx="1"/>
          </p:nvPr>
        </p:nvSpPr>
        <p:spPr>
          <a:xfrm>
            <a:off x="533400" y="3228536"/>
            <a:ext cx="7854696" cy="1752600"/>
          </a:xfrm>
        </p:spPr>
        <p:txBody>
          <a:bodyPr lIns="0" rIns="18288"/>
          <a:lstStyle>
            <a:lvl1pPr marL="0" marR="45720" indent="0" algn="r">
              <a:buNone/>
              <a:defRPr>
                <a:solidFill>
                  <a:schemeClr val="tx1"/>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30" name="Date Placeholder 29"/>
          <p:cNvSpPr>
            <a:spLocks noGrp="1"/>
          </p:cNvSpPr>
          <p:nvPr>
            <p:ph type="dt" sz="half" idx="10"/>
          </p:nvPr>
        </p:nvSpPr>
        <p:spPr/>
        <p:txBody>
          <a:bodyPr/>
          <a:lstStyle/>
          <a:p>
            <a:fld id="{7AFD1AE6-DB38-4823-85C2-22793C13F19D}" type="datetimeFigureOut">
              <a:rPr lang="en-US" smtClean="0"/>
              <a:pPr/>
              <a:t>4/18/2024</a:t>
            </a:fld>
            <a:endParaRPr lang="en-US"/>
          </a:p>
        </p:txBody>
      </p:sp>
      <p:sp>
        <p:nvSpPr>
          <p:cNvPr id="19" name="Footer Placeholder 18"/>
          <p:cNvSpPr>
            <a:spLocks noGrp="1"/>
          </p:cNvSpPr>
          <p:nvPr>
            <p:ph type="ftr" sz="quarter" idx="11"/>
          </p:nvPr>
        </p:nvSpPr>
        <p:spPr/>
        <p:txBody>
          <a:bodyPr/>
          <a:lstStyle/>
          <a:p>
            <a:endParaRPr lang="en-US"/>
          </a:p>
        </p:txBody>
      </p:sp>
      <p:sp>
        <p:nvSpPr>
          <p:cNvPr id="27" name="Slide Number Placeholder 26"/>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914401"/>
            <a:ext cx="2057400" cy="5211763"/>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914401"/>
            <a:ext cx="6019800" cy="5211763"/>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fld id="{7AFD1AE6-DB38-4823-85C2-22793C13F19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2">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530352" y="1316736"/>
            <a:ext cx="7772400" cy="1362456"/>
          </a:xfrm>
          <a:ln>
            <a:noFill/>
          </a:ln>
        </p:spPr>
        <p:txBody>
          <a:bodyPr vert="horz" tIns="0" bIns="0" anchor="b">
            <a:noAutofit/>
            <a:scene3d>
              <a:camera prst="orthographicFront"/>
              <a:lightRig rig="freezing" dir="t">
                <a:rot lat="0" lon="0" rev="5640000"/>
              </a:lightRig>
            </a:scene3d>
            <a:sp3d prstMaterial="flat">
              <a:bevelT w="38100" h="38100"/>
            </a:sp3d>
          </a:bodyPr>
          <a:lstStyle>
            <a:lvl1pPr algn="l" rtl="0">
              <a:spcBef>
                <a:spcPct val="0"/>
              </a:spcBef>
              <a:buNone/>
              <a:defRPr lang="en-US" sz="5600" b="1" cap="none" baseline="0" dirty="0">
                <a:ln w="635">
                  <a:noFill/>
                </a:ln>
                <a:solidFill>
                  <a:schemeClr val="accent4">
                    <a:tint val="90000"/>
                    <a:satMod val="125000"/>
                  </a:schemeClr>
                </a:solidFill>
                <a:effectLst>
                  <a:outerShdw blurRad="38100" dist="25400" dir="5400000" algn="tl" rotWithShape="0">
                    <a:srgbClr val="000000">
                      <a:alpha val="43000"/>
                    </a:srgbClr>
                  </a:outerShdw>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30352" y="2704664"/>
            <a:ext cx="7772400" cy="1509712"/>
          </a:xfrm>
        </p:spPr>
        <p:txBody>
          <a:bodyPr lIns="45720" rIns="45720" anchor="t"/>
          <a:lstStyle>
            <a:lvl1pPr marL="0" indent="0">
              <a:buNone/>
              <a:defRPr sz="2200">
                <a:solidFill>
                  <a:schemeClr val="tx1"/>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fld id="{7AFD1AE6-DB38-4823-85C2-22793C13F19D}" type="datetimeFigureOut">
              <a:rPr lang="en-US" smtClean="0"/>
              <a:pPr/>
              <a:t>4/18/2024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3FA38A0-4739-4005-BBFD-45FC59A2E6BA}" type="slidenum">
              <a:rPr lang="en-US" smtClean="0"/>
              <a:pPr/>
              <a:t>‹#›</a:t>
            </a:fld>
            <a:endParaRPr lang="en-US"/>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457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4648200" y="1920085"/>
            <a:ext cx="4038600" cy="4434840"/>
          </a:xfrm>
        </p:spPr>
        <p:txBody>
          <a:bodyPr/>
          <a:lstStyle>
            <a:lvl1pPr>
              <a:defRPr sz="2600"/>
            </a:lvl1pPr>
            <a:lvl2pPr>
              <a:defRPr sz="2400"/>
            </a:lvl2pPr>
            <a:lvl3pPr>
              <a:defRPr sz="20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229600" cy="1143000"/>
          </a:xfrm>
        </p:spPr>
        <p:txBody>
          <a:bodyPr tIns="45720" anchor="b"/>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855248"/>
            <a:ext cx="4040188" cy="659352"/>
          </a:xfrm>
        </p:spPr>
        <p:txBody>
          <a:bodyPr lIns="45720" tIns="0" rIns="45720" bIns="0" anchor="ctr">
            <a:noAutofit/>
          </a:bodyP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5025" y="1859757"/>
            <a:ext cx="4041775" cy="654843"/>
          </a:xfrm>
        </p:spPr>
        <p:txBody>
          <a:bodyPr lIns="45720" tIns="0" rIns="45720" bIns="0" anchor="ctr"/>
          <a:lstStyle>
            <a:lvl1pPr marL="0" indent="0">
              <a:buNone/>
              <a:defRPr sz="2400" b="1" cap="none" baseline="0">
                <a:solidFill>
                  <a:schemeClr val="tx2"/>
                </a:solidFill>
                <a:effectLst/>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457200" y="2514600"/>
            <a:ext cx="4040188"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4645025" y="2514600"/>
            <a:ext cx="4041775" cy="3845720"/>
          </a:xfrm>
        </p:spPr>
        <p:txBody>
          <a:bodyPr tIns="0"/>
          <a:lstStyle>
            <a:lvl1pPr>
              <a:defRPr sz="22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7" name="Date Placeholder 6"/>
          <p:cNvSpPr>
            <a:spLocks noGrp="1"/>
          </p:cNvSpPr>
          <p:nvPr>
            <p:ph type="dt" sz="half" idx="10"/>
          </p:nvPr>
        </p:nvSpPr>
        <p:spPr/>
        <p:txBody>
          <a:bodyPr/>
          <a:lstStyle/>
          <a:p>
            <a:fld id="{7AFD1AE6-DB38-4823-85C2-22793C13F19D}" type="datetimeFigureOut">
              <a:rPr lang="en-US" smtClean="0"/>
              <a:pPr/>
              <a:t>4/18/2024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704088"/>
            <a:ext cx="8305800" cy="1143000"/>
          </a:xfrm>
        </p:spPr>
        <p:txBody>
          <a:bodyPr vert="horz" tIns="45720" bIns="0" anchor="b">
            <a:normAutofit/>
            <a:scene3d>
              <a:camera prst="orthographicFront"/>
              <a:lightRig rig="freezing" dir="t">
                <a:rot lat="0" lon="0" rev="5640000"/>
              </a:lightRig>
            </a:scene3d>
            <a:sp3d prstMaterial="flat">
              <a:contourClr>
                <a:schemeClr val="tx2"/>
              </a:contourClr>
            </a:sp3d>
          </a:bodyPr>
          <a:lstStyle>
            <a:lvl1pPr algn="l" rtl="0">
              <a:spcBef>
                <a:spcPct val="0"/>
              </a:spcBef>
              <a:buNone/>
              <a:defRPr sz="50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p:txBody>
          <a:bodyPr/>
          <a:lstStyle/>
          <a:p>
            <a:fld id="{7AFD1AE6-DB38-4823-85C2-22793C13F19D}" type="datetimeFigureOut">
              <a:rPr lang="en-US" smtClean="0"/>
              <a:pPr/>
              <a:t>4/18/2024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7AFD1AE6-DB38-4823-85C2-22793C13F19D}" type="datetimeFigureOut">
              <a:rPr lang="en-US" smtClean="0"/>
              <a:pPr/>
              <a:t>4/18/2024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514352"/>
            <a:ext cx="2743200" cy="1162050"/>
          </a:xfrm>
        </p:spPr>
        <p:txBody>
          <a:bodyPr lIns="0" anchor="b">
            <a:noAutofit/>
          </a:bodyPr>
          <a:lstStyle>
            <a:lvl1pPr algn="l" rtl="0">
              <a:spcBef>
                <a:spcPct val="0"/>
              </a:spcBef>
              <a:buNone/>
              <a:defRPr sz="2600" b="0">
                <a:ln>
                  <a:noFill/>
                </a:ln>
                <a:solidFill>
                  <a:schemeClr val="tx2"/>
                </a:solidFill>
                <a:effectLst/>
                <a:latin typeface="+mj-lt"/>
                <a:ea typeface="+mj-ea"/>
                <a:cs typeface="+mj-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85800" y="1676400"/>
            <a:ext cx="2743200" cy="4572000"/>
          </a:xfrm>
        </p:spPr>
        <p:txBody>
          <a:bodyPr lIns="18288" rIns="18288"/>
          <a:lstStyle>
            <a:lvl1pPr marL="0" indent="0" algn="l">
              <a:buNone/>
              <a:defRPr sz="1400"/>
            </a:lvl1pPr>
            <a:lvl2pPr indent="0" algn="l">
              <a:buNone/>
              <a:defRPr sz="1200"/>
            </a:lvl2pPr>
            <a:lvl3pPr indent="0" algn="l">
              <a:buNone/>
              <a:defRPr sz="1000"/>
            </a:lvl3pPr>
            <a:lvl4pPr indent="0" algn="l">
              <a:buNone/>
              <a:defRPr sz="900"/>
            </a:lvl4pPr>
            <a:lvl5pPr indent="0" algn="l">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3575050" y="1676400"/>
            <a:ext cx="5111750" cy="4572000"/>
          </a:xfrm>
        </p:spPr>
        <p:txBody>
          <a:bodyPr tIns="0"/>
          <a:lstStyle>
            <a:lvl1pPr>
              <a:defRPr sz="2800"/>
            </a:lvl1pPr>
            <a:lvl2pPr>
              <a:defRPr sz="2600"/>
            </a:lvl2pPr>
            <a:lvl3pPr>
              <a:defRPr sz="2400"/>
            </a:lvl3pPr>
            <a:lvl4pPr>
              <a:defRPr sz="20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fld id="{7AFD1AE6-DB38-4823-85C2-22793C13F19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3FA38A0-4739-4005-BBFD-45FC59A2E6BA}"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9" name="Snip and Round Single Corner Rectangle 8"/>
          <p:cNvSpPr/>
          <p:nvPr/>
        </p:nvSpPr>
        <p:spPr>
          <a:xfrm rot="420000" flipV="1">
            <a:off x="3165753" y="1108077"/>
            <a:ext cx="5257800" cy="4114800"/>
          </a:xfrm>
          <a:prstGeom prst="snipRoundRect">
            <a:avLst>
              <a:gd name="adj1" fmla="val 0"/>
              <a:gd name="adj2" fmla="val 3646"/>
            </a:avLst>
          </a:prstGeom>
          <a:solidFill>
            <a:srgbClr val="FFFFFF"/>
          </a:solidFill>
          <a:ln w="3175" cap="rnd" cmpd="sng" algn="ctr">
            <a:solidFill>
              <a:srgbClr val="C0C0C0"/>
            </a:solidFill>
            <a:prstDash val="solid"/>
          </a:ln>
          <a:effectLst>
            <a:outerShdw blurRad="63500" dist="38500" dir="7500000" sx="98500" sy="100080" kx="100000" algn="tl" rotWithShape="0">
              <a:srgbClr val="000000">
                <a:alpha val="25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12" name="Right Triangle 11"/>
          <p:cNvSpPr/>
          <p:nvPr/>
        </p:nvSpPr>
        <p:spPr>
          <a:xfrm rot="420000" flipV="1">
            <a:off x="8004134" y="5359769"/>
            <a:ext cx="155448" cy="155448"/>
          </a:xfrm>
          <a:prstGeom prst="rtTriangle">
            <a:avLst/>
          </a:prstGeom>
          <a:solidFill>
            <a:srgbClr val="FFFFFF"/>
          </a:solidFill>
          <a:ln w="12700" cap="flat" cmpd="sng" algn="ctr">
            <a:solidFill>
              <a:srgbClr val="FFFFFF"/>
            </a:solidFill>
            <a:prstDash val="solid"/>
            <a:bevel/>
          </a:ln>
          <a:effectLst>
            <a:outerShdw blurRad="19685" dist="6350" dir="12900000" algn="tl" rotWithShape="0">
              <a:srgbClr val="000000">
                <a:alpha val="47000"/>
              </a:srgbClr>
            </a:outerShdw>
          </a:effectLst>
        </p:spPr>
        <p:style>
          <a:lnRef idx="2">
            <a:schemeClr val="accent1"/>
          </a:lnRef>
          <a:fillRef idx="1">
            <a:schemeClr val="accent1"/>
          </a:fillRef>
          <a:effectRef idx="0">
            <a:schemeClr val="accent1"/>
          </a:effectRef>
          <a:fontRef idx="minor">
            <a:schemeClr val="lt1"/>
          </a:fontRef>
        </p:style>
        <p:txBody>
          <a:bodyPr rtlCol="0" anchor="ctr"/>
          <a:lstStyle/>
          <a:p>
            <a:pPr algn="ctr" eaLnBrk="1" latinLnBrk="0" hangingPunct="1"/>
            <a:endParaRPr kumimoji="0" lang="en-US"/>
          </a:p>
        </p:txBody>
      </p:sp>
      <p:sp>
        <p:nvSpPr>
          <p:cNvPr id="2" name="Title 1"/>
          <p:cNvSpPr>
            <a:spLocks noGrp="1"/>
          </p:cNvSpPr>
          <p:nvPr>
            <p:ph type="title"/>
          </p:nvPr>
        </p:nvSpPr>
        <p:spPr>
          <a:xfrm>
            <a:off x="609600" y="1176996"/>
            <a:ext cx="2212848" cy="1582621"/>
          </a:xfrm>
        </p:spPr>
        <p:txBody>
          <a:bodyPr vert="horz" lIns="45720" tIns="45720" rIns="45720" bIns="45720" anchor="b"/>
          <a:lstStyle>
            <a:lvl1pPr algn="l">
              <a:buNone/>
              <a:defRPr sz="2000" b="1">
                <a:solidFill>
                  <a:schemeClr val="tx2"/>
                </a:solidFill>
              </a:defRPr>
            </a:lvl1pPr>
          </a:lstStyle>
          <a:p>
            <a:r>
              <a:rPr kumimoji="0" lang="en-US" smtClean="0"/>
              <a:t>Click to edit Master title style</a:t>
            </a:r>
            <a:endParaRPr kumimoji="0" lang="en-US"/>
          </a:p>
        </p:txBody>
      </p:sp>
      <p:sp>
        <p:nvSpPr>
          <p:cNvPr id="4" name="Text Placeholder 3"/>
          <p:cNvSpPr>
            <a:spLocks noGrp="1"/>
          </p:cNvSpPr>
          <p:nvPr>
            <p:ph type="body" sz="half" idx="2"/>
          </p:nvPr>
        </p:nvSpPr>
        <p:spPr>
          <a:xfrm>
            <a:off x="609600" y="2828785"/>
            <a:ext cx="2209800" cy="2179320"/>
          </a:xfrm>
        </p:spPr>
        <p:txBody>
          <a:bodyPr lIns="64008" rIns="45720" bIns="45720" anchor="t"/>
          <a:lstStyle>
            <a:lvl1pPr marL="0" indent="0" algn="l">
              <a:spcBef>
                <a:spcPts val="250"/>
              </a:spcBef>
              <a:buFontTx/>
              <a:buNone/>
              <a:defRPr sz="13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fld id="{7AFD1AE6-DB38-4823-85C2-22793C13F19D}" type="datetimeFigureOut">
              <a:rPr lang="en-US" smtClean="0"/>
              <a:pPr/>
              <a:t>4/18/2024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a:xfrm>
            <a:off x="8077200" y="6356350"/>
            <a:ext cx="609600" cy="365125"/>
          </a:xfrm>
        </p:spPr>
        <p:txBody>
          <a:bodyPr/>
          <a:lstStyle/>
          <a:p>
            <a:fld id="{63FA38A0-4739-4005-BBFD-45FC59A2E6BA}" type="slidenum">
              <a:rPr lang="en-US" smtClean="0"/>
              <a:pPr/>
              <a:t>‹#›</a:t>
            </a:fld>
            <a:endParaRPr lang="en-US"/>
          </a:p>
        </p:txBody>
      </p:sp>
      <p:sp>
        <p:nvSpPr>
          <p:cNvPr id="3" name="Picture Placeholder 2"/>
          <p:cNvSpPr>
            <a:spLocks noGrp="1"/>
          </p:cNvSpPr>
          <p:nvPr>
            <p:ph type="pic" idx="1"/>
          </p:nvPr>
        </p:nvSpPr>
        <p:spPr>
          <a:xfrm rot="420000">
            <a:off x="3485793" y="1199517"/>
            <a:ext cx="4617720" cy="3931920"/>
          </a:xfrm>
          <a:prstGeom prst="rect">
            <a:avLst/>
          </a:prstGeom>
          <a:solidFill>
            <a:schemeClr val="bg2"/>
          </a:solidFill>
          <a:ln w="3000" cap="rnd">
            <a:solidFill>
              <a:srgbClr val="C0C0C0"/>
            </a:solidFill>
            <a:round/>
          </a:ln>
          <a:effectLst/>
        </p:spPr>
        <p:txBody>
          <a:bodyPr/>
          <a:lstStyle>
            <a:lvl1pPr marL="0" indent="0">
              <a:buNone/>
              <a:defRPr sz="3200"/>
            </a:lvl1pPr>
          </a:lstStyle>
          <a:p>
            <a:r>
              <a:rPr kumimoji="0" lang="en-US" smtClean="0"/>
              <a:t>Click icon to add picture</a:t>
            </a:r>
            <a:endParaRPr kumimoji="0" lang="en-US" dirty="0"/>
          </a:p>
        </p:txBody>
      </p:sp>
      <p:sp>
        <p:nvSpPr>
          <p:cNvPr id="10" name="Freeform 9"/>
          <p:cNvSpPr>
            <a:spLocks/>
          </p:cNvSpPr>
          <p:nvPr/>
        </p:nvSpPr>
        <p:spPr bwMode="auto">
          <a:xfrm flipV="1">
            <a:off x="-9525" y="5816600"/>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11" name="Freeform 10"/>
          <p:cNvSpPr>
            <a:spLocks/>
          </p:cNvSpPr>
          <p:nvPr/>
        </p:nvSpPr>
        <p:spPr bwMode="auto">
          <a:xfrm flipV="1">
            <a:off x="4381500" y="6219825"/>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7" name="Freeform 6"/>
          <p:cNvSpPr>
            <a:spLocks/>
          </p:cNvSpPr>
          <p:nvPr/>
        </p:nvSpPr>
        <p:spPr bwMode="auto">
          <a:xfrm>
            <a:off x="-9525" y="-7144"/>
            <a:ext cx="9163050" cy="1041400"/>
          </a:xfrm>
          <a:custGeom>
            <a:avLst>
              <a:gd name="A1" fmla="val 0"/>
              <a:gd name="A2" fmla="val 0"/>
              <a:gd name="A3" fmla="val 0"/>
              <a:gd name="A4" fmla="val 0"/>
              <a:gd name="A5" fmla="val 0"/>
              <a:gd name="A6" fmla="val 0"/>
              <a:gd name="A7" fmla="val 0"/>
              <a:gd name="A8" fmla="val 0"/>
            </a:avLst>
            <a:gdLst/>
            <a:ahLst/>
            <a:cxnLst>
              <a:cxn ang="0">
                <a:pos x="6" y="2"/>
              </a:cxn>
              <a:cxn ang="0">
                <a:pos x="2542" y="0"/>
              </a:cxn>
              <a:cxn ang="0">
                <a:pos x="4374" y="367"/>
              </a:cxn>
              <a:cxn ang="0">
                <a:pos x="5766" y="55"/>
              </a:cxn>
              <a:cxn ang="0">
                <a:pos x="5772" y="213"/>
              </a:cxn>
              <a:cxn ang="0">
                <a:pos x="4302" y="439"/>
              </a:cxn>
              <a:cxn ang="0">
                <a:pos x="1488" y="201"/>
              </a:cxn>
              <a:cxn ang="0">
                <a:pos x="0" y="656"/>
              </a:cxn>
              <a:cxn ang="0">
                <a:pos x="6" y="2"/>
              </a:cxn>
            </a:cxnLst>
            <a:rect l="0" t="0" r="0" b="0"/>
            <a:pathLst>
              <a:path w="5772" h="656">
                <a:moveTo>
                  <a:pt x="6" y="2"/>
                </a:moveTo>
                <a:lnTo>
                  <a:pt x="2542" y="0"/>
                </a:lnTo>
                <a:cubicBezTo>
                  <a:pt x="2746" y="101"/>
                  <a:pt x="3828" y="367"/>
                  <a:pt x="4374" y="367"/>
                </a:cubicBezTo>
                <a:cubicBezTo>
                  <a:pt x="4920" y="367"/>
                  <a:pt x="5526" y="152"/>
                  <a:pt x="5766" y="55"/>
                </a:cubicBezTo>
                <a:lnTo>
                  <a:pt x="5772" y="213"/>
                </a:lnTo>
                <a:cubicBezTo>
                  <a:pt x="5670" y="257"/>
                  <a:pt x="5016" y="441"/>
                  <a:pt x="4302" y="439"/>
                </a:cubicBezTo>
                <a:cubicBezTo>
                  <a:pt x="3588" y="437"/>
                  <a:pt x="2205" y="165"/>
                  <a:pt x="1488" y="201"/>
                </a:cubicBezTo>
                <a:cubicBezTo>
                  <a:pt x="750" y="209"/>
                  <a:pt x="270" y="482"/>
                  <a:pt x="0" y="656"/>
                </a:cubicBezTo>
                <a:lnTo>
                  <a:pt x="6" y="2"/>
                </a:lnTo>
                <a:close/>
              </a:path>
            </a:pathLst>
          </a:custGeom>
          <a:gradFill>
            <a:gsLst>
              <a:gs pos="0">
                <a:schemeClr val="accent2">
                  <a:shade val="50000"/>
                  <a:alpha val="45000"/>
                  <a:satMod val="120000"/>
                </a:schemeClr>
              </a:gs>
              <a:gs pos="100000">
                <a:schemeClr val="accent3">
                  <a:shade val="80000"/>
                  <a:alpha val="55000"/>
                  <a:satMod val="155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8" name="Freeform 7"/>
          <p:cNvSpPr>
            <a:spLocks/>
          </p:cNvSpPr>
          <p:nvPr/>
        </p:nvSpPr>
        <p:spPr bwMode="auto">
          <a:xfrm>
            <a:off x="4381500" y="-7144"/>
            <a:ext cx="4762500" cy="638175"/>
          </a:xfrm>
          <a:custGeom>
            <a:avLst>
              <a:gd name="A1" fmla="val 0"/>
              <a:gd name="A2" fmla="val 0"/>
              <a:gd name="A3" fmla="val 0"/>
              <a:gd name="A4" fmla="val 0"/>
              <a:gd name="A5" fmla="val 0"/>
              <a:gd name="A6" fmla="val 0"/>
              <a:gd name="A7" fmla="val 0"/>
              <a:gd name="A8" fmla="val 0"/>
            </a:avLst>
            <a:gdLst/>
            <a:ahLst/>
            <a:cxnLst>
              <a:cxn ang="0">
                <a:pos x="0" y="0"/>
              </a:cxn>
              <a:cxn ang="0">
                <a:pos x="1668" y="564"/>
              </a:cxn>
              <a:cxn ang="0">
                <a:pos x="3000" y="186"/>
              </a:cxn>
              <a:cxn ang="0">
                <a:pos x="3000" y="6"/>
              </a:cxn>
              <a:cxn ang="0">
                <a:pos x="0" y="0"/>
              </a:cxn>
            </a:cxnLst>
            <a:rect l="0" t="0" r="0" b="0"/>
            <a:pathLst>
              <a:path w="3000" h="595">
                <a:moveTo>
                  <a:pt x="0" y="0"/>
                </a:moveTo>
                <a:cubicBezTo>
                  <a:pt x="174" y="102"/>
                  <a:pt x="1168" y="533"/>
                  <a:pt x="1668" y="564"/>
                </a:cubicBezTo>
                <a:cubicBezTo>
                  <a:pt x="2168" y="595"/>
                  <a:pt x="2778" y="279"/>
                  <a:pt x="3000" y="186"/>
                </a:cubicBezTo>
                <a:lnTo>
                  <a:pt x="3000" y="6"/>
                </a:lnTo>
                <a:lnTo>
                  <a:pt x="0" y="0"/>
                </a:lnTo>
                <a:close/>
              </a:path>
            </a:pathLst>
          </a:custGeom>
          <a:gradFill>
            <a:gsLst>
              <a:gs pos="0">
                <a:schemeClr val="accent3">
                  <a:shade val="50000"/>
                  <a:alpha val="30000"/>
                  <a:satMod val="130000"/>
                </a:schemeClr>
              </a:gs>
              <a:gs pos="80000">
                <a:schemeClr val="accent2">
                  <a:shade val="75000"/>
                  <a:alpha val="45000"/>
                  <a:satMod val="140000"/>
                </a:schemeClr>
              </a:gs>
            </a:gsLst>
            <a:lin ang="5400000" scaled="1"/>
          </a:gradFill>
          <a:ln w="9525" cap="flat" cmpd="sng" algn="ctr">
            <a:noFill/>
            <a:prstDash val="solid"/>
            <a:round/>
            <a:headEnd type="none" w="med" len="med"/>
            <a:tailEnd type="none" w="med" len="med"/>
          </a:ln>
          <a:effectLst/>
        </p:spPr>
        <p:txBody>
          <a:bodyPr vert="horz" wrap="square" lIns="91440" tIns="45720" rIns="91440" bIns="45720" anchor="t" compatLnSpc="1"/>
          <a:lstStyle/>
          <a:p>
            <a:pPr marL="0" algn="l" rtl="0" eaLnBrk="1" latinLnBrk="0" hangingPunct="1"/>
            <a:endParaRPr kumimoji="0" lang="en-US">
              <a:solidFill>
                <a:schemeClr val="tx1"/>
              </a:solidFill>
              <a:latin typeface="+mn-lt"/>
              <a:ea typeface="+mn-ea"/>
              <a:cs typeface="+mn-cs"/>
            </a:endParaRPr>
          </a:p>
        </p:txBody>
      </p:sp>
      <p:sp>
        <p:nvSpPr>
          <p:cNvPr id="9" name="Title Placeholder 8"/>
          <p:cNvSpPr>
            <a:spLocks noGrp="1"/>
          </p:cNvSpPr>
          <p:nvPr>
            <p:ph type="title"/>
          </p:nvPr>
        </p:nvSpPr>
        <p:spPr>
          <a:xfrm>
            <a:off x="457200" y="704088"/>
            <a:ext cx="8229600" cy="1143000"/>
          </a:xfrm>
          <a:prstGeom prst="rect">
            <a:avLst/>
          </a:prstGeom>
        </p:spPr>
        <p:txBody>
          <a:bodyPr vert="horz" lIns="0" rIns="0" bIns="0" anchor="b">
            <a:normAutofit/>
          </a:bodyPr>
          <a:lstStyle/>
          <a:p>
            <a:r>
              <a:rPr kumimoji="0" lang="en-US" smtClean="0"/>
              <a:t>Click to edit Master title style</a:t>
            </a:r>
            <a:endParaRPr kumimoji="0" lang="en-US"/>
          </a:p>
        </p:txBody>
      </p:sp>
      <p:sp>
        <p:nvSpPr>
          <p:cNvPr id="30" name="Text Placeholder 29"/>
          <p:cNvSpPr>
            <a:spLocks noGrp="1"/>
          </p:cNvSpPr>
          <p:nvPr>
            <p:ph type="body" idx="1"/>
          </p:nvPr>
        </p:nvSpPr>
        <p:spPr>
          <a:xfrm>
            <a:off x="457200" y="1935480"/>
            <a:ext cx="8229600" cy="4389120"/>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0" name="Date Placeholder 9"/>
          <p:cNvSpPr>
            <a:spLocks noGrp="1"/>
          </p:cNvSpPr>
          <p:nvPr>
            <p:ph type="dt" sz="half" idx="2"/>
          </p:nvPr>
        </p:nvSpPr>
        <p:spPr>
          <a:xfrm>
            <a:off x="457200" y="6356350"/>
            <a:ext cx="21336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fld id="{7AFD1AE6-DB38-4823-85C2-22793C13F19D}" type="datetimeFigureOut">
              <a:rPr lang="en-US" smtClean="0"/>
              <a:pPr/>
              <a:t>4/18/2024</a:t>
            </a:fld>
            <a:endParaRPr lang="en-US"/>
          </a:p>
        </p:txBody>
      </p:sp>
      <p:sp>
        <p:nvSpPr>
          <p:cNvPr id="22" name="Footer Placeholder 21"/>
          <p:cNvSpPr>
            <a:spLocks noGrp="1"/>
          </p:cNvSpPr>
          <p:nvPr>
            <p:ph type="ftr" sz="quarter" idx="3"/>
          </p:nvPr>
        </p:nvSpPr>
        <p:spPr>
          <a:xfrm>
            <a:off x="2667000" y="6356350"/>
            <a:ext cx="3352800" cy="365125"/>
          </a:xfrm>
          <a:prstGeom prst="rect">
            <a:avLst/>
          </a:prstGeom>
        </p:spPr>
        <p:txBody>
          <a:bodyPr vert="horz" lIns="0" tIns="0" rIns="0" bIns="0" anchor="b"/>
          <a:lstStyle>
            <a:lvl1pPr algn="l" eaLnBrk="1" latinLnBrk="0" hangingPunct="1">
              <a:defRPr kumimoji="0" sz="1200">
                <a:solidFill>
                  <a:schemeClr val="tx2">
                    <a:shade val="90000"/>
                  </a:schemeClr>
                </a:solidFill>
              </a:defRPr>
            </a:lvl1pPr>
          </a:lstStyle>
          <a:p>
            <a:endParaRPr lang="en-US"/>
          </a:p>
        </p:txBody>
      </p:sp>
      <p:sp>
        <p:nvSpPr>
          <p:cNvPr id="18" name="Slide Number Placeholder 17"/>
          <p:cNvSpPr>
            <a:spLocks noGrp="1"/>
          </p:cNvSpPr>
          <p:nvPr>
            <p:ph type="sldNum" sz="quarter" idx="4"/>
          </p:nvPr>
        </p:nvSpPr>
        <p:spPr>
          <a:xfrm>
            <a:off x="7924800" y="6356350"/>
            <a:ext cx="762000" cy="365125"/>
          </a:xfrm>
          <a:prstGeom prst="rect">
            <a:avLst/>
          </a:prstGeom>
        </p:spPr>
        <p:txBody>
          <a:bodyPr vert="horz" lIns="0" tIns="0" rIns="0" bIns="0" anchor="b"/>
          <a:lstStyle>
            <a:lvl1pPr algn="r" eaLnBrk="1" latinLnBrk="0" hangingPunct="1">
              <a:defRPr kumimoji="0" sz="1200">
                <a:solidFill>
                  <a:schemeClr val="tx2">
                    <a:shade val="90000"/>
                  </a:schemeClr>
                </a:solidFill>
              </a:defRPr>
            </a:lvl1pPr>
          </a:lstStyle>
          <a:p>
            <a:fld id="{63FA38A0-4739-4005-BBFD-45FC59A2E6BA}" type="slidenum">
              <a:rPr lang="en-US" smtClean="0"/>
              <a:pPr/>
              <a:t>‹#›</a:t>
            </a:fld>
            <a:endParaRPr lang="en-US"/>
          </a:p>
        </p:txBody>
      </p:sp>
      <p:grpSp>
        <p:nvGrpSpPr>
          <p:cNvPr id="2" name="Group 1"/>
          <p:cNvGrpSpPr/>
          <p:nvPr/>
        </p:nvGrpSpPr>
        <p:grpSpPr>
          <a:xfrm>
            <a:off x="-19017" y="202408"/>
            <a:ext cx="9180548" cy="649224"/>
            <a:chOff x="-19045" y="216550"/>
            <a:chExt cx="9180548" cy="649224"/>
          </a:xfrm>
        </p:grpSpPr>
        <p:sp>
          <p:nvSpPr>
            <p:cNvPr id="12" name="Freeform 11"/>
            <p:cNvSpPr>
              <a:spLocks/>
            </p:cNvSpPr>
            <p:nvPr/>
          </p:nvSpPr>
          <p:spPr bwMode="auto">
            <a:xfrm rot="21435692">
              <a:off x="-19045" y="216550"/>
              <a:ext cx="9163050" cy="649224"/>
            </a:xfrm>
            <a:custGeom>
              <a:avLst>
                <a:gd name="A1" fmla="val 0"/>
                <a:gd name="A2" fmla="val 0"/>
                <a:gd name="A3" fmla="val 0"/>
                <a:gd name="A4" fmla="val 0"/>
                <a:gd name="A5" fmla="val 0"/>
                <a:gd name="A6" fmla="val 0"/>
                <a:gd name="A7" fmla="val 0"/>
                <a:gd name="A8" fmla="val 0"/>
              </a:avLst>
              <a:gdLst/>
              <a:ahLst/>
              <a:cxnLst>
                <a:cxn ang="0">
                  <a:pos x="0" y="966"/>
                </a:cxn>
                <a:cxn ang="0">
                  <a:pos x="1608" y="282"/>
                </a:cxn>
                <a:cxn ang="0">
                  <a:pos x="4110" y="1008"/>
                </a:cxn>
                <a:cxn ang="0">
                  <a:pos x="5772" y="0"/>
                </a:cxn>
              </a:cxnLst>
              <a:rect l="0" t="0" r="0" b="0"/>
              <a:pathLst>
                <a:path w="5772" h="1055">
                  <a:moveTo>
                    <a:pt x="0" y="966"/>
                  </a:moveTo>
                  <a:cubicBezTo>
                    <a:pt x="282" y="738"/>
                    <a:pt x="923" y="275"/>
                    <a:pt x="1608" y="282"/>
                  </a:cubicBezTo>
                  <a:cubicBezTo>
                    <a:pt x="2293" y="289"/>
                    <a:pt x="3416" y="1055"/>
                    <a:pt x="4110" y="1008"/>
                  </a:cubicBezTo>
                  <a:cubicBezTo>
                    <a:pt x="4804" y="961"/>
                    <a:pt x="5426" y="210"/>
                    <a:pt x="5772" y="0"/>
                  </a:cubicBezTo>
                </a:path>
              </a:pathLst>
            </a:custGeom>
            <a:noFill/>
            <a:ln w="10795" cap="flat" cmpd="sng" algn="ctr">
              <a:gradFill>
                <a:gsLst>
                  <a:gs pos="74000">
                    <a:schemeClr val="accent3">
                      <a:shade val="75000"/>
                    </a:schemeClr>
                  </a:gs>
                  <a:gs pos="86000">
                    <a:schemeClr val="tx1">
                      <a:alpha val="29000"/>
                    </a:schemeClr>
                  </a:gs>
                  <a:gs pos="16000">
                    <a:schemeClr val="accent2">
                      <a:shade val="75000"/>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sp>
          <p:nvSpPr>
            <p:cNvPr id="13" name="Freeform 12"/>
            <p:cNvSpPr>
              <a:spLocks/>
            </p:cNvSpPr>
            <p:nvPr/>
          </p:nvSpPr>
          <p:spPr bwMode="auto">
            <a:xfrm rot="21435692">
              <a:off x="-14309" y="290003"/>
              <a:ext cx="9175812" cy="530352"/>
            </a:xfrm>
            <a:custGeom>
              <a:avLst>
                <a:gd name="A1" fmla="val 0"/>
                <a:gd name="A2" fmla="val 0"/>
                <a:gd name="A3" fmla="val 0"/>
                <a:gd name="A4" fmla="val 0"/>
                <a:gd name="A5" fmla="val 0"/>
                <a:gd name="A6" fmla="val 0"/>
                <a:gd name="A7" fmla="val 0"/>
                <a:gd name="A8" fmla="val 0"/>
              </a:avLst>
              <a:gdLst/>
              <a:ahLst/>
              <a:cxnLst>
                <a:cxn ang="0">
                  <a:pos x="0" y="732"/>
                </a:cxn>
                <a:cxn ang="0">
                  <a:pos x="1638" y="228"/>
                </a:cxn>
                <a:cxn ang="0">
                  <a:pos x="4122" y="816"/>
                </a:cxn>
                <a:cxn ang="0">
                  <a:pos x="5766" y="0"/>
                </a:cxn>
              </a:cxnLst>
              <a:rect l="0" t="0" r="0" b="0"/>
              <a:pathLst>
                <a:path w="5766" h="854">
                  <a:moveTo>
                    <a:pt x="0" y="732"/>
                  </a:moveTo>
                  <a:cubicBezTo>
                    <a:pt x="273" y="647"/>
                    <a:pt x="951" y="214"/>
                    <a:pt x="1638" y="228"/>
                  </a:cubicBezTo>
                  <a:cubicBezTo>
                    <a:pt x="2325" y="242"/>
                    <a:pt x="3434" y="854"/>
                    <a:pt x="4122" y="816"/>
                  </a:cubicBezTo>
                  <a:cubicBezTo>
                    <a:pt x="4810" y="778"/>
                    <a:pt x="5424" y="170"/>
                    <a:pt x="5766" y="0"/>
                  </a:cubicBezTo>
                </a:path>
              </a:pathLst>
            </a:custGeom>
            <a:noFill/>
            <a:ln w="9525" cap="flat" cmpd="sng" algn="ctr">
              <a:gradFill>
                <a:gsLst>
                  <a:gs pos="74000">
                    <a:schemeClr val="accent4"/>
                  </a:gs>
                  <a:gs pos="44000">
                    <a:schemeClr val="accent1"/>
                  </a:gs>
                  <a:gs pos="33000">
                    <a:schemeClr val="accent2">
                      <a:alpha val="56000"/>
                    </a:schemeClr>
                  </a:gs>
                </a:gsLst>
                <a:lin ang="5400000" scaled="1"/>
              </a:gradFill>
              <a:prstDash val="solid"/>
              <a:round/>
              <a:headEnd type="none" w="med" len="med"/>
              <a:tailEnd type="none" w="med" len="med"/>
            </a:ln>
            <a:effectLst/>
          </p:spPr>
          <p:txBody>
            <a:bodyPr vert="horz" wrap="square" lIns="91440" tIns="45720" rIns="91440" bIns="45720" anchor="t" compatLnSpc="1"/>
            <a:lstStyle/>
            <a:p>
              <a:endParaRPr kumimoji="0" lang="en-US"/>
            </a:p>
          </p:txBody>
        </p:sp>
      </p:gr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l" rtl="0" eaLnBrk="1" latinLnBrk="0" hangingPunct="1">
        <a:spcBef>
          <a:spcPct val="0"/>
        </a:spcBef>
        <a:buNone/>
        <a:defRPr kumimoji="0" sz="5000" b="0" kern="1200">
          <a:ln>
            <a:noFill/>
          </a:ln>
          <a:solidFill>
            <a:schemeClr val="tx2"/>
          </a:solidFill>
          <a:effectLst/>
          <a:latin typeface="+mj-lt"/>
          <a:ea typeface="+mj-ea"/>
          <a:cs typeface="+mj-cs"/>
        </a:defRPr>
      </a:lvl1pPr>
    </p:titleStyle>
    <p:bodyStyle>
      <a:lvl1pPr marL="274320" indent="-274320" algn="l" rtl="0" eaLnBrk="1" latinLnBrk="0" hangingPunct="1">
        <a:spcBef>
          <a:spcPct val="20000"/>
        </a:spcBef>
        <a:buClr>
          <a:schemeClr val="accent3"/>
        </a:buClr>
        <a:buSzPct val="95000"/>
        <a:buFont typeface="Wingdings 2"/>
        <a:buChar char=""/>
        <a:defRPr kumimoji="0" sz="2600" kern="1200">
          <a:solidFill>
            <a:schemeClr val="tx1"/>
          </a:solidFill>
          <a:latin typeface="+mn-lt"/>
          <a:ea typeface="+mn-ea"/>
          <a:cs typeface="+mn-cs"/>
        </a:defRPr>
      </a:lvl1pPr>
      <a:lvl2pPr marL="640080" indent="-246888" algn="l" rtl="0" eaLnBrk="1" latinLnBrk="0" hangingPunct="1">
        <a:spcBef>
          <a:spcPct val="20000"/>
        </a:spcBef>
        <a:buClr>
          <a:schemeClr val="accent1"/>
        </a:buClr>
        <a:buSzPct val="85000"/>
        <a:buFont typeface="Wingdings 2"/>
        <a:buChar char=""/>
        <a:defRPr kumimoji="0" sz="2400" kern="1200">
          <a:solidFill>
            <a:schemeClr val="tx1"/>
          </a:solidFill>
          <a:latin typeface="+mn-lt"/>
          <a:ea typeface="+mn-ea"/>
          <a:cs typeface="+mn-cs"/>
        </a:defRPr>
      </a:lvl2pPr>
      <a:lvl3pPr marL="914400" indent="-246888" algn="l" rtl="0" eaLnBrk="1" latinLnBrk="0" hangingPunct="1">
        <a:spcBef>
          <a:spcPct val="20000"/>
        </a:spcBef>
        <a:buClr>
          <a:schemeClr val="accent2"/>
        </a:buClr>
        <a:buSzPct val="70000"/>
        <a:buFont typeface="Wingdings 2"/>
        <a:buChar char=""/>
        <a:defRPr kumimoji="0" sz="2100" kern="1200">
          <a:solidFill>
            <a:schemeClr val="tx1"/>
          </a:solidFill>
          <a:latin typeface="+mn-lt"/>
          <a:ea typeface="+mn-ea"/>
          <a:cs typeface="+mn-cs"/>
        </a:defRPr>
      </a:lvl3pPr>
      <a:lvl4pPr marL="1188720" indent="-210312" algn="l" rtl="0" eaLnBrk="1" latinLnBrk="0" hangingPunct="1">
        <a:spcBef>
          <a:spcPct val="20000"/>
        </a:spcBef>
        <a:buClr>
          <a:schemeClr val="accent3"/>
        </a:buClr>
        <a:buSzPct val="65000"/>
        <a:buFont typeface="Wingdings 2"/>
        <a:buChar char=""/>
        <a:defRPr kumimoji="0" sz="2000" kern="1200">
          <a:solidFill>
            <a:schemeClr val="tx1"/>
          </a:solidFill>
          <a:latin typeface="+mn-lt"/>
          <a:ea typeface="+mn-ea"/>
          <a:cs typeface="+mn-cs"/>
        </a:defRPr>
      </a:lvl4pPr>
      <a:lvl5pPr marL="1463040" indent="-210312" algn="l" rtl="0" eaLnBrk="1" latinLnBrk="0" hangingPunct="1">
        <a:spcBef>
          <a:spcPct val="20000"/>
        </a:spcBef>
        <a:buClr>
          <a:schemeClr val="accent4"/>
        </a:buClr>
        <a:buSzPct val="65000"/>
        <a:buFont typeface="Wingdings 2"/>
        <a:buChar char=""/>
        <a:defRPr kumimoji="0" sz="2000" kern="1200">
          <a:solidFill>
            <a:schemeClr val="tx1"/>
          </a:solidFill>
          <a:latin typeface="+mn-lt"/>
          <a:ea typeface="+mn-ea"/>
          <a:cs typeface="+mn-cs"/>
        </a:defRPr>
      </a:lvl5pPr>
      <a:lvl6pPr marL="1737360" indent="-210312" algn="l" rtl="0" eaLnBrk="1" latinLnBrk="0" hangingPunct="1">
        <a:spcBef>
          <a:spcPct val="20000"/>
        </a:spcBef>
        <a:buClr>
          <a:schemeClr val="accent5"/>
        </a:buClr>
        <a:buSzPct val="80000"/>
        <a:buFont typeface="Wingdings 2"/>
        <a:buChar char=""/>
        <a:defRPr kumimoji="0" sz="1800" kern="1200">
          <a:solidFill>
            <a:schemeClr val="tx1"/>
          </a:solidFill>
          <a:latin typeface="+mn-lt"/>
          <a:ea typeface="+mn-ea"/>
          <a:cs typeface="+mn-cs"/>
        </a:defRPr>
      </a:lvl6pPr>
      <a:lvl7pPr marL="1920240" indent="-182880" algn="l" rtl="0" eaLnBrk="1" latinLnBrk="0" hangingPunct="1">
        <a:spcBef>
          <a:spcPct val="20000"/>
        </a:spcBef>
        <a:buClr>
          <a:schemeClr val="accent6"/>
        </a:buClr>
        <a:buSzPct val="80000"/>
        <a:buFont typeface="Wingdings 2"/>
        <a:buChar char=""/>
        <a:defRPr kumimoji="0" sz="1600" kern="1200" baseline="0">
          <a:solidFill>
            <a:schemeClr val="tx1"/>
          </a:solidFill>
          <a:latin typeface="+mn-lt"/>
          <a:ea typeface="+mn-ea"/>
          <a:cs typeface="+mn-cs"/>
        </a:defRPr>
      </a:lvl7pPr>
      <a:lvl8pPr marL="2194560" indent="-182880" algn="l" rtl="0" eaLnBrk="1" latinLnBrk="0" hangingPunct="1">
        <a:spcBef>
          <a:spcPct val="20000"/>
        </a:spcBef>
        <a:buClr>
          <a:schemeClr val="tx2"/>
        </a:buClr>
        <a:buChar char="•"/>
        <a:defRPr kumimoji="0" sz="1600" kern="1200">
          <a:solidFill>
            <a:schemeClr val="tx1"/>
          </a:solidFill>
          <a:latin typeface="+mn-lt"/>
          <a:ea typeface="+mn-ea"/>
          <a:cs typeface="+mn-cs"/>
        </a:defRPr>
      </a:lvl8pPr>
      <a:lvl9pPr marL="2468880" indent="-182880" algn="l" rtl="0" eaLnBrk="1" latinLnBrk="0" hangingPunct="1">
        <a:spcBef>
          <a:spcPct val="20000"/>
        </a:spcBef>
        <a:buClr>
          <a:schemeClr val="tx2"/>
        </a:buClr>
        <a:buFontTx/>
        <a:buChar char="•"/>
        <a:defRPr kumimoji="0" sz="1400" kern="1200" baseline="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Supply Chain Globalization:</a:t>
            </a:r>
            <a:endParaRPr lang="en-US" b="1" dirty="0">
              <a:latin typeface="Times New Roman" panose="02020603050405020304" pitchFamily="18" charset="0"/>
              <a:cs typeface="Times New Roman" panose="02020603050405020304" pitchFamily="18" charset="0"/>
            </a:endParaRPr>
          </a:p>
          <a:p>
            <a:pPr marL="0" indent="0">
              <a:buNone/>
            </a:pPr>
            <a:endParaRPr lang="en-US" dirty="0" smtClean="0">
              <a:latin typeface="Times New Roman" panose="02020603050405020304" pitchFamily="18" charset="0"/>
              <a:cs typeface="Times New Roman" panose="02020603050405020304" pitchFamily="18" charset="0"/>
            </a:endParaRPr>
          </a:p>
          <a:p>
            <a:pPr marL="0" indent="0">
              <a:buNone/>
            </a:pP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What </a:t>
            </a:r>
            <a:r>
              <a:rPr lang="en-US" dirty="0">
                <a:latin typeface="Times New Roman" panose="02020603050405020304" pitchFamily="18" charset="0"/>
                <a:cs typeface="Times New Roman" panose="02020603050405020304" pitchFamily="18" charset="0"/>
              </a:rPr>
              <a:t>is Globalization?</a:t>
            </a:r>
          </a:p>
          <a:p>
            <a:r>
              <a:rPr lang="en-US" dirty="0">
                <a:latin typeface="Times New Roman" panose="02020603050405020304" pitchFamily="18" charset="0"/>
                <a:cs typeface="Times New Roman" panose="02020603050405020304" pitchFamily="18" charset="0"/>
              </a:rPr>
              <a:t>Globalization is the process of expanding world </a:t>
            </a:r>
            <a:r>
              <a:rPr lang="en-US" dirty="0" smtClean="0">
                <a:latin typeface="Times New Roman" panose="02020603050405020304" pitchFamily="18" charset="0"/>
                <a:cs typeface="Times New Roman" panose="02020603050405020304" pitchFamily="18" charset="0"/>
              </a:rPr>
              <a:t>trade</a:t>
            </a:r>
            <a:r>
              <a:rPr lang="en-US" dirty="0">
                <a:latin typeface="Times New Roman" panose="02020603050405020304" pitchFamily="18" charset="0"/>
                <a:cs typeface="Times New Roman" panose="02020603050405020304" pitchFamily="18" charset="0"/>
              </a:rPr>
              <a:t>,</a:t>
            </a: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contacts among societies, and the sharing of ideas around the world.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term globalization can be used to refer to different processes, such as economic globalization (the globalization of production and trade) or cultural globalization (the spread of ideas and cultures). </a:t>
            </a:r>
            <a:endParaRPr lang="en-US" dirty="0" smtClean="0">
              <a:latin typeface="Times New Roman" panose="02020603050405020304" pitchFamily="18" charset="0"/>
              <a:cs typeface="Times New Roman" panose="02020603050405020304" pitchFamily="18" charset="0"/>
            </a:endParaRPr>
          </a:p>
          <a:p>
            <a:r>
              <a:rPr lang="en-US" dirty="0" smtClean="0">
                <a:latin typeface="Times New Roman" panose="02020603050405020304" pitchFamily="18" charset="0"/>
                <a:cs typeface="Times New Roman" panose="02020603050405020304" pitchFamily="18" charset="0"/>
              </a:rPr>
              <a:t>In </a:t>
            </a:r>
            <a:r>
              <a:rPr lang="en-US" dirty="0">
                <a:latin typeface="Times New Roman" panose="02020603050405020304" pitchFamily="18" charset="0"/>
                <a:cs typeface="Times New Roman" panose="02020603050405020304" pitchFamily="18" charset="0"/>
              </a:rPr>
              <a:t>a business context, globalization refers to the trend toward multinational corporations and the growth of </a:t>
            </a:r>
            <a:r>
              <a:rPr lang="en-US" dirty="0" smtClean="0">
                <a:latin typeface="Times New Roman" panose="02020603050405020304" pitchFamily="18" charset="0"/>
                <a:cs typeface="Times New Roman" panose="02020603050405020304" pitchFamily="18" charset="0"/>
              </a:rPr>
              <a:t>international</a:t>
            </a:r>
            <a:r>
              <a:rPr lang="en-US" dirty="0">
                <a:latin typeface="Times New Roman" panose="02020603050405020304" pitchFamily="18" charset="0"/>
                <a:cs typeface="Times New Roman" panose="02020603050405020304" pitchFamily="18" charset="0"/>
              </a:rPr>
              <a:t> trade.</a:t>
            </a:r>
          </a:p>
          <a:p>
            <a:pPr marL="0" indent="0">
              <a:buNone/>
            </a:pPr>
            <a:endParaRPr lang="en-US" dirty="0"/>
          </a:p>
        </p:txBody>
      </p:sp>
    </p:spTree>
    <p:extLst>
      <p:ext uri="{BB962C8B-B14F-4D97-AF65-F5344CB8AC3E}">
        <p14:creationId xmlns:p14="http://schemas.microsoft.com/office/powerpoint/2010/main" val="93838386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fontAlgn="auto"/>
            <a:r>
              <a:rPr lang="en-US" b="1" dirty="0">
                <a:latin typeface="Times New Roman" panose="02020603050405020304" pitchFamily="18" charset="0"/>
                <a:cs typeface="Times New Roman" panose="02020603050405020304" pitchFamily="18" charset="0"/>
              </a:rPr>
              <a:t>Regulatory and Compliance Issues: </a:t>
            </a:r>
            <a:r>
              <a:rPr lang="en-US" dirty="0">
                <a:latin typeface="Times New Roman" panose="02020603050405020304" pitchFamily="18" charset="0"/>
                <a:cs typeface="Times New Roman" panose="02020603050405020304" pitchFamily="18" charset="0"/>
              </a:rPr>
              <a:t>Operating in multiple countries means navigating diverse regulatory environments and compliance requirements. Different countries may have varying trade policies, customs regulations, and product standards. Ensuring compliance with these regulations can be complex and time-consuming, and non-compliance may result in legal issues, fines, or delays in product shipments.</a:t>
            </a:r>
          </a:p>
          <a:p>
            <a:pPr fontAlgn="auto"/>
            <a:r>
              <a:rPr lang="en-US" b="1" dirty="0">
                <a:latin typeface="Times New Roman" panose="02020603050405020304" pitchFamily="18" charset="0"/>
                <a:cs typeface="Times New Roman" panose="02020603050405020304" pitchFamily="18" charset="0"/>
              </a:rPr>
              <a:t>Cultural and Language Barriers:</a:t>
            </a:r>
            <a:r>
              <a:rPr lang="en-US" dirty="0">
                <a:latin typeface="Times New Roman" panose="02020603050405020304" pitchFamily="18" charset="0"/>
                <a:cs typeface="Times New Roman" panose="02020603050405020304" pitchFamily="18" charset="0"/>
              </a:rPr>
              <a:t> Global supply chains involve working with diverse cultures and languages, which can lead to misunderstandings, miscommunications, and challenges in building effective relationships. Cultural differences may affect business practices, negotiation styles, and decision-making processes. Supply chain managers must be culturally sensitive and adept at cross-cultural communication.</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914349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fontAlgn="auto"/>
            <a:r>
              <a:rPr lang="en-US" b="1" dirty="0">
                <a:latin typeface="Times New Roman" panose="02020603050405020304" pitchFamily="18" charset="0"/>
                <a:cs typeface="Times New Roman" panose="02020603050405020304" pitchFamily="18" charset="0"/>
              </a:rPr>
              <a:t>Transportation and Logistics Complexity: </a:t>
            </a:r>
            <a:r>
              <a:rPr lang="en-US" dirty="0">
                <a:latin typeface="Times New Roman" panose="02020603050405020304" pitchFamily="18" charset="0"/>
                <a:cs typeface="Times New Roman" panose="02020603050405020304" pitchFamily="18" charset="0"/>
              </a:rPr>
              <a:t>Globalization necessitates efficient transportation and logistics management to ensure timely delivery of goods across vast distances. Supply chain managers must optimize transportation routes, select appropriate modes of transport, and address potential delays caused by customs clearance or other logistical challenges.</a:t>
            </a:r>
          </a:p>
          <a:p>
            <a:pPr fontAlgn="auto"/>
            <a:r>
              <a:rPr lang="en-US" b="1" dirty="0">
                <a:latin typeface="Times New Roman" panose="02020603050405020304" pitchFamily="18" charset="0"/>
                <a:cs typeface="Times New Roman" panose="02020603050405020304" pitchFamily="18" charset="0"/>
              </a:rPr>
              <a:t>Inventory Management: </a:t>
            </a:r>
            <a:r>
              <a:rPr lang="en-US" dirty="0">
                <a:latin typeface="Times New Roman" panose="02020603050405020304" pitchFamily="18" charset="0"/>
                <a:cs typeface="Times New Roman" panose="02020603050405020304" pitchFamily="18" charset="0"/>
              </a:rPr>
              <a:t>With dispersed supply chain networks, inventory management becomes more complex. Balancing inventory levels across multiple locations to meet fluctuating demand while minimizing holding costs can be a delicate task. Excessive inventory can tie up capital, while insufficient inventory may lead to </a:t>
            </a:r>
            <a:r>
              <a:rPr lang="en-US" dirty="0" err="1">
                <a:latin typeface="Times New Roman" panose="02020603050405020304" pitchFamily="18" charset="0"/>
                <a:cs typeface="Times New Roman" panose="02020603050405020304" pitchFamily="18" charset="0"/>
              </a:rPr>
              <a:t>stockouts</a:t>
            </a:r>
            <a:r>
              <a:rPr lang="en-US" dirty="0">
                <a:latin typeface="Times New Roman" panose="02020603050405020304" pitchFamily="18" charset="0"/>
                <a:cs typeface="Times New Roman" panose="02020603050405020304" pitchFamily="18" charset="0"/>
              </a:rPr>
              <a:t> and dissatisfied customers.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461334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fontAlgn="auto"/>
            <a:r>
              <a:rPr lang="en-US" b="1" dirty="0">
                <a:latin typeface="Times New Roman" panose="02020603050405020304" pitchFamily="18" charset="0"/>
                <a:cs typeface="Times New Roman" panose="02020603050405020304" pitchFamily="18" charset="0"/>
              </a:rPr>
              <a:t>Security and Intellectual Property Concerns: </a:t>
            </a:r>
            <a:r>
              <a:rPr lang="en-US" dirty="0">
                <a:latin typeface="Times New Roman" panose="02020603050405020304" pitchFamily="18" charset="0"/>
                <a:cs typeface="Times New Roman" panose="02020603050405020304" pitchFamily="18" charset="0"/>
              </a:rPr>
              <a:t>Global supply chains are vulnerable to security breaches and intellectual property theft. The risk of counterfeit products entering the supply chain is heightened in a globalized environment. Protecting sensitive information, maintaining supply chain security, and safeguarding intellectual property become critical priorities for supply chain managers.</a:t>
            </a:r>
          </a:p>
          <a:p>
            <a:pPr fontAlgn="auto"/>
            <a:r>
              <a:rPr lang="en-US" b="1" dirty="0">
                <a:latin typeface="Times New Roman" panose="02020603050405020304" pitchFamily="18" charset="0"/>
                <a:cs typeface="Times New Roman" panose="02020603050405020304" pitchFamily="18" charset="0"/>
              </a:rPr>
              <a:t>Environmental and Social Responsibility:</a:t>
            </a:r>
            <a:r>
              <a:rPr lang="en-US" dirty="0">
                <a:latin typeface="Times New Roman" panose="02020603050405020304" pitchFamily="18" charset="0"/>
                <a:cs typeface="Times New Roman" panose="02020603050405020304" pitchFamily="18" charset="0"/>
              </a:rPr>
              <a:t> As supply chains span the globe, there is increased scrutiny on environmental and social responsibility practices. Ensuring sustainable sourcing, reducing carbon footprints, and promoting ethical labor practices become essential for businesses to maintain their reputation and meet customer demands for responsible products.</a:t>
            </a:r>
          </a:p>
          <a:p>
            <a:pPr marL="0" indent="0">
              <a:buNone/>
            </a:pPr>
            <a:endParaRPr lang="en-US" dirty="0"/>
          </a:p>
        </p:txBody>
      </p:sp>
    </p:spTree>
    <p:extLst>
      <p:ext uri="{BB962C8B-B14F-4D97-AF65-F5344CB8AC3E}">
        <p14:creationId xmlns:p14="http://schemas.microsoft.com/office/powerpoint/2010/main" val="766812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fontAlgn="auto"/>
            <a:r>
              <a:rPr lang="en-US" b="1" dirty="0">
                <a:latin typeface="Times New Roman" panose="02020603050405020304" pitchFamily="18" charset="0"/>
                <a:cs typeface="Times New Roman" panose="02020603050405020304" pitchFamily="18" charset="0"/>
              </a:rPr>
              <a:t>Exchange Rate Fluctuations and Financial Risks: </a:t>
            </a:r>
            <a:r>
              <a:rPr lang="en-US" dirty="0">
                <a:latin typeface="Times New Roman" panose="02020603050405020304" pitchFamily="18" charset="0"/>
                <a:cs typeface="Times New Roman" panose="02020603050405020304" pitchFamily="18" charset="0"/>
              </a:rPr>
              <a:t>Global businesses are exposed to exchange rate fluctuations, which can impact the cost of imports and exports, affect profitability, and create financial risks. Managing currency exposures and developing hedging strategies become vital to mitigate these risks.</a:t>
            </a:r>
          </a:p>
          <a:p>
            <a:pPr fontAlgn="auto"/>
            <a:r>
              <a:rPr lang="en-US" b="1" dirty="0">
                <a:latin typeface="Times New Roman" panose="02020603050405020304" pitchFamily="18" charset="0"/>
                <a:cs typeface="Times New Roman" panose="02020603050405020304" pitchFamily="18" charset="0"/>
              </a:rPr>
              <a:t>Talent and Skill Shortages: </a:t>
            </a:r>
            <a:r>
              <a:rPr lang="en-US" dirty="0">
                <a:latin typeface="Times New Roman" panose="02020603050405020304" pitchFamily="18" charset="0"/>
                <a:cs typeface="Times New Roman" panose="02020603050405020304" pitchFamily="18" charset="0"/>
              </a:rPr>
              <a:t>Global supply chains require skilled and knowledgeable professionals capable of managing international operations. Finding talent with cross-cultural competencies, language skills, and experience in navigating global supply chain challenges can be a challenge for companies.</a:t>
            </a:r>
          </a:p>
          <a:p>
            <a:pPr marL="0" indent="0">
              <a:buNone/>
            </a:pPr>
            <a:endParaRPr lang="en-US" dirty="0"/>
          </a:p>
        </p:txBody>
      </p:sp>
    </p:spTree>
    <p:extLst>
      <p:ext uri="{BB962C8B-B14F-4D97-AF65-F5344CB8AC3E}">
        <p14:creationId xmlns:p14="http://schemas.microsoft.com/office/powerpoint/2010/main" val="172031854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Requirements of Globalization:</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Coordination the flow of materials, information and finance through each components in the supply chain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Level of uncertainty increases with each additional market that is involved.</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Political actions of another country , natural disaster, war , labor strike etc.</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Currency fluctuation: company must plan for fluctuation rate of foreign exchange rate.</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Maintaining intellectual property protection: </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50600071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Maintaining </a:t>
            </a:r>
            <a:r>
              <a:rPr lang="en-US" dirty="0">
                <a:latin typeface="Times New Roman" panose="02020603050405020304" pitchFamily="18" charset="0"/>
                <a:cs typeface="Times New Roman" panose="02020603050405020304" pitchFamily="18" charset="0"/>
              </a:rPr>
              <a:t>intellectual property protection: </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Identifying and assuring the reliability of international business partners: Difficult in monitoring of different stages of supply chain in different countries.</a:t>
            </a:r>
          </a:p>
          <a:p>
            <a:endParaRPr lang="en-US" dirty="0"/>
          </a:p>
        </p:txBody>
      </p:sp>
    </p:spTree>
    <p:extLst>
      <p:ext uri="{BB962C8B-B14F-4D97-AF65-F5344CB8AC3E}">
        <p14:creationId xmlns:p14="http://schemas.microsoft.com/office/powerpoint/2010/main" val="19919420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Potential Hidden Costs:</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Manufacturing companies realize “ sourcing” in china, India, Mexico and Eastern Europe can lower production costs significantly, by as much as 75 percent in some cases. It also gives Western companies access to rapidly growing local markets. So the case of globalization is clear.</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But sourcing form low-cost countries also has costs, which many companies underestimate. In fairness, getting the math right can be a challenge, since some costs are  not apparent and can add up quickly. </a:t>
            </a:r>
          </a:p>
        </p:txBody>
      </p:sp>
    </p:spTree>
    <p:extLst>
      <p:ext uri="{BB962C8B-B14F-4D97-AF65-F5344CB8AC3E}">
        <p14:creationId xmlns:p14="http://schemas.microsoft.com/office/powerpoint/2010/main" val="34110719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sz="2800" b="1" dirty="0" smtClean="0">
                <a:latin typeface="Times New Roman" panose="02020603050405020304" pitchFamily="18" charset="0"/>
                <a:cs typeface="Times New Roman" panose="02020603050405020304" pitchFamily="18" charset="0"/>
              </a:rPr>
              <a:t>Total Cost Strategy:</a:t>
            </a:r>
          </a:p>
          <a:p>
            <a:pPr marL="0" indent="0">
              <a:buNone/>
            </a:pPr>
            <a:r>
              <a:rPr lang="en-US" sz="2800" dirty="0" smtClean="0">
                <a:latin typeface="Times New Roman" panose="02020603050405020304" pitchFamily="18" charset="0"/>
                <a:cs typeface="Times New Roman" panose="02020603050405020304" pitchFamily="18" charset="0"/>
              </a:rPr>
              <a:t>It includes; </a:t>
            </a:r>
          </a:p>
          <a:p>
            <a:pPr marL="70866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low labor  cost ( diminishing importance – costs underestimate and benefit overestimated)</a:t>
            </a:r>
          </a:p>
          <a:p>
            <a:pPr marL="70866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Other cost priorities: Integrated suppliers infrastructure ( as suppliers become more involved in design), Skilled labor</a:t>
            </a:r>
          </a:p>
          <a:p>
            <a:pPr marL="70866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Capital Intensive facilities:</a:t>
            </a:r>
          </a:p>
          <a:p>
            <a:pPr marL="365760" lvl="1" indent="0">
              <a:buNone/>
            </a:pPr>
            <a:r>
              <a:rPr lang="en-US" sz="2800" dirty="0" smtClean="0">
                <a:latin typeface="Times New Roman" panose="02020603050405020304" pitchFamily="18" charset="0"/>
                <a:cs typeface="Times New Roman" panose="02020603050405020304" pitchFamily="18" charset="0"/>
              </a:rPr>
              <a:t>Tax breaks, Price breaks, cost sharing</a:t>
            </a:r>
          </a:p>
          <a:p>
            <a:pPr marL="708660" lvl="1" indent="-342900">
              <a:buFont typeface="Wingdings" panose="05000000000000000000" pitchFamily="2" charset="2"/>
              <a:buChar char="Ø"/>
            </a:pPr>
            <a:r>
              <a:rPr lang="en-US" sz="2800" dirty="0" smtClean="0">
                <a:latin typeface="Times New Roman" panose="02020603050405020304" pitchFamily="18" charset="0"/>
                <a:cs typeface="Times New Roman" panose="02020603050405020304" pitchFamily="18" charset="0"/>
              </a:rPr>
              <a:t>Exchange rate fluctuations and operating flexibility</a:t>
            </a:r>
          </a:p>
          <a:p>
            <a:pPr marL="0" indent="0">
              <a:buNone/>
            </a:pPr>
            <a:endParaRPr lang="en-US" sz="2800"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349491897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Off-shore Facility:</a:t>
            </a:r>
          </a:p>
          <a:p>
            <a:pPr marL="0" indent="0">
              <a:buNone/>
            </a:pPr>
            <a:r>
              <a:rPr lang="en-US" dirty="0" smtClean="0">
                <a:latin typeface="Times New Roman" panose="02020603050405020304" pitchFamily="18" charset="0"/>
                <a:cs typeface="Times New Roman" panose="02020603050405020304" pitchFamily="18" charset="0"/>
              </a:rPr>
              <a:t>offshoring </a:t>
            </a:r>
            <a:r>
              <a:rPr lang="en-US" dirty="0">
                <a:latin typeface="Times New Roman" panose="02020603050405020304" pitchFamily="18" charset="0"/>
                <a:cs typeface="Times New Roman" panose="02020603050405020304" pitchFamily="18" charset="0"/>
              </a:rPr>
              <a:t>is primarily a geographic activity. In the West, goods are expensive because the staff required to produce and distribute them are costly. In the developing world, by contrast, vast inexpensive labor pools provide an easy bedrock for a low-cost economy</a:t>
            </a:r>
            <a:r>
              <a:rPr lang="en-US" dirty="0" smtClean="0">
                <a:latin typeface="Times New Roman" panose="02020603050405020304" pitchFamily="18" charset="0"/>
                <a:cs typeface="Times New Roman" panose="02020603050405020304" pitchFamily="18" charset="0"/>
              </a:rPr>
              <a:t>.</a:t>
            </a:r>
          </a:p>
          <a:p>
            <a:pPr marL="0" indent="0">
              <a:buNone/>
            </a:pPr>
            <a:r>
              <a:rPr lang="en-US" dirty="0">
                <a:latin typeface="Times New Roman" panose="02020603050405020304" pitchFamily="18" charset="0"/>
                <a:cs typeface="Times New Roman" panose="02020603050405020304" pitchFamily="18" charset="0"/>
              </a:rPr>
              <a:t>Offshoring takes advantage of these cost differentials by relocating factories from costly countries to the cheaper economies in order to sell the goods back in the West at a hefty discount (and profit). </a:t>
            </a:r>
            <a:endParaRPr lang="en-US" dirty="0" smtClean="0">
              <a:latin typeface="Times New Roman" panose="02020603050405020304" pitchFamily="18" charset="0"/>
              <a:cs typeface="Times New Roman" panose="02020603050405020304" pitchFamily="18" charset="0"/>
            </a:endParaRPr>
          </a:p>
          <a:p>
            <a:pPr marL="0" indent="0">
              <a:buNone/>
            </a:pPr>
            <a:r>
              <a:rPr lang="en-US" dirty="0" smtClean="0">
                <a:latin typeface="Times New Roman" panose="02020603050405020304" pitchFamily="18" charset="0"/>
                <a:cs typeface="Times New Roman" panose="02020603050405020304" pitchFamily="18" charset="0"/>
              </a:rPr>
              <a:t>Alongside </a:t>
            </a:r>
            <a:r>
              <a:rPr lang="en-US" dirty="0">
                <a:latin typeface="Times New Roman" panose="02020603050405020304" pitchFamily="18" charset="0"/>
                <a:cs typeface="Times New Roman" panose="02020603050405020304" pitchFamily="18" charset="0"/>
              </a:rPr>
              <a:t>technological improvements, it has been the decades of productive offshoring that has lowered the costs of consumer goods such as clothing and electronics.</a:t>
            </a:r>
          </a:p>
        </p:txBody>
      </p:sp>
    </p:spTree>
    <p:extLst>
      <p:ext uri="{BB962C8B-B14F-4D97-AF65-F5344CB8AC3E}">
        <p14:creationId xmlns:p14="http://schemas.microsoft.com/office/powerpoint/2010/main" val="5402411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latin typeface="Times New Roman" panose="02020603050405020304" pitchFamily="18" charset="0"/>
                <a:cs typeface="Times New Roman" panose="02020603050405020304" pitchFamily="18" charset="0"/>
              </a:rPr>
              <a:t>	</a:t>
            </a:r>
            <a:r>
              <a:rPr lang="en-US" b="1" dirty="0" smtClean="0">
                <a:latin typeface="Times New Roman" panose="02020603050405020304" pitchFamily="18" charset="0"/>
                <a:cs typeface="Times New Roman" panose="02020603050405020304" pitchFamily="18" charset="0"/>
              </a:rPr>
              <a:t>Source facility:</a:t>
            </a:r>
          </a:p>
          <a:p>
            <a:pPr marL="0" indent="0">
              <a:buNone/>
            </a:pPr>
            <a:r>
              <a:rPr lang="en-US" dirty="0" smtClean="0">
                <a:latin typeface="Times New Roman" panose="02020603050405020304" pitchFamily="18" charset="0"/>
                <a:cs typeface="Times New Roman" panose="02020603050405020304" pitchFamily="18" charset="0"/>
              </a:rPr>
              <a:t>Source of production in the host country. More focused on global production.</a:t>
            </a:r>
          </a:p>
          <a:p>
            <a:pPr marL="0" indent="0">
              <a:buNone/>
            </a:pPr>
            <a:r>
              <a:rPr lang="en-US" dirty="0" smtClean="0">
                <a:latin typeface="Times New Roman" panose="02020603050405020304" pitchFamily="18" charset="0"/>
                <a:cs typeface="Times New Roman" panose="02020603050405020304" pitchFamily="18" charset="0"/>
              </a:rPr>
              <a:t>Motive is to reduce import export and instead produce the products itself in the host country with a proper location.</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Server Facility:</a:t>
            </a:r>
            <a:r>
              <a:rPr lang="en-US" dirty="0" smtClean="0">
                <a:latin typeface="Times New Roman" panose="02020603050405020304" pitchFamily="18" charset="0"/>
                <a:cs typeface="Times New Roman" panose="02020603050405020304" pitchFamily="18" charset="0"/>
              </a:rPr>
              <a:t> Partnered with a local producer to serve the local market in the best possible way.</a:t>
            </a: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Contributors facility :</a:t>
            </a:r>
            <a:r>
              <a:rPr lang="en-US" dirty="0" smtClean="0">
                <a:latin typeface="Times New Roman" panose="02020603050405020304" pitchFamily="18" charset="0"/>
                <a:cs typeface="Times New Roman" panose="02020603050405020304" pitchFamily="18" charset="0"/>
              </a:rPr>
              <a:t>Regional </a:t>
            </a:r>
            <a:r>
              <a:rPr lang="en-US" dirty="0">
                <a:latin typeface="Times New Roman" panose="02020603050405020304" pitchFamily="18" charset="0"/>
                <a:cs typeface="Times New Roman" panose="02020603050405020304" pitchFamily="18" charset="0"/>
              </a:rPr>
              <a:t>production facility with development skills. This facility serves the market where it is located but is also responsible for customization that increases salability in that country.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b="1" dirty="0" smtClean="0">
                <a:latin typeface="Times New Roman" panose="02020603050405020304" pitchFamily="18" charset="0"/>
                <a:cs typeface="Times New Roman" panose="02020603050405020304" pitchFamily="18" charset="0"/>
              </a:rPr>
              <a:t>Outpost </a:t>
            </a:r>
            <a:r>
              <a:rPr lang="en-US" b="1" dirty="0">
                <a:latin typeface="Times New Roman" panose="02020603050405020304" pitchFamily="18" charset="0"/>
                <a:cs typeface="Times New Roman" panose="02020603050405020304" pitchFamily="18" charset="0"/>
              </a:rPr>
              <a:t>facility:</a:t>
            </a:r>
            <a:r>
              <a:rPr lang="en-US" dirty="0">
                <a:latin typeface="Times New Roman" panose="02020603050405020304" pitchFamily="18" charset="0"/>
                <a:cs typeface="Times New Roman" panose="02020603050405020304" pitchFamily="18" charset="0"/>
              </a:rPr>
              <a:t> regional production facility built to gain local skills</a:t>
            </a:r>
            <a:endParaRPr lang="en-US" dirty="0" smtClean="0">
              <a:latin typeface="Times New Roman" panose="02020603050405020304" pitchFamily="18" charset="0"/>
              <a:cs typeface="Times New Roman" panose="02020603050405020304" pitchFamily="18" charset="0"/>
            </a:endParaRPr>
          </a:p>
          <a:p>
            <a:pPr marL="0" indent="0">
              <a:buNone/>
            </a:pPr>
            <a:endParaRPr lang="en-US" dirty="0"/>
          </a:p>
        </p:txBody>
      </p:sp>
    </p:spTree>
    <p:extLst>
      <p:ext uri="{BB962C8B-B14F-4D97-AF65-F5344CB8AC3E}">
        <p14:creationId xmlns:p14="http://schemas.microsoft.com/office/powerpoint/2010/main" val="170426700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What </a:t>
            </a:r>
            <a:r>
              <a:rPr lang="en-US" b="1" dirty="0">
                <a:latin typeface="Times New Roman" panose="02020603050405020304" pitchFamily="18" charset="0"/>
                <a:cs typeface="Times New Roman" panose="02020603050405020304" pitchFamily="18" charset="0"/>
              </a:rPr>
              <a:t>is a Global Supply Chain?</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A global supply </a:t>
            </a:r>
            <a:r>
              <a:rPr lang="en-US" dirty="0" smtClean="0">
                <a:latin typeface="Times New Roman" panose="02020603050405020304" pitchFamily="18" charset="0"/>
                <a:cs typeface="Times New Roman" panose="02020603050405020304" pitchFamily="18" charset="0"/>
              </a:rPr>
              <a:t>chain</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is </a:t>
            </a:r>
            <a:r>
              <a:rPr lang="en-US" dirty="0">
                <a:latin typeface="Times New Roman" panose="02020603050405020304" pitchFamily="18" charset="0"/>
                <a:cs typeface="Times New Roman" panose="02020603050405020304" pitchFamily="18" charset="0"/>
              </a:rPr>
              <a:t>a network of suppliers, manufacturers, distributors, and customers that operate in multiple countries.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a:t>
            </a:r>
            <a:r>
              <a:rPr lang="en-US" dirty="0">
                <a:latin typeface="Times New Roman" panose="02020603050405020304" pitchFamily="18" charset="0"/>
                <a:cs typeface="Times New Roman" panose="02020603050405020304" pitchFamily="18" charset="0"/>
              </a:rPr>
              <a:t> supply </a:t>
            </a:r>
            <a:r>
              <a:rPr lang="en-US" dirty="0" smtClean="0">
                <a:latin typeface="Times New Roman" panose="02020603050405020304" pitchFamily="18" charset="0"/>
                <a:cs typeface="Times New Roman" panose="02020603050405020304" pitchFamily="18" charset="0"/>
              </a:rPr>
              <a:t>chain </a:t>
            </a:r>
            <a:r>
              <a:rPr lang="en-US" dirty="0">
                <a:latin typeface="Times New Roman" panose="02020603050405020304" pitchFamily="18" charset="0"/>
                <a:cs typeface="Times New Roman" panose="02020603050405020304" pitchFamily="18" charset="0"/>
              </a:rPr>
              <a:t> encompasses all activities involved in the production and delivery of a product or </a:t>
            </a:r>
            <a:r>
              <a:rPr lang="en-US" dirty="0" smtClean="0">
                <a:latin typeface="Times New Roman" panose="02020603050405020304" pitchFamily="18" charset="0"/>
                <a:cs typeface="Times New Roman" panose="02020603050405020304" pitchFamily="18" charset="0"/>
              </a:rPr>
              <a:t>service, from</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sourcing </a:t>
            </a:r>
            <a:r>
              <a:rPr lang="en-US" dirty="0">
                <a:latin typeface="Times New Roman" panose="02020603050405020304" pitchFamily="18" charset="0"/>
                <a:cs typeface="Times New Roman" panose="02020603050405020304" pitchFamily="18" charset="0"/>
              </a:rPr>
              <a:t> raw materials to delivering the final product to the customer.</a:t>
            </a:r>
          </a:p>
          <a:p>
            <a:pPr algn="just">
              <a:buFont typeface="Wingdings" panose="05000000000000000000" pitchFamily="2" charset="2"/>
              <a:buChar char="Ø"/>
            </a:pPr>
            <a:r>
              <a:rPr lang="en-US" dirty="0">
                <a:latin typeface="Times New Roman" panose="02020603050405020304" pitchFamily="18" charset="0"/>
                <a:cs typeface="Times New Roman" panose="02020603050405020304" pitchFamily="18" charset="0"/>
              </a:rPr>
              <a:t>Global supply chains have become increasingly complex due to the rise of e-commerce and the growth of international trade. Companies must now manage a network of </a:t>
            </a:r>
            <a:r>
              <a:rPr lang="en-US" dirty="0" smtClean="0">
                <a:latin typeface="Times New Roman" panose="02020603050405020304" pitchFamily="18" charset="0"/>
                <a:cs typeface="Times New Roman" panose="02020603050405020304" pitchFamily="18" charset="0"/>
              </a:rPr>
              <a:t>suppliers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and </a:t>
            </a:r>
            <a:r>
              <a:rPr lang="en-US" dirty="0">
                <a:latin typeface="Times New Roman" panose="02020603050405020304" pitchFamily="18" charset="0"/>
                <a:cs typeface="Times New Roman" panose="02020603050405020304" pitchFamily="18" charset="0"/>
              </a:rPr>
              <a:t>partners spread across the globe. </a:t>
            </a:r>
            <a:endParaRPr lang="en-US" dirty="0" smtClean="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They </a:t>
            </a:r>
            <a:r>
              <a:rPr lang="en-US" dirty="0">
                <a:latin typeface="Times New Roman" panose="02020603050405020304" pitchFamily="18" charset="0"/>
                <a:cs typeface="Times New Roman" panose="02020603050405020304" pitchFamily="18" charset="0"/>
              </a:rPr>
              <a:t>must also deal with different regulatory environments, currency fluctuations, and </a:t>
            </a:r>
            <a:r>
              <a:rPr lang="en-US" dirty="0" smtClean="0">
                <a:latin typeface="Times New Roman" panose="02020603050405020304" pitchFamily="18" charset="0"/>
                <a:cs typeface="Times New Roman" panose="02020603050405020304" pitchFamily="18" charset="0"/>
              </a:rPr>
              <a:t>logistics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challenges</a:t>
            </a:r>
            <a:r>
              <a:rPr lang="en-US" dirty="0">
                <a:latin typeface="Times New Roman" panose="02020603050405020304" pitchFamily="18" charset="0"/>
                <a:cs typeface="Times New Roman" panose="02020603050405020304" pitchFamily="18" charset="0"/>
              </a:rPr>
              <a:t>.</a:t>
            </a:r>
          </a:p>
          <a:p>
            <a:pPr marL="0" indent="0">
              <a:buNone/>
            </a:pPr>
            <a:endParaRPr lang="en-US" dirty="0"/>
          </a:p>
        </p:txBody>
      </p:sp>
    </p:spTree>
    <p:extLst>
      <p:ext uri="{BB962C8B-B14F-4D97-AF65-F5344CB8AC3E}">
        <p14:creationId xmlns:p14="http://schemas.microsoft.com/office/powerpoint/2010/main" val="1873356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endParaRPr lang="en-US" dirty="0"/>
          </a:p>
          <a:p>
            <a:endParaRPr lang="en-US" dirty="0" smtClean="0"/>
          </a:p>
          <a:p>
            <a:endParaRPr lang="en-US" dirty="0"/>
          </a:p>
          <a:p>
            <a:r>
              <a:rPr lang="en-US" dirty="0" smtClean="0">
                <a:latin typeface="Times New Roman" panose="02020603050405020304" pitchFamily="18" charset="0"/>
                <a:cs typeface="Times New Roman" panose="02020603050405020304" pitchFamily="18" charset="0"/>
              </a:rPr>
              <a:t>Despite </a:t>
            </a:r>
            <a:r>
              <a:rPr lang="en-US" dirty="0">
                <a:latin typeface="Times New Roman" panose="02020603050405020304" pitchFamily="18" charset="0"/>
                <a:cs typeface="Times New Roman" panose="02020603050405020304" pitchFamily="18" charset="0"/>
              </a:rPr>
              <a:t>the challenges, global supply </a:t>
            </a:r>
            <a:r>
              <a:rPr lang="en-US" dirty="0" smtClean="0">
                <a:latin typeface="Times New Roman" panose="02020603050405020304" pitchFamily="18" charset="0"/>
                <a:cs typeface="Times New Roman" panose="02020603050405020304" pitchFamily="18" charset="0"/>
              </a:rPr>
              <a:t>chains</a:t>
            </a:r>
            <a:r>
              <a:rPr lang="en-US" dirty="0">
                <a:latin typeface="Times New Roman" panose="02020603050405020304" pitchFamily="18" charset="0"/>
                <a:cs typeface="Times New Roman" panose="02020603050405020304" pitchFamily="18" charset="0"/>
              </a:rPr>
              <a:t> </a:t>
            </a:r>
            <a:r>
              <a:rPr lang="en-US" dirty="0" smtClean="0">
                <a:latin typeface="Times New Roman" panose="02020603050405020304" pitchFamily="18" charset="0"/>
                <a:cs typeface="Times New Roman" panose="02020603050405020304" pitchFamily="18" charset="0"/>
              </a:rPr>
              <a:t>offer </a:t>
            </a:r>
            <a:r>
              <a:rPr lang="en-US" dirty="0">
                <a:latin typeface="Times New Roman" panose="02020603050405020304" pitchFamily="18" charset="0"/>
                <a:cs typeface="Times New Roman" panose="02020603050405020304" pitchFamily="18" charset="0"/>
              </a:rPr>
              <a:t>many benefits. They allow companies to source </a:t>
            </a:r>
            <a:r>
              <a:rPr lang="en-US" dirty="0" smtClean="0">
                <a:latin typeface="Times New Roman" panose="02020603050405020304" pitchFamily="18" charset="0"/>
                <a:cs typeface="Times New Roman" panose="02020603050405020304" pitchFamily="18" charset="0"/>
              </a:rPr>
              <a:t>materials </a:t>
            </a:r>
            <a:r>
              <a:rPr lang="en-US" dirty="0">
                <a:latin typeface="Times New Roman" panose="02020603050405020304" pitchFamily="18" charset="0"/>
                <a:cs typeface="Times New Roman" panose="02020603050405020304" pitchFamily="18" charset="0"/>
              </a:rPr>
              <a:t> and products from around the world, access new markets, and improve their competitiveness</a:t>
            </a:r>
          </a:p>
        </p:txBody>
      </p:sp>
    </p:spTree>
    <p:extLst>
      <p:ext uri="{BB962C8B-B14F-4D97-AF65-F5344CB8AC3E}">
        <p14:creationId xmlns:p14="http://schemas.microsoft.com/office/powerpoint/2010/main" val="26515744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endParaRPr lang="en-US" dirty="0" smtClean="0"/>
          </a:p>
          <a:p>
            <a:pPr marL="0" indent="0">
              <a:buNone/>
            </a:pPr>
            <a:r>
              <a:rPr lang="en-US" b="1" dirty="0" smtClean="0"/>
              <a:t>	</a:t>
            </a:r>
            <a:r>
              <a:rPr lang="en-US" b="1" dirty="0" smtClean="0">
                <a:latin typeface="Times New Roman" panose="02020603050405020304" pitchFamily="18" charset="0"/>
                <a:cs typeface="Times New Roman" panose="02020603050405020304" pitchFamily="18" charset="0"/>
              </a:rPr>
              <a:t>Global </a:t>
            </a:r>
            <a:r>
              <a:rPr lang="en-US" b="1" dirty="0">
                <a:latin typeface="Times New Roman" panose="02020603050405020304" pitchFamily="18" charset="0"/>
                <a:cs typeface="Times New Roman" panose="02020603050405020304" pitchFamily="18" charset="0"/>
              </a:rPr>
              <a:t>supply chain </a:t>
            </a:r>
            <a:r>
              <a:rPr lang="en-US" b="1" dirty="0" smtClean="0">
                <a:latin typeface="Times New Roman" panose="02020603050405020304" pitchFamily="18" charset="0"/>
                <a:cs typeface="Times New Roman" panose="02020603050405020304" pitchFamily="18" charset="0"/>
              </a:rPr>
              <a:t>strategy:</a:t>
            </a:r>
          </a:p>
          <a:p>
            <a:pPr marL="0" indent="0">
              <a:buNone/>
            </a:pPr>
            <a:endParaRPr lang="en-US" b="1"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a:t>
            </a:r>
            <a:r>
              <a:rPr lang="en-US" dirty="0">
                <a:latin typeface="Times New Roman" panose="02020603050405020304" pitchFamily="18" charset="0"/>
                <a:cs typeface="Times New Roman" panose="02020603050405020304" pitchFamily="18" charset="0"/>
              </a:rPr>
              <a:t> </a:t>
            </a:r>
            <a:r>
              <a:rPr lang="en-US" b="1" dirty="0">
                <a:latin typeface="Times New Roman" panose="02020603050405020304" pitchFamily="18" charset="0"/>
                <a:cs typeface="Times New Roman" panose="02020603050405020304" pitchFamily="18" charset="0"/>
              </a:rPr>
              <a:t>global supply chain strategy</a:t>
            </a:r>
            <a:r>
              <a:rPr lang="en-US" dirty="0">
                <a:latin typeface="Times New Roman" panose="02020603050405020304" pitchFamily="18" charset="0"/>
                <a:cs typeface="Times New Roman" panose="02020603050405020304" pitchFamily="18" charset="0"/>
              </a:rPr>
              <a:t> is a comprehensive plan that guides an organization’s international business operations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solidFill>
                  <a:srgbClr val="FF0000"/>
                </a:solidFill>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It involves making strategic decisions about where to source materials, where to manufacture products, and how to distribute products to customers around the world</a:t>
            </a:r>
            <a:r>
              <a:rPr lang="en-US" i="1" dirty="0" smtClean="0">
                <a:solidFill>
                  <a:srgbClr val="FF0000"/>
                </a:solidFill>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i="1" dirty="0" smtClean="0">
                <a:solidFill>
                  <a:srgbClr val="FF0000"/>
                </a:solidFill>
                <a:latin typeface="Times New Roman" panose="02020603050405020304" pitchFamily="18" charset="0"/>
                <a:cs typeface="Times New Roman" panose="02020603050405020304" pitchFamily="18" charset="0"/>
              </a:rPr>
              <a:t> </a:t>
            </a:r>
            <a:r>
              <a:rPr lang="en-US" i="1" dirty="0">
                <a:solidFill>
                  <a:srgbClr val="FF0000"/>
                </a:solidFill>
                <a:latin typeface="Times New Roman" panose="02020603050405020304" pitchFamily="18" charset="0"/>
                <a:cs typeface="Times New Roman" panose="02020603050405020304" pitchFamily="18" charset="0"/>
              </a:rPr>
              <a:t>These decisions are influenced by a variety of factors, including cost considerations, market access, trade regulations, and risk management</a:t>
            </a:r>
            <a:r>
              <a:rPr lang="en-US" i="1" dirty="0" smtClean="0">
                <a:solidFill>
                  <a:srgbClr val="FF0000"/>
                </a:solidFill>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3017006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The </a:t>
            </a:r>
            <a:r>
              <a:rPr lang="en-US" dirty="0">
                <a:latin typeface="Times New Roman" panose="02020603050405020304" pitchFamily="18" charset="0"/>
                <a:cs typeface="Times New Roman" panose="02020603050405020304" pitchFamily="18" charset="0"/>
              </a:rPr>
              <a:t>primary reasons businesses expand their operations globally is to take advantage of cost differentials.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For </a:t>
            </a:r>
            <a:r>
              <a:rPr lang="en-US" dirty="0">
                <a:latin typeface="Times New Roman" panose="02020603050405020304" pitchFamily="18" charset="0"/>
                <a:cs typeface="Times New Roman" panose="02020603050405020304" pitchFamily="18" charset="0"/>
              </a:rPr>
              <a:t>example, Apple Inc. sources components for its products from various countries around the world, including China, Japan, and South Korea, where the cost of production is relatively low</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However, these cost advantages must be balanced against other factors, such as transportation costs, import/export duties, and the risk of supply disruptions.</a:t>
            </a:r>
          </a:p>
          <a:p>
            <a:pPr>
              <a:buFont typeface="Wingdings" panose="05000000000000000000" pitchFamily="2" charset="2"/>
              <a:buChar char="Ø"/>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054060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endParaRPr lang="en-US" dirty="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Another </a:t>
            </a:r>
            <a:r>
              <a:rPr lang="en-US" dirty="0">
                <a:latin typeface="Times New Roman" panose="02020603050405020304" pitchFamily="18" charset="0"/>
                <a:cs typeface="Times New Roman" panose="02020603050405020304" pitchFamily="18" charset="0"/>
              </a:rPr>
              <a:t>key consideration in global supply chain strategy is market access. Businesses often establish operations in specific countries to better serve those markets</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For instance, Toyota, the Japanese automobile manufacturer, has production facilities in various parts of the world, including North America, Europe, and Asia</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Being closer to customers reduces delivery times and costs, improves customer service, and increases market share</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It can also help businesses to better understand local customer needs and preferences, enabling them to tailor their products and services accordingly.</a:t>
            </a:r>
          </a:p>
        </p:txBody>
      </p:sp>
    </p:spTree>
    <p:extLst>
      <p:ext uri="{BB962C8B-B14F-4D97-AF65-F5344CB8AC3E}">
        <p14:creationId xmlns:p14="http://schemas.microsoft.com/office/powerpoint/2010/main" val="22573694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Managing </a:t>
            </a:r>
            <a:r>
              <a:rPr lang="en-US" dirty="0">
                <a:latin typeface="Times New Roman" panose="02020603050405020304" pitchFamily="18" charset="0"/>
                <a:cs typeface="Times New Roman" panose="02020603050405020304" pitchFamily="18" charset="0"/>
              </a:rPr>
              <a:t>risk is a critical aspect of global supply chain strategy. Risks can arise from a variety of sources, including political instability, natural disasters, currency fluctuations, and supply disruptions. </a:t>
            </a: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endParaRPr lang="en-US" dirty="0" smtClean="0">
              <a:latin typeface="Times New Roman" panose="02020603050405020304" pitchFamily="18" charset="0"/>
              <a:cs typeface="Times New Roman" panose="02020603050405020304" pitchFamily="18" charset="0"/>
            </a:endParaRP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Finally</a:t>
            </a:r>
            <a:r>
              <a:rPr lang="en-US" dirty="0">
                <a:latin typeface="Times New Roman" panose="02020603050405020304" pitchFamily="18" charset="0"/>
                <a:cs typeface="Times New Roman" panose="02020603050405020304" pitchFamily="18" charset="0"/>
              </a:rPr>
              <a:t>, cultural considerations play a crucial role in global supply chain management</a:t>
            </a:r>
            <a:r>
              <a:rPr lang="en-US" dirty="0" smtClean="0">
                <a:latin typeface="Times New Roman" panose="02020603050405020304" pitchFamily="18" charset="0"/>
                <a:cs typeface="Times New Roman" panose="02020603050405020304" pitchFamily="18" charset="0"/>
              </a:rPr>
              <a:t>.</a:t>
            </a:r>
          </a:p>
          <a:p>
            <a:pPr>
              <a:buFont typeface="Wingdings" panose="05000000000000000000" pitchFamily="2" charset="2"/>
              <a:buChar char="Ø"/>
            </a:pPr>
            <a:r>
              <a:rPr lang="en-US" dirty="0" smtClean="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Understanding and respecting cultural differences can help to build strong relationships with international partners, employees, and customers. It can also help businesses to navigate local business practices and regulations more effectively.</a:t>
            </a:r>
          </a:p>
          <a:p>
            <a:pPr marL="0" indent="0">
              <a:buNone/>
            </a:pPr>
            <a:endParaRPr lang="en-US" dirty="0"/>
          </a:p>
        </p:txBody>
      </p:sp>
    </p:spTree>
    <p:extLst>
      <p:ext uri="{BB962C8B-B14F-4D97-AF65-F5344CB8AC3E}">
        <p14:creationId xmlns:p14="http://schemas.microsoft.com/office/powerpoint/2010/main" val="59033362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marL="0" indent="0">
              <a:buNone/>
            </a:pPr>
            <a:endParaRPr lang="en-US" dirty="0" smtClean="0"/>
          </a:p>
          <a:p>
            <a:pPr marL="0" indent="0">
              <a:buNone/>
            </a:pPr>
            <a:r>
              <a:rPr lang="en-US" dirty="0" smtClean="0"/>
              <a:t>		</a:t>
            </a:r>
            <a:r>
              <a:rPr lang="en-US" b="1" dirty="0" smtClean="0">
                <a:latin typeface="Times New Roman" panose="02020603050405020304" pitchFamily="18" charset="0"/>
                <a:cs typeface="Times New Roman" panose="02020603050405020304" pitchFamily="18" charset="0"/>
              </a:rPr>
              <a:t>Challenges of global supply chain:</a:t>
            </a:r>
          </a:p>
          <a:p>
            <a:pPr marL="514350" indent="-514350">
              <a:buAutoNum type="arabicPeriod"/>
            </a:pPr>
            <a:r>
              <a:rPr lang="en-US" dirty="0" smtClean="0">
                <a:latin typeface="Times New Roman" panose="02020603050405020304" pitchFamily="18" charset="0"/>
                <a:cs typeface="Times New Roman" panose="02020603050405020304" pitchFamily="18" charset="0"/>
              </a:rPr>
              <a:t>Complex </a:t>
            </a:r>
            <a:r>
              <a:rPr lang="en-US" dirty="0">
                <a:latin typeface="Times New Roman" panose="02020603050405020304" pitchFamily="18" charset="0"/>
                <a:cs typeface="Times New Roman" panose="02020603050405020304" pitchFamily="18" charset="0"/>
              </a:rPr>
              <a:t>Supply Chain </a:t>
            </a:r>
            <a:r>
              <a:rPr lang="en-US" dirty="0" smtClean="0">
                <a:latin typeface="Times New Roman" panose="02020603050405020304" pitchFamily="18" charset="0"/>
                <a:cs typeface="Times New Roman" panose="02020603050405020304" pitchFamily="18" charset="0"/>
              </a:rPr>
              <a:t>Networks</a:t>
            </a:r>
          </a:p>
          <a:p>
            <a:pPr marL="514350" indent="-514350">
              <a:buAutoNum type="arabicPeriod"/>
            </a:pPr>
            <a:r>
              <a:rPr lang="en-US" dirty="0">
                <a:latin typeface="Times New Roman" panose="02020603050405020304" pitchFamily="18" charset="0"/>
                <a:cs typeface="Times New Roman" panose="02020603050405020304" pitchFamily="18" charset="0"/>
              </a:rPr>
              <a:t>Increased Risk </a:t>
            </a:r>
            <a:r>
              <a:rPr lang="en-US" dirty="0" smtClean="0">
                <a:latin typeface="Times New Roman" panose="02020603050405020304" pitchFamily="18" charset="0"/>
                <a:cs typeface="Times New Roman" panose="02020603050405020304" pitchFamily="18" charset="0"/>
              </a:rPr>
              <a:t>Exposure</a:t>
            </a:r>
          </a:p>
          <a:p>
            <a:pPr marL="514350" indent="-514350">
              <a:buAutoNum type="arabicPeriod"/>
            </a:pPr>
            <a:r>
              <a:rPr lang="en-US" dirty="0">
                <a:latin typeface="Times New Roman" panose="02020603050405020304" pitchFamily="18" charset="0"/>
                <a:cs typeface="Times New Roman" panose="02020603050405020304" pitchFamily="18" charset="0"/>
              </a:rPr>
              <a:t>Regulatory and Compliance </a:t>
            </a:r>
            <a:r>
              <a:rPr lang="en-US" dirty="0" smtClean="0">
                <a:latin typeface="Times New Roman" panose="02020603050405020304" pitchFamily="18" charset="0"/>
                <a:cs typeface="Times New Roman" panose="02020603050405020304" pitchFamily="18" charset="0"/>
              </a:rPr>
              <a:t>Issues</a:t>
            </a:r>
          </a:p>
          <a:p>
            <a:pPr marL="514350" indent="-514350">
              <a:buAutoNum type="arabicPeriod"/>
            </a:pPr>
            <a:r>
              <a:rPr lang="en-US" dirty="0">
                <a:latin typeface="Times New Roman" panose="02020603050405020304" pitchFamily="18" charset="0"/>
                <a:cs typeface="Times New Roman" panose="02020603050405020304" pitchFamily="18" charset="0"/>
              </a:rPr>
              <a:t>Cultural and Language </a:t>
            </a:r>
            <a:r>
              <a:rPr lang="en-US" dirty="0" smtClean="0">
                <a:latin typeface="Times New Roman" panose="02020603050405020304" pitchFamily="18" charset="0"/>
                <a:cs typeface="Times New Roman" panose="02020603050405020304" pitchFamily="18" charset="0"/>
              </a:rPr>
              <a:t>Barriers</a:t>
            </a:r>
          </a:p>
          <a:p>
            <a:pPr marL="514350" indent="-514350">
              <a:buAutoNum type="arabicPeriod"/>
            </a:pPr>
            <a:r>
              <a:rPr lang="en-US" dirty="0">
                <a:latin typeface="Times New Roman" panose="02020603050405020304" pitchFamily="18" charset="0"/>
                <a:cs typeface="Times New Roman" panose="02020603050405020304" pitchFamily="18" charset="0"/>
              </a:rPr>
              <a:t>Transportation and Logistics </a:t>
            </a:r>
            <a:r>
              <a:rPr lang="en-US" dirty="0" smtClean="0">
                <a:latin typeface="Times New Roman" panose="02020603050405020304" pitchFamily="18" charset="0"/>
                <a:cs typeface="Times New Roman" panose="02020603050405020304" pitchFamily="18" charset="0"/>
              </a:rPr>
              <a:t>Complexity</a:t>
            </a:r>
          </a:p>
          <a:p>
            <a:pPr marL="514350" indent="-514350">
              <a:buAutoNum type="arabicPeriod"/>
            </a:pPr>
            <a:r>
              <a:rPr lang="en-US" dirty="0">
                <a:latin typeface="Times New Roman" panose="02020603050405020304" pitchFamily="18" charset="0"/>
                <a:cs typeface="Times New Roman" panose="02020603050405020304" pitchFamily="18" charset="0"/>
              </a:rPr>
              <a:t>Inventory </a:t>
            </a:r>
            <a:r>
              <a:rPr lang="en-US" dirty="0" smtClean="0">
                <a:latin typeface="Times New Roman" panose="02020603050405020304" pitchFamily="18" charset="0"/>
                <a:cs typeface="Times New Roman" panose="02020603050405020304" pitchFamily="18" charset="0"/>
              </a:rPr>
              <a:t>Management</a:t>
            </a:r>
          </a:p>
          <a:p>
            <a:pPr marL="514350" indent="-514350">
              <a:buAutoNum type="arabicPeriod"/>
            </a:pPr>
            <a:r>
              <a:rPr lang="en-US" dirty="0">
                <a:latin typeface="Times New Roman" panose="02020603050405020304" pitchFamily="18" charset="0"/>
                <a:cs typeface="Times New Roman" panose="02020603050405020304" pitchFamily="18" charset="0"/>
              </a:rPr>
              <a:t>Security and Intellectual Property </a:t>
            </a:r>
            <a:r>
              <a:rPr lang="en-US" dirty="0" smtClean="0">
                <a:latin typeface="Times New Roman" panose="02020603050405020304" pitchFamily="18" charset="0"/>
                <a:cs typeface="Times New Roman" panose="02020603050405020304" pitchFamily="18" charset="0"/>
              </a:rPr>
              <a:t>Concerns</a:t>
            </a:r>
          </a:p>
          <a:p>
            <a:pPr marL="514350" indent="-514350">
              <a:buAutoNum type="arabicPeriod"/>
            </a:pPr>
            <a:r>
              <a:rPr lang="en-US" dirty="0">
                <a:latin typeface="Times New Roman" panose="02020603050405020304" pitchFamily="18" charset="0"/>
                <a:cs typeface="Times New Roman" panose="02020603050405020304" pitchFamily="18" charset="0"/>
              </a:rPr>
              <a:t>Environmental and Social </a:t>
            </a:r>
            <a:r>
              <a:rPr lang="en-US" dirty="0" smtClean="0">
                <a:latin typeface="Times New Roman" panose="02020603050405020304" pitchFamily="18" charset="0"/>
                <a:cs typeface="Times New Roman" panose="02020603050405020304" pitchFamily="18" charset="0"/>
              </a:rPr>
              <a:t>Responsibility</a:t>
            </a:r>
          </a:p>
          <a:p>
            <a:pPr marL="514350" indent="-514350">
              <a:buAutoNum type="arabicPeriod"/>
            </a:pPr>
            <a:r>
              <a:rPr lang="en-US" dirty="0">
                <a:latin typeface="Times New Roman" panose="02020603050405020304" pitchFamily="18" charset="0"/>
                <a:cs typeface="Times New Roman" panose="02020603050405020304" pitchFamily="18" charset="0"/>
              </a:rPr>
              <a:t>Exchange Rate Fluctuations and Financial </a:t>
            </a:r>
            <a:r>
              <a:rPr lang="en-US" dirty="0" smtClean="0">
                <a:latin typeface="Times New Roman" panose="02020603050405020304" pitchFamily="18" charset="0"/>
                <a:cs typeface="Times New Roman" panose="02020603050405020304" pitchFamily="18" charset="0"/>
              </a:rPr>
              <a:t>Risks</a:t>
            </a:r>
          </a:p>
          <a:p>
            <a:pPr marL="514350" indent="-514350">
              <a:buAutoNum type="arabicPeriod"/>
            </a:pPr>
            <a:r>
              <a:rPr lang="en-US" dirty="0">
                <a:latin typeface="Times New Roman" panose="02020603050405020304" pitchFamily="18" charset="0"/>
                <a:cs typeface="Times New Roman" panose="02020603050405020304" pitchFamily="18" charset="0"/>
              </a:rPr>
              <a:t>Talent and Skill Shortages</a:t>
            </a:r>
            <a:endParaRPr lang="en-US" dirty="0" smtClean="0">
              <a:latin typeface="Times New Roman" panose="02020603050405020304" pitchFamily="18" charset="0"/>
              <a:cs typeface="Times New Roman" panose="02020603050405020304" pitchFamily="18" charset="0"/>
            </a:endParaRPr>
          </a:p>
          <a:p>
            <a:pPr marL="514350" indent="-514350">
              <a:buAutoNum type="arabicPeriod"/>
            </a:pPr>
            <a:endParaRPr lang="en-US" b="1" dirty="0" smtClean="0">
              <a:latin typeface="Times New Roman" panose="02020603050405020304" pitchFamily="18" charset="0"/>
              <a:cs typeface="Times New Roman" panose="02020603050405020304" pitchFamily="18" charset="0"/>
            </a:endParaRPr>
          </a:p>
          <a:p>
            <a:pPr marL="514350" indent="-514350">
              <a:buAutoNum type="arabicPeriod"/>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31641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0" y="0"/>
            <a:ext cx="9144000" cy="6858000"/>
          </a:xfrm>
        </p:spPr>
        <p:txBody>
          <a:bodyPr/>
          <a:lstStyle/>
          <a:p>
            <a:pPr fontAlgn="auto"/>
            <a:r>
              <a:rPr lang="en-US" b="1" dirty="0" smtClean="0">
                <a:latin typeface="Times New Roman" panose="02020603050405020304" pitchFamily="18" charset="0"/>
                <a:cs typeface="Times New Roman" panose="02020603050405020304" pitchFamily="18" charset="0"/>
              </a:rPr>
              <a:t>Complex </a:t>
            </a:r>
            <a:r>
              <a:rPr lang="en-US" b="1" dirty="0">
                <a:latin typeface="Times New Roman" panose="02020603050405020304" pitchFamily="18" charset="0"/>
                <a:cs typeface="Times New Roman" panose="02020603050405020304" pitchFamily="18" charset="0"/>
              </a:rPr>
              <a:t>Supply Chain Networks: </a:t>
            </a:r>
            <a:r>
              <a:rPr lang="en-US" dirty="0">
                <a:latin typeface="Times New Roman" panose="02020603050405020304" pitchFamily="18" charset="0"/>
                <a:cs typeface="Times New Roman" panose="02020603050405020304" pitchFamily="18" charset="0"/>
              </a:rPr>
              <a:t>Globalization has led to the establishment of complex and geographically dispersed supply chain networks. Managing these intricate networks with multiple suppliers, manufacturers, and distributors spread across different countries can be challenging. Communication, coordination, and control become more difficult, requiring robust supply chain management practices and technologies.</a:t>
            </a:r>
          </a:p>
          <a:p>
            <a:pPr fontAlgn="auto"/>
            <a:r>
              <a:rPr lang="en-US" b="1" dirty="0">
                <a:latin typeface="Times New Roman" panose="02020603050405020304" pitchFamily="18" charset="0"/>
                <a:cs typeface="Times New Roman" panose="02020603050405020304" pitchFamily="18" charset="0"/>
              </a:rPr>
              <a:t>Increased Risk Exposure: </a:t>
            </a:r>
            <a:r>
              <a:rPr lang="en-US" dirty="0">
                <a:latin typeface="Times New Roman" panose="02020603050405020304" pitchFamily="18" charset="0"/>
                <a:cs typeface="Times New Roman" panose="02020603050405020304" pitchFamily="18" charset="0"/>
              </a:rPr>
              <a:t>Global supply chains are susceptible to various risks, including geopolitical instability, natural disasters, trade conflicts, and economic downturns in different regions. Disruptions in one part of the world can have cascading effects throughout the supply chain, leading to delays, shortages, and increased costs. Supply chain managers must develop risk mitigation strategies to enhance resilience and responsiveness.</a:t>
            </a:r>
          </a:p>
          <a:p>
            <a:pPr marL="0" indent="0">
              <a:buNone/>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6886092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Flow">
  <a:themeElements>
    <a:clrScheme name="Flow">
      <a:dk1>
        <a:sysClr val="windowText" lastClr="000000"/>
      </a:dk1>
      <a:lt1>
        <a:sysClr val="window" lastClr="FFFFFF"/>
      </a:lt1>
      <a:dk2>
        <a:srgbClr val="04617B"/>
      </a:dk2>
      <a:lt2>
        <a:srgbClr val="DBF5F9"/>
      </a:lt2>
      <a:accent1>
        <a:srgbClr val="0F6FC6"/>
      </a:accent1>
      <a:accent2>
        <a:srgbClr val="009DD9"/>
      </a:accent2>
      <a:accent3>
        <a:srgbClr val="0BD0D9"/>
      </a:accent3>
      <a:accent4>
        <a:srgbClr val="10CF9B"/>
      </a:accent4>
      <a:accent5>
        <a:srgbClr val="7CCA62"/>
      </a:accent5>
      <a:accent6>
        <a:srgbClr val="A5C249"/>
      </a:accent6>
      <a:hlink>
        <a:srgbClr val="E2D700"/>
      </a:hlink>
      <a:folHlink>
        <a:srgbClr val="85DFD0"/>
      </a:folHlink>
    </a:clrScheme>
    <a:fontScheme name="Flow">
      <a:majorFont>
        <a:latin typeface="Calibri"/>
        <a:ea typeface=""/>
        <a:cs typeface=""/>
        <a:font script="Jpan" typeface="ＭＳ Ｐゴシック"/>
        <a:font script="Hang" typeface="HY중고딕"/>
        <a:font script="Hans" typeface="隶书"/>
        <a:font script="Hant" typeface="微軟正黑體"/>
        <a:font script="Arab" typeface="Traditional Arabic"/>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Constantia"/>
        <a:ea typeface=""/>
        <a:cs typeface=""/>
        <a:font script="Jpan" typeface="HGP明朝E"/>
        <a:font script="Hang" typeface="HY신명조"/>
        <a:font script="Hans" typeface="宋体"/>
        <a:font script="Hant" typeface="新細明體"/>
        <a:font script="Arab" typeface="Majalla UI"/>
        <a:font script="Hebr" typeface="David"/>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inorFont>
    </a:fontScheme>
    <a:fmtScheme name="Flow">
      <a:fillStyleLst>
        <a:solidFill>
          <a:schemeClr val="phClr"/>
        </a:solidFill>
        <a:gradFill rotWithShape="1">
          <a:gsLst>
            <a:gs pos="0">
              <a:schemeClr val="phClr">
                <a:tint val="70000"/>
                <a:satMod val="130000"/>
              </a:schemeClr>
            </a:gs>
            <a:gs pos="43000">
              <a:schemeClr val="phClr">
                <a:tint val="44000"/>
                <a:satMod val="165000"/>
              </a:schemeClr>
            </a:gs>
            <a:gs pos="93000">
              <a:schemeClr val="phClr">
                <a:tint val="15000"/>
                <a:satMod val="165000"/>
              </a:schemeClr>
            </a:gs>
            <a:gs pos="100000">
              <a:schemeClr val="phClr">
                <a:tint val="5000"/>
                <a:satMod val="250000"/>
              </a:schemeClr>
            </a:gs>
          </a:gsLst>
          <a:path path="circle">
            <a:fillToRect l="50000" t="130000" r="50000" b="-30000"/>
          </a:path>
        </a:gradFill>
        <a:gradFill rotWithShape="1">
          <a:gsLst>
            <a:gs pos="0">
              <a:schemeClr val="phClr">
                <a:tint val="98000"/>
                <a:shade val="25000"/>
                <a:satMod val="250000"/>
              </a:schemeClr>
            </a:gs>
            <a:gs pos="68000">
              <a:schemeClr val="phClr">
                <a:tint val="86000"/>
                <a:satMod val="115000"/>
              </a:schemeClr>
            </a:gs>
            <a:gs pos="100000">
              <a:schemeClr val="phClr">
                <a:tint val="50000"/>
                <a:satMod val="150000"/>
              </a:schemeClr>
            </a:gs>
          </a:gsLst>
          <a:path path="circle">
            <a:fillToRect l="50000" t="130000" r="50000" b="-30000"/>
          </a:path>
        </a:gradFill>
      </a:fillStyleLst>
      <a:lnStyleLst>
        <a:ln w="9525" cap="flat" cmpd="sng" algn="ctr">
          <a:solidFill>
            <a:schemeClr val="phClr">
              <a:shade val="50000"/>
              <a:satMod val="103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effectStyle>
        <a:effectStyle>
          <a:effectLst>
            <a:outerShdw blurRad="57150" dist="38100" dir="5400000" algn="ctr" rotWithShape="0">
              <a:schemeClr val="phClr">
                <a:shade val="9000"/>
                <a:satMod val="105000"/>
                <a:alpha val="48000"/>
              </a:schemeClr>
            </a:outerShdw>
          </a:effectLst>
          <a:scene3d>
            <a:camera prst="orthographicFront" fov="0">
              <a:rot lat="0" lon="0" rev="0"/>
            </a:camera>
            <a:lightRig rig="glow" dir="tl">
              <a:rot lat="0" lon="0" rev="900000"/>
            </a:lightRig>
          </a:scene3d>
          <a:sp3d prstMaterial="powder">
            <a:bevelT w="25400" h="38100"/>
          </a:sp3d>
        </a:effectStyle>
      </a:effectStyleLst>
      <a:bgFillStyleLst>
        <a:solidFill>
          <a:schemeClr val="phClr"/>
        </a:solidFill>
        <a:gradFill rotWithShape="1">
          <a:gsLst>
            <a:gs pos="0">
              <a:schemeClr val="phClr">
                <a:tint val="80000"/>
                <a:satMod val="400000"/>
              </a:schemeClr>
            </a:gs>
            <a:gs pos="25000">
              <a:schemeClr val="phClr">
                <a:tint val="83000"/>
                <a:satMod val="320000"/>
              </a:schemeClr>
            </a:gs>
            <a:gs pos="100000">
              <a:schemeClr val="phClr">
                <a:shade val="15000"/>
                <a:satMod val="320000"/>
              </a:schemeClr>
            </a:gs>
          </a:gsLst>
          <a:path path="circle">
            <a:fillToRect l="10000" t="110000" r="10000" b="100000"/>
          </a:path>
        </a:gradFill>
        <a:blipFill>
          <a:blip xmlns:r="http://schemas.openxmlformats.org/officeDocument/2006/relationships" r:embed="rId1">
            <a:duotone>
              <a:schemeClr val="phClr">
                <a:shade val="90000"/>
                <a:satMod val="150000"/>
              </a:schemeClr>
              <a:schemeClr val="phClr">
                <a:tint val="88000"/>
                <a:satMod val="150000"/>
              </a:schemeClr>
            </a:duotone>
          </a:blip>
          <a:tile tx="0" ty="0" sx="65000" sy="65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Organic</Template>
  <TotalTime>1686</TotalTime>
  <Words>847</Words>
  <Application>Microsoft Office PowerPoint</Application>
  <PresentationFormat>On-screen Show (4:3)</PresentationFormat>
  <Paragraphs>101</Paragraphs>
  <Slides>19</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Constantia</vt:lpstr>
      <vt:lpstr>Times New Roman</vt:lpstr>
      <vt:lpstr>Wingdings</vt:lpstr>
      <vt:lpstr>Wingdings 2</vt:lpstr>
      <vt:lpstr>Flow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deep</dc:creator>
  <cp:lastModifiedBy>deep</cp:lastModifiedBy>
  <cp:revision>250</cp:revision>
  <dcterms:created xsi:type="dcterms:W3CDTF">2020-08-19T11:35:58Z</dcterms:created>
  <dcterms:modified xsi:type="dcterms:W3CDTF">2024-04-18T12:46:47Z</dcterms:modified>
</cp:coreProperties>
</file>