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mo" panose="020B0604020202020204" charset="0"/>
      <p:regular r:id="rId16"/>
    </p:embeddedFont>
    <p:embeddedFont>
      <p:font typeface="Arimo Bold" panose="020B0604020202020204" charset="0"/>
      <p:regular r:id="rId17"/>
    </p:embeddedFont>
    <p:embeddedFont>
      <p:font typeface="Helios Extended" panose="020B0604020202020204" charset="0"/>
      <p:regular r:id="rId18"/>
    </p:embeddedFont>
    <p:embeddedFont>
      <p:font typeface="Helios Extended Bold" panose="020B0604020202020204" charset="0"/>
      <p:regular r:id="rId19"/>
    </p:embeddedFont>
    <p:embeddedFont>
      <p:font typeface="Montserrat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rofile.php?id=100057122903053" TargetMode="External"/><Relationship Id="rId13" Type="http://schemas.openxmlformats.org/officeDocument/2006/relationships/hyperlink" Target="https://www.facebook.com/AlwassJobsPokharaNepa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www.facebook.com/profile.php?id=100089590690718" TargetMode="External"/><Relationship Id="rId12" Type="http://schemas.openxmlformats.org/officeDocument/2006/relationships/hyperlink" Target="https://www.facebook.com/profile.php?id=6157391964011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profile.php?id=61573459941646" TargetMode="External"/><Relationship Id="rId11" Type="http://schemas.openxmlformats.org/officeDocument/2006/relationships/hyperlink" Target="https://www.facebook.com/profile.php?id=61573129034700" TargetMode="External"/><Relationship Id="rId5" Type="http://schemas.openxmlformats.org/officeDocument/2006/relationships/image" Target="../media/image3.svg"/><Relationship Id="rId10" Type="http://schemas.openxmlformats.org/officeDocument/2006/relationships/hyperlink" Target="https://www.facebook.com/profile.php?id=61558865505944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facebook.com/profile.php?id=61557681395000" TargetMode="External"/><Relationship Id="rId14" Type="http://schemas.openxmlformats.org/officeDocument/2006/relationships/hyperlink" Target="https://www.facebook.com/profile.php?id=6157315995202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7847" y="3236372"/>
            <a:ext cx="13395989" cy="378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12"/>
              </a:lnSpc>
              <a:spcBef>
                <a:spcPct val="0"/>
              </a:spcBef>
            </a:pPr>
            <a:r>
              <a:rPr lang="en-US" sz="10866" b="1">
                <a:solidFill>
                  <a:srgbClr val="1E5A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DIGITAL MARKETING</a:t>
            </a:r>
          </a:p>
        </p:txBody>
      </p:sp>
      <p:sp>
        <p:nvSpPr>
          <p:cNvPr id="3" name="Freeform 3"/>
          <p:cNvSpPr/>
          <p:nvPr/>
        </p:nvSpPr>
        <p:spPr>
          <a:xfrm>
            <a:off x="1372539" y="6598048"/>
            <a:ext cx="15886761" cy="2945197"/>
          </a:xfrm>
          <a:custGeom>
            <a:avLst/>
            <a:gdLst/>
            <a:ahLst/>
            <a:cxnLst/>
            <a:rect l="l" t="t" r="r" b="b"/>
            <a:pathLst>
              <a:path w="15886761" h="2945197">
                <a:moveTo>
                  <a:pt x="0" y="0"/>
                </a:moveTo>
                <a:lnTo>
                  <a:pt x="15886761" y="0"/>
                </a:lnTo>
                <a:lnTo>
                  <a:pt x="15886761" y="2945197"/>
                </a:lnTo>
                <a:lnTo>
                  <a:pt x="0" y="294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8367" r="-8367" b="-1176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48854" y="9134138"/>
            <a:ext cx="10952616" cy="713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8"/>
              </a:lnSpc>
              <a:spcBef>
                <a:spcPct val="0"/>
              </a:spcBef>
            </a:pPr>
            <a:r>
              <a:rPr lang="en-US" sz="4013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PRESENTED BY: RABINDRA ACHARYA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2384" y="390956"/>
            <a:ext cx="16686916" cy="2755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84"/>
              </a:lnSpc>
              <a:spcBef>
                <a:spcPct val="0"/>
              </a:spcBef>
            </a:pPr>
            <a:r>
              <a:rPr lang="en-US" sz="7774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MY 3-MONTH INTERNSHIP EXPERIENCE IN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882771" y="7562209"/>
            <a:ext cx="22053542" cy="1696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1"/>
              </a:lnSpc>
              <a:spcBef>
                <a:spcPct val="0"/>
              </a:spcBef>
            </a:pPr>
            <a:r>
              <a:rPr lang="en-US" sz="430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Internship Period: December 05, 2024 – April 10, 2025</a:t>
            </a:r>
          </a:p>
          <a:p>
            <a:pPr algn="ctr">
              <a:lnSpc>
                <a:spcPts val="7550"/>
              </a:lnSpc>
              <a:spcBef>
                <a:spcPct val="0"/>
              </a:spcBef>
            </a:pPr>
            <a:endParaRPr lang="en-US" sz="4308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2218" y="677030"/>
            <a:ext cx="15353404" cy="1574785"/>
            <a:chOff x="0" y="0"/>
            <a:chExt cx="4889631" cy="5015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631" cy="501525"/>
            </a:xfrm>
            <a:custGeom>
              <a:avLst/>
              <a:gdLst/>
              <a:ahLst/>
              <a:cxnLst/>
              <a:rect l="l" t="t" r="r" b="b"/>
              <a:pathLst>
                <a:path w="4889631" h="501525">
                  <a:moveTo>
                    <a:pt x="23700" y="0"/>
                  </a:moveTo>
                  <a:lnTo>
                    <a:pt x="4865931" y="0"/>
                  </a:lnTo>
                  <a:cubicBezTo>
                    <a:pt x="4879020" y="0"/>
                    <a:pt x="4889631" y="10611"/>
                    <a:pt x="4889631" y="23700"/>
                  </a:cubicBezTo>
                  <a:lnTo>
                    <a:pt x="4889631" y="477825"/>
                  </a:lnTo>
                  <a:cubicBezTo>
                    <a:pt x="4889631" y="490914"/>
                    <a:pt x="4879020" y="501525"/>
                    <a:pt x="4865931" y="501525"/>
                  </a:cubicBezTo>
                  <a:lnTo>
                    <a:pt x="23700" y="501525"/>
                  </a:lnTo>
                  <a:cubicBezTo>
                    <a:pt x="10611" y="501525"/>
                    <a:pt x="0" y="490914"/>
                    <a:pt x="0" y="477825"/>
                  </a:cubicBezTo>
                  <a:lnTo>
                    <a:pt x="0" y="23700"/>
                  </a:lnTo>
                  <a:cubicBezTo>
                    <a:pt x="0" y="10611"/>
                    <a:pt x="10611" y="0"/>
                    <a:pt x="237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89631" cy="54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66221" y="3411867"/>
            <a:ext cx="11959353" cy="4924761"/>
            <a:chOff x="0" y="0"/>
            <a:chExt cx="3149788" cy="12970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49788" cy="1297056"/>
            </a:xfrm>
            <a:custGeom>
              <a:avLst/>
              <a:gdLst/>
              <a:ahLst/>
              <a:cxnLst/>
              <a:rect l="l" t="t" r="r" b="b"/>
              <a:pathLst>
                <a:path w="3149788" h="1297056">
                  <a:moveTo>
                    <a:pt x="41431" y="0"/>
                  </a:moveTo>
                  <a:lnTo>
                    <a:pt x="3108358" y="0"/>
                  </a:lnTo>
                  <a:cubicBezTo>
                    <a:pt x="3131239" y="0"/>
                    <a:pt x="3149788" y="18549"/>
                    <a:pt x="3149788" y="41431"/>
                  </a:cubicBezTo>
                  <a:lnTo>
                    <a:pt x="3149788" y="1255626"/>
                  </a:lnTo>
                  <a:cubicBezTo>
                    <a:pt x="3149788" y="1266614"/>
                    <a:pt x="3145423" y="1277152"/>
                    <a:pt x="3137654" y="1284922"/>
                  </a:cubicBezTo>
                  <a:cubicBezTo>
                    <a:pt x="3129884" y="1292692"/>
                    <a:pt x="3119346" y="1297056"/>
                    <a:pt x="3108358" y="1297056"/>
                  </a:cubicBezTo>
                  <a:lnTo>
                    <a:pt x="41431" y="1297056"/>
                  </a:lnTo>
                  <a:cubicBezTo>
                    <a:pt x="18549" y="1297056"/>
                    <a:pt x="0" y="1278507"/>
                    <a:pt x="0" y="1255626"/>
                  </a:cubicBezTo>
                  <a:lnTo>
                    <a:pt x="0" y="41431"/>
                  </a:lnTo>
                  <a:cubicBezTo>
                    <a:pt x="0" y="18549"/>
                    <a:pt x="18549" y="0"/>
                    <a:pt x="41431" y="0"/>
                  </a:cubicBezTo>
                  <a:close/>
                </a:path>
              </a:pathLst>
            </a:custGeom>
            <a:solidFill>
              <a:srgbClr val="ECECE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49788" cy="1344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744950" y="8752153"/>
            <a:ext cx="3086100" cy="875402"/>
            <a:chOff x="0" y="0"/>
            <a:chExt cx="812800" cy="2305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30559"/>
            </a:xfrm>
            <a:custGeom>
              <a:avLst/>
              <a:gdLst/>
              <a:ahLst/>
              <a:cxnLst/>
              <a:rect l="l" t="t" r="r" b="b"/>
              <a:pathLst>
                <a:path w="812800" h="230559">
                  <a:moveTo>
                    <a:pt x="0" y="0"/>
                  </a:moveTo>
                  <a:lnTo>
                    <a:pt x="812800" y="0"/>
                  </a:lnTo>
                  <a:lnTo>
                    <a:pt x="812800" y="230559"/>
                  </a:lnTo>
                  <a:lnTo>
                    <a:pt x="0" y="230559"/>
                  </a:lnTo>
                  <a:close/>
                </a:path>
              </a:pathLst>
            </a:custGeom>
            <a:solidFill>
              <a:srgbClr val="0CA6A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55623" y="8362400"/>
            <a:ext cx="1582825" cy="158282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577843" y="2455314"/>
            <a:ext cx="11602154" cy="7172241"/>
          </a:xfrm>
          <a:custGeom>
            <a:avLst/>
            <a:gdLst/>
            <a:ahLst/>
            <a:cxnLst/>
            <a:rect l="l" t="t" r="r" b="b"/>
            <a:pathLst>
              <a:path w="11602154" h="7172241">
                <a:moveTo>
                  <a:pt x="0" y="0"/>
                </a:moveTo>
                <a:lnTo>
                  <a:pt x="11602155" y="0"/>
                </a:lnTo>
                <a:lnTo>
                  <a:pt x="11602155" y="7172241"/>
                </a:lnTo>
                <a:lnTo>
                  <a:pt x="0" y="7172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837801"/>
            <a:ext cx="14033449" cy="109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0"/>
              </a:lnSpc>
              <a:spcBef>
                <a:spcPct val="0"/>
              </a:spcBef>
            </a:pPr>
            <a:r>
              <a:rPr lang="en-US" sz="6157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Challenges I Faced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90186" y="8562259"/>
            <a:ext cx="913698" cy="104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9"/>
              </a:lnSpc>
              <a:spcBef>
                <a:spcPct val="0"/>
              </a:spcBef>
            </a:pPr>
            <a:r>
              <a:rPr lang="en-US" sz="5921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282696" y="2957780"/>
            <a:ext cx="10192450" cy="6300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035" lvl="1" indent="-336517" algn="l">
              <a:lnSpc>
                <a:spcPts val="5580"/>
              </a:lnSpc>
              <a:buAutoNum type="arabicPeriod"/>
            </a:pPr>
            <a:r>
              <a:rPr lang="en-US" sz="311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 account setup and targeting was confusing at first.</a:t>
            </a:r>
          </a:p>
          <a:p>
            <a:pPr marL="673035" lvl="1" indent="-336517" algn="l">
              <a:lnSpc>
                <a:spcPts val="5580"/>
              </a:lnSpc>
              <a:buAutoNum type="arabicPeriod"/>
            </a:pPr>
            <a:r>
              <a:rPr lang="en-US" sz="311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Managing time between blog writing and post design.</a:t>
            </a:r>
          </a:p>
          <a:p>
            <a:pPr marL="673035" lvl="1" indent="-336517" algn="l">
              <a:lnSpc>
                <a:spcPts val="5580"/>
              </a:lnSpc>
              <a:buAutoNum type="arabicPeriod"/>
            </a:pPr>
            <a:r>
              <a:rPr lang="en-US" sz="311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Creating fresh and creative content regularly.</a:t>
            </a:r>
          </a:p>
          <a:p>
            <a:pPr marL="673035" lvl="1" indent="-336517" algn="l">
              <a:lnSpc>
                <a:spcPts val="5580"/>
              </a:lnSpc>
              <a:buAutoNum type="arabicPeriod"/>
            </a:pPr>
            <a:r>
              <a:rPr lang="en-US" sz="311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Understanding analytics reports in the beginning.</a:t>
            </a:r>
          </a:p>
          <a:p>
            <a:pPr marL="673035" lvl="1" indent="-336517" algn="l">
              <a:lnSpc>
                <a:spcPts val="5580"/>
              </a:lnSpc>
              <a:buAutoNum type="arabicPeriod"/>
            </a:pPr>
            <a:r>
              <a:rPr lang="en-US" sz="311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Making content both creative and informative.</a:t>
            </a:r>
          </a:p>
          <a:p>
            <a:pPr marL="673035" lvl="1" indent="-336517" algn="l">
              <a:lnSpc>
                <a:spcPts val="5580"/>
              </a:lnSpc>
              <a:buAutoNum type="arabicPeriod"/>
            </a:pPr>
            <a:r>
              <a:rPr lang="en-US" sz="311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Struggled to create eye-catching designs in the beginning.</a:t>
            </a:r>
          </a:p>
          <a:p>
            <a:pPr marL="673035" lvl="1" indent="-336517" algn="l">
              <a:lnSpc>
                <a:spcPts val="5580"/>
              </a:lnSpc>
              <a:buAutoNum type="arabicPeriod"/>
            </a:pPr>
            <a:r>
              <a:rPr lang="en-US" sz="311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Time management while handling multiple tasks.</a:t>
            </a:r>
          </a:p>
          <a:p>
            <a:pPr algn="l">
              <a:lnSpc>
                <a:spcPts val="5580"/>
              </a:lnSpc>
            </a:pPr>
            <a:endParaRPr lang="en-US" sz="3117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2218" y="677030"/>
            <a:ext cx="15353404" cy="1574785"/>
            <a:chOff x="0" y="0"/>
            <a:chExt cx="4889631" cy="5015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631" cy="501525"/>
            </a:xfrm>
            <a:custGeom>
              <a:avLst/>
              <a:gdLst/>
              <a:ahLst/>
              <a:cxnLst/>
              <a:rect l="l" t="t" r="r" b="b"/>
              <a:pathLst>
                <a:path w="4889631" h="501525">
                  <a:moveTo>
                    <a:pt x="23700" y="0"/>
                  </a:moveTo>
                  <a:lnTo>
                    <a:pt x="4865931" y="0"/>
                  </a:lnTo>
                  <a:cubicBezTo>
                    <a:pt x="4879020" y="0"/>
                    <a:pt x="4889631" y="10611"/>
                    <a:pt x="4889631" y="23700"/>
                  </a:cubicBezTo>
                  <a:lnTo>
                    <a:pt x="4889631" y="477825"/>
                  </a:lnTo>
                  <a:cubicBezTo>
                    <a:pt x="4889631" y="490914"/>
                    <a:pt x="4879020" y="501525"/>
                    <a:pt x="4865931" y="501525"/>
                  </a:cubicBezTo>
                  <a:lnTo>
                    <a:pt x="23700" y="501525"/>
                  </a:lnTo>
                  <a:cubicBezTo>
                    <a:pt x="10611" y="501525"/>
                    <a:pt x="0" y="490914"/>
                    <a:pt x="0" y="477825"/>
                  </a:cubicBezTo>
                  <a:lnTo>
                    <a:pt x="0" y="23700"/>
                  </a:lnTo>
                  <a:cubicBezTo>
                    <a:pt x="0" y="10611"/>
                    <a:pt x="10611" y="0"/>
                    <a:pt x="237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89631" cy="54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66221" y="3411867"/>
            <a:ext cx="11959353" cy="4924761"/>
            <a:chOff x="0" y="0"/>
            <a:chExt cx="3149788" cy="12970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49788" cy="1297056"/>
            </a:xfrm>
            <a:custGeom>
              <a:avLst/>
              <a:gdLst/>
              <a:ahLst/>
              <a:cxnLst/>
              <a:rect l="l" t="t" r="r" b="b"/>
              <a:pathLst>
                <a:path w="3149788" h="1297056">
                  <a:moveTo>
                    <a:pt x="41431" y="0"/>
                  </a:moveTo>
                  <a:lnTo>
                    <a:pt x="3108358" y="0"/>
                  </a:lnTo>
                  <a:cubicBezTo>
                    <a:pt x="3131239" y="0"/>
                    <a:pt x="3149788" y="18549"/>
                    <a:pt x="3149788" y="41431"/>
                  </a:cubicBezTo>
                  <a:lnTo>
                    <a:pt x="3149788" y="1255626"/>
                  </a:lnTo>
                  <a:cubicBezTo>
                    <a:pt x="3149788" y="1266614"/>
                    <a:pt x="3145423" y="1277152"/>
                    <a:pt x="3137654" y="1284922"/>
                  </a:cubicBezTo>
                  <a:cubicBezTo>
                    <a:pt x="3129884" y="1292692"/>
                    <a:pt x="3119346" y="1297056"/>
                    <a:pt x="3108358" y="1297056"/>
                  </a:cubicBezTo>
                  <a:lnTo>
                    <a:pt x="41431" y="1297056"/>
                  </a:lnTo>
                  <a:cubicBezTo>
                    <a:pt x="18549" y="1297056"/>
                    <a:pt x="0" y="1278507"/>
                    <a:pt x="0" y="1255626"/>
                  </a:cubicBezTo>
                  <a:lnTo>
                    <a:pt x="0" y="41431"/>
                  </a:lnTo>
                  <a:cubicBezTo>
                    <a:pt x="0" y="18549"/>
                    <a:pt x="18549" y="0"/>
                    <a:pt x="41431" y="0"/>
                  </a:cubicBezTo>
                  <a:close/>
                </a:path>
              </a:pathLst>
            </a:custGeom>
            <a:solidFill>
              <a:srgbClr val="ECECE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49788" cy="1344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744950" y="8752153"/>
            <a:ext cx="3086100" cy="875402"/>
            <a:chOff x="0" y="0"/>
            <a:chExt cx="812800" cy="2305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30559"/>
            </a:xfrm>
            <a:custGeom>
              <a:avLst/>
              <a:gdLst/>
              <a:ahLst/>
              <a:cxnLst/>
              <a:rect l="l" t="t" r="r" b="b"/>
              <a:pathLst>
                <a:path w="812800" h="230559">
                  <a:moveTo>
                    <a:pt x="0" y="0"/>
                  </a:moveTo>
                  <a:lnTo>
                    <a:pt x="812800" y="0"/>
                  </a:lnTo>
                  <a:lnTo>
                    <a:pt x="812800" y="230559"/>
                  </a:lnTo>
                  <a:lnTo>
                    <a:pt x="0" y="230559"/>
                  </a:lnTo>
                  <a:close/>
                </a:path>
              </a:pathLst>
            </a:custGeom>
            <a:solidFill>
              <a:srgbClr val="0CA6A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55623" y="8362400"/>
            <a:ext cx="1582825" cy="158282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577843" y="2455314"/>
            <a:ext cx="11602154" cy="7172241"/>
          </a:xfrm>
          <a:custGeom>
            <a:avLst/>
            <a:gdLst/>
            <a:ahLst/>
            <a:cxnLst/>
            <a:rect l="l" t="t" r="r" b="b"/>
            <a:pathLst>
              <a:path w="11602154" h="7172241">
                <a:moveTo>
                  <a:pt x="0" y="0"/>
                </a:moveTo>
                <a:lnTo>
                  <a:pt x="11602155" y="0"/>
                </a:lnTo>
                <a:lnTo>
                  <a:pt x="11602155" y="7172241"/>
                </a:lnTo>
                <a:lnTo>
                  <a:pt x="0" y="7172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837801"/>
            <a:ext cx="14033449" cy="109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0"/>
              </a:lnSpc>
              <a:spcBef>
                <a:spcPct val="0"/>
              </a:spcBef>
            </a:pPr>
            <a:r>
              <a:rPr lang="en-US" sz="6157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What I Gained 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90186" y="8562259"/>
            <a:ext cx="913698" cy="104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9"/>
              </a:lnSpc>
              <a:spcBef>
                <a:spcPct val="0"/>
              </a:spcBef>
            </a:pPr>
            <a:r>
              <a:rPr lang="en-US" sz="5921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37057" y="3212712"/>
            <a:ext cx="10842941" cy="54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5151" lvl="1" indent="-302575" algn="l">
              <a:lnSpc>
                <a:spcPts val="5465"/>
              </a:lnSpc>
              <a:buAutoNum type="arabicPeriod"/>
            </a:pPr>
            <a:r>
              <a:rPr lang="en-US" sz="280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Practical experience in digital marketing.</a:t>
            </a:r>
          </a:p>
          <a:p>
            <a:pPr marL="605151" lvl="1" indent="-302575" algn="l">
              <a:lnSpc>
                <a:spcPts val="5465"/>
              </a:lnSpc>
              <a:buAutoNum type="arabicPeriod"/>
            </a:pPr>
            <a:r>
              <a:rPr lang="en-US" sz="280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Content creation for social media &amp; blogs.</a:t>
            </a:r>
          </a:p>
          <a:p>
            <a:pPr marL="605151" lvl="1" indent="-302575" algn="l">
              <a:lnSpc>
                <a:spcPts val="5465"/>
              </a:lnSpc>
              <a:buAutoNum type="arabicPeriod"/>
            </a:pPr>
            <a:r>
              <a:rPr lang="en-US" sz="280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Running Facebook &amp; Instagram ad campaigns.</a:t>
            </a:r>
          </a:p>
          <a:p>
            <a:pPr marL="605151" lvl="1" indent="-302575" algn="l">
              <a:lnSpc>
                <a:spcPts val="5465"/>
              </a:lnSpc>
              <a:buAutoNum type="arabicPeriod"/>
            </a:pPr>
            <a:r>
              <a:rPr lang="en-US" sz="280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Basic SEO knowledge &amp; keyword research.</a:t>
            </a:r>
          </a:p>
          <a:p>
            <a:pPr marL="605151" lvl="1" indent="-302575" algn="l">
              <a:lnSpc>
                <a:spcPts val="5465"/>
              </a:lnSpc>
              <a:buAutoNum type="arabicPeriod"/>
            </a:pPr>
            <a:r>
              <a:rPr lang="en-US" sz="280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Improved design skills using Canva.</a:t>
            </a:r>
          </a:p>
          <a:p>
            <a:pPr marL="605151" lvl="1" indent="-302575" algn="l">
              <a:lnSpc>
                <a:spcPts val="5465"/>
              </a:lnSpc>
              <a:buAutoNum type="arabicPeriod"/>
            </a:pPr>
            <a:r>
              <a:rPr lang="en-US" sz="280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Better time management and task handling.</a:t>
            </a:r>
          </a:p>
          <a:p>
            <a:pPr marL="605151" lvl="1" indent="-302575" algn="l">
              <a:lnSpc>
                <a:spcPts val="5465"/>
              </a:lnSpc>
              <a:buAutoNum type="arabicPeriod"/>
            </a:pPr>
            <a:r>
              <a:rPr lang="en-US" sz="280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Confidence in communication and teamwork.</a:t>
            </a:r>
          </a:p>
          <a:p>
            <a:pPr marL="605151" lvl="1" indent="-302575" algn="l">
              <a:lnSpc>
                <a:spcPts val="5465"/>
              </a:lnSpc>
              <a:buAutoNum type="arabicPeriod"/>
            </a:pPr>
            <a:r>
              <a:rPr lang="en-US" sz="280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Understanding real client needs.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2218" y="677030"/>
            <a:ext cx="15353404" cy="1574785"/>
            <a:chOff x="0" y="0"/>
            <a:chExt cx="4889631" cy="5015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631" cy="501525"/>
            </a:xfrm>
            <a:custGeom>
              <a:avLst/>
              <a:gdLst/>
              <a:ahLst/>
              <a:cxnLst/>
              <a:rect l="l" t="t" r="r" b="b"/>
              <a:pathLst>
                <a:path w="4889631" h="501525">
                  <a:moveTo>
                    <a:pt x="23700" y="0"/>
                  </a:moveTo>
                  <a:lnTo>
                    <a:pt x="4865931" y="0"/>
                  </a:lnTo>
                  <a:cubicBezTo>
                    <a:pt x="4879020" y="0"/>
                    <a:pt x="4889631" y="10611"/>
                    <a:pt x="4889631" y="23700"/>
                  </a:cubicBezTo>
                  <a:lnTo>
                    <a:pt x="4889631" y="477825"/>
                  </a:lnTo>
                  <a:cubicBezTo>
                    <a:pt x="4889631" y="490914"/>
                    <a:pt x="4879020" y="501525"/>
                    <a:pt x="4865931" y="501525"/>
                  </a:cubicBezTo>
                  <a:lnTo>
                    <a:pt x="23700" y="501525"/>
                  </a:lnTo>
                  <a:cubicBezTo>
                    <a:pt x="10611" y="501525"/>
                    <a:pt x="0" y="490914"/>
                    <a:pt x="0" y="477825"/>
                  </a:cubicBezTo>
                  <a:lnTo>
                    <a:pt x="0" y="23700"/>
                  </a:lnTo>
                  <a:cubicBezTo>
                    <a:pt x="0" y="10611"/>
                    <a:pt x="10611" y="0"/>
                    <a:pt x="237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89631" cy="54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66221" y="3411867"/>
            <a:ext cx="11959353" cy="4924761"/>
            <a:chOff x="0" y="0"/>
            <a:chExt cx="3149788" cy="12970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49788" cy="1297056"/>
            </a:xfrm>
            <a:custGeom>
              <a:avLst/>
              <a:gdLst/>
              <a:ahLst/>
              <a:cxnLst/>
              <a:rect l="l" t="t" r="r" b="b"/>
              <a:pathLst>
                <a:path w="3149788" h="1297056">
                  <a:moveTo>
                    <a:pt x="41431" y="0"/>
                  </a:moveTo>
                  <a:lnTo>
                    <a:pt x="3108358" y="0"/>
                  </a:lnTo>
                  <a:cubicBezTo>
                    <a:pt x="3131239" y="0"/>
                    <a:pt x="3149788" y="18549"/>
                    <a:pt x="3149788" y="41431"/>
                  </a:cubicBezTo>
                  <a:lnTo>
                    <a:pt x="3149788" y="1255626"/>
                  </a:lnTo>
                  <a:cubicBezTo>
                    <a:pt x="3149788" y="1266614"/>
                    <a:pt x="3145423" y="1277152"/>
                    <a:pt x="3137654" y="1284922"/>
                  </a:cubicBezTo>
                  <a:cubicBezTo>
                    <a:pt x="3129884" y="1292692"/>
                    <a:pt x="3119346" y="1297056"/>
                    <a:pt x="3108358" y="1297056"/>
                  </a:cubicBezTo>
                  <a:lnTo>
                    <a:pt x="41431" y="1297056"/>
                  </a:lnTo>
                  <a:cubicBezTo>
                    <a:pt x="18549" y="1297056"/>
                    <a:pt x="0" y="1278507"/>
                    <a:pt x="0" y="1255626"/>
                  </a:cubicBezTo>
                  <a:lnTo>
                    <a:pt x="0" y="41431"/>
                  </a:lnTo>
                  <a:cubicBezTo>
                    <a:pt x="0" y="18549"/>
                    <a:pt x="18549" y="0"/>
                    <a:pt x="41431" y="0"/>
                  </a:cubicBezTo>
                  <a:close/>
                </a:path>
              </a:pathLst>
            </a:custGeom>
            <a:solidFill>
              <a:srgbClr val="ECECE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49788" cy="1344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744950" y="8752153"/>
            <a:ext cx="3086100" cy="875402"/>
            <a:chOff x="0" y="0"/>
            <a:chExt cx="812800" cy="2305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30559"/>
            </a:xfrm>
            <a:custGeom>
              <a:avLst/>
              <a:gdLst/>
              <a:ahLst/>
              <a:cxnLst/>
              <a:rect l="l" t="t" r="r" b="b"/>
              <a:pathLst>
                <a:path w="812800" h="230559">
                  <a:moveTo>
                    <a:pt x="0" y="0"/>
                  </a:moveTo>
                  <a:lnTo>
                    <a:pt x="812800" y="0"/>
                  </a:lnTo>
                  <a:lnTo>
                    <a:pt x="812800" y="230559"/>
                  </a:lnTo>
                  <a:lnTo>
                    <a:pt x="0" y="230559"/>
                  </a:lnTo>
                  <a:close/>
                </a:path>
              </a:pathLst>
            </a:custGeom>
            <a:solidFill>
              <a:srgbClr val="0CA6A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55623" y="8362400"/>
            <a:ext cx="1582825" cy="158282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577843" y="2455314"/>
            <a:ext cx="11602154" cy="7172241"/>
          </a:xfrm>
          <a:custGeom>
            <a:avLst/>
            <a:gdLst/>
            <a:ahLst/>
            <a:cxnLst/>
            <a:rect l="l" t="t" r="r" b="b"/>
            <a:pathLst>
              <a:path w="11602154" h="7172241">
                <a:moveTo>
                  <a:pt x="0" y="0"/>
                </a:moveTo>
                <a:lnTo>
                  <a:pt x="11602155" y="0"/>
                </a:lnTo>
                <a:lnTo>
                  <a:pt x="11602155" y="7172241"/>
                </a:lnTo>
                <a:lnTo>
                  <a:pt x="0" y="7172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837801"/>
            <a:ext cx="14033449" cy="109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0"/>
              </a:lnSpc>
              <a:spcBef>
                <a:spcPct val="0"/>
              </a:spcBef>
            </a:pPr>
            <a:r>
              <a:rPr lang="en-US" sz="6157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Gratitude &amp; Future Goals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90186" y="8562259"/>
            <a:ext cx="913698" cy="104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9"/>
              </a:lnSpc>
              <a:spcBef>
                <a:spcPct val="0"/>
              </a:spcBef>
            </a:pPr>
            <a:r>
              <a:rPr lang="en-US" sz="5921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848612" y="3692687"/>
            <a:ext cx="11060618" cy="4144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7300" lvl="1" indent="-308650" algn="l">
              <a:lnSpc>
                <a:spcPts val="5575"/>
              </a:lnSpc>
              <a:buAutoNum type="arabicPeriod"/>
            </a:pPr>
            <a:r>
              <a:rPr lang="en-US" sz="28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Grateful to my mentors and team for their constant support.</a:t>
            </a:r>
          </a:p>
          <a:p>
            <a:pPr marL="617300" lvl="1" indent="-308650" algn="l">
              <a:lnSpc>
                <a:spcPts val="5575"/>
              </a:lnSpc>
              <a:buAutoNum type="arabicPeriod"/>
            </a:pPr>
            <a:r>
              <a:rPr lang="en-US" sz="28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Thankful for the opportunity to work on real projects.</a:t>
            </a:r>
          </a:p>
          <a:p>
            <a:pPr marL="617300" lvl="1" indent="-308650" algn="l">
              <a:lnSpc>
                <a:spcPts val="5575"/>
              </a:lnSpc>
              <a:buAutoNum type="arabicPeriod"/>
            </a:pPr>
            <a:r>
              <a:rPr lang="en-US" sz="28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Learned valuable skills that will help in my career.</a:t>
            </a:r>
          </a:p>
          <a:p>
            <a:pPr marL="617300" lvl="1" indent="-308650" algn="l">
              <a:lnSpc>
                <a:spcPts val="5575"/>
              </a:lnSpc>
              <a:buAutoNum type="arabicPeriod"/>
            </a:pPr>
            <a:r>
              <a:rPr lang="en-US" sz="28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Planning to explore advanced digital marketing tools.</a:t>
            </a:r>
          </a:p>
          <a:p>
            <a:pPr marL="617300" lvl="1" indent="-308650" algn="l">
              <a:lnSpc>
                <a:spcPts val="5575"/>
              </a:lnSpc>
              <a:buAutoNum type="arabicPeriod"/>
            </a:pPr>
            <a:r>
              <a:rPr lang="en-US" sz="28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Aim to build a strong career in content Creation and advertising.</a:t>
            </a:r>
          </a:p>
          <a:p>
            <a:pPr marL="617300" lvl="1" indent="-308650" algn="l">
              <a:lnSpc>
                <a:spcPts val="5575"/>
              </a:lnSpc>
              <a:buAutoNum type="arabicPeriod"/>
            </a:pPr>
            <a:r>
              <a:rPr lang="en-US" sz="28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Excited to keep learning and growing in this field.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666" b="-12666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6941" y="4033723"/>
            <a:ext cx="13823245" cy="1942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12"/>
              </a:lnSpc>
              <a:spcBef>
                <a:spcPct val="0"/>
              </a:spcBef>
            </a:pPr>
            <a:r>
              <a:rPr lang="en-US" sz="10866" b="1">
                <a:solidFill>
                  <a:srgbClr val="1E5A66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 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4950" y="8743950"/>
            <a:ext cx="3086100" cy="875402"/>
            <a:chOff x="0" y="0"/>
            <a:chExt cx="812800" cy="23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30559"/>
            </a:xfrm>
            <a:custGeom>
              <a:avLst/>
              <a:gdLst/>
              <a:ahLst/>
              <a:cxnLst/>
              <a:rect l="l" t="t" r="r" b="b"/>
              <a:pathLst>
                <a:path w="812800" h="230559">
                  <a:moveTo>
                    <a:pt x="0" y="0"/>
                  </a:moveTo>
                  <a:lnTo>
                    <a:pt x="812800" y="0"/>
                  </a:lnTo>
                  <a:lnTo>
                    <a:pt x="812800" y="230559"/>
                  </a:lnTo>
                  <a:lnTo>
                    <a:pt x="0" y="230559"/>
                  </a:lnTo>
                  <a:close/>
                </a:path>
              </a:pathLst>
            </a:custGeom>
            <a:solidFill>
              <a:srgbClr val="0CA6A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055623" y="8354196"/>
            <a:ext cx="1582825" cy="158282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390186" y="8562259"/>
            <a:ext cx="913698" cy="104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9"/>
              </a:lnSpc>
              <a:spcBef>
                <a:spcPct val="0"/>
              </a:spcBef>
            </a:pPr>
            <a:r>
              <a:rPr lang="en-US" sz="5921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0383" y="401462"/>
            <a:ext cx="8327801" cy="1400419"/>
            <a:chOff x="0" y="0"/>
            <a:chExt cx="2652172" cy="445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2172" cy="445994"/>
            </a:xfrm>
            <a:custGeom>
              <a:avLst/>
              <a:gdLst/>
              <a:ahLst/>
              <a:cxnLst/>
              <a:rect l="l" t="t" r="r" b="b"/>
              <a:pathLst>
                <a:path w="2652172" h="445994">
                  <a:moveTo>
                    <a:pt x="43693" y="0"/>
                  </a:moveTo>
                  <a:lnTo>
                    <a:pt x="2608479" y="0"/>
                  </a:lnTo>
                  <a:cubicBezTo>
                    <a:pt x="2620067" y="0"/>
                    <a:pt x="2631180" y="4603"/>
                    <a:pt x="2639375" y="12798"/>
                  </a:cubicBezTo>
                  <a:cubicBezTo>
                    <a:pt x="2647569" y="20992"/>
                    <a:pt x="2652172" y="32105"/>
                    <a:pt x="2652172" y="43693"/>
                  </a:cubicBezTo>
                  <a:lnTo>
                    <a:pt x="2652172" y="402301"/>
                  </a:lnTo>
                  <a:cubicBezTo>
                    <a:pt x="2652172" y="426432"/>
                    <a:pt x="2632610" y="445994"/>
                    <a:pt x="2608479" y="445994"/>
                  </a:cubicBezTo>
                  <a:lnTo>
                    <a:pt x="43693" y="445994"/>
                  </a:lnTo>
                  <a:cubicBezTo>
                    <a:pt x="32105" y="445994"/>
                    <a:pt x="20992" y="441391"/>
                    <a:pt x="12798" y="433197"/>
                  </a:cubicBezTo>
                  <a:cubicBezTo>
                    <a:pt x="4603" y="425003"/>
                    <a:pt x="0" y="413889"/>
                    <a:pt x="0" y="402301"/>
                  </a:cubicBezTo>
                  <a:lnTo>
                    <a:pt x="0" y="43693"/>
                  </a:lnTo>
                  <a:cubicBezTo>
                    <a:pt x="0" y="19562"/>
                    <a:pt x="19562" y="0"/>
                    <a:pt x="43693" y="0"/>
                  </a:cubicBezTo>
                  <a:close/>
                </a:path>
              </a:pathLst>
            </a:custGeom>
            <a:solidFill>
              <a:srgbClr val="05999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52172" cy="4936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69707" y="636350"/>
            <a:ext cx="8674293" cy="1400419"/>
            <a:chOff x="0" y="0"/>
            <a:chExt cx="2762520" cy="4459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62520" cy="445994"/>
            </a:xfrm>
            <a:custGeom>
              <a:avLst/>
              <a:gdLst/>
              <a:ahLst/>
              <a:cxnLst/>
              <a:rect l="l" t="t" r="r" b="b"/>
              <a:pathLst>
                <a:path w="2762520" h="445994">
                  <a:moveTo>
                    <a:pt x="41948" y="0"/>
                  </a:moveTo>
                  <a:lnTo>
                    <a:pt x="2720572" y="0"/>
                  </a:lnTo>
                  <a:cubicBezTo>
                    <a:pt x="2731697" y="0"/>
                    <a:pt x="2742367" y="4420"/>
                    <a:pt x="2750234" y="12286"/>
                  </a:cubicBezTo>
                  <a:cubicBezTo>
                    <a:pt x="2758100" y="20153"/>
                    <a:pt x="2762520" y="30823"/>
                    <a:pt x="2762520" y="41948"/>
                  </a:cubicBezTo>
                  <a:lnTo>
                    <a:pt x="2762520" y="404046"/>
                  </a:lnTo>
                  <a:cubicBezTo>
                    <a:pt x="2762520" y="415172"/>
                    <a:pt x="2758100" y="425841"/>
                    <a:pt x="2750234" y="433708"/>
                  </a:cubicBezTo>
                  <a:cubicBezTo>
                    <a:pt x="2742367" y="441575"/>
                    <a:pt x="2731697" y="445994"/>
                    <a:pt x="2720572" y="445994"/>
                  </a:cubicBezTo>
                  <a:lnTo>
                    <a:pt x="41948" y="445994"/>
                  </a:lnTo>
                  <a:cubicBezTo>
                    <a:pt x="30823" y="445994"/>
                    <a:pt x="20153" y="441575"/>
                    <a:pt x="12286" y="433708"/>
                  </a:cubicBezTo>
                  <a:cubicBezTo>
                    <a:pt x="4420" y="425841"/>
                    <a:pt x="0" y="415172"/>
                    <a:pt x="0" y="404046"/>
                  </a:cubicBezTo>
                  <a:lnTo>
                    <a:pt x="0" y="41948"/>
                  </a:lnTo>
                  <a:cubicBezTo>
                    <a:pt x="0" y="30823"/>
                    <a:pt x="4420" y="20153"/>
                    <a:pt x="12286" y="12286"/>
                  </a:cubicBezTo>
                  <a:cubicBezTo>
                    <a:pt x="20153" y="4420"/>
                    <a:pt x="30823" y="0"/>
                    <a:pt x="41948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62520" cy="4936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744950" y="8743950"/>
            <a:ext cx="3086100" cy="875402"/>
            <a:chOff x="0" y="0"/>
            <a:chExt cx="812800" cy="2305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30559"/>
            </a:xfrm>
            <a:custGeom>
              <a:avLst/>
              <a:gdLst/>
              <a:ahLst/>
              <a:cxnLst/>
              <a:rect l="l" t="t" r="r" b="b"/>
              <a:pathLst>
                <a:path w="812800" h="230559">
                  <a:moveTo>
                    <a:pt x="0" y="0"/>
                  </a:moveTo>
                  <a:lnTo>
                    <a:pt x="812800" y="0"/>
                  </a:lnTo>
                  <a:lnTo>
                    <a:pt x="812800" y="230559"/>
                  </a:lnTo>
                  <a:lnTo>
                    <a:pt x="0" y="230559"/>
                  </a:lnTo>
                  <a:close/>
                </a:path>
              </a:pathLst>
            </a:custGeom>
            <a:solidFill>
              <a:srgbClr val="0CA6A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55623" y="8354196"/>
            <a:ext cx="1582825" cy="158282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17069" y="3753738"/>
            <a:ext cx="505276" cy="459170"/>
          </a:xfrm>
          <a:custGeom>
            <a:avLst/>
            <a:gdLst/>
            <a:ahLst/>
            <a:cxnLst/>
            <a:rect l="l" t="t" r="r" b="b"/>
            <a:pathLst>
              <a:path w="505276" h="459170">
                <a:moveTo>
                  <a:pt x="0" y="0"/>
                </a:moveTo>
                <a:lnTo>
                  <a:pt x="505276" y="0"/>
                </a:lnTo>
                <a:lnTo>
                  <a:pt x="505276" y="459170"/>
                </a:lnTo>
                <a:lnTo>
                  <a:pt x="0" y="45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17069" y="5779314"/>
            <a:ext cx="505276" cy="459170"/>
          </a:xfrm>
          <a:custGeom>
            <a:avLst/>
            <a:gdLst/>
            <a:ahLst/>
            <a:cxnLst/>
            <a:rect l="l" t="t" r="r" b="b"/>
            <a:pathLst>
              <a:path w="505276" h="459170">
                <a:moveTo>
                  <a:pt x="0" y="0"/>
                </a:moveTo>
                <a:lnTo>
                  <a:pt x="505276" y="0"/>
                </a:lnTo>
                <a:lnTo>
                  <a:pt x="505276" y="459169"/>
                </a:lnTo>
                <a:lnTo>
                  <a:pt x="0" y="4591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17069" y="4838129"/>
            <a:ext cx="505276" cy="459170"/>
          </a:xfrm>
          <a:custGeom>
            <a:avLst/>
            <a:gdLst/>
            <a:ahLst/>
            <a:cxnLst/>
            <a:rect l="l" t="t" r="r" b="b"/>
            <a:pathLst>
              <a:path w="505276" h="459170">
                <a:moveTo>
                  <a:pt x="0" y="0"/>
                </a:moveTo>
                <a:lnTo>
                  <a:pt x="505276" y="0"/>
                </a:lnTo>
                <a:lnTo>
                  <a:pt x="505276" y="459169"/>
                </a:lnTo>
                <a:lnTo>
                  <a:pt x="0" y="4591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585049" y="939736"/>
            <a:ext cx="6053399" cy="6053399"/>
          </a:xfrm>
          <a:custGeom>
            <a:avLst/>
            <a:gdLst/>
            <a:ahLst/>
            <a:cxnLst/>
            <a:rect l="l" t="t" r="r" b="b"/>
            <a:pathLst>
              <a:path w="6053399" h="6053399">
                <a:moveTo>
                  <a:pt x="0" y="0"/>
                </a:moveTo>
                <a:lnTo>
                  <a:pt x="6053399" y="0"/>
                </a:lnTo>
                <a:lnTo>
                  <a:pt x="6053399" y="6053399"/>
                </a:lnTo>
                <a:lnTo>
                  <a:pt x="0" y="6053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3668013"/>
            <a:ext cx="10490674" cy="333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354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Company Name: </a:t>
            </a:r>
            <a:r>
              <a:rPr lang="en-US" sz="3547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Nep Tech Pal Pvt. Ltd</a:t>
            </a:r>
          </a:p>
          <a:p>
            <a:pPr algn="l">
              <a:lnSpc>
                <a:spcPts val="5681"/>
              </a:lnSpc>
              <a:spcBef>
                <a:spcPct val="0"/>
              </a:spcBef>
            </a:pPr>
            <a:endParaRPr lang="en-US" sz="3547" b="1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966"/>
              </a:lnSpc>
              <a:spcBef>
                <a:spcPct val="0"/>
              </a:spcBef>
            </a:pPr>
            <a:endParaRPr lang="en-US" sz="3547" b="1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966"/>
              </a:lnSpc>
            </a:pPr>
            <a:endParaRPr lang="en-US" sz="3547" b="1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6704"/>
              </a:lnSpc>
            </a:pPr>
            <a:endParaRPr lang="en-US" sz="3547" b="1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4752404"/>
            <a:ext cx="10490674" cy="62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6"/>
              </a:lnSpc>
            </a:pPr>
            <a:r>
              <a:rPr lang="en-US" sz="354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Location: Jalparoad, Pokhara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69707" y="709313"/>
            <a:ext cx="8674293" cy="109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0"/>
              </a:lnSpc>
              <a:spcBef>
                <a:spcPct val="0"/>
              </a:spcBef>
            </a:pPr>
            <a:r>
              <a:rPr lang="en-US" sz="6157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About Company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390186" y="8562259"/>
            <a:ext cx="913698" cy="104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9"/>
              </a:lnSpc>
              <a:spcBef>
                <a:spcPct val="0"/>
              </a:spcBef>
            </a:pPr>
            <a:r>
              <a:rPr lang="en-US" sz="5921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5693589"/>
            <a:ext cx="10490674" cy="1871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6"/>
              </a:lnSpc>
            </a:pPr>
            <a:r>
              <a:rPr lang="en-US" sz="354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Services Provided: digital marketing, web development, mobile app development, system design, and software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0383" y="401462"/>
            <a:ext cx="8327801" cy="1400419"/>
            <a:chOff x="0" y="0"/>
            <a:chExt cx="2652172" cy="445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2172" cy="445994"/>
            </a:xfrm>
            <a:custGeom>
              <a:avLst/>
              <a:gdLst/>
              <a:ahLst/>
              <a:cxnLst/>
              <a:rect l="l" t="t" r="r" b="b"/>
              <a:pathLst>
                <a:path w="2652172" h="445994">
                  <a:moveTo>
                    <a:pt x="43693" y="0"/>
                  </a:moveTo>
                  <a:lnTo>
                    <a:pt x="2608479" y="0"/>
                  </a:lnTo>
                  <a:cubicBezTo>
                    <a:pt x="2620067" y="0"/>
                    <a:pt x="2631180" y="4603"/>
                    <a:pt x="2639375" y="12798"/>
                  </a:cubicBezTo>
                  <a:cubicBezTo>
                    <a:pt x="2647569" y="20992"/>
                    <a:pt x="2652172" y="32105"/>
                    <a:pt x="2652172" y="43693"/>
                  </a:cubicBezTo>
                  <a:lnTo>
                    <a:pt x="2652172" y="402301"/>
                  </a:lnTo>
                  <a:cubicBezTo>
                    <a:pt x="2652172" y="426432"/>
                    <a:pt x="2632610" y="445994"/>
                    <a:pt x="2608479" y="445994"/>
                  </a:cubicBezTo>
                  <a:lnTo>
                    <a:pt x="43693" y="445994"/>
                  </a:lnTo>
                  <a:cubicBezTo>
                    <a:pt x="32105" y="445994"/>
                    <a:pt x="20992" y="441391"/>
                    <a:pt x="12798" y="433197"/>
                  </a:cubicBezTo>
                  <a:cubicBezTo>
                    <a:pt x="4603" y="425003"/>
                    <a:pt x="0" y="413889"/>
                    <a:pt x="0" y="402301"/>
                  </a:cubicBezTo>
                  <a:lnTo>
                    <a:pt x="0" y="43693"/>
                  </a:lnTo>
                  <a:cubicBezTo>
                    <a:pt x="0" y="19562"/>
                    <a:pt x="19562" y="0"/>
                    <a:pt x="43693" y="0"/>
                  </a:cubicBezTo>
                  <a:close/>
                </a:path>
              </a:pathLst>
            </a:custGeom>
            <a:solidFill>
              <a:srgbClr val="05999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52172" cy="4936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69707" y="636350"/>
            <a:ext cx="12176045" cy="1400419"/>
            <a:chOff x="0" y="0"/>
            <a:chExt cx="3877730" cy="4459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77730" cy="445994"/>
            </a:xfrm>
            <a:custGeom>
              <a:avLst/>
              <a:gdLst/>
              <a:ahLst/>
              <a:cxnLst/>
              <a:rect l="l" t="t" r="r" b="b"/>
              <a:pathLst>
                <a:path w="3877730" h="445994">
                  <a:moveTo>
                    <a:pt x="29884" y="0"/>
                  </a:moveTo>
                  <a:lnTo>
                    <a:pt x="3847846" y="0"/>
                  </a:lnTo>
                  <a:cubicBezTo>
                    <a:pt x="3855772" y="0"/>
                    <a:pt x="3863373" y="3148"/>
                    <a:pt x="3868977" y="8753"/>
                  </a:cubicBezTo>
                  <a:cubicBezTo>
                    <a:pt x="3874582" y="14357"/>
                    <a:pt x="3877730" y="21958"/>
                    <a:pt x="3877730" y="29884"/>
                  </a:cubicBezTo>
                  <a:lnTo>
                    <a:pt x="3877730" y="416110"/>
                  </a:lnTo>
                  <a:cubicBezTo>
                    <a:pt x="3877730" y="432615"/>
                    <a:pt x="3864351" y="445994"/>
                    <a:pt x="3847846" y="445994"/>
                  </a:cubicBezTo>
                  <a:lnTo>
                    <a:pt x="29884" y="445994"/>
                  </a:lnTo>
                  <a:cubicBezTo>
                    <a:pt x="21958" y="445994"/>
                    <a:pt x="14357" y="442846"/>
                    <a:pt x="8753" y="437242"/>
                  </a:cubicBezTo>
                  <a:cubicBezTo>
                    <a:pt x="3148" y="431637"/>
                    <a:pt x="0" y="424036"/>
                    <a:pt x="0" y="416110"/>
                  </a:cubicBezTo>
                  <a:lnTo>
                    <a:pt x="0" y="29884"/>
                  </a:lnTo>
                  <a:cubicBezTo>
                    <a:pt x="0" y="13380"/>
                    <a:pt x="13380" y="0"/>
                    <a:pt x="29884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877730" cy="4936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744950" y="8743950"/>
            <a:ext cx="3086100" cy="875402"/>
            <a:chOff x="0" y="0"/>
            <a:chExt cx="812800" cy="2305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30559"/>
            </a:xfrm>
            <a:custGeom>
              <a:avLst/>
              <a:gdLst/>
              <a:ahLst/>
              <a:cxnLst/>
              <a:rect l="l" t="t" r="r" b="b"/>
              <a:pathLst>
                <a:path w="812800" h="230559">
                  <a:moveTo>
                    <a:pt x="0" y="0"/>
                  </a:moveTo>
                  <a:lnTo>
                    <a:pt x="812800" y="0"/>
                  </a:lnTo>
                  <a:lnTo>
                    <a:pt x="812800" y="230559"/>
                  </a:lnTo>
                  <a:lnTo>
                    <a:pt x="0" y="230559"/>
                  </a:lnTo>
                  <a:close/>
                </a:path>
              </a:pathLst>
            </a:custGeom>
            <a:solidFill>
              <a:srgbClr val="0CA6A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55623" y="8354196"/>
            <a:ext cx="1582825" cy="158282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17069" y="3364919"/>
            <a:ext cx="505276" cy="459170"/>
          </a:xfrm>
          <a:custGeom>
            <a:avLst/>
            <a:gdLst/>
            <a:ahLst/>
            <a:cxnLst/>
            <a:rect l="l" t="t" r="r" b="b"/>
            <a:pathLst>
              <a:path w="505276" h="459170">
                <a:moveTo>
                  <a:pt x="0" y="0"/>
                </a:moveTo>
                <a:lnTo>
                  <a:pt x="505276" y="0"/>
                </a:lnTo>
                <a:lnTo>
                  <a:pt x="505276" y="459170"/>
                </a:lnTo>
                <a:lnTo>
                  <a:pt x="0" y="45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17069" y="8686439"/>
            <a:ext cx="505276" cy="459170"/>
          </a:xfrm>
          <a:custGeom>
            <a:avLst/>
            <a:gdLst/>
            <a:ahLst/>
            <a:cxnLst/>
            <a:rect l="l" t="t" r="r" b="b"/>
            <a:pathLst>
              <a:path w="505276" h="459170">
                <a:moveTo>
                  <a:pt x="0" y="0"/>
                </a:moveTo>
                <a:lnTo>
                  <a:pt x="505276" y="0"/>
                </a:lnTo>
                <a:lnTo>
                  <a:pt x="505276" y="459170"/>
                </a:lnTo>
                <a:lnTo>
                  <a:pt x="0" y="45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17069" y="5508555"/>
            <a:ext cx="505276" cy="459170"/>
          </a:xfrm>
          <a:custGeom>
            <a:avLst/>
            <a:gdLst/>
            <a:ahLst/>
            <a:cxnLst/>
            <a:rect l="l" t="t" r="r" b="b"/>
            <a:pathLst>
              <a:path w="505276" h="459170">
                <a:moveTo>
                  <a:pt x="0" y="0"/>
                </a:moveTo>
                <a:lnTo>
                  <a:pt x="505276" y="0"/>
                </a:lnTo>
                <a:lnTo>
                  <a:pt x="505276" y="459170"/>
                </a:lnTo>
                <a:lnTo>
                  <a:pt x="0" y="45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28700" y="2983919"/>
            <a:ext cx="16609748" cy="8360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4"/>
              </a:lnSpc>
            </a:pPr>
            <a:r>
              <a:rPr lang="en-US" sz="38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Learn and apply digital marketing tools (Canva, Meta Ads, Ubersuggest, etc.)</a:t>
            </a:r>
          </a:p>
          <a:p>
            <a:pPr algn="l">
              <a:lnSpc>
                <a:spcPts val="8394"/>
              </a:lnSpc>
            </a:pPr>
            <a:r>
              <a:rPr lang="en-US" sz="38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Gain practical experience in content creation and blog writing</a:t>
            </a:r>
          </a:p>
          <a:p>
            <a:pPr algn="l">
              <a:lnSpc>
                <a:spcPts val="8394"/>
              </a:lnSpc>
            </a:pPr>
            <a:r>
              <a:rPr lang="en-US" sz="38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Understand how to run and manage social media ad campaigns</a:t>
            </a:r>
          </a:p>
          <a:p>
            <a:pPr algn="l">
              <a:lnSpc>
                <a:spcPts val="8394"/>
              </a:lnSpc>
            </a:pPr>
            <a:r>
              <a:rPr lang="en-US" sz="38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Improve SEO knowledge and basic keyword research skills</a:t>
            </a:r>
          </a:p>
          <a:p>
            <a:pPr algn="l">
              <a:lnSpc>
                <a:spcPts val="8394"/>
              </a:lnSpc>
            </a:pPr>
            <a:r>
              <a:rPr lang="en-US" sz="38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Develop soft skills like communication, creativity, and</a:t>
            </a:r>
          </a:p>
          <a:p>
            <a:pPr algn="l">
              <a:lnSpc>
                <a:spcPts val="8394"/>
              </a:lnSpc>
            </a:pPr>
            <a:r>
              <a:rPr lang="en-US" sz="38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time management.</a:t>
            </a:r>
          </a:p>
          <a:p>
            <a:pPr algn="l">
              <a:lnSpc>
                <a:spcPts val="8394"/>
              </a:lnSpc>
            </a:pPr>
            <a:endParaRPr lang="en-US" sz="385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69707" y="709313"/>
            <a:ext cx="11488201" cy="109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0"/>
              </a:lnSpc>
              <a:spcBef>
                <a:spcPct val="0"/>
              </a:spcBef>
            </a:pPr>
            <a:r>
              <a:rPr lang="en-US" sz="6157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Objectives of Internship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390186" y="8562259"/>
            <a:ext cx="913698" cy="104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9"/>
              </a:lnSpc>
              <a:spcBef>
                <a:spcPct val="0"/>
              </a:spcBef>
            </a:pPr>
            <a:r>
              <a:rPr lang="en-US" sz="5921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id="20" name="Freeform 20"/>
          <p:cNvSpPr/>
          <p:nvPr/>
        </p:nvSpPr>
        <p:spPr>
          <a:xfrm>
            <a:off x="217069" y="7598832"/>
            <a:ext cx="505276" cy="459170"/>
          </a:xfrm>
          <a:custGeom>
            <a:avLst/>
            <a:gdLst/>
            <a:ahLst/>
            <a:cxnLst/>
            <a:rect l="l" t="t" r="r" b="b"/>
            <a:pathLst>
              <a:path w="505276" h="459170">
                <a:moveTo>
                  <a:pt x="0" y="0"/>
                </a:moveTo>
                <a:lnTo>
                  <a:pt x="505276" y="0"/>
                </a:lnTo>
                <a:lnTo>
                  <a:pt x="505276" y="459170"/>
                </a:lnTo>
                <a:lnTo>
                  <a:pt x="0" y="45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217069" y="6596375"/>
            <a:ext cx="505276" cy="459170"/>
          </a:xfrm>
          <a:custGeom>
            <a:avLst/>
            <a:gdLst/>
            <a:ahLst/>
            <a:cxnLst/>
            <a:rect l="l" t="t" r="r" b="b"/>
            <a:pathLst>
              <a:path w="505276" h="459170">
                <a:moveTo>
                  <a:pt x="0" y="0"/>
                </a:moveTo>
                <a:lnTo>
                  <a:pt x="505276" y="0"/>
                </a:lnTo>
                <a:lnTo>
                  <a:pt x="505276" y="459169"/>
                </a:lnTo>
                <a:lnTo>
                  <a:pt x="0" y="4591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72575" y="328490"/>
            <a:ext cx="8327801" cy="1400419"/>
            <a:chOff x="0" y="0"/>
            <a:chExt cx="2652172" cy="445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2172" cy="445994"/>
            </a:xfrm>
            <a:custGeom>
              <a:avLst/>
              <a:gdLst/>
              <a:ahLst/>
              <a:cxnLst/>
              <a:rect l="l" t="t" r="r" b="b"/>
              <a:pathLst>
                <a:path w="2652172" h="445994">
                  <a:moveTo>
                    <a:pt x="43693" y="0"/>
                  </a:moveTo>
                  <a:lnTo>
                    <a:pt x="2608479" y="0"/>
                  </a:lnTo>
                  <a:cubicBezTo>
                    <a:pt x="2620067" y="0"/>
                    <a:pt x="2631180" y="4603"/>
                    <a:pt x="2639375" y="12798"/>
                  </a:cubicBezTo>
                  <a:cubicBezTo>
                    <a:pt x="2647569" y="20992"/>
                    <a:pt x="2652172" y="32105"/>
                    <a:pt x="2652172" y="43693"/>
                  </a:cubicBezTo>
                  <a:lnTo>
                    <a:pt x="2652172" y="402301"/>
                  </a:lnTo>
                  <a:cubicBezTo>
                    <a:pt x="2652172" y="426432"/>
                    <a:pt x="2632610" y="445994"/>
                    <a:pt x="2608479" y="445994"/>
                  </a:cubicBezTo>
                  <a:lnTo>
                    <a:pt x="43693" y="445994"/>
                  </a:lnTo>
                  <a:cubicBezTo>
                    <a:pt x="32105" y="445994"/>
                    <a:pt x="20992" y="441391"/>
                    <a:pt x="12798" y="433197"/>
                  </a:cubicBezTo>
                  <a:cubicBezTo>
                    <a:pt x="4603" y="425003"/>
                    <a:pt x="0" y="413889"/>
                    <a:pt x="0" y="402301"/>
                  </a:cubicBezTo>
                  <a:lnTo>
                    <a:pt x="0" y="43693"/>
                  </a:lnTo>
                  <a:cubicBezTo>
                    <a:pt x="0" y="19562"/>
                    <a:pt x="19562" y="0"/>
                    <a:pt x="43693" y="0"/>
                  </a:cubicBezTo>
                  <a:close/>
                </a:path>
              </a:pathLst>
            </a:custGeom>
            <a:solidFill>
              <a:srgbClr val="05999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52172" cy="4936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28490"/>
            <a:ext cx="15716250" cy="1400419"/>
            <a:chOff x="0" y="0"/>
            <a:chExt cx="5005187" cy="4459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05187" cy="445994"/>
            </a:xfrm>
            <a:custGeom>
              <a:avLst/>
              <a:gdLst/>
              <a:ahLst/>
              <a:cxnLst/>
              <a:rect l="l" t="t" r="r" b="b"/>
              <a:pathLst>
                <a:path w="5005187" h="445994">
                  <a:moveTo>
                    <a:pt x="23152" y="0"/>
                  </a:moveTo>
                  <a:lnTo>
                    <a:pt x="4982034" y="0"/>
                  </a:lnTo>
                  <a:cubicBezTo>
                    <a:pt x="4994821" y="0"/>
                    <a:pt x="5005187" y="10366"/>
                    <a:pt x="5005187" y="23152"/>
                  </a:cubicBezTo>
                  <a:lnTo>
                    <a:pt x="5005187" y="422842"/>
                  </a:lnTo>
                  <a:cubicBezTo>
                    <a:pt x="5005187" y="428982"/>
                    <a:pt x="5002747" y="434871"/>
                    <a:pt x="4998405" y="439213"/>
                  </a:cubicBezTo>
                  <a:cubicBezTo>
                    <a:pt x="4994064" y="443555"/>
                    <a:pt x="4988175" y="445994"/>
                    <a:pt x="4982034" y="445994"/>
                  </a:cubicBezTo>
                  <a:lnTo>
                    <a:pt x="23152" y="445994"/>
                  </a:lnTo>
                  <a:cubicBezTo>
                    <a:pt x="17012" y="445994"/>
                    <a:pt x="11123" y="443555"/>
                    <a:pt x="6781" y="439213"/>
                  </a:cubicBezTo>
                  <a:cubicBezTo>
                    <a:pt x="2439" y="434871"/>
                    <a:pt x="0" y="428982"/>
                    <a:pt x="0" y="422842"/>
                  </a:cubicBezTo>
                  <a:lnTo>
                    <a:pt x="0" y="23152"/>
                  </a:lnTo>
                  <a:cubicBezTo>
                    <a:pt x="0" y="17012"/>
                    <a:pt x="2439" y="11123"/>
                    <a:pt x="6781" y="6781"/>
                  </a:cubicBezTo>
                  <a:cubicBezTo>
                    <a:pt x="11123" y="2439"/>
                    <a:pt x="17012" y="0"/>
                    <a:pt x="23152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005187" cy="4936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84046" y="401454"/>
            <a:ext cx="14758029" cy="2179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0"/>
              </a:lnSpc>
            </a:pPr>
            <a:r>
              <a:rPr lang="en-US" sz="6157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Tools &amp; Platforms I Used</a:t>
            </a:r>
          </a:p>
          <a:p>
            <a:pPr algn="ctr">
              <a:lnSpc>
                <a:spcPts val="8620"/>
              </a:lnSpc>
              <a:spcBef>
                <a:spcPct val="0"/>
              </a:spcBef>
            </a:pPr>
            <a:endParaRPr lang="en-US" sz="6157">
              <a:solidFill>
                <a:srgbClr val="FFFFFF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59722" y="2200747"/>
            <a:ext cx="16428278" cy="66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2740" lvl="1" indent="-406370" algn="just">
              <a:lnSpc>
                <a:spcPts val="5270"/>
              </a:lnSpc>
              <a:buFont typeface="Arial"/>
              <a:buChar char="•"/>
            </a:pPr>
            <a:r>
              <a:rPr lang="en-US" sz="376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Meta Ads Manager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6744950" y="8743950"/>
            <a:ext cx="3086100" cy="875402"/>
            <a:chOff x="0" y="0"/>
            <a:chExt cx="812800" cy="23055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230559"/>
            </a:xfrm>
            <a:custGeom>
              <a:avLst/>
              <a:gdLst/>
              <a:ahLst/>
              <a:cxnLst/>
              <a:rect l="l" t="t" r="r" b="b"/>
              <a:pathLst>
                <a:path w="812800" h="230559">
                  <a:moveTo>
                    <a:pt x="0" y="0"/>
                  </a:moveTo>
                  <a:lnTo>
                    <a:pt x="812800" y="0"/>
                  </a:lnTo>
                  <a:lnTo>
                    <a:pt x="812800" y="230559"/>
                  </a:lnTo>
                  <a:lnTo>
                    <a:pt x="0" y="230559"/>
                  </a:lnTo>
                  <a:close/>
                </a:path>
              </a:pathLst>
            </a:custGeom>
            <a:solidFill>
              <a:srgbClr val="0CA6A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27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55623" y="8354196"/>
            <a:ext cx="1582825" cy="158282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390186" y="8562259"/>
            <a:ext cx="913698" cy="104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9"/>
              </a:lnSpc>
              <a:spcBef>
                <a:spcPct val="0"/>
              </a:spcBef>
            </a:pPr>
            <a:r>
              <a:rPr lang="en-US" sz="5921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86921" y="3494573"/>
            <a:ext cx="14758029" cy="597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110" lvl="1" indent="-365055" algn="just">
              <a:lnSpc>
                <a:spcPts val="4734"/>
              </a:lnSpc>
              <a:buFont typeface="Arial"/>
              <a:buChar char="•"/>
            </a:pPr>
            <a:r>
              <a:rPr lang="en-US" sz="338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Canva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86921" y="4720930"/>
            <a:ext cx="14758029" cy="597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110" lvl="1" indent="-365055" algn="just">
              <a:lnSpc>
                <a:spcPts val="4734"/>
              </a:lnSpc>
              <a:buFont typeface="Arial"/>
              <a:buChar char="•"/>
            </a:pPr>
            <a:r>
              <a:rPr lang="en-US" sz="338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Trello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86921" y="5947287"/>
            <a:ext cx="14758029" cy="597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110" lvl="1" indent="-365055" algn="just">
              <a:lnSpc>
                <a:spcPts val="4734"/>
              </a:lnSpc>
              <a:buFont typeface="Arial"/>
              <a:buChar char="•"/>
            </a:pPr>
            <a:r>
              <a:rPr lang="en-US" sz="338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SEMrush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86921" y="7173643"/>
            <a:ext cx="1475802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110" lvl="1" indent="-365055" algn="just">
              <a:lnSpc>
                <a:spcPts val="4734"/>
              </a:lnSpc>
              <a:buFont typeface="Arial"/>
              <a:buChar char="•"/>
            </a:pPr>
            <a:r>
              <a:rPr lang="en-US" sz="338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Google Workspace</a:t>
            </a:r>
          </a:p>
          <a:p>
            <a:pPr marL="365055" lvl="1" algn="just">
              <a:lnSpc>
                <a:spcPts val="4734"/>
              </a:lnSpc>
            </a:pPr>
            <a:endParaRPr lang="en-US" sz="338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986921" y="8139399"/>
            <a:ext cx="14758029" cy="175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110" lvl="1" indent="-365055" algn="just">
              <a:lnSpc>
                <a:spcPts val="4734"/>
              </a:lnSpc>
              <a:buFont typeface="Arial"/>
              <a:buChar char="•"/>
            </a:pPr>
            <a:r>
              <a:rPr lang="en-US" sz="338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Elementor</a:t>
            </a:r>
            <a:endParaRPr lang="en-US" sz="338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65055" lvl="1" algn="just">
              <a:lnSpc>
                <a:spcPts val="4734"/>
              </a:lnSpc>
            </a:pPr>
            <a:endParaRPr lang="en-US" sz="338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730110" lvl="1" indent="-365055" algn="just">
              <a:lnSpc>
                <a:spcPts val="4734"/>
              </a:lnSpc>
              <a:buFont typeface="Arial"/>
              <a:buChar char="•"/>
            </a:pPr>
            <a:r>
              <a:rPr lang="en-US" sz="338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Whatsapp</a:t>
            </a:r>
            <a:r>
              <a:rPr lang="en-US" sz="338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903" y="487971"/>
            <a:ext cx="13714194" cy="1400419"/>
            <a:chOff x="0" y="0"/>
            <a:chExt cx="4367588" cy="445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7588" cy="445994"/>
            </a:xfrm>
            <a:custGeom>
              <a:avLst/>
              <a:gdLst/>
              <a:ahLst/>
              <a:cxnLst/>
              <a:rect l="l" t="t" r="r" b="b"/>
              <a:pathLst>
                <a:path w="4367588" h="445994">
                  <a:moveTo>
                    <a:pt x="26532" y="0"/>
                  </a:moveTo>
                  <a:lnTo>
                    <a:pt x="4341055" y="0"/>
                  </a:lnTo>
                  <a:cubicBezTo>
                    <a:pt x="4348092" y="0"/>
                    <a:pt x="4354841" y="2795"/>
                    <a:pt x="4359816" y="7771"/>
                  </a:cubicBezTo>
                  <a:cubicBezTo>
                    <a:pt x="4364792" y="12747"/>
                    <a:pt x="4367588" y="19496"/>
                    <a:pt x="4367588" y="26532"/>
                  </a:cubicBezTo>
                  <a:lnTo>
                    <a:pt x="4367588" y="419462"/>
                  </a:lnTo>
                  <a:cubicBezTo>
                    <a:pt x="4367588" y="434115"/>
                    <a:pt x="4355709" y="445994"/>
                    <a:pt x="4341055" y="445994"/>
                  </a:cubicBezTo>
                  <a:lnTo>
                    <a:pt x="26532" y="445994"/>
                  </a:lnTo>
                  <a:cubicBezTo>
                    <a:pt x="11879" y="445994"/>
                    <a:pt x="0" y="434115"/>
                    <a:pt x="0" y="419462"/>
                  </a:cubicBezTo>
                  <a:lnTo>
                    <a:pt x="0" y="26532"/>
                  </a:lnTo>
                  <a:cubicBezTo>
                    <a:pt x="0" y="11879"/>
                    <a:pt x="11879" y="0"/>
                    <a:pt x="26532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67588" cy="4936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66221" y="3411867"/>
            <a:ext cx="11959353" cy="4924761"/>
            <a:chOff x="0" y="0"/>
            <a:chExt cx="3149788" cy="12970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49788" cy="1297056"/>
            </a:xfrm>
            <a:custGeom>
              <a:avLst/>
              <a:gdLst/>
              <a:ahLst/>
              <a:cxnLst/>
              <a:rect l="l" t="t" r="r" b="b"/>
              <a:pathLst>
                <a:path w="3149788" h="1297056">
                  <a:moveTo>
                    <a:pt x="41431" y="0"/>
                  </a:moveTo>
                  <a:lnTo>
                    <a:pt x="3108358" y="0"/>
                  </a:lnTo>
                  <a:cubicBezTo>
                    <a:pt x="3131239" y="0"/>
                    <a:pt x="3149788" y="18549"/>
                    <a:pt x="3149788" y="41431"/>
                  </a:cubicBezTo>
                  <a:lnTo>
                    <a:pt x="3149788" y="1255626"/>
                  </a:lnTo>
                  <a:cubicBezTo>
                    <a:pt x="3149788" y="1266614"/>
                    <a:pt x="3145423" y="1277152"/>
                    <a:pt x="3137654" y="1284922"/>
                  </a:cubicBezTo>
                  <a:cubicBezTo>
                    <a:pt x="3129884" y="1292692"/>
                    <a:pt x="3119346" y="1297056"/>
                    <a:pt x="3108358" y="1297056"/>
                  </a:cubicBezTo>
                  <a:lnTo>
                    <a:pt x="41431" y="1297056"/>
                  </a:lnTo>
                  <a:cubicBezTo>
                    <a:pt x="18549" y="1297056"/>
                    <a:pt x="0" y="1278507"/>
                    <a:pt x="0" y="1255626"/>
                  </a:cubicBezTo>
                  <a:lnTo>
                    <a:pt x="0" y="41431"/>
                  </a:lnTo>
                  <a:cubicBezTo>
                    <a:pt x="0" y="18549"/>
                    <a:pt x="18549" y="0"/>
                    <a:pt x="41431" y="0"/>
                  </a:cubicBezTo>
                  <a:close/>
                </a:path>
              </a:pathLst>
            </a:custGeom>
            <a:solidFill>
              <a:srgbClr val="ECECE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49788" cy="1344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744950" y="8743950"/>
            <a:ext cx="3086100" cy="875402"/>
            <a:chOff x="0" y="0"/>
            <a:chExt cx="812800" cy="2305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30559"/>
            </a:xfrm>
            <a:custGeom>
              <a:avLst/>
              <a:gdLst/>
              <a:ahLst/>
              <a:cxnLst/>
              <a:rect l="l" t="t" r="r" b="b"/>
              <a:pathLst>
                <a:path w="812800" h="230559">
                  <a:moveTo>
                    <a:pt x="0" y="0"/>
                  </a:moveTo>
                  <a:lnTo>
                    <a:pt x="812800" y="0"/>
                  </a:lnTo>
                  <a:lnTo>
                    <a:pt x="812800" y="230559"/>
                  </a:lnTo>
                  <a:lnTo>
                    <a:pt x="0" y="230559"/>
                  </a:lnTo>
                  <a:close/>
                </a:path>
              </a:pathLst>
            </a:custGeom>
            <a:solidFill>
              <a:srgbClr val="0CA6A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55623" y="8354196"/>
            <a:ext cx="1582825" cy="158282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6390186" y="0"/>
            <a:ext cx="1897814" cy="1999452"/>
          </a:xfrm>
          <a:custGeom>
            <a:avLst/>
            <a:gdLst/>
            <a:ahLst/>
            <a:cxnLst/>
            <a:rect l="l" t="t" r="r" b="b"/>
            <a:pathLst>
              <a:path w="1897814" h="1999452">
                <a:moveTo>
                  <a:pt x="0" y="0"/>
                </a:moveTo>
                <a:lnTo>
                  <a:pt x="1897814" y="0"/>
                </a:lnTo>
                <a:lnTo>
                  <a:pt x="1897814" y="1999452"/>
                </a:lnTo>
                <a:lnTo>
                  <a:pt x="0" y="1999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68531" y="2867551"/>
            <a:ext cx="690516" cy="627507"/>
          </a:xfrm>
          <a:custGeom>
            <a:avLst/>
            <a:gdLst/>
            <a:ahLst/>
            <a:cxnLst/>
            <a:rect l="l" t="t" r="r" b="b"/>
            <a:pathLst>
              <a:path w="690516" h="627507">
                <a:moveTo>
                  <a:pt x="0" y="0"/>
                </a:moveTo>
                <a:lnTo>
                  <a:pt x="690516" y="0"/>
                </a:lnTo>
                <a:lnTo>
                  <a:pt x="690516" y="627506"/>
                </a:lnTo>
                <a:lnTo>
                  <a:pt x="0" y="627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683047" y="560960"/>
            <a:ext cx="12921907" cy="109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0"/>
              </a:lnSpc>
              <a:spcBef>
                <a:spcPct val="0"/>
              </a:spcBef>
            </a:pPr>
            <a:r>
              <a:rPr lang="en-US" sz="6157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Key Projects &amp; Campaigns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390186" y="8562259"/>
            <a:ext cx="913698" cy="104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9"/>
              </a:lnSpc>
              <a:spcBef>
                <a:spcPct val="0"/>
              </a:spcBef>
            </a:pPr>
            <a:r>
              <a:rPr lang="en-US" sz="5921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86903" y="2772301"/>
            <a:ext cx="11783463" cy="74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1"/>
              </a:lnSpc>
              <a:spcBef>
                <a:spcPct val="0"/>
              </a:spcBef>
            </a:pPr>
            <a:r>
              <a:rPr lang="en-US" sz="427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Content Creation for Loksewa Tayari App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61357" y="1735990"/>
            <a:ext cx="995380" cy="1131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30"/>
              </a:lnSpc>
              <a:spcBef>
                <a:spcPct val="0"/>
              </a:spcBef>
            </a:pPr>
            <a:r>
              <a:rPr lang="en-US" sz="645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86903" y="4105825"/>
            <a:ext cx="9825071" cy="5831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7"/>
              </a:lnSpc>
            </a:pPr>
            <a:r>
              <a:rPr lang="en-US" sz="366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 Campaign for:</a:t>
            </a:r>
          </a:p>
          <a:p>
            <a:pPr marL="790707" lvl="1" indent="-395354" algn="l">
              <a:lnSpc>
                <a:spcPts val="5127"/>
              </a:lnSpc>
              <a:buFont typeface="Arial"/>
              <a:buChar char="•"/>
            </a:pPr>
            <a:r>
              <a:rPr lang="en-US" sz="3662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6" tooltip="https://www.facebook.com/profile.php?id=61573459941646"/>
              </a:rPr>
              <a:t>College Coach Nepal</a:t>
            </a:r>
          </a:p>
          <a:p>
            <a:pPr marL="790707" lvl="1" indent="-395354" algn="l">
              <a:lnSpc>
                <a:spcPts val="5127"/>
              </a:lnSpc>
              <a:buFont typeface="Arial"/>
              <a:buChar char="•"/>
            </a:pPr>
            <a:r>
              <a:rPr lang="en-US" sz="3662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7" tooltip="https://www.facebook.com/profile.php?id=100089590690718"/>
              </a:rPr>
              <a:t>Little Darlings</a:t>
            </a:r>
          </a:p>
          <a:p>
            <a:pPr marL="790707" lvl="1" indent="-395354" algn="l">
              <a:lnSpc>
                <a:spcPts val="5127"/>
              </a:lnSpc>
              <a:buFont typeface="Arial"/>
              <a:buChar char="•"/>
            </a:pPr>
            <a:r>
              <a:rPr lang="en-US" sz="3662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8" tooltip="https://www.facebook.com/profile.php?id=100057122903053"/>
              </a:rPr>
              <a:t>Delight Eyes Academ</a:t>
            </a:r>
            <a:r>
              <a:rPr lang="en-US" sz="3662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y </a:t>
            </a:r>
          </a:p>
          <a:p>
            <a:pPr marL="790707" lvl="1" indent="-395354" algn="l">
              <a:lnSpc>
                <a:spcPts val="5127"/>
              </a:lnSpc>
              <a:buFont typeface="Arial"/>
              <a:buChar char="•"/>
            </a:pPr>
            <a:r>
              <a:rPr lang="en-US" sz="3662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9" tooltip="https://www.facebook.com/profile.php?id=61557681395000"/>
              </a:rPr>
              <a:t>Saru Collection</a:t>
            </a:r>
          </a:p>
          <a:p>
            <a:pPr marL="790707" lvl="1" indent="-395354" algn="l">
              <a:lnSpc>
                <a:spcPts val="5127"/>
              </a:lnSpc>
              <a:buFont typeface="Arial"/>
              <a:buChar char="•"/>
            </a:pPr>
            <a:r>
              <a:rPr lang="en-US" sz="3662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10" tooltip="https://www.facebook.com/profile.php?id=61558865505944"/>
              </a:rPr>
              <a:t>Blissfancycolletion -simara</a:t>
            </a:r>
            <a:r>
              <a:rPr lang="en-US" sz="3662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</a:p>
          <a:p>
            <a:pPr marL="790707" lvl="1" indent="-395354" algn="l">
              <a:lnSpc>
                <a:spcPts val="5127"/>
              </a:lnSpc>
              <a:buFont typeface="Arial"/>
              <a:buChar char="•"/>
            </a:pPr>
            <a:r>
              <a:rPr lang="en-US" sz="3662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11" tooltip="https://www.facebook.com/profile.php?id=61573129034700"/>
              </a:rPr>
              <a:t>एरिका डेभलपर्स प्रा. लि</a:t>
            </a:r>
            <a:r>
              <a:rPr lang="en-US" sz="3662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</a:p>
          <a:p>
            <a:pPr marL="790707" lvl="1" indent="-395354" algn="l">
              <a:lnSpc>
                <a:spcPts val="5127"/>
              </a:lnSpc>
              <a:buFont typeface="Arial"/>
              <a:buChar char="•"/>
            </a:pPr>
            <a:r>
              <a:rPr lang="en-US" sz="3662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12" tooltip="https://www.facebook.com/profile.php?id=61573919640119"/>
              </a:rPr>
              <a:t>श्रेष्ठ कोल्ड स्टोर</a:t>
            </a:r>
            <a:r>
              <a:rPr lang="en-US" sz="3662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</a:t>
            </a:r>
            <a:r>
              <a:rPr lang="en-US" sz="3662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13" tooltip="https://www.facebook.com/AlwassJobsPokharaNepal"/>
              </a:rPr>
              <a:t>Alwass</a:t>
            </a:r>
          </a:p>
          <a:p>
            <a:pPr marL="790707" lvl="1" indent="-395354" algn="l">
              <a:lnSpc>
                <a:spcPts val="5127"/>
              </a:lnSpc>
              <a:buFont typeface="Arial"/>
              <a:buChar char="•"/>
            </a:pPr>
            <a:r>
              <a:rPr lang="en-US" sz="3662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14" tooltip="https://www.facebook.com/profile.php?id=61573159952025"/>
              </a:rPr>
              <a:t>वैदेशिक रोजगार नेपाल</a:t>
            </a:r>
          </a:p>
        </p:txBody>
      </p:sp>
      <p:sp>
        <p:nvSpPr>
          <p:cNvPr id="21" name="Freeform 21"/>
          <p:cNvSpPr/>
          <p:nvPr/>
        </p:nvSpPr>
        <p:spPr>
          <a:xfrm>
            <a:off x="1168531" y="4201075"/>
            <a:ext cx="690516" cy="627507"/>
          </a:xfrm>
          <a:custGeom>
            <a:avLst/>
            <a:gdLst/>
            <a:ahLst/>
            <a:cxnLst/>
            <a:rect l="l" t="t" r="r" b="b"/>
            <a:pathLst>
              <a:path w="690516" h="627507">
                <a:moveTo>
                  <a:pt x="0" y="0"/>
                </a:moveTo>
                <a:lnTo>
                  <a:pt x="690516" y="0"/>
                </a:lnTo>
                <a:lnTo>
                  <a:pt x="690516" y="627507"/>
                </a:lnTo>
                <a:lnTo>
                  <a:pt x="0" y="627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18548" y="-172200"/>
            <a:ext cx="10450904" cy="10459200"/>
          </a:xfrm>
          <a:custGeom>
            <a:avLst/>
            <a:gdLst/>
            <a:ahLst/>
            <a:cxnLst/>
            <a:rect l="l" t="t" r="r" b="b"/>
            <a:pathLst>
              <a:path w="10450904" h="10459200">
                <a:moveTo>
                  <a:pt x="0" y="0"/>
                </a:moveTo>
                <a:lnTo>
                  <a:pt x="10450904" y="0"/>
                </a:lnTo>
                <a:lnTo>
                  <a:pt x="10450904" y="10459200"/>
                </a:lnTo>
                <a:lnTo>
                  <a:pt x="0" y="1045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699" b="-3104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4885" y="783121"/>
            <a:ext cx="18732885" cy="8720758"/>
          </a:xfrm>
          <a:custGeom>
            <a:avLst/>
            <a:gdLst/>
            <a:ahLst/>
            <a:cxnLst/>
            <a:rect l="l" t="t" r="r" b="b"/>
            <a:pathLst>
              <a:path w="18732885" h="8720758">
                <a:moveTo>
                  <a:pt x="0" y="0"/>
                </a:moveTo>
                <a:lnTo>
                  <a:pt x="18732885" y="0"/>
                </a:lnTo>
                <a:lnTo>
                  <a:pt x="18732885" y="8720758"/>
                </a:lnTo>
                <a:lnTo>
                  <a:pt x="0" y="8720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98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929" y="3504046"/>
            <a:ext cx="17741690" cy="2971733"/>
          </a:xfrm>
          <a:custGeom>
            <a:avLst/>
            <a:gdLst/>
            <a:ahLst/>
            <a:cxnLst/>
            <a:rect l="l" t="t" r="r" b="b"/>
            <a:pathLst>
              <a:path w="17741690" h="2971733">
                <a:moveTo>
                  <a:pt x="0" y="0"/>
                </a:moveTo>
                <a:lnTo>
                  <a:pt x="17741690" y="0"/>
                </a:lnTo>
                <a:lnTo>
                  <a:pt x="17741690" y="2971733"/>
                </a:lnTo>
                <a:lnTo>
                  <a:pt x="0" y="297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2218" y="677030"/>
            <a:ext cx="15353404" cy="1574785"/>
            <a:chOff x="0" y="0"/>
            <a:chExt cx="4889631" cy="5015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631" cy="501525"/>
            </a:xfrm>
            <a:custGeom>
              <a:avLst/>
              <a:gdLst/>
              <a:ahLst/>
              <a:cxnLst/>
              <a:rect l="l" t="t" r="r" b="b"/>
              <a:pathLst>
                <a:path w="4889631" h="501525">
                  <a:moveTo>
                    <a:pt x="23700" y="0"/>
                  </a:moveTo>
                  <a:lnTo>
                    <a:pt x="4865931" y="0"/>
                  </a:lnTo>
                  <a:cubicBezTo>
                    <a:pt x="4879020" y="0"/>
                    <a:pt x="4889631" y="10611"/>
                    <a:pt x="4889631" y="23700"/>
                  </a:cubicBezTo>
                  <a:lnTo>
                    <a:pt x="4889631" y="477825"/>
                  </a:lnTo>
                  <a:cubicBezTo>
                    <a:pt x="4889631" y="490914"/>
                    <a:pt x="4879020" y="501525"/>
                    <a:pt x="4865931" y="501525"/>
                  </a:cubicBezTo>
                  <a:lnTo>
                    <a:pt x="23700" y="501525"/>
                  </a:lnTo>
                  <a:cubicBezTo>
                    <a:pt x="10611" y="501525"/>
                    <a:pt x="0" y="490914"/>
                    <a:pt x="0" y="477825"/>
                  </a:cubicBezTo>
                  <a:lnTo>
                    <a:pt x="0" y="23700"/>
                  </a:lnTo>
                  <a:cubicBezTo>
                    <a:pt x="0" y="10611"/>
                    <a:pt x="10611" y="0"/>
                    <a:pt x="237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89631" cy="54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66221" y="3411867"/>
            <a:ext cx="11959353" cy="4924761"/>
            <a:chOff x="0" y="0"/>
            <a:chExt cx="3149788" cy="12970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49788" cy="1297056"/>
            </a:xfrm>
            <a:custGeom>
              <a:avLst/>
              <a:gdLst/>
              <a:ahLst/>
              <a:cxnLst/>
              <a:rect l="l" t="t" r="r" b="b"/>
              <a:pathLst>
                <a:path w="3149788" h="1297056">
                  <a:moveTo>
                    <a:pt x="41431" y="0"/>
                  </a:moveTo>
                  <a:lnTo>
                    <a:pt x="3108358" y="0"/>
                  </a:lnTo>
                  <a:cubicBezTo>
                    <a:pt x="3131239" y="0"/>
                    <a:pt x="3149788" y="18549"/>
                    <a:pt x="3149788" y="41431"/>
                  </a:cubicBezTo>
                  <a:lnTo>
                    <a:pt x="3149788" y="1255626"/>
                  </a:lnTo>
                  <a:cubicBezTo>
                    <a:pt x="3149788" y="1266614"/>
                    <a:pt x="3145423" y="1277152"/>
                    <a:pt x="3137654" y="1284922"/>
                  </a:cubicBezTo>
                  <a:cubicBezTo>
                    <a:pt x="3129884" y="1292692"/>
                    <a:pt x="3119346" y="1297056"/>
                    <a:pt x="3108358" y="1297056"/>
                  </a:cubicBezTo>
                  <a:lnTo>
                    <a:pt x="41431" y="1297056"/>
                  </a:lnTo>
                  <a:cubicBezTo>
                    <a:pt x="18549" y="1297056"/>
                    <a:pt x="0" y="1278507"/>
                    <a:pt x="0" y="1255626"/>
                  </a:cubicBezTo>
                  <a:lnTo>
                    <a:pt x="0" y="41431"/>
                  </a:lnTo>
                  <a:cubicBezTo>
                    <a:pt x="0" y="18549"/>
                    <a:pt x="18549" y="0"/>
                    <a:pt x="41431" y="0"/>
                  </a:cubicBezTo>
                  <a:close/>
                </a:path>
              </a:pathLst>
            </a:custGeom>
            <a:solidFill>
              <a:srgbClr val="ECECE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49788" cy="1344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744950" y="8752153"/>
            <a:ext cx="3086100" cy="875402"/>
            <a:chOff x="0" y="0"/>
            <a:chExt cx="812800" cy="2305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30559"/>
            </a:xfrm>
            <a:custGeom>
              <a:avLst/>
              <a:gdLst/>
              <a:ahLst/>
              <a:cxnLst/>
              <a:rect l="l" t="t" r="r" b="b"/>
              <a:pathLst>
                <a:path w="812800" h="230559">
                  <a:moveTo>
                    <a:pt x="0" y="0"/>
                  </a:moveTo>
                  <a:lnTo>
                    <a:pt x="812800" y="0"/>
                  </a:lnTo>
                  <a:lnTo>
                    <a:pt x="812800" y="230559"/>
                  </a:lnTo>
                  <a:lnTo>
                    <a:pt x="0" y="230559"/>
                  </a:lnTo>
                  <a:close/>
                </a:path>
              </a:pathLst>
            </a:custGeom>
            <a:solidFill>
              <a:srgbClr val="0CA6A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55623" y="8362400"/>
            <a:ext cx="1582825" cy="158282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5A6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927769" y="2618500"/>
            <a:ext cx="5718128" cy="5718128"/>
          </a:xfrm>
          <a:custGeom>
            <a:avLst/>
            <a:gdLst/>
            <a:ahLst/>
            <a:cxnLst/>
            <a:rect l="l" t="t" r="r" b="b"/>
            <a:pathLst>
              <a:path w="5718128" h="5718128">
                <a:moveTo>
                  <a:pt x="0" y="0"/>
                </a:moveTo>
                <a:lnTo>
                  <a:pt x="5718128" y="0"/>
                </a:lnTo>
                <a:lnTo>
                  <a:pt x="5718128" y="5718129"/>
                </a:lnTo>
                <a:lnTo>
                  <a:pt x="0" y="5718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837801"/>
            <a:ext cx="14033449" cy="109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0"/>
              </a:lnSpc>
              <a:spcBef>
                <a:spcPct val="0"/>
              </a:spcBef>
            </a:pPr>
            <a:r>
              <a:rPr lang="en-US" sz="6157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Skills I Learned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90186" y="8562259"/>
            <a:ext cx="913698" cy="104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9"/>
              </a:lnSpc>
              <a:spcBef>
                <a:spcPct val="0"/>
              </a:spcBef>
            </a:pPr>
            <a:r>
              <a:rPr lang="en-US" sz="5921">
                <a:solidFill>
                  <a:srgbClr val="F2F2F2"/>
                </a:solidFill>
                <a:latin typeface="Arimo"/>
                <a:ea typeface="Arimo"/>
                <a:cs typeface="Arimo"/>
                <a:sym typeface="Arimo"/>
              </a:rPr>
              <a:t>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65896" y="3354717"/>
            <a:ext cx="4841875" cy="407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1"/>
              </a:lnSpc>
              <a:spcBef>
                <a:spcPct val="0"/>
              </a:spcBef>
            </a:pPr>
            <a:r>
              <a:rPr lang="en-US" sz="2336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Technical / Digital Marketing Skills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18328" y="4231017"/>
            <a:ext cx="4991022" cy="31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191" lvl="1" indent="-244095" algn="l">
              <a:lnSpc>
                <a:spcPts val="3165"/>
              </a:lnSpc>
              <a:buAutoNum type="arabicPeriod"/>
            </a:pPr>
            <a:r>
              <a:rPr lang="en-US" sz="22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Social Media Content Creation</a:t>
            </a:r>
          </a:p>
          <a:p>
            <a:pPr marL="488191" lvl="1" indent="-244095" algn="l">
              <a:lnSpc>
                <a:spcPts val="3165"/>
              </a:lnSpc>
              <a:buAutoNum type="arabicPeriod"/>
            </a:pPr>
            <a:r>
              <a:rPr lang="en-US" sz="22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Blog Writing &amp; SEO Basics</a:t>
            </a:r>
          </a:p>
          <a:p>
            <a:pPr marL="488191" lvl="1" indent="-244095" algn="l">
              <a:lnSpc>
                <a:spcPts val="3165"/>
              </a:lnSpc>
              <a:buAutoNum type="arabicPeriod"/>
            </a:pPr>
            <a:r>
              <a:rPr lang="en-US" sz="22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Facebook &amp; Instagram Ads Setup</a:t>
            </a:r>
          </a:p>
          <a:p>
            <a:pPr marL="488191" lvl="1" indent="-244095" algn="l">
              <a:lnSpc>
                <a:spcPts val="3165"/>
              </a:lnSpc>
              <a:buAutoNum type="arabicPeriod"/>
            </a:pPr>
            <a:r>
              <a:rPr lang="en-US" sz="22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Keyword Research (Semrush)</a:t>
            </a:r>
          </a:p>
          <a:p>
            <a:pPr marL="488191" lvl="1" indent="-244095" algn="l">
              <a:lnSpc>
                <a:spcPts val="3165"/>
              </a:lnSpc>
              <a:buAutoNum type="arabicPeriod"/>
            </a:pPr>
            <a:r>
              <a:rPr lang="en-US" sz="22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Post Scheduling (Meta Business Suite)</a:t>
            </a:r>
          </a:p>
          <a:p>
            <a:pPr marL="488191" lvl="1" indent="-244095" algn="l">
              <a:lnSpc>
                <a:spcPts val="3165"/>
              </a:lnSpc>
              <a:buAutoNum type="arabicPeriod"/>
            </a:pPr>
            <a:r>
              <a:rPr lang="en-US" sz="22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Desingning social media post ,blog feature image from Canva</a:t>
            </a:r>
          </a:p>
        </p:txBody>
      </p:sp>
      <p:sp>
        <p:nvSpPr>
          <p:cNvPr id="19" name="Freeform 19"/>
          <p:cNvSpPr/>
          <p:nvPr/>
        </p:nvSpPr>
        <p:spPr>
          <a:xfrm>
            <a:off x="9552658" y="2618500"/>
            <a:ext cx="5718128" cy="5718128"/>
          </a:xfrm>
          <a:custGeom>
            <a:avLst/>
            <a:gdLst/>
            <a:ahLst/>
            <a:cxnLst/>
            <a:rect l="l" t="t" r="r" b="b"/>
            <a:pathLst>
              <a:path w="5718128" h="5718128">
                <a:moveTo>
                  <a:pt x="0" y="0"/>
                </a:moveTo>
                <a:lnTo>
                  <a:pt x="5718128" y="0"/>
                </a:lnTo>
                <a:lnTo>
                  <a:pt x="5718128" y="5718129"/>
                </a:lnTo>
                <a:lnTo>
                  <a:pt x="0" y="5718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1328976" y="3246453"/>
            <a:ext cx="1800037" cy="516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4"/>
              </a:lnSpc>
              <a:spcBef>
                <a:spcPct val="0"/>
              </a:spcBef>
            </a:pPr>
            <a:r>
              <a:rPr lang="en-US" sz="2931" b="1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Soft Skills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42120" y="4180104"/>
            <a:ext cx="5328666" cy="2537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217" lvl="1" indent="-260609" algn="l">
              <a:lnSpc>
                <a:spcPts val="3379"/>
              </a:lnSpc>
              <a:buAutoNum type="arabicPeriod"/>
            </a:pPr>
            <a:r>
              <a:rPr lang="en-US" sz="24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Time Management</a:t>
            </a:r>
          </a:p>
          <a:p>
            <a:pPr marL="521217" lvl="1" indent="-260609" algn="l">
              <a:lnSpc>
                <a:spcPts val="3379"/>
              </a:lnSpc>
              <a:buAutoNum type="arabicPeriod"/>
            </a:pPr>
            <a:r>
              <a:rPr lang="en-US" sz="24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Communication &amp; Collaboration</a:t>
            </a:r>
          </a:p>
          <a:p>
            <a:pPr marL="521217" lvl="1" indent="-260609" algn="l">
              <a:lnSpc>
                <a:spcPts val="3379"/>
              </a:lnSpc>
              <a:buAutoNum type="arabicPeriod"/>
            </a:pPr>
            <a:r>
              <a:rPr lang="en-US" sz="24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Creative Thinking</a:t>
            </a:r>
          </a:p>
          <a:p>
            <a:pPr marL="521217" lvl="1" indent="-260609" algn="l">
              <a:lnSpc>
                <a:spcPts val="3379"/>
              </a:lnSpc>
              <a:buAutoNum type="arabicPeriod"/>
            </a:pPr>
            <a:r>
              <a:rPr lang="en-US" sz="24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Attention to Detail</a:t>
            </a:r>
          </a:p>
          <a:p>
            <a:pPr marL="521217" lvl="1" indent="-260609" algn="l">
              <a:lnSpc>
                <a:spcPts val="3379"/>
              </a:lnSpc>
              <a:buAutoNum type="arabicPeriod"/>
            </a:pPr>
            <a:r>
              <a:rPr lang="en-US" sz="24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Problem Solving</a:t>
            </a:r>
          </a:p>
          <a:p>
            <a:pPr marL="521217" lvl="1" indent="-260609" algn="l">
              <a:lnSpc>
                <a:spcPts val="3379"/>
              </a:lnSpc>
              <a:buAutoNum type="arabicPeriod"/>
            </a:pPr>
            <a:r>
              <a:rPr lang="en-US" sz="241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Working with real-clients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437</Words>
  <Application>Microsoft Office PowerPoint</Application>
  <PresentationFormat>Custom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Helios Extended Bold</vt:lpstr>
      <vt:lpstr>Calibri</vt:lpstr>
      <vt:lpstr>Arimo Bold</vt:lpstr>
      <vt:lpstr>Montserrat Bold</vt:lpstr>
      <vt:lpstr>Arimo</vt:lpstr>
      <vt:lpstr>Helios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Daniel Gallego</dc:title>
  <dc:creator>Rabindra Acharya</dc:creator>
  <cp:lastModifiedBy>Rabindra Acharya</cp:lastModifiedBy>
  <cp:revision>2</cp:revision>
  <dcterms:created xsi:type="dcterms:W3CDTF">2006-08-16T00:00:00Z</dcterms:created>
  <dcterms:modified xsi:type="dcterms:W3CDTF">2025-06-05T03:22:32Z</dcterms:modified>
  <dc:identifier>DAGpZ2_LvrQ</dc:identifier>
</cp:coreProperties>
</file>