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2" r:id="rId1"/>
  </p:sldMasterIdLst>
  <p:notesMasterIdLst>
    <p:notesMasterId r:id="rId31"/>
  </p:notesMasterIdLst>
  <p:sldIdLst>
    <p:sldId id="256" r:id="rId2"/>
    <p:sldId id="283" r:id="rId3"/>
    <p:sldId id="258" r:id="rId4"/>
    <p:sldId id="269" r:id="rId5"/>
    <p:sldId id="259" r:id="rId6"/>
    <p:sldId id="277" r:id="rId7"/>
    <p:sldId id="264" r:id="rId8"/>
    <p:sldId id="288" r:id="rId9"/>
    <p:sldId id="289" r:id="rId10"/>
    <p:sldId id="290" r:id="rId11"/>
    <p:sldId id="261" r:id="rId12"/>
    <p:sldId id="262" r:id="rId13"/>
    <p:sldId id="278" r:id="rId14"/>
    <p:sldId id="272" r:id="rId15"/>
    <p:sldId id="271" r:id="rId16"/>
    <p:sldId id="270" r:id="rId17"/>
    <p:sldId id="276" r:id="rId18"/>
    <p:sldId id="284" r:id="rId19"/>
    <p:sldId id="274" r:id="rId20"/>
    <p:sldId id="273" r:id="rId21"/>
    <p:sldId id="287" r:id="rId22"/>
    <p:sldId id="280" r:id="rId23"/>
    <p:sldId id="281" r:id="rId24"/>
    <p:sldId id="286" r:id="rId25"/>
    <p:sldId id="265" r:id="rId26"/>
    <p:sldId id="282" r:id="rId27"/>
    <p:sldId id="291" r:id="rId28"/>
    <p:sldId id="266" r:id="rId29"/>
    <p:sldId id="26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07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A66D9-3359-464B-B000-3CAD1AB02E0E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E4FF3-E57D-49CD-B294-9FE0D8DD4F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8E4FF3-E57D-49CD-B294-9FE0D8DD4FA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459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97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314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03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0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62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982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37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4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4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8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7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ocs.google.com/spreadsheets/d/1pBcVPZ0oHWocyk7VGgcmBoPp5X1KT9UmP9QbJ78l8oU/edit?usp=sharing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ocs.google.com/spreadsheets/d/1p_VUjJibCvtLGBQeANG9_BiELFFFzz4P6V0ULQwbVuA/edit?usp=shar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348" y="38217"/>
            <a:ext cx="7772400" cy="809391"/>
          </a:xfrm>
        </p:spPr>
        <p:txBody>
          <a:bodyPr>
            <a:normAutofit/>
          </a:bodyPr>
          <a:lstStyle/>
          <a:p>
            <a:r>
              <a:rPr sz="4800" b="1" i="1" u="sng" dirty="0"/>
              <a:t>Internship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4296" y="1581846"/>
            <a:ext cx="8363319" cy="304190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Samit Paudel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Tech Software Company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Location: Zero KM, Pokhara 33700, Nepal</a:t>
            </a:r>
          </a:p>
          <a:p>
            <a:pPr algn="l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 and Automation Intern</a:t>
            </a:r>
          </a:p>
          <a:p>
            <a:pPr algn="l"/>
            <a:br>
              <a:rPr lang="en-US" sz="3200" dirty="0">
                <a:solidFill>
                  <a:schemeClr val="tx1"/>
                </a:solidFill>
              </a:rPr>
            </a:br>
            <a:endParaRPr sz="3200" dirty="0">
              <a:solidFill>
                <a:schemeClr val="tx1"/>
              </a:solidFill>
            </a:endParaRPr>
          </a:p>
        </p:txBody>
      </p:sp>
      <p:pic>
        <p:nvPicPr>
          <p:cNvPr id="1028" name="Picture 4" descr="Quality Assurance - Principles to be ...">
            <a:extLst>
              <a:ext uri="{FF2B5EF4-FFF2-40B4-BE49-F238E27FC236}">
                <a16:creationId xmlns:a16="http://schemas.microsoft.com/office/drawing/2014/main" id="{07496407-F50A-7FD0-0835-8FD132D71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788" y="4311194"/>
            <a:ext cx="3848212" cy="202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1ECE02-E42B-5861-EFB2-BA2D422FF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4963"/>
            <a:ext cx="3372465" cy="13097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62E3A9D-E537-295D-9A6A-ED75BEA5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A35DA-D101-0366-6A69-964C61AF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-9207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Activities During Internship: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94220-6074-7C60-8C2A-A29E2AEF5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75" y="1254866"/>
            <a:ext cx="8703426" cy="5298334"/>
          </a:xfrm>
        </p:spPr>
        <p:txBody>
          <a:bodyPr>
            <a:normAutofit/>
          </a:bodyPr>
          <a:lstStyle/>
          <a:p>
            <a:r>
              <a:rPr lang="en-US" b="1" dirty="0"/>
              <a:t>12. Version Control Awareness:</a:t>
            </a:r>
            <a:endParaRPr lang="en-US" dirty="0"/>
          </a:p>
          <a:p>
            <a:pPr lvl="0"/>
            <a:r>
              <a:rPr lang="en-US" dirty="0"/>
              <a:t>Gained experience with version control systems like Git, learning how to handle branches and test versions.</a:t>
            </a:r>
          </a:p>
          <a:p>
            <a:r>
              <a:rPr lang="en-US" b="1" dirty="0"/>
              <a:t>13. Knowledge of Testing Tools &amp; Frameworks:</a:t>
            </a:r>
            <a:endParaRPr lang="en-US" dirty="0"/>
          </a:p>
          <a:p>
            <a:pPr lvl="0"/>
            <a:r>
              <a:rPr lang="en-US" dirty="0"/>
              <a:t>Gained hands-on experience with tools like Playwright for automation, Apache JMeter for performance testing, and Google Sheets for planning and tracking.</a:t>
            </a:r>
          </a:p>
          <a:p>
            <a:r>
              <a:rPr lang="en-US" b="1" dirty="0"/>
              <a:t>14. Continuous Improvement &amp; Process Refinement:</a:t>
            </a:r>
            <a:endParaRPr lang="en-US" dirty="0"/>
          </a:p>
          <a:p>
            <a:pPr lvl="0"/>
            <a:r>
              <a:rPr lang="en-US" dirty="0"/>
              <a:t>Suggested improvements to testing processes and test case designs based on my observations.</a:t>
            </a:r>
          </a:p>
          <a:p>
            <a:r>
              <a:rPr lang="en-US" b="1" dirty="0"/>
              <a:t>15. Documentation &amp; Reporting:</a:t>
            </a:r>
            <a:endParaRPr lang="en-US" dirty="0"/>
          </a:p>
          <a:p>
            <a:pPr lvl="0"/>
            <a:r>
              <a:rPr lang="en-US" dirty="0"/>
              <a:t>Kept detailed records of test results, defects, and test cases for tracking and performance analysis.</a:t>
            </a:r>
          </a:p>
        </p:txBody>
      </p:sp>
    </p:spTree>
    <p:extLst>
      <p:ext uri="{BB962C8B-B14F-4D97-AF65-F5344CB8AC3E}">
        <p14:creationId xmlns:p14="http://schemas.microsoft.com/office/powerpoint/2010/main" val="241278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9773" y="96902"/>
            <a:ext cx="7978539" cy="661239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FF0000"/>
                </a:solidFill>
              </a:rPr>
              <a:t>Types of Testing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079F04B-1588-4BA8-1DF7-6E794538B0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043006"/>
              </p:ext>
            </p:extLst>
          </p:nvPr>
        </p:nvGraphicFramePr>
        <p:xfrm>
          <a:off x="110353" y="758141"/>
          <a:ext cx="8952624" cy="5943600"/>
        </p:xfrm>
        <a:graphic>
          <a:graphicData uri="http://schemas.openxmlformats.org/drawingml/2006/table">
            <a:tbl>
              <a:tblPr/>
              <a:tblGrid>
                <a:gridCol w="2230764">
                  <a:extLst>
                    <a:ext uri="{9D8B030D-6E8A-4147-A177-3AD203B41FA5}">
                      <a16:colId xmlns:a16="http://schemas.microsoft.com/office/drawing/2014/main" val="399930653"/>
                    </a:ext>
                  </a:extLst>
                </a:gridCol>
                <a:gridCol w="2240620">
                  <a:extLst>
                    <a:ext uri="{9D8B030D-6E8A-4147-A177-3AD203B41FA5}">
                      <a16:colId xmlns:a16="http://schemas.microsoft.com/office/drawing/2014/main" val="1382562180"/>
                    </a:ext>
                  </a:extLst>
                </a:gridCol>
                <a:gridCol w="2240620">
                  <a:extLst>
                    <a:ext uri="{9D8B030D-6E8A-4147-A177-3AD203B41FA5}">
                      <a16:colId xmlns:a16="http://schemas.microsoft.com/office/drawing/2014/main" val="2676011111"/>
                    </a:ext>
                  </a:extLst>
                </a:gridCol>
                <a:gridCol w="2240620">
                  <a:extLst>
                    <a:ext uri="{9D8B030D-6E8A-4147-A177-3AD203B41FA5}">
                      <a16:colId xmlns:a16="http://schemas.microsoft.com/office/drawing/2014/main" val="1021808203"/>
                    </a:ext>
                  </a:extLst>
                </a:gridCol>
              </a:tblGrid>
              <a:tr h="347916">
                <a:tc>
                  <a:txBody>
                    <a:bodyPr/>
                    <a:lstStyle/>
                    <a:p>
                      <a:r>
                        <a:rPr lang="en-US" sz="2000" b="1" dirty="0"/>
                        <a:t>Test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Who Does 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Focus 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495652"/>
                  </a:ext>
                </a:extLst>
              </a:tr>
              <a:tr h="1150800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Unit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</a:t>
                      </a:r>
                      <a:r>
                        <a:rPr lang="en-US" sz="2000" b="1" dirty="0"/>
                        <a:t>individual parts</a:t>
                      </a:r>
                      <a:r>
                        <a:rPr lang="en-US" sz="2000" dirty="0"/>
                        <a:t> of the program (called units).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Developers/QA Testers</a:t>
                      </a:r>
                    </a:p>
                    <a:p>
                      <a:endParaRPr lang="en-US" sz="2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Internal logic (small parts)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176432"/>
                  </a:ext>
                </a:extLst>
              </a:tr>
              <a:tr h="615544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System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 entire system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QA Testers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Complete functionality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9163271"/>
                  </a:ext>
                </a:extLst>
              </a:tr>
              <a:tr h="1686055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Black Box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the software </a:t>
                      </a:r>
                      <a:r>
                        <a:rPr lang="en-US" sz="2000" b="1" dirty="0"/>
                        <a:t>without seeing the code</a:t>
                      </a:r>
                      <a:r>
                        <a:rPr lang="en-US" sz="2000" dirty="0"/>
                        <a:t>.</a:t>
                      </a:r>
                    </a:p>
                    <a:p>
                      <a:r>
                        <a:rPr lang="en-US" sz="2000" dirty="0"/>
                        <a:t>Focus is on </a:t>
                      </a:r>
                      <a:r>
                        <a:rPr lang="en-US" sz="2000" b="1" dirty="0"/>
                        <a:t>inputs and expected outputs</a:t>
                      </a:r>
                      <a:r>
                        <a:rPr lang="en-US" sz="2000" dirty="0"/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QA Testers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User behavior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3497820"/>
                  </a:ext>
                </a:extLst>
              </a:tr>
              <a:tr h="1568547">
                <a:tc>
                  <a:txBody>
                    <a:bodyPr/>
                    <a:lstStyle/>
                    <a:p>
                      <a:r>
                        <a:rPr lang="en-US" sz="2000" b="1" i="1" dirty="0"/>
                        <a:t>White Box 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Testing the </a:t>
                      </a:r>
                      <a:r>
                        <a:rPr lang="en-US" sz="2000" b="1" dirty="0"/>
                        <a:t>internal code logic</a:t>
                      </a:r>
                      <a:r>
                        <a:rPr lang="en-US" sz="2000" dirty="0"/>
                        <a:t>.</a:t>
                      </a:r>
                    </a:p>
                    <a:p>
                      <a:r>
                        <a:rPr lang="en-US" sz="2000" dirty="0"/>
                        <a:t>Requires knowledge of how the code works.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Developers/QA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Code paths and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82526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-438775"/>
            <a:ext cx="7543800" cy="1450757"/>
          </a:xfrm>
        </p:spPr>
        <p:txBody>
          <a:bodyPr/>
          <a:lstStyle/>
          <a:p>
            <a:r>
              <a:rPr lang="en-US" dirty="0"/>
              <a:t>Test Cases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077118"/>
            <a:ext cx="8108950" cy="4703763"/>
          </a:xfrm>
        </p:spPr>
        <p:txBody>
          <a:bodyPr>
            <a:normAutofit/>
          </a:bodyPr>
          <a:lstStyle/>
          <a:p>
            <a:r>
              <a:rPr lang="en-US" dirty="0"/>
              <a:t>Test cases are </a:t>
            </a:r>
            <a:r>
              <a:rPr lang="en-US" b="1" dirty="0"/>
              <a:t>step-by-step instructions</a:t>
            </a:r>
            <a:r>
              <a:rPr lang="en-US" dirty="0"/>
              <a:t> used to verify that a software feature is working as expected. </a:t>
            </a:r>
          </a:p>
          <a:p>
            <a:r>
              <a:rPr lang="en-US" dirty="0"/>
              <a:t>They are essential in </a:t>
            </a:r>
            <a:r>
              <a:rPr lang="en-US" b="1" dirty="0"/>
              <a:t>manual and automation testing</a:t>
            </a:r>
            <a:r>
              <a:rPr lang="en-US" dirty="0"/>
              <a:t> to ensure that all functions behave correctly under different conditions.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Test Case</a:t>
            </a:r>
            <a:r>
              <a:rPr lang="en-US" dirty="0"/>
              <a:t> describes:</a:t>
            </a:r>
          </a:p>
          <a:p>
            <a:r>
              <a:rPr lang="en-US" dirty="0"/>
              <a:t>What to test (feature/module)</a:t>
            </a:r>
          </a:p>
          <a:p>
            <a:r>
              <a:rPr lang="en-US" dirty="0"/>
              <a:t>How to test it (steps and input)</a:t>
            </a:r>
          </a:p>
          <a:p>
            <a:r>
              <a:rPr lang="en-US" dirty="0"/>
              <a:t>What the result should be (expected outcome)</a:t>
            </a:r>
          </a:p>
          <a:p>
            <a:r>
              <a:rPr lang="en-US" dirty="0"/>
              <a:t>What actually happened (actual result)</a:t>
            </a:r>
          </a:p>
          <a:p>
            <a:r>
              <a:rPr lang="en-US" dirty="0"/>
              <a:t>Final status: Pass or Fail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694588-06BD-992E-1AC4-E3CC3AD3C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8B4AD-5DFC-1E23-422F-043A6BF5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79" y="-520214"/>
            <a:ext cx="7886700" cy="13255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What Does a Test Case Include?</a:t>
            </a:r>
            <a:endParaRPr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069BAA-468F-911B-7260-1CD664182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279948"/>
              </p:ext>
            </p:extLst>
          </p:nvPr>
        </p:nvGraphicFramePr>
        <p:xfrm>
          <a:off x="207264" y="1090439"/>
          <a:ext cx="8692896" cy="5624993"/>
        </p:xfrm>
        <a:graphic>
          <a:graphicData uri="http://schemas.openxmlformats.org/drawingml/2006/table">
            <a:tbl>
              <a:tblPr/>
              <a:tblGrid>
                <a:gridCol w="1922351">
                  <a:extLst>
                    <a:ext uri="{9D8B030D-6E8A-4147-A177-3AD203B41FA5}">
                      <a16:colId xmlns:a16="http://schemas.microsoft.com/office/drawing/2014/main" val="2690654875"/>
                    </a:ext>
                  </a:extLst>
                </a:gridCol>
                <a:gridCol w="6770545">
                  <a:extLst>
                    <a:ext uri="{9D8B030D-6E8A-4147-A177-3AD203B41FA5}">
                      <a16:colId xmlns:a16="http://schemas.microsoft.com/office/drawing/2014/main" val="4282435668"/>
                    </a:ext>
                  </a:extLst>
                </a:gridCol>
              </a:tblGrid>
              <a:tr h="340318">
                <a:tc>
                  <a:txBody>
                    <a:bodyPr/>
                    <a:lstStyle/>
                    <a:p>
                      <a:r>
                        <a:rPr lang="en-US" sz="1600" b="1"/>
                        <a:t>Field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What It Means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416787"/>
                  </a:ext>
                </a:extLst>
              </a:tr>
              <a:tr h="340318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Case ID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Unique number to identify the test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e.g., TC-001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02377"/>
                  </a:ext>
                </a:extLst>
              </a:tr>
              <a:tr h="534427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Case Title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Short name of what is being tested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(e.g., Login with valid data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476794"/>
                  </a:ext>
                </a:extLst>
              </a:tr>
              <a:tr h="534427">
                <a:tc>
                  <a:txBody>
                    <a:bodyPr/>
                    <a:lstStyle/>
                    <a:p>
                      <a:r>
                        <a:rPr lang="en-US" sz="1600" b="1" dirty="0"/>
                        <a:t>Module Name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Which part of the software is being tested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e.g., Login page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28630"/>
                  </a:ext>
                </a:extLst>
              </a:tr>
              <a:tr h="59197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Scenario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What situation you are testing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(e.g., Enter correct phone and password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6774257"/>
                  </a:ext>
                </a:extLst>
              </a:tr>
              <a:tr h="591970">
                <a:tc>
                  <a:txBody>
                    <a:bodyPr/>
                    <a:lstStyle/>
                    <a:p>
                      <a:r>
                        <a:rPr lang="en-US" sz="1600" b="1" dirty="0"/>
                        <a:t>Preconditions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Things that must be ready before testing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e.g., user must be registered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5819011"/>
                  </a:ext>
                </a:extLst>
              </a:tr>
              <a:tr h="59197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Steps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Actions to follow step-by-step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e.g., open login page, enter data, click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00578"/>
                  </a:ext>
                </a:extLst>
              </a:tr>
              <a:tr h="591970">
                <a:tc>
                  <a:txBody>
                    <a:bodyPr/>
                    <a:lstStyle/>
                    <a:p>
                      <a:r>
                        <a:rPr lang="en-US" sz="1600" b="1" dirty="0"/>
                        <a:t>Test Data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Input values you use (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e.g., phone: 9863374281, password: 88888</a:t>
                      </a:r>
                      <a:r>
                        <a:rPr lang="en-US" sz="1600" b="1" dirty="0"/>
                        <a:t>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6995088"/>
                  </a:ext>
                </a:extLst>
              </a:tr>
              <a:tr h="340318">
                <a:tc>
                  <a:txBody>
                    <a:bodyPr/>
                    <a:lstStyle/>
                    <a:p>
                      <a:r>
                        <a:rPr lang="en-US" sz="1600" b="1" dirty="0"/>
                        <a:t>Expected Result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What should happen if everything works correctly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307840"/>
                  </a:ext>
                </a:extLst>
              </a:tr>
              <a:tr h="340318">
                <a:tc>
                  <a:txBody>
                    <a:bodyPr/>
                    <a:lstStyle/>
                    <a:p>
                      <a:r>
                        <a:rPr lang="en-US" sz="1600" b="1" dirty="0"/>
                        <a:t>Actual Result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What actually happened during the test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545965"/>
                  </a:ext>
                </a:extLst>
              </a:tr>
              <a:tr h="340318">
                <a:tc>
                  <a:txBody>
                    <a:bodyPr/>
                    <a:lstStyle/>
                    <a:p>
                      <a:r>
                        <a:rPr lang="en-US" sz="1600" b="1" dirty="0"/>
                        <a:t>Status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Pass ✅ or Fail ❌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4791370"/>
                  </a:ext>
                </a:extLst>
              </a:tr>
              <a:tr h="486669">
                <a:tc>
                  <a:txBody>
                    <a:bodyPr/>
                    <a:lstStyle/>
                    <a:p>
                      <a:r>
                        <a:rPr lang="en-US" sz="1600" b="1" dirty="0"/>
                        <a:t>Remarks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Extra notes (e.g., bug found, screenshots, suggestions)</a:t>
                      </a:r>
                    </a:p>
                  </a:txBody>
                  <a:tcPr marL="85913" marR="85913" marT="42957" marB="429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701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7756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A31E-AEB2-6124-E00B-AB15F6F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hlinkClick r:id="rId2"/>
              </a:rPr>
              <a:t>Test Case Documentation Sheet 1 – Project Testing Overview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DF9356-08A8-90A4-4063-2ED7AEA54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6045" y="1690689"/>
            <a:ext cx="8011909" cy="4079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26E11A-E445-BE0D-C99D-5E451E7F0FAA}"/>
              </a:ext>
            </a:extLst>
          </p:cNvPr>
          <p:cNvSpPr txBox="1"/>
          <p:nvPr/>
        </p:nvSpPr>
        <p:spPr>
          <a:xfrm>
            <a:off x="97971" y="5770372"/>
            <a:ext cx="75256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https://docs.google.com/spreadsheets/d/1pBcVPZ0oHWocyk7VGgcmBoPp5X1KT9UmP9QbJ78l8oU/edit?usp=sharing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7230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8B74-3F44-218E-5DC5-9ABEC0AA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>
                <a:hlinkClick r:id="rId2"/>
              </a:rPr>
              <a:t>Test Case Documentation Sheet 2 – Real-Time Testing Scenarios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6A1B13-6606-FA47-0273-63F3E471A7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0170" y="1389360"/>
            <a:ext cx="8640875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FDB091-AD9C-5C1C-3E9D-7AF93BB36F1C}"/>
              </a:ext>
            </a:extLst>
          </p:cNvPr>
          <p:cNvSpPr txBox="1"/>
          <p:nvPr/>
        </p:nvSpPr>
        <p:spPr>
          <a:xfrm>
            <a:off x="4536" y="5661486"/>
            <a:ext cx="78867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/>
            <a:r>
              <a:rPr lang="en-US" sz="1800" b="1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https://docs.google.com/spreadsheets/d/1p_VUjJibCvtLGBQeANG9_BiELFFFzz4P6V0ULQwbVuA/edit?usp=sharing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76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E9B62-493B-6257-48B7-AF44E7E7A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E58F-0C85-9A8C-8DC7-023AFAB56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049" y="-648285"/>
            <a:ext cx="7543800" cy="1450757"/>
          </a:xfrm>
        </p:spPr>
        <p:txBody>
          <a:bodyPr/>
          <a:lstStyle/>
          <a:p>
            <a:r>
              <a:rPr dirty="0"/>
              <a:t>Tools Used</a:t>
            </a:r>
            <a:r>
              <a:rPr lang="en-US" dirty="0"/>
              <a:t> For Automation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2F876-ACF4-F5A0-6588-E16D86D63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365BA6-120E-FE55-758A-3B43DA88D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756320"/>
              </p:ext>
            </p:extLst>
          </p:nvPr>
        </p:nvGraphicFramePr>
        <p:xfrm>
          <a:off x="369570" y="802472"/>
          <a:ext cx="8016242" cy="5066622"/>
        </p:xfrm>
        <a:graphic>
          <a:graphicData uri="http://schemas.openxmlformats.org/drawingml/2006/table">
            <a:tbl>
              <a:tblPr/>
              <a:tblGrid>
                <a:gridCol w="4008121">
                  <a:extLst>
                    <a:ext uri="{9D8B030D-6E8A-4147-A177-3AD203B41FA5}">
                      <a16:colId xmlns:a16="http://schemas.microsoft.com/office/drawing/2014/main" val="2431211268"/>
                    </a:ext>
                  </a:extLst>
                </a:gridCol>
                <a:gridCol w="4008121">
                  <a:extLst>
                    <a:ext uri="{9D8B030D-6E8A-4147-A177-3AD203B41FA5}">
                      <a16:colId xmlns:a16="http://schemas.microsoft.com/office/drawing/2014/main" val="1187169868"/>
                    </a:ext>
                  </a:extLst>
                </a:gridCol>
              </a:tblGrid>
              <a:tr h="469132">
                <a:tc>
                  <a:txBody>
                    <a:bodyPr/>
                    <a:lstStyle/>
                    <a:p>
                      <a:r>
                        <a:rPr lang="en-US" sz="2400" dirty="0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Use 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82456"/>
                  </a:ext>
                </a:extLst>
              </a:tr>
              <a:tr h="844437">
                <a:tc>
                  <a:txBody>
                    <a:bodyPr/>
                    <a:lstStyle/>
                    <a:p>
                      <a:r>
                        <a:rPr lang="en-US" sz="2400" b="1" dirty="0"/>
                        <a:t>Playwright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For automating UI and end-to-end tests across browsers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904243"/>
                  </a:ext>
                </a:extLst>
              </a:tr>
              <a:tr h="1219742">
                <a:tc>
                  <a:txBody>
                    <a:bodyPr/>
                    <a:lstStyle/>
                    <a:p>
                      <a:r>
                        <a:rPr lang="en-US" sz="2400" b="1" dirty="0"/>
                        <a:t>K6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For performance and load testing (check how app handles many users)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702085"/>
                  </a:ext>
                </a:extLst>
              </a:tr>
              <a:tr h="844437">
                <a:tc>
                  <a:txBody>
                    <a:bodyPr/>
                    <a:lstStyle/>
                    <a:p>
                      <a:r>
                        <a:rPr lang="en-US" sz="2400" b="1" dirty="0"/>
                        <a:t>Apache JMeter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To test speed and response time of websites (RestroX)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674912"/>
                  </a:ext>
                </a:extLst>
              </a:tr>
              <a:tr h="844437">
                <a:tc>
                  <a:txBody>
                    <a:bodyPr/>
                    <a:lstStyle/>
                    <a:p>
                      <a:r>
                        <a:rPr lang="en-US" sz="2400" b="1" dirty="0"/>
                        <a:t>Selenium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For browser automation (clicks, forms, navigation)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018424"/>
                  </a:ext>
                </a:extLst>
              </a:tr>
              <a:tr h="844437">
                <a:tc>
                  <a:txBody>
                    <a:bodyPr/>
                    <a:lstStyle/>
                    <a:p>
                      <a:r>
                        <a:rPr lang="en-US" sz="2400" b="1" dirty="0"/>
                        <a:t>Chrome </a:t>
                      </a:r>
                      <a:r>
                        <a:rPr lang="en-US" sz="2400" b="1" dirty="0" err="1"/>
                        <a:t>DevTools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/>
                        <a:t>For manual testing and debugging frontend issues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7675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A6500-4DE5-21EC-FF4B-212C1453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43C3-15BA-A862-181D-51EADDF1F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74" y="127591"/>
            <a:ext cx="7625839" cy="1106892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My Work with Playwright (Automation Tool)</a:t>
            </a:r>
            <a:endParaRPr b="1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3F688-6C35-3BC1-63F6-E0053DB0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86115"/>
            <a:ext cx="8108950" cy="4703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Playwright is an open-source testing tool developed by Microsoft. It allows you to automate browsers like Chrome, Firefox, and Safari to test web applications just like a real user would.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✅ Why Playwright?</a:t>
            </a:r>
          </a:p>
          <a:p>
            <a:r>
              <a:rPr lang="en-US" sz="2800" dirty="0"/>
              <a:t>Supports multiple browsers</a:t>
            </a:r>
          </a:p>
          <a:p>
            <a:r>
              <a:rPr lang="en-US" sz="2800" dirty="0"/>
              <a:t>Fast and reliable</a:t>
            </a:r>
          </a:p>
          <a:p>
            <a:r>
              <a:rPr lang="en-US" sz="2800" dirty="0"/>
              <a:t>Works well with modern JavaScript/TypeScript frameworks</a:t>
            </a:r>
          </a:p>
          <a:p>
            <a:r>
              <a:rPr lang="en-US" sz="2800" dirty="0"/>
              <a:t>Allows screenshot and video capture for bug reports</a:t>
            </a:r>
          </a:p>
          <a:p>
            <a:endParaRPr lang="en-US" dirty="0"/>
          </a:p>
        </p:txBody>
      </p:sp>
      <p:pic>
        <p:nvPicPr>
          <p:cNvPr id="2061" name="Picture 13" descr="The Pros and Cons of Playwright Automation Framework">
            <a:extLst>
              <a:ext uri="{FF2B5EF4-FFF2-40B4-BE49-F238E27FC236}">
                <a16:creationId xmlns:a16="http://schemas.microsoft.com/office/drawing/2014/main" id="{CCD5F1CF-55B5-1116-6BB8-810D5EB31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032" y="2756976"/>
            <a:ext cx="2786781" cy="1725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5165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FD1F0-2435-3E75-97F9-965997B7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669" y="0"/>
            <a:ext cx="8409302" cy="1119545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chemeClr val="tx1"/>
                </a:solidFill>
              </a:rPr>
              <a:t>Core Commands to test project from Playwright Automation Tool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55E39F-0F17-58CF-1655-615906B178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4539751"/>
              </p:ext>
            </p:extLst>
          </p:nvPr>
        </p:nvGraphicFramePr>
        <p:xfrm>
          <a:off x="245806" y="1271719"/>
          <a:ext cx="8711381" cy="5182415"/>
        </p:xfrm>
        <a:graphic>
          <a:graphicData uri="http://schemas.openxmlformats.org/drawingml/2006/table">
            <a:tbl>
              <a:tblPr/>
              <a:tblGrid>
                <a:gridCol w="2476844">
                  <a:extLst>
                    <a:ext uri="{9D8B030D-6E8A-4147-A177-3AD203B41FA5}">
                      <a16:colId xmlns:a16="http://schemas.microsoft.com/office/drawing/2014/main" val="463872835"/>
                    </a:ext>
                  </a:extLst>
                </a:gridCol>
                <a:gridCol w="6234537">
                  <a:extLst>
                    <a:ext uri="{9D8B030D-6E8A-4147-A177-3AD203B41FA5}">
                      <a16:colId xmlns:a16="http://schemas.microsoft.com/office/drawing/2014/main" val="2679894067"/>
                    </a:ext>
                  </a:extLst>
                </a:gridCol>
              </a:tblGrid>
              <a:tr h="464383">
                <a:tc>
                  <a:txBody>
                    <a:bodyPr/>
                    <a:lstStyle/>
                    <a:p>
                      <a:r>
                        <a:rPr lang="en-US" sz="2400" b="1" dirty="0"/>
                        <a:t>Action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Command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3648385"/>
                  </a:ext>
                </a:extLst>
              </a:tr>
              <a:tr h="1124498">
                <a:tc>
                  <a:txBody>
                    <a:bodyPr/>
                    <a:lstStyle/>
                    <a:p>
                      <a:r>
                        <a:rPr lang="en-US" sz="2400" dirty="0"/>
                        <a:t>Run all tests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npx</a:t>
                      </a:r>
                      <a:r>
                        <a:rPr lang="en-US" sz="2400" dirty="0"/>
                        <a:t> playwright test</a:t>
                      </a:r>
                    </a:p>
                    <a:p>
                      <a:pPr marL="0" algn="l" defTabSz="685800" rtl="0" eaLnBrk="1" latinLnBrk="0" hangingPunct="1"/>
                      <a:r>
                        <a:rPr lang="en-US" sz="2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npx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playwright test --project=chromium --headed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67851"/>
                  </a:ext>
                </a:extLst>
              </a:tr>
              <a:tr h="464383">
                <a:tc>
                  <a:txBody>
                    <a:bodyPr/>
                    <a:lstStyle/>
                    <a:p>
                      <a:r>
                        <a:rPr lang="en-US" sz="2400" dirty="0"/>
                        <a:t>Interactive 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npx playwright test --ui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14377"/>
                  </a:ext>
                </a:extLst>
              </a:tr>
              <a:tr h="464383">
                <a:tc>
                  <a:txBody>
                    <a:bodyPr/>
                    <a:lstStyle/>
                    <a:p>
                      <a:r>
                        <a:rPr lang="en-US" sz="2400" dirty="0"/>
                        <a:t>Specific browser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npx</a:t>
                      </a:r>
                      <a:r>
                        <a:rPr lang="en-US" sz="2400" dirty="0"/>
                        <a:t> playwright test --project=chromium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7956718"/>
                  </a:ext>
                </a:extLst>
              </a:tr>
              <a:tr h="464383">
                <a:tc>
                  <a:txBody>
                    <a:bodyPr/>
                    <a:lstStyle/>
                    <a:p>
                      <a:r>
                        <a:rPr lang="en-US" sz="2400" dirty="0"/>
                        <a:t>Specific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npx</a:t>
                      </a:r>
                      <a:r>
                        <a:rPr lang="en-US" sz="2400" dirty="0"/>
                        <a:t> playwright test tests/google.spec.js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221484"/>
                  </a:ext>
                </a:extLst>
              </a:tr>
              <a:tr h="464383">
                <a:tc>
                  <a:txBody>
                    <a:bodyPr/>
                    <a:lstStyle/>
                    <a:p>
                      <a:r>
                        <a:rPr lang="en-US" sz="2400" dirty="0"/>
                        <a:t>Debug mode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npx</a:t>
                      </a:r>
                      <a:r>
                        <a:rPr lang="en-US" sz="2400" dirty="0"/>
                        <a:t> playwright test --debug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769493"/>
                  </a:ext>
                </a:extLst>
              </a:tr>
              <a:tr h="835890">
                <a:tc>
                  <a:txBody>
                    <a:bodyPr/>
                    <a:lstStyle/>
                    <a:p>
                      <a:r>
                        <a:rPr lang="en-US" sz="2400" dirty="0"/>
                        <a:t>Generate tests (</a:t>
                      </a:r>
                      <a:r>
                        <a:rPr lang="en-US" sz="2400" dirty="0" err="1"/>
                        <a:t>Codegen</a:t>
                      </a:r>
                      <a:r>
                        <a:rPr lang="en-US" sz="2400" dirty="0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npx playwright codegen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6870268"/>
                  </a:ext>
                </a:extLst>
              </a:tr>
              <a:tr h="835890">
                <a:tc>
                  <a:txBody>
                    <a:bodyPr/>
                    <a:lstStyle/>
                    <a:p>
                      <a:r>
                        <a:rPr lang="en-US" sz="2400" dirty="0"/>
                        <a:t>View HTML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npx</a:t>
                      </a:r>
                      <a:r>
                        <a:rPr lang="en-US" sz="2400" dirty="0"/>
                        <a:t> playwright show-report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9265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2835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D2DB0-E863-E04D-1332-F4826C390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A37D971-C9BD-1CD4-FB9F-F8F408DCD45D}"/>
              </a:ext>
            </a:extLst>
          </p:cNvPr>
          <p:cNvSpPr txBox="1"/>
          <p:nvPr/>
        </p:nvSpPr>
        <p:spPr>
          <a:xfrm>
            <a:off x="-60354" y="5778024"/>
            <a:ext cx="87770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		Figure : Testing System using Playwright Automation Tool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8994CE-2BB8-8AC0-F3D2-DE52106F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85" y="237520"/>
            <a:ext cx="8538825" cy="5540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552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CC866-0ED6-CCD1-0AFA-A15ED4032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1E6A-6852-2E1C-D293-2F029244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dirty="0">
                <a:solidFill>
                  <a:srgbClr val="FF0000"/>
                </a:solidFill>
              </a:rPr>
              <a:t>About the Internship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EE29-BFE4-B3EB-8B16-9213EC500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68" y="1906648"/>
            <a:ext cx="8237558" cy="45456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Position:</a:t>
            </a:r>
            <a:r>
              <a:rPr lang="en-US" sz="2800" dirty="0"/>
              <a:t> QA and Automation Intern</a:t>
            </a:r>
            <a:br>
              <a:rPr lang="en-US" sz="2800" dirty="0"/>
            </a:br>
            <a:r>
              <a:rPr lang="en-US" sz="2800" b="1" dirty="0"/>
              <a:t>Duration:</a:t>
            </a:r>
            <a:r>
              <a:rPr lang="en-US" sz="2800" dirty="0"/>
              <a:t> 26</a:t>
            </a:r>
            <a:r>
              <a:rPr lang="en-US" sz="2800" baseline="30000" dirty="0"/>
              <a:t>th</a:t>
            </a:r>
            <a:r>
              <a:rPr lang="en-US" sz="2800" dirty="0"/>
              <a:t> Mangsir – 26</a:t>
            </a:r>
            <a:r>
              <a:rPr lang="en-US" sz="2800" baseline="30000" dirty="0"/>
              <a:t>th</a:t>
            </a:r>
            <a:r>
              <a:rPr lang="en-US" sz="2800" dirty="0"/>
              <a:t> Falgun 2082</a:t>
            </a:r>
            <a:br>
              <a:rPr lang="en-US" sz="2800" dirty="0"/>
            </a:br>
            <a:r>
              <a:rPr lang="en-US" sz="2800" b="1" dirty="0"/>
              <a:t>Focus Areas:</a:t>
            </a:r>
            <a:r>
              <a:rPr lang="en-US" sz="2800" dirty="0"/>
              <a:t> Manual Testing, Automation Testing, Team Coordination</a:t>
            </a:r>
            <a:br>
              <a:rPr lang="en-US" sz="2800" dirty="0"/>
            </a:br>
            <a:r>
              <a:rPr lang="en-US" sz="2800" b="1" dirty="0"/>
              <a:t>Projects:</a:t>
            </a:r>
            <a:r>
              <a:rPr lang="en-US" sz="2800" dirty="0"/>
              <a:t> </a:t>
            </a:r>
            <a:r>
              <a:rPr lang="en-US" sz="2800" i="1" dirty="0"/>
              <a:t>RestroX ,ALD ,Simple Patro etc.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During my internship, I actively contributed to both manual and automation testing processes, ensuring the delivery of high-quality software products. I collaborated closely with development teams to identify bugs, write and execute test cases, and implement automated testing frameworks. My involvement in projects like </a:t>
            </a:r>
            <a:r>
              <a:rPr lang="en-US" i="1" dirty="0">
                <a:solidFill>
                  <a:schemeClr val="tx1"/>
                </a:solidFill>
              </a:rPr>
              <a:t>RestroX , ALD 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Simple Patro</a:t>
            </a:r>
            <a:r>
              <a:rPr lang="en-US" dirty="0">
                <a:solidFill>
                  <a:schemeClr val="tx1"/>
                </a:solidFill>
              </a:rPr>
              <a:t> allowed me to gain hands-on experience in real-world QA practices while </a:t>
            </a:r>
            <a:r>
              <a:rPr lang="en-US" dirty="0"/>
              <a:t>honing my skills in communication and cross-functional teamwork.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4444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45696-C401-1005-D4A5-232FCCB9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86" y="406717"/>
            <a:ext cx="83318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Load Testing API using </a:t>
            </a:r>
            <a:r>
              <a:rPr lang="en-US" b="1" dirty="0"/>
              <a:t>Autocannon</a:t>
            </a:r>
            <a:r>
              <a:rPr lang="en-US" dirty="0"/>
              <a:t> in Windows Command Prompt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5A26F11-B6EC-C933-BF90-3A6F064461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423" y="1208314"/>
            <a:ext cx="8239154" cy="4176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0C3BD-429E-464F-B062-D20658700DA1}"/>
              </a:ext>
            </a:extLst>
          </p:cNvPr>
          <p:cNvSpPr txBox="1"/>
          <p:nvPr/>
        </p:nvSpPr>
        <p:spPr>
          <a:xfrm>
            <a:off x="9865" y="5415279"/>
            <a:ext cx="8777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/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Screenshot Shows The Output Of A Load Testing Command Executed In Windows Command Prompt (</a:t>
            </a:r>
            <a:r>
              <a:rPr lang="en-US" sz="16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Cmd.Exe</a:t>
            </a:r>
            <a:r>
              <a:rPr lang="en-US" sz="1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Using A Tool Called Autocannon, Which Is Commonly Used To Test The Performance And Load-handling Capabilities Of Apis Or Web Servers.</a:t>
            </a:r>
            <a:endParaRPr lang="en-US" sz="1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7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593D2A-E812-6135-7C9D-C57B831D8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8252-3B39-6341-767F-BA2E8584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-92074"/>
            <a:ext cx="7886700" cy="1325563"/>
          </a:xfrm>
        </p:spPr>
        <p:txBody>
          <a:bodyPr/>
          <a:lstStyle/>
          <a:p>
            <a:r>
              <a:rPr b="1" i="1" dirty="0"/>
              <a:t>What I Did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4615-CCB3-CE9C-7EEF-B7EBE00DB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6830" y="1233489"/>
            <a:ext cx="9420679" cy="5431470"/>
          </a:xfrm>
        </p:spPr>
        <p:txBody>
          <a:bodyPr>
            <a:normAutofit fontScale="92500"/>
          </a:bodyPr>
          <a:lstStyle/>
          <a:p>
            <a:pPr lvl="2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and executing test cases and test scenarios based on project requirements.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Performing manual testing to identify bugs and inconsistencies across different modules.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and running automated test scripts using tools like Playwright and Apache J-meter.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bugs using issue tracking tools such as Jira, and collaborating with developers to ensure timely resolution.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Participating in daily stand-up meetings, sprint reviews, and retrospectives to understand agile workflows.  ( 2 weeks = 1 sprint )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Assisting in regression testing before project releases to ensure that new code did not affect existing functionality.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the functionality and UI/UX of applications across different browsers and devices.</a:t>
            </a:r>
          </a:p>
          <a:p>
            <a:pPr lvl="3">
              <a:spcBef>
                <a:spcPts val="750"/>
              </a:spcBef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Supporting the deployment team by verifying builds in staging and production environments.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510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93D76-4B0A-5945-7361-B65CCF46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3B430-7D05-608B-FFC5-B3D8E84A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-428284"/>
            <a:ext cx="7886700" cy="1325563"/>
          </a:xfrm>
        </p:spPr>
        <p:txBody>
          <a:bodyPr/>
          <a:lstStyle/>
          <a:p>
            <a:r>
              <a:rPr lang="en-US" sz="3600" b="1" dirty="0"/>
              <a:t>What I Actually Test in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BDD03-34EB-ED76-1974-55EF8E298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665486-EC43-99F9-979F-3EB631FBCFA8}"/>
              </a:ext>
            </a:extLst>
          </p:cNvPr>
          <p:cNvSpPr txBox="1"/>
          <p:nvPr/>
        </p:nvSpPr>
        <p:spPr>
          <a:xfrm>
            <a:off x="476337" y="988906"/>
            <a:ext cx="8515350" cy="4544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Whether buttons, forms, and links are working properly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login and registration work correctly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Whether the app looks and works fine on different browsers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Whether the security is performing good or not.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popups, alerts, and dropdowns behave as expected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How fast the app loads and responds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the app can handle many users at the same time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there are any errors in the design or layout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Whether the app works well on mobile and desktop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If the data entered gives the correct output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How we communicate and share updates with the team</a:t>
            </a:r>
          </a:p>
          <a:p>
            <a:pPr marL="171450" indent="-171450" defTabSz="685800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Stress testing, latency testing, and similar types of performance testing in QA</a:t>
            </a:r>
          </a:p>
        </p:txBody>
      </p:sp>
    </p:spTree>
    <p:extLst>
      <p:ext uri="{BB962C8B-B14F-4D97-AF65-F5344CB8AC3E}">
        <p14:creationId xmlns:p14="http://schemas.microsoft.com/office/powerpoint/2010/main" val="3590129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48E2B0F-9EE2-544F-4556-1DC02E19B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98171"/>
            <a:ext cx="8921750" cy="45776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61AB6B-2BB5-1C85-E8A3-1AA6F799C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607" y="-743403"/>
            <a:ext cx="7886700" cy="1325563"/>
          </a:xfrm>
        </p:spPr>
        <p:txBody>
          <a:bodyPr/>
          <a:lstStyle/>
          <a:p>
            <a:r>
              <a:rPr lang="en-US" sz="3600" b="1" dirty="0"/>
              <a:t>Core Project Management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AF160-471B-86E0-6EA2-4BABF5A41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5" y="582160"/>
            <a:ext cx="8769350" cy="55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Jira</a:t>
            </a:r>
            <a:r>
              <a:rPr lang="en-US" sz="2400" dirty="0"/>
              <a:t> – </a:t>
            </a:r>
            <a:r>
              <a:rPr lang="en-US" sz="2400" i="1" dirty="0"/>
              <a:t>Test &amp; Issue Tracking</a:t>
            </a:r>
            <a:endParaRPr lang="en-US" sz="2400" dirty="0"/>
          </a:p>
          <a:p>
            <a:pPr lvl="1"/>
            <a:r>
              <a:rPr lang="en-US" sz="2000" dirty="0"/>
              <a:t>Industry-standard for bug tracking, sprint planning, and task management.</a:t>
            </a:r>
          </a:p>
          <a:p>
            <a:pPr lvl="1"/>
            <a:r>
              <a:rPr lang="en-US" sz="2000" dirty="0"/>
              <a:t>Great for linking test cases with development tickets.</a:t>
            </a:r>
          </a:p>
        </p:txBody>
      </p:sp>
    </p:spTree>
    <p:extLst>
      <p:ext uri="{BB962C8B-B14F-4D97-AF65-F5344CB8AC3E}">
        <p14:creationId xmlns:p14="http://schemas.microsoft.com/office/powerpoint/2010/main" val="7730386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D41CA-A026-2A2D-26D6-5744F7A4F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55602-21C1-FD7A-ABC3-B153E86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0" y="-307974"/>
            <a:ext cx="7886700" cy="1325563"/>
          </a:xfrm>
        </p:spPr>
        <p:txBody>
          <a:bodyPr/>
          <a:lstStyle/>
          <a:p>
            <a:r>
              <a:rPr lang="en-US" sz="3600" b="1" dirty="0"/>
              <a:t>Core Project Management Tools: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6387A-D660-96D7-8509-E6C48F9B0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25" y="1292225"/>
            <a:ext cx="8769350" cy="5565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2. Slack</a:t>
            </a:r>
            <a:r>
              <a:rPr lang="en-US" sz="2400" dirty="0"/>
              <a:t> – </a:t>
            </a:r>
            <a:r>
              <a:rPr lang="en-US" sz="2400" i="1" dirty="0"/>
              <a:t>Real-time Communication</a:t>
            </a:r>
            <a:endParaRPr lang="en-US" sz="2400" dirty="0"/>
          </a:p>
          <a:p>
            <a:r>
              <a:rPr lang="en-US" sz="2400" dirty="0"/>
              <a:t>Integrates with CI/CD, Jira, GitHub, etc.</a:t>
            </a:r>
          </a:p>
          <a:p>
            <a:r>
              <a:rPr lang="en-US" sz="2400" dirty="0"/>
              <a:t>Use for alerts on test runs, builds, and bug discussions.</a:t>
            </a:r>
          </a:p>
          <a:p>
            <a:pPr marL="0" indent="0">
              <a:buNone/>
            </a:pPr>
            <a:r>
              <a:rPr lang="en-US" sz="2400" b="1" dirty="0"/>
              <a:t>3. Notion</a:t>
            </a:r>
            <a:r>
              <a:rPr lang="en-US" sz="2400" dirty="0"/>
              <a:t> – </a:t>
            </a:r>
            <a:r>
              <a:rPr lang="en-US" sz="2400" i="1" dirty="0"/>
              <a:t>Documentation &amp; QA Wiki</a:t>
            </a:r>
            <a:endParaRPr lang="en-US" sz="2400" dirty="0"/>
          </a:p>
          <a:p>
            <a:r>
              <a:rPr lang="en-US" sz="2400" dirty="0"/>
              <a:t>Store test plans, SOPs, and project notes.</a:t>
            </a:r>
          </a:p>
          <a:p>
            <a:r>
              <a:rPr lang="en-US" sz="2400" dirty="0"/>
              <a:t>Can be shared, edited, and organized easily.</a:t>
            </a:r>
          </a:p>
          <a:p>
            <a:pPr marL="0" indent="0">
              <a:buNone/>
            </a:pPr>
            <a:r>
              <a:rPr lang="en-US" sz="2400" b="1" dirty="0"/>
              <a:t>4. GitHub </a:t>
            </a:r>
            <a:r>
              <a:rPr lang="en-US" sz="2400" dirty="0"/>
              <a:t>– </a:t>
            </a:r>
            <a:r>
              <a:rPr lang="en-US" sz="2400" i="1" dirty="0"/>
              <a:t>Code Repositories</a:t>
            </a:r>
            <a:endParaRPr lang="en-US" sz="2400" dirty="0"/>
          </a:p>
          <a:p>
            <a:r>
              <a:rPr lang="en-US" sz="2400" dirty="0"/>
              <a:t>Used to trigger test runs and version control test scripts.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40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 I Worked 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RestroX – Restaurant Management System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Tested login, registration, order, dashboard modules</a:t>
            </a:r>
            <a:r>
              <a:rPr lang="en-US" dirty="0"/>
              <a:t> ( Over All Functionalities)</a:t>
            </a:r>
            <a:endParaRPr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63263-1286-A1CD-970A-D0EC5AE36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955" y="3039620"/>
            <a:ext cx="7033348" cy="327227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91DA9-ADAD-FC28-EFED-1F1F83155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1685-8CD0-AC8E-C286-32F09C12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 I Worked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57049-8CEC-C520-81D1-A8CC074EC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ALD – Construction Company Platform – Destruction Company</a:t>
            </a:r>
          </a:p>
          <a:p>
            <a:pPr marL="0" indent="0">
              <a:buNone/>
            </a:pPr>
            <a:r>
              <a:rPr lang="en-US" dirty="0"/>
              <a:t>• Validated workflows, rosters, and interfaces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4117-6DF4-4929-ACAF-7E540CF55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4" y="2700801"/>
            <a:ext cx="8278762" cy="396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750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D2466-3D90-E5A1-2CE0-ED5937B56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97BA-A354-183E-878D-23363004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318" y="-796499"/>
            <a:ext cx="7543800" cy="1450757"/>
          </a:xfrm>
        </p:spPr>
        <p:txBody>
          <a:bodyPr>
            <a:normAutofit/>
          </a:bodyPr>
          <a:lstStyle/>
          <a:p>
            <a:r>
              <a:rPr lang="en-US" sz="4400" dirty="0"/>
              <a:t>My Role as a QA at Simple Patro</a:t>
            </a:r>
            <a:endParaRPr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9F9A4-D91D-A14A-E778-7311EF7F0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44" y="725378"/>
            <a:ext cx="9152536" cy="4232702"/>
          </a:xfrm>
        </p:spPr>
        <p:txBody>
          <a:bodyPr>
            <a:normAutofit/>
          </a:bodyPr>
          <a:lstStyle/>
          <a:p>
            <a:r>
              <a:rPr lang="en-US" sz="1600" b="1" dirty="0"/>
              <a:t>UI/UX Testing – </a:t>
            </a:r>
            <a:r>
              <a:rPr lang="en-US" sz="1600" dirty="0"/>
              <a:t>Ensure smooth, consistent, and responsive user interface across all devices and screen sizes.</a:t>
            </a:r>
          </a:p>
          <a:p>
            <a:r>
              <a:rPr lang="en-US" sz="1600" b="1" dirty="0"/>
              <a:t>Date &amp; Calendar Accuracy – </a:t>
            </a:r>
            <a:r>
              <a:rPr lang="en-US" sz="1600" dirty="0"/>
              <a:t>Verify correct Nepali-English date conversions, </a:t>
            </a:r>
            <a:r>
              <a:rPr lang="en-US" sz="1600" dirty="0" err="1"/>
              <a:t>tithi</a:t>
            </a:r>
            <a:r>
              <a:rPr lang="en-US" sz="1600" dirty="0"/>
              <a:t> events, and holiday data.</a:t>
            </a:r>
          </a:p>
          <a:p>
            <a:r>
              <a:rPr lang="en-US" sz="1600" b="1" dirty="0"/>
              <a:t>Bug Reporting – </a:t>
            </a:r>
            <a:r>
              <a:rPr lang="en-US" sz="1600" dirty="0"/>
              <a:t>Identify, document, and report bugs with clear reproduction steps and assist developers in debugging.</a:t>
            </a:r>
          </a:p>
          <a:p>
            <a:r>
              <a:rPr lang="en-US" sz="1600" b="1" dirty="0"/>
              <a:t>Cross-Platform Testing – </a:t>
            </a:r>
            <a:r>
              <a:rPr lang="en-US" sz="1600" dirty="0"/>
              <a:t>Test app behavior on Android and iOS for functional consistency and performance.</a:t>
            </a:r>
          </a:p>
          <a:p>
            <a:r>
              <a:rPr lang="en-US" sz="1600" b="1" dirty="0"/>
              <a:t>Release Validation – </a:t>
            </a:r>
            <a:r>
              <a:rPr lang="en-US" sz="1600" dirty="0"/>
              <a:t>Perform final checks before each release, including smoke testing and basic automation.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40CF7-271F-3B03-36B0-202BB5620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24" y="3059160"/>
            <a:ext cx="7956196" cy="379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62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9442"/>
          </a:xfrm>
        </p:spPr>
        <p:txBody>
          <a:bodyPr>
            <a:normAutofit fontScale="90000"/>
          </a:bodyPr>
          <a:lstStyle/>
          <a:p>
            <a:r>
              <a:rPr dirty="0"/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160" y="1367021"/>
            <a:ext cx="7886700" cy="4351338"/>
          </a:xfrm>
        </p:spPr>
        <p:txBody>
          <a:bodyPr>
            <a:normAutofit lnSpcReduction="10000"/>
          </a:bodyPr>
          <a:lstStyle/>
          <a:p>
            <a:r>
              <a:rPr dirty="0"/>
              <a:t>Real-world QA practices</a:t>
            </a:r>
          </a:p>
          <a:p>
            <a:pPr marL="0" indent="0">
              <a:buNone/>
            </a:pPr>
            <a:r>
              <a:rPr dirty="0"/>
              <a:t>• Improved communication &amp; documentation</a:t>
            </a:r>
          </a:p>
          <a:p>
            <a:pPr marL="0" indent="0">
              <a:buNone/>
            </a:pPr>
            <a:r>
              <a:rPr dirty="0"/>
              <a:t>• Collaborated with developers and designers</a:t>
            </a:r>
          </a:p>
          <a:p>
            <a:pPr marL="0" indent="0">
              <a:buNone/>
            </a:pPr>
            <a:r>
              <a:rPr dirty="0"/>
              <a:t>• Understood testing tools and environments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Conclusion</a:t>
            </a:r>
          </a:p>
          <a:p>
            <a:r>
              <a:rPr lang="en-US" dirty="0"/>
              <a:t>Gained hands-on QA and Automation experience</a:t>
            </a:r>
          </a:p>
          <a:p>
            <a:pPr marL="0" indent="0">
              <a:buNone/>
            </a:pPr>
            <a:r>
              <a:rPr lang="en-US" dirty="0"/>
              <a:t>• Applied academic learning in real projects</a:t>
            </a:r>
          </a:p>
          <a:p>
            <a:pPr marL="0" indent="0">
              <a:buNone/>
            </a:pPr>
            <a:r>
              <a:rPr lang="en-US" dirty="0"/>
              <a:t>• Learned industry tools and best practices</a:t>
            </a:r>
          </a:p>
          <a:p>
            <a:pPr marL="0" indent="0">
              <a:buNone/>
            </a:pPr>
            <a:r>
              <a:rPr lang="en-US" dirty="0"/>
              <a:t>• Prepared for future career in QA and testing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0901" cy="579472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FF0000"/>
                </a:solidFill>
              </a:rPr>
              <a:t>Introduction to QA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22" y="1185706"/>
            <a:ext cx="8515978" cy="4940458"/>
          </a:xfrm>
          <a:solidFill>
            <a:schemeClr val="bg1"/>
          </a:solidFill>
        </p:spPr>
        <p:txBody>
          <a:bodyPr>
            <a:normAutofit fontScale="92500"/>
          </a:bodyPr>
          <a:lstStyle/>
          <a:p>
            <a:r>
              <a:rPr lang="en-US" sz="3600" b="1" dirty="0"/>
              <a:t>Quality Assurance (QA)</a:t>
            </a:r>
            <a:r>
              <a:rPr lang="en-US" sz="3600" dirty="0"/>
              <a:t> is the process of making sure that software or products are </a:t>
            </a:r>
            <a:r>
              <a:rPr lang="en-US" sz="3600" b="1" dirty="0"/>
              <a:t>free from defects (bugs)</a:t>
            </a:r>
            <a:r>
              <a:rPr lang="en-US" sz="3600" dirty="0"/>
              <a:t> and work as expected before they are released to customers.</a:t>
            </a:r>
          </a:p>
          <a:p>
            <a:r>
              <a:rPr lang="en-US" sz="3600" dirty="0"/>
              <a:t>It </a:t>
            </a:r>
            <a:r>
              <a:rPr sz="3600" dirty="0"/>
              <a:t>ensures software reliability and performance</a:t>
            </a:r>
            <a:endParaRPr lang="en-US" sz="3600" dirty="0"/>
          </a:p>
          <a:p>
            <a:r>
              <a:rPr lang="en-US" sz="3600" b="1" dirty="0"/>
              <a:t>It is a mindset</a:t>
            </a:r>
            <a:r>
              <a:rPr lang="en-US" sz="3600" dirty="0"/>
              <a:t> used in software development to make sure that the </a:t>
            </a:r>
            <a:r>
              <a:rPr lang="en-US" sz="3600" b="1" dirty="0"/>
              <a:t>product meets the required quality standards</a:t>
            </a:r>
            <a:r>
              <a:rPr lang="en-US" sz="3600" dirty="0"/>
              <a:t> before it is delivered to the user or client.</a:t>
            </a:r>
            <a:endParaRPr sz="3600" dirty="0"/>
          </a:p>
        </p:txBody>
      </p:sp>
      <p:pic>
        <p:nvPicPr>
          <p:cNvPr id="4" name="Picture 6" descr="It's a Bug, No it's a feature">
            <a:extLst>
              <a:ext uri="{FF2B5EF4-FFF2-40B4-BE49-F238E27FC236}">
                <a16:creationId xmlns:a16="http://schemas.microsoft.com/office/drawing/2014/main" id="{CC65F300-3FAB-AD8E-BBE1-A1AA2D96E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179" y="5334154"/>
            <a:ext cx="1665610" cy="1249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97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BE943F-920F-C8AD-9303-D2D894A2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00FA-3633-87A5-0EB8-1ACBC510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0901" cy="57947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Types of QA Testing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ACBF-D8F2-FA7E-554A-F2F75CB15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200" y="1155052"/>
            <a:ext cx="8940800" cy="549974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4000" dirty="0"/>
              <a:t>1.  Manual Testing</a:t>
            </a:r>
          </a:p>
          <a:p>
            <a:pPr>
              <a:buNone/>
            </a:pPr>
            <a:r>
              <a:rPr lang="en-US" sz="4000" dirty="0"/>
              <a:t>- Testing done by humans without any tools or scripts</a:t>
            </a:r>
          </a:p>
          <a:p>
            <a:pPr>
              <a:buNone/>
            </a:pPr>
            <a:r>
              <a:rPr lang="en-US" sz="4000" dirty="0"/>
              <a:t>Used for UI, usability, exploratory.</a:t>
            </a:r>
          </a:p>
          <a:p>
            <a:pPr>
              <a:buNone/>
            </a:pPr>
            <a:r>
              <a:rPr lang="en-US" sz="4000" dirty="0"/>
              <a:t>Great for catching visual and user-experience issues</a:t>
            </a:r>
          </a:p>
          <a:p>
            <a:pPr>
              <a:buNone/>
            </a:pPr>
            <a:r>
              <a:rPr lang="en-US" sz="4000" dirty="0"/>
              <a:t> Example: Clicking through a login page manually and checking for errors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r>
              <a:rPr lang="en-US" sz="4000" dirty="0"/>
              <a:t>2. Automation Testing</a:t>
            </a:r>
          </a:p>
          <a:p>
            <a:pPr>
              <a:buNone/>
            </a:pPr>
            <a:r>
              <a:rPr lang="en-US" sz="4000" dirty="0"/>
              <a:t>- Testing done using scripts or automation tools</a:t>
            </a:r>
          </a:p>
          <a:p>
            <a:pPr>
              <a:buNone/>
            </a:pPr>
            <a:r>
              <a:rPr lang="en-US" sz="4000" dirty="0"/>
              <a:t>Useful for repeating tests many times (like regression testing)</a:t>
            </a:r>
          </a:p>
          <a:p>
            <a:pPr>
              <a:buNone/>
            </a:pPr>
            <a:r>
              <a:rPr lang="en-US" sz="4000" dirty="0"/>
              <a:t>Saves time and improves accuracy</a:t>
            </a:r>
          </a:p>
          <a:p>
            <a:pPr>
              <a:buNone/>
            </a:pPr>
            <a:r>
              <a:rPr lang="en-US" sz="4000" dirty="0"/>
              <a:t>🧾 Tools: Playwright, Selenium, K6, JUnit</a:t>
            </a:r>
          </a:p>
          <a:p>
            <a:pPr marL="0" indent="0">
              <a:buNone/>
            </a:pPr>
            <a:r>
              <a:rPr lang="en-US" sz="4000" dirty="0"/>
              <a:t>🧾 Example: Automating login and form submissions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*Note*   Both is used for regression, UI, and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22216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Software Development Life Cycle (SDLC) - Basics, Stages, Models">
            <a:extLst>
              <a:ext uri="{FF2B5EF4-FFF2-40B4-BE49-F238E27FC236}">
                <a16:creationId xmlns:a16="http://schemas.microsoft.com/office/drawing/2014/main" id="{3A0AB2E0-2EE1-620C-1992-254E2E409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847" y="3142867"/>
            <a:ext cx="2776153" cy="2776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198"/>
          </a:xfrm>
        </p:spPr>
        <p:txBody>
          <a:bodyPr>
            <a:noAutofit/>
          </a:bodyPr>
          <a:lstStyle/>
          <a:p>
            <a:r>
              <a:rPr sz="2800" b="1" i="1" dirty="0">
                <a:solidFill>
                  <a:srgbClr val="FF0000"/>
                </a:solidFill>
              </a:rPr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3" y="938980"/>
            <a:ext cx="8499987" cy="5919020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</a:t>
            </a:r>
            <a:r>
              <a:rPr lang="en-US" sz="2000" b="1" dirty="0"/>
              <a:t>Software Development Life Cycle (SDLC) </a:t>
            </a:r>
            <a:r>
              <a:rPr lang="en-US" sz="2000" dirty="0"/>
              <a:t>is a structured process used by </a:t>
            </a:r>
          </a:p>
          <a:p>
            <a:pPr marL="0" indent="0" algn="just">
              <a:buNone/>
            </a:pPr>
            <a:r>
              <a:rPr lang="en-US" sz="2000" dirty="0"/>
              <a:t>software  developers and IT teams to design, build, test, deploy, and maintain </a:t>
            </a:r>
          </a:p>
          <a:p>
            <a:pPr marL="0" indent="0" algn="just">
              <a:buNone/>
            </a:pPr>
            <a:r>
              <a:rPr lang="en-US" sz="2000" dirty="0"/>
              <a:t>high-quality software systems.</a:t>
            </a:r>
          </a:p>
          <a:p>
            <a:r>
              <a:rPr lang="en-US" b="1" dirty="0"/>
              <a:t>Agile in SDLC</a:t>
            </a:r>
          </a:p>
          <a:p>
            <a:r>
              <a:rPr lang="en-US" b="1" dirty="0"/>
              <a:t>Agile</a:t>
            </a:r>
            <a:r>
              <a:rPr lang="en-US" dirty="0"/>
              <a:t> is a </a:t>
            </a:r>
            <a:r>
              <a:rPr lang="en-US" b="1" dirty="0"/>
              <a:t>flexible and fast</a:t>
            </a:r>
            <a:r>
              <a:rPr lang="en-US" dirty="0"/>
              <a:t> way to develop software. Instead of doing everything at once, Agile breaks the work into </a:t>
            </a:r>
            <a:r>
              <a:rPr lang="en-US" b="1" dirty="0"/>
              <a:t>small parts (called sprints)</a:t>
            </a:r>
            <a:r>
              <a:rPr lang="en-US" dirty="0"/>
              <a:t> and improves it step by step.</a:t>
            </a:r>
          </a:p>
          <a:p>
            <a:r>
              <a:rPr lang="en-US" b="1" dirty="0"/>
              <a:t>Why Agile is Good:</a:t>
            </a:r>
          </a:p>
          <a:p>
            <a:r>
              <a:rPr lang="en-US" dirty="0"/>
              <a:t>Work is done in </a:t>
            </a:r>
            <a:r>
              <a:rPr lang="en-US" b="1" dirty="0"/>
              <a:t>small steps</a:t>
            </a:r>
            <a:r>
              <a:rPr lang="en-US" dirty="0"/>
              <a:t>, with quick updates</a:t>
            </a:r>
          </a:p>
          <a:p>
            <a:r>
              <a:rPr lang="en-US" dirty="0"/>
              <a:t> Team and clients </a:t>
            </a:r>
            <a:r>
              <a:rPr lang="en-US" b="1" dirty="0"/>
              <a:t>communicate often- low documentation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Testing happens early and often</a:t>
            </a:r>
            <a:r>
              <a:rPr lang="en-US" dirty="0"/>
              <a:t>, so problems are found quickly</a:t>
            </a:r>
          </a:p>
          <a:p>
            <a:r>
              <a:rPr lang="en-US" dirty="0"/>
              <a:t>Users give feedback regularly</a:t>
            </a:r>
          </a:p>
          <a:p>
            <a:r>
              <a:rPr lang="en-US" dirty="0"/>
              <a:t> A simple version of the software is </a:t>
            </a:r>
            <a:r>
              <a:rPr lang="en-US" b="1" dirty="0"/>
              <a:t>delivered quickly</a:t>
            </a:r>
            <a:r>
              <a:rPr lang="en-US" dirty="0"/>
              <a:t>, then improved over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0395-835B-EAEB-444D-5F064675C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ftware Development Life Cycle (SDLC) - Basics, Stages, Models">
            <a:extLst>
              <a:ext uri="{FF2B5EF4-FFF2-40B4-BE49-F238E27FC236}">
                <a16:creationId xmlns:a16="http://schemas.microsoft.com/office/drawing/2014/main" id="{C55291C5-C974-CF70-35AB-0D79E29E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4374" y="4475192"/>
            <a:ext cx="2202426" cy="229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C6033-4DF3-2A59-94B3-5CDE4C1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3" y="503237"/>
            <a:ext cx="8229600" cy="457198"/>
          </a:xfrm>
        </p:spPr>
        <p:txBody>
          <a:bodyPr>
            <a:noAutofit/>
          </a:bodyPr>
          <a:lstStyle/>
          <a:p>
            <a:r>
              <a:rPr lang="en-US" sz="2800" b="1" dirty="0"/>
              <a:t>QA Involvement in SDLC (with Agile)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E41F4-6ABA-794E-B1E8-A55A42E85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" y="855406"/>
            <a:ext cx="8799871" cy="59190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2400" b="1" dirty="0"/>
              <a:t>Requirement </a:t>
            </a:r>
            <a:r>
              <a:rPr lang="en-US" sz="2400" dirty="0"/>
              <a:t>Gathering &amp;</a:t>
            </a:r>
            <a:r>
              <a:rPr lang="en-US" sz="2400" b="1" dirty="0"/>
              <a:t> Analysis</a:t>
            </a:r>
            <a:r>
              <a:rPr lang="en-US" sz="2400" dirty="0"/>
              <a:t> – Understand what to test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Planning</a:t>
            </a:r>
            <a:r>
              <a:rPr lang="en-US" sz="2400" dirty="0"/>
              <a:t> – Prepare test strategy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Design</a:t>
            </a:r>
            <a:r>
              <a:rPr lang="en-US" sz="2400" dirty="0"/>
              <a:t> – Collaborate with dev/design teams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Development</a:t>
            </a:r>
            <a:r>
              <a:rPr lang="en-US" sz="2400" dirty="0"/>
              <a:t> – Provide early feedback, plan automation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Testing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FF0000"/>
                </a:solidFill>
              </a:rPr>
              <a:t>–      </a:t>
            </a:r>
            <a:r>
              <a:rPr lang="en-US" sz="2400" b="1" i="1" dirty="0">
                <a:solidFill>
                  <a:srgbClr val="FF0000"/>
                </a:solidFill>
              </a:rPr>
              <a:t>Execute tests (Testing ENV THEN Development Environment (Dev)  version then only goes to live App ) 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Deployment</a:t>
            </a:r>
            <a:r>
              <a:rPr lang="en-US" sz="2400" dirty="0"/>
              <a:t> – Do </a:t>
            </a:r>
            <a:r>
              <a:rPr lang="en-US" sz="2400" b="1" dirty="0"/>
              <a:t>final testing</a:t>
            </a:r>
            <a:r>
              <a:rPr lang="en-US" sz="2400" dirty="0"/>
              <a:t> in staging/production environment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Maintenance</a:t>
            </a:r>
            <a:r>
              <a:rPr lang="en-US" sz="2400" dirty="0"/>
              <a:t> – Handle future bug fixes, Test after </a:t>
            </a:r>
          </a:p>
          <a:p>
            <a:pPr marL="0" indent="0">
              <a:buNone/>
            </a:pPr>
            <a:r>
              <a:rPr lang="en-US" sz="2400" dirty="0"/>
              <a:t>updates, perform regression testing</a:t>
            </a:r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63957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220" y="-9207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Activities During Internship: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75" y="1254866"/>
            <a:ext cx="8703426" cy="5298334"/>
          </a:xfrm>
        </p:spPr>
        <p:txBody>
          <a:bodyPr>
            <a:normAutofit/>
          </a:bodyPr>
          <a:lstStyle/>
          <a:p>
            <a:r>
              <a:rPr lang="en-US" b="1" dirty="0"/>
              <a:t>1. Requirement Understanding &amp; Test Planning:</a:t>
            </a:r>
            <a:endParaRPr lang="en-US" dirty="0"/>
          </a:p>
          <a:p>
            <a:pPr lvl="0"/>
            <a:r>
              <a:rPr lang="en-US" dirty="0"/>
              <a:t>Reviewed project documents, features, and user stories.</a:t>
            </a:r>
          </a:p>
          <a:p>
            <a:pPr lvl="0"/>
            <a:r>
              <a:rPr lang="en-US" dirty="0"/>
              <a:t>Created detailed test plans using Google Sheets to track progress and keep everything clear.</a:t>
            </a:r>
          </a:p>
          <a:p>
            <a:r>
              <a:rPr lang="en-US" b="1" dirty="0"/>
              <a:t>2. Manual and Automated Testing:</a:t>
            </a:r>
            <a:endParaRPr lang="en-US" dirty="0"/>
          </a:p>
          <a:p>
            <a:pPr lvl="0"/>
            <a:r>
              <a:rPr lang="en-US" dirty="0"/>
              <a:t>Did functional, regression, and UI testing manually.</a:t>
            </a:r>
          </a:p>
          <a:p>
            <a:pPr lvl="0"/>
            <a:r>
              <a:rPr lang="en-US" dirty="0"/>
              <a:t>Used Playwright for automating UI tests and end-to-end processes.</a:t>
            </a:r>
          </a:p>
          <a:p>
            <a:pPr lvl="0"/>
            <a:r>
              <a:rPr lang="en-US" dirty="0"/>
              <a:t>Conducted performance testing with Apache JMeter to check load capacity and response times.</a:t>
            </a:r>
          </a:p>
          <a:p>
            <a:r>
              <a:rPr lang="en-US" b="1" dirty="0"/>
              <a:t>3. Bug Reporting &amp; Communication:</a:t>
            </a:r>
            <a:endParaRPr lang="en-US" dirty="0"/>
          </a:p>
          <a:p>
            <a:pPr lvl="0"/>
            <a:r>
              <a:rPr lang="en-US" dirty="0"/>
              <a:t>Logged bugs and test results in shared spreadsheets and communicated them to developers.</a:t>
            </a:r>
          </a:p>
          <a:p>
            <a:pPr lvl="0"/>
            <a:r>
              <a:rPr lang="en-US" dirty="0"/>
              <a:t>Participated in meetings to help prioritize urgent fixes.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ABBF7CD-9952-1C55-9EB0-17D3C053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7EB1-8956-90F1-42F3-504F7A05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-9207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Activities During Internship: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5EB0-259A-D0C8-D3A4-6EB8189B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75" y="1254866"/>
            <a:ext cx="8703426" cy="5298334"/>
          </a:xfrm>
        </p:spPr>
        <p:txBody>
          <a:bodyPr>
            <a:normAutofit/>
          </a:bodyPr>
          <a:lstStyle/>
          <a:p>
            <a:r>
              <a:rPr lang="en-US" b="1" dirty="0"/>
              <a:t>4. Cross-Browser and Responsive Testing:</a:t>
            </a:r>
            <a:endParaRPr lang="en-US" dirty="0"/>
          </a:p>
          <a:p>
            <a:pPr lvl="0"/>
            <a:r>
              <a:rPr lang="en-US" dirty="0"/>
              <a:t>Checked that the application worked consistently across different devices and browsers.</a:t>
            </a:r>
          </a:p>
          <a:p>
            <a:r>
              <a:rPr lang="en-US" b="1" dirty="0"/>
              <a:t>5. CI/CD (Continuous Integration and Continuous Deployment) Awareness:</a:t>
            </a:r>
            <a:endParaRPr lang="en-US" dirty="0"/>
          </a:p>
          <a:p>
            <a:pPr lvl="0"/>
            <a:r>
              <a:rPr lang="en-US" dirty="0"/>
              <a:t>Learned about CI/CD pipelines and how updates are deployed to production.</a:t>
            </a:r>
          </a:p>
          <a:p>
            <a:pPr lvl="0"/>
            <a:r>
              <a:rPr lang="en-US" dirty="0"/>
              <a:t>Verified post-deployment features to identify any issues.</a:t>
            </a:r>
          </a:p>
          <a:p>
            <a:r>
              <a:rPr lang="en-US" b="1" dirty="0"/>
              <a:t>6. Collaboration &amp; Feedback:</a:t>
            </a:r>
            <a:endParaRPr lang="en-US" dirty="0"/>
          </a:p>
          <a:p>
            <a:pPr lvl="0"/>
            <a:r>
              <a:rPr lang="en-US" dirty="0"/>
              <a:t>Worked closely with developers, designers, and other QA interns to improve the testing process and product quality.</a:t>
            </a:r>
          </a:p>
          <a:p>
            <a:r>
              <a:rPr lang="en-US" b="1" dirty="0"/>
              <a:t>7. Test Case Design &amp; Execution:</a:t>
            </a:r>
            <a:endParaRPr lang="en-US" dirty="0"/>
          </a:p>
          <a:p>
            <a:pPr lvl="0"/>
            <a:r>
              <a:rPr lang="en-US" dirty="0"/>
              <a:t>Designed and ran test cases for the </a:t>
            </a:r>
            <a:r>
              <a:rPr lang="en-US" dirty="0" err="1"/>
              <a:t>RestroX</a:t>
            </a:r>
            <a:r>
              <a:rPr lang="en-US" dirty="0"/>
              <a:t> and ALD projects, ensuring all features were thoroughly tested.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7482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9F9C91F-058F-B482-23F0-359FC820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4A107-6D8A-358F-8704-2D2D6F683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" y="-92074"/>
            <a:ext cx="78867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Main Activities During Internship: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3A18-BF3D-B723-15AF-C423A575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74" y="1254866"/>
            <a:ext cx="8830425" cy="5412634"/>
          </a:xfrm>
        </p:spPr>
        <p:txBody>
          <a:bodyPr>
            <a:normAutofit/>
          </a:bodyPr>
          <a:lstStyle/>
          <a:p>
            <a:r>
              <a:rPr lang="en-US" b="1" dirty="0"/>
              <a:t>8. Defect Lifecycle Management:</a:t>
            </a:r>
            <a:endParaRPr lang="en-US" dirty="0"/>
          </a:p>
          <a:p>
            <a:pPr lvl="0"/>
            <a:r>
              <a:rPr lang="en-US" dirty="0"/>
              <a:t>Participated in tracking defects, from identifying problems to verifying fixes, ensuring bugs were logged and resolved properly.</a:t>
            </a:r>
          </a:p>
          <a:p>
            <a:r>
              <a:rPr lang="en-US" b="1" dirty="0"/>
              <a:t>9. Test Data Management:</a:t>
            </a:r>
            <a:endParaRPr lang="en-US" dirty="0"/>
          </a:p>
          <a:p>
            <a:pPr lvl="0"/>
            <a:r>
              <a:rPr lang="en-US" dirty="0"/>
              <a:t>Managed and prepared test data for both manual and automated tests to ensure realistic testing environments.</a:t>
            </a:r>
          </a:p>
          <a:p>
            <a:r>
              <a:rPr lang="en-US" b="1" dirty="0"/>
              <a:t>10. Collaboration with Cross-Functional Teams:</a:t>
            </a:r>
            <a:endParaRPr lang="en-US" dirty="0"/>
          </a:p>
          <a:p>
            <a:pPr lvl="0"/>
            <a:r>
              <a:rPr lang="en-US" dirty="0"/>
              <a:t>Worked with developers, product managers, and designers to understand requirements and give feedback on test results.</a:t>
            </a:r>
          </a:p>
          <a:p>
            <a:r>
              <a:rPr lang="en-US" b="1" dirty="0"/>
              <a:t>11. Regression Testing:</a:t>
            </a:r>
          </a:p>
          <a:p>
            <a:r>
              <a:rPr lang="en-US" dirty="0"/>
              <a:t>I regularly did </a:t>
            </a:r>
            <a:r>
              <a:rPr lang="en-US" b="1" dirty="0"/>
              <a:t>regression testing</a:t>
            </a:r>
            <a:r>
              <a:rPr lang="en-US" dirty="0"/>
              <a:t> to make sure that </a:t>
            </a:r>
            <a:r>
              <a:rPr lang="en-US" b="1" dirty="0"/>
              <a:t>new updates didn’t break old features</a:t>
            </a:r>
            <a:r>
              <a:rPr lang="en-US" dirty="0"/>
              <a:t> in the apps like </a:t>
            </a:r>
            <a:r>
              <a:rPr lang="en-US" dirty="0" err="1"/>
              <a:t>RestroX</a:t>
            </a:r>
            <a:r>
              <a:rPr lang="en-US" dirty="0"/>
              <a:t> and ALD.</a:t>
            </a:r>
          </a:p>
          <a:p>
            <a:pPr lvl="0"/>
            <a:r>
              <a:rPr lang="en-US" dirty="0"/>
              <a:t>Did regular regression testing to ensure new updates didn’t break existing features.</a:t>
            </a:r>
          </a:p>
        </p:txBody>
      </p:sp>
    </p:spTree>
    <p:extLst>
      <p:ext uri="{BB962C8B-B14F-4D97-AF65-F5344CB8AC3E}">
        <p14:creationId xmlns:p14="http://schemas.microsoft.com/office/powerpoint/2010/main" val="31057853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462</TotalTime>
  <Words>2231</Words>
  <Application>Microsoft Office PowerPoint</Application>
  <PresentationFormat>On-screen Show (4:3)</PresentationFormat>
  <Paragraphs>262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Retrospect</vt:lpstr>
      <vt:lpstr>Internship Presentation</vt:lpstr>
      <vt:lpstr>About the Internship</vt:lpstr>
      <vt:lpstr>Introduction to QA</vt:lpstr>
      <vt:lpstr>Types of QA Testing</vt:lpstr>
      <vt:lpstr>Software Development Life Cycle (SDLC)</vt:lpstr>
      <vt:lpstr>QA Involvement in SDLC (with Agile)</vt:lpstr>
      <vt:lpstr>Main Activities During Internship: </vt:lpstr>
      <vt:lpstr>Main Activities During Internship: </vt:lpstr>
      <vt:lpstr>Main Activities During Internship: </vt:lpstr>
      <vt:lpstr>Main Activities During Internship: </vt:lpstr>
      <vt:lpstr>Types of Testing</vt:lpstr>
      <vt:lpstr>Test Cases</vt:lpstr>
      <vt:lpstr>What Does a Test Case Include?</vt:lpstr>
      <vt:lpstr>Test Case Documentation Sheet 1 – Project Testing Overview</vt:lpstr>
      <vt:lpstr>Test Case Documentation Sheet 2 – Real-Time Testing Scenarios </vt:lpstr>
      <vt:lpstr>Tools Used For Automation</vt:lpstr>
      <vt:lpstr>My Work with Playwright (Automation Tool)</vt:lpstr>
      <vt:lpstr>Core Commands to test project from Playwright Automation Tool</vt:lpstr>
      <vt:lpstr>PowerPoint Presentation</vt:lpstr>
      <vt:lpstr>Load Testing API using Autocannon in Windows Command Prompt </vt:lpstr>
      <vt:lpstr>What I Did</vt:lpstr>
      <vt:lpstr>What I Actually Test in QA</vt:lpstr>
      <vt:lpstr>Core Project Management Tools:</vt:lpstr>
      <vt:lpstr>Core Project Management Tools:</vt:lpstr>
      <vt:lpstr>Projects I Worked On</vt:lpstr>
      <vt:lpstr>Projects I Worked On</vt:lpstr>
      <vt:lpstr>My Role as a QA at Simple Patro</vt:lpstr>
      <vt:lpstr>Lessons Learned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Samit Paudel</cp:lastModifiedBy>
  <cp:revision>26</cp:revision>
  <dcterms:created xsi:type="dcterms:W3CDTF">2013-01-27T09:14:16Z</dcterms:created>
  <dcterms:modified xsi:type="dcterms:W3CDTF">2025-06-05T10:13:19Z</dcterms:modified>
  <cp:category/>
</cp:coreProperties>
</file>