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7" r:id="rId3"/>
    <p:sldId id="278" r:id="rId4"/>
    <p:sldId id="279" r:id="rId5"/>
    <p:sldId id="280" r:id="rId6"/>
    <p:sldId id="302" r:id="rId7"/>
    <p:sldId id="259" r:id="rId8"/>
    <p:sldId id="298" r:id="rId9"/>
    <p:sldId id="283" r:id="rId10"/>
    <p:sldId id="284" r:id="rId11"/>
    <p:sldId id="285" r:id="rId12"/>
    <p:sldId id="299" r:id="rId13"/>
    <p:sldId id="286" r:id="rId14"/>
    <p:sldId id="287" r:id="rId15"/>
    <p:sldId id="294" r:id="rId16"/>
    <p:sldId id="269" r:id="rId17"/>
    <p:sldId id="296" r:id="rId18"/>
    <p:sldId id="297" r:id="rId19"/>
    <p:sldId id="288" r:id="rId20"/>
    <p:sldId id="293" r:id="rId21"/>
    <p:sldId id="272" r:id="rId22"/>
    <p:sldId id="295" r:id="rId23"/>
    <p:sldId id="274" r:id="rId24"/>
    <p:sldId id="303" r:id="rId25"/>
    <p:sldId id="300" r:id="rId26"/>
    <p:sldId id="275" r:id="rId27"/>
    <p:sldId id="290" r:id="rId28"/>
    <p:sldId id="291" r:id="rId29"/>
    <p:sldId id="260" r:id="rId30"/>
    <p:sldId id="264" r:id="rId31"/>
    <p:sldId id="282"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8761" autoAdjust="0"/>
  </p:normalViewPr>
  <p:slideViewPr>
    <p:cSldViewPr snapToGrid="0">
      <p:cViewPr varScale="1">
        <p:scale>
          <a:sx n="67" d="100"/>
          <a:sy n="67" d="100"/>
        </p:scale>
        <p:origin x="129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3D3BC8-9E44-4968-A0E4-19563E0677C3}" type="datetimeFigureOut">
              <a:rPr lang="en-US" smtClean="0"/>
              <a:t>6/5/2025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6C4B33-02BA-4514-9E7C-A4FA2F5D0D48}" type="slidenum">
              <a:rPr lang="en-US" smtClean="0"/>
              <a:t>‹#›</a:t>
            </a:fld>
            <a:endParaRPr lang="en-US"/>
          </a:p>
        </p:txBody>
      </p:sp>
    </p:spTree>
    <p:extLst>
      <p:ext uri="{BB962C8B-B14F-4D97-AF65-F5344CB8AC3E}">
        <p14:creationId xmlns:p14="http://schemas.microsoft.com/office/powerpoint/2010/main" val="2243630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6C4B33-02BA-4514-9E7C-A4FA2F5D0D48}" type="slidenum">
              <a:rPr lang="en-US" smtClean="0"/>
              <a:t>5</a:t>
            </a:fld>
            <a:endParaRPr lang="en-US"/>
          </a:p>
        </p:txBody>
      </p:sp>
    </p:spTree>
    <p:extLst>
      <p:ext uri="{BB962C8B-B14F-4D97-AF65-F5344CB8AC3E}">
        <p14:creationId xmlns:p14="http://schemas.microsoft.com/office/powerpoint/2010/main" val="293594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6C4B33-02BA-4514-9E7C-A4FA2F5D0D48}" type="slidenum">
              <a:rPr lang="en-US" smtClean="0"/>
              <a:t>8</a:t>
            </a:fld>
            <a:endParaRPr lang="en-US"/>
          </a:p>
        </p:txBody>
      </p:sp>
    </p:spTree>
    <p:extLst>
      <p:ext uri="{BB962C8B-B14F-4D97-AF65-F5344CB8AC3E}">
        <p14:creationId xmlns:p14="http://schemas.microsoft.com/office/powerpoint/2010/main" val="1106787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6C4B33-02BA-4514-9E7C-A4FA2F5D0D48}" type="slidenum">
              <a:rPr lang="en-US" smtClean="0"/>
              <a:t>9</a:t>
            </a:fld>
            <a:endParaRPr lang="en-US"/>
          </a:p>
        </p:txBody>
      </p:sp>
    </p:spTree>
    <p:extLst>
      <p:ext uri="{BB962C8B-B14F-4D97-AF65-F5344CB8AC3E}">
        <p14:creationId xmlns:p14="http://schemas.microsoft.com/office/powerpoint/2010/main" val="2060459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6C4B33-02BA-4514-9E7C-A4FA2F5D0D48}" type="slidenum">
              <a:rPr lang="en-US" smtClean="0"/>
              <a:t>16</a:t>
            </a:fld>
            <a:endParaRPr lang="en-US"/>
          </a:p>
        </p:txBody>
      </p:sp>
    </p:spTree>
    <p:extLst>
      <p:ext uri="{BB962C8B-B14F-4D97-AF65-F5344CB8AC3E}">
        <p14:creationId xmlns:p14="http://schemas.microsoft.com/office/powerpoint/2010/main" val="1132096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6C4B33-02BA-4514-9E7C-A4FA2F5D0D48}" type="slidenum">
              <a:rPr lang="en-US" smtClean="0"/>
              <a:t>17</a:t>
            </a:fld>
            <a:endParaRPr lang="en-US"/>
          </a:p>
        </p:txBody>
      </p:sp>
    </p:spTree>
    <p:extLst>
      <p:ext uri="{BB962C8B-B14F-4D97-AF65-F5344CB8AC3E}">
        <p14:creationId xmlns:p14="http://schemas.microsoft.com/office/powerpoint/2010/main" val="41402446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6C4B33-02BA-4514-9E7C-A4FA2F5D0D48}" type="slidenum">
              <a:rPr lang="en-US" smtClean="0"/>
              <a:t>24</a:t>
            </a:fld>
            <a:endParaRPr lang="en-US"/>
          </a:p>
        </p:txBody>
      </p:sp>
    </p:spTree>
    <p:extLst>
      <p:ext uri="{BB962C8B-B14F-4D97-AF65-F5344CB8AC3E}">
        <p14:creationId xmlns:p14="http://schemas.microsoft.com/office/powerpoint/2010/main" val="16472710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54CC3-A4D7-BF53-33EF-41037451D0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E59CDD4-8D4C-58B8-600F-ABDE1B2882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054EE10-BDA3-6AB0-1078-77DBC49D13DD}"/>
              </a:ext>
            </a:extLst>
          </p:cNvPr>
          <p:cNvSpPr>
            <a:spLocks noGrp="1"/>
          </p:cNvSpPr>
          <p:nvPr>
            <p:ph type="dt" sz="half" idx="10"/>
          </p:nvPr>
        </p:nvSpPr>
        <p:spPr/>
        <p:txBody>
          <a:bodyPr/>
          <a:lstStyle/>
          <a:p>
            <a:fld id="{ECBA3D1C-B819-437D-A59A-8E238F59793D}" type="datetimeFigureOut">
              <a:rPr lang="en-US" smtClean="0"/>
              <a:t>6/5/2025</a:t>
            </a:fld>
            <a:endParaRPr lang="en-US"/>
          </a:p>
        </p:txBody>
      </p:sp>
      <p:sp>
        <p:nvSpPr>
          <p:cNvPr id="5" name="Footer Placeholder 4">
            <a:extLst>
              <a:ext uri="{FF2B5EF4-FFF2-40B4-BE49-F238E27FC236}">
                <a16:creationId xmlns:a16="http://schemas.microsoft.com/office/drawing/2014/main" id="{8AD95858-4574-76DC-E0EC-8845F1889D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F0BBF2-51BC-A74F-BAA6-93C6868D0033}"/>
              </a:ext>
            </a:extLst>
          </p:cNvPr>
          <p:cNvSpPr>
            <a:spLocks noGrp="1"/>
          </p:cNvSpPr>
          <p:nvPr>
            <p:ph type="sldNum" sz="quarter" idx="12"/>
          </p:nvPr>
        </p:nvSpPr>
        <p:spPr/>
        <p:txBody>
          <a:bodyPr/>
          <a:lstStyle/>
          <a:p>
            <a:fld id="{3025F1F2-BF1F-4324-9136-7C522E1B9BA9}" type="slidenum">
              <a:rPr lang="en-US" smtClean="0"/>
              <a:t>‹#›</a:t>
            </a:fld>
            <a:endParaRPr lang="en-US"/>
          </a:p>
        </p:txBody>
      </p:sp>
    </p:spTree>
    <p:extLst>
      <p:ext uri="{BB962C8B-B14F-4D97-AF65-F5344CB8AC3E}">
        <p14:creationId xmlns:p14="http://schemas.microsoft.com/office/powerpoint/2010/main" val="3552715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0F4EB-ED05-A950-6743-1E39005FD5D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D1E7A78-DCDC-4CD6-24EA-8BC8DD05D6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8390EA-39C5-0FF9-DA3B-297A00850A05}"/>
              </a:ext>
            </a:extLst>
          </p:cNvPr>
          <p:cNvSpPr>
            <a:spLocks noGrp="1"/>
          </p:cNvSpPr>
          <p:nvPr>
            <p:ph type="dt" sz="half" idx="10"/>
          </p:nvPr>
        </p:nvSpPr>
        <p:spPr/>
        <p:txBody>
          <a:bodyPr/>
          <a:lstStyle/>
          <a:p>
            <a:fld id="{ECBA3D1C-B819-437D-A59A-8E238F59793D}" type="datetimeFigureOut">
              <a:rPr lang="en-US" smtClean="0"/>
              <a:t>6/5/2025</a:t>
            </a:fld>
            <a:endParaRPr lang="en-US"/>
          </a:p>
        </p:txBody>
      </p:sp>
      <p:sp>
        <p:nvSpPr>
          <p:cNvPr id="5" name="Footer Placeholder 4">
            <a:extLst>
              <a:ext uri="{FF2B5EF4-FFF2-40B4-BE49-F238E27FC236}">
                <a16:creationId xmlns:a16="http://schemas.microsoft.com/office/drawing/2014/main" id="{039DD5FE-E2F3-F7DE-706C-2CA1319545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947C08-093D-1C4A-D42B-6F35444A9017}"/>
              </a:ext>
            </a:extLst>
          </p:cNvPr>
          <p:cNvSpPr>
            <a:spLocks noGrp="1"/>
          </p:cNvSpPr>
          <p:nvPr>
            <p:ph type="sldNum" sz="quarter" idx="12"/>
          </p:nvPr>
        </p:nvSpPr>
        <p:spPr/>
        <p:txBody>
          <a:bodyPr/>
          <a:lstStyle/>
          <a:p>
            <a:fld id="{3025F1F2-BF1F-4324-9136-7C522E1B9BA9}" type="slidenum">
              <a:rPr lang="en-US" smtClean="0"/>
              <a:t>‹#›</a:t>
            </a:fld>
            <a:endParaRPr lang="en-US"/>
          </a:p>
        </p:txBody>
      </p:sp>
    </p:spTree>
    <p:extLst>
      <p:ext uri="{BB962C8B-B14F-4D97-AF65-F5344CB8AC3E}">
        <p14:creationId xmlns:p14="http://schemas.microsoft.com/office/powerpoint/2010/main" val="2234756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74891E-8D97-1494-D590-E67E4D99DC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1E3E1C-1C2D-2FA0-B378-33229190A9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685CC2-7401-EAEA-ACAD-4A0E7E75CEE8}"/>
              </a:ext>
            </a:extLst>
          </p:cNvPr>
          <p:cNvSpPr>
            <a:spLocks noGrp="1"/>
          </p:cNvSpPr>
          <p:nvPr>
            <p:ph type="dt" sz="half" idx="10"/>
          </p:nvPr>
        </p:nvSpPr>
        <p:spPr/>
        <p:txBody>
          <a:bodyPr/>
          <a:lstStyle/>
          <a:p>
            <a:fld id="{ECBA3D1C-B819-437D-A59A-8E238F59793D}" type="datetimeFigureOut">
              <a:rPr lang="en-US" smtClean="0"/>
              <a:t>6/5/2025</a:t>
            </a:fld>
            <a:endParaRPr lang="en-US"/>
          </a:p>
        </p:txBody>
      </p:sp>
      <p:sp>
        <p:nvSpPr>
          <p:cNvPr id="5" name="Footer Placeholder 4">
            <a:extLst>
              <a:ext uri="{FF2B5EF4-FFF2-40B4-BE49-F238E27FC236}">
                <a16:creationId xmlns:a16="http://schemas.microsoft.com/office/drawing/2014/main" id="{C526DE70-6657-DDE5-4736-BF20871784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3092E-3416-8967-1552-D0FDFA0DCFAF}"/>
              </a:ext>
            </a:extLst>
          </p:cNvPr>
          <p:cNvSpPr>
            <a:spLocks noGrp="1"/>
          </p:cNvSpPr>
          <p:nvPr>
            <p:ph type="sldNum" sz="quarter" idx="12"/>
          </p:nvPr>
        </p:nvSpPr>
        <p:spPr/>
        <p:txBody>
          <a:bodyPr/>
          <a:lstStyle/>
          <a:p>
            <a:fld id="{3025F1F2-BF1F-4324-9136-7C522E1B9BA9}" type="slidenum">
              <a:rPr lang="en-US" smtClean="0"/>
              <a:t>‹#›</a:t>
            </a:fld>
            <a:endParaRPr lang="en-US"/>
          </a:p>
        </p:txBody>
      </p:sp>
    </p:spTree>
    <p:extLst>
      <p:ext uri="{BB962C8B-B14F-4D97-AF65-F5344CB8AC3E}">
        <p14:creationId xmlns:p14="http://schemas.microsoft.com/office/powerpoint/2010/main" val="3498114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BF06E-7D01-F276-A2E4-0E5A531135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F588E9-4D4A-FE79-6216-156AD0693BA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8B841B-189F-B1DF-249A-9E31BCDF7B1D}"/>
              </a:ext>
            </a:extLst>
          </p:cNvPr>
          <p:cNvSpPr>
            <a:spLocks noGrp="1"/>
          </p:cNvSpPr>
          <p:nvPr>
            <p:ph type="dt" sz="half" idx="10"/>
          </p:nvPr>
        </p:nvSpPr>
        <p:spPr/>
        <p:txBody>
          <a:bodyPr/>
          <a:lstStyle/>
          <a:p>
            <a:fld id="{ECBA3D1C-B819-437D-A59A-8E238F59793D}" type="datetimeFigureOut">
              <a:rPr lang="en-US" smtClean="0"/>
              <a:t>6/5/2025</a:t>
            </a:fld>
            <a:endParaRPr lang="en-US"/>
          </a:p>
        </p:txBody>
      </p:sp>
      <p:sp>
        <p:nvSpPr>
          <p:cNvPr id="5" name="Footer Placeholder 4">
            <a:extLst>
              <a:ext uri="{FF2B5EF4-FFF2-40B4-BE49-F238E27FC236}">
                <a16:creationId xmlns:a16="http://schemas.microsoft.com/office/drawing/2014/main" id="{E305D78E-B4EB-7685-11B3-682DD14D2B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22905E-6BA7-6EE9-0433-4B9BC6E3A1D6}"/>
              </a:ext>
            </a:extLst>
          </p:cNvPr>
          <p:cNvSpPr>
            <a:spLocks noGrp="1"/>
          </p:cNvSpPr>
          <p:nvPr>
            <p:ph type="sldNum" sz="quarter" idx="12"/>
          </p:nvPr>
        </p:nvSpPr>
        <p:spPr/>
        <p:txBody>
          <a:bodyPr/>
          <a:lstStyle/>
          <a:p>
            <a:fld id="{3025F1F2-BF1F-4324-9136-7C522E1B9BA9}" type="slidenum">
              <a:rPr lang="en-US" smtClean="0"/>
              <a:t>‹#›</a:t>
            </a:fld>
            <a:endParaRPr lang="en-US"/>
          </a:p>
        </p:txBody>
      </p:sp>
    </p:spTree>
    <p:extLst>
      <p:ext uri="{BB962C8B-B14F-4D97-AF65-F5344CB8AC3E}">
        <p14:creationId xmlns:p14="http://schemas.microsoft.com/office/powerpoint/2010/main" val="4039646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059B3-CA30-736C-D3FD-1F257D1B27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D12E58-0364-ED9A-E41B-22B1F0DD52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848E99-4EB7-F099-67E7-E7DF52DD3F08}"/>
              </a:ext>
            </a:extLst>
          </p:cNvPr>
          <p:cNvSpPr>
            <a:spLocks noGrp="1"/>
          </p:cNvSpPr>
          <p:nvPr>
            <p:ph type="dt" sz="half" idx="10"/>
          </p:nvPr>
        </p:nvSpPr>
        <p:spPr/>
        <p:txBody>
          <a:bodyPr/>
          <a:lstStyle/>
          <a:p>
            <a:fld id="{ECBA3D1C-B819-437D-A59A-8E238F59793D}" type="datetimeFigureOut">
              <a:rPr lang="en-US" smtClean="0"/>
              <a:t>6/5/2025</a:t>
            </a:fld>
            <a:endParaRPr lang="en-US"/>
          </a:p>
        </p:txBody>
      </p:sp>
      <p:sp>
        <p:nvSpPr>
          <p:cNvPr id="5" name="Footer Placeholder 4">
            <a:extLst>
              <a:ext uri="{FF2B5EF4-FFF2-40B4-BE49-F238E27FC236}">
                <a16:creationId xmlns:a16="http://schemas.microsoft.com/office/drawing/2014/main" id="{F994473B-64D1-67E1-00AE-E00119F94E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F57AA6-274D-13ED-19B3-943D656BA524}"/>
              </a:ext>
            </a:extLst>
          </p:cNvPr>
          <p:cNvSpPr>
            <a:spLocks noGrp="1"/>
          </p:cNvSpPr>
          <p:nvPr>
            <p:ph type="sldNum" sz="quarter" idx="12"/>
          </p:nvPr>
        </p:nvSpPr>
        <p:spPr/>
        <p:txBody>
          <a:bodyPr/>
          <a:lstStyle/>
          <a:p>
            <a:fld id="{3025F1F2-BF1F-4324-9136-7C522E1B9BA9}" type="slidenum">
              <a:rPr lang="en-US" smtClean="0"/>
              <a:t>‹#›</a:t>
            </a:fld>
            <a:endParaRPr lang="en-US"/>
          </a:p>
        </p:txBody>
      </p:sp>
    </p:spTree>
    <p:extLst>
      <p:ext uri="{BB962C8B-B14F-4D97-AF65-F5344CB8AC3E}">
        <p14:creationId xmlns:p14="http://schemas.microsoft.com/office/powerpoint/2010/main" val="2279675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0EFA0-40B9-39F4-2335-BD0A7F4F35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28FD3E-9C25-DB91-FF31-EDEDAA09B3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8BB8F38-8153-1691-7B1C-E86806D4C1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0D0DE8C-C7E8-B625-1504-7DDB305A62B4}"/>
              </a:ext>
            </a:extLst>
          </p:cNvPr>
          <p:cNvSpPr>
            <a:spLocks noGrp="1"/>
          </p:cNvSpPr>
          <p:nvPr>
            <p:ph type="dt" sz="half" idx="10"/>
          </p:nvPr>
        </p:nvSpPr>
        <p:spPr/>
        <p:txBody>
          <a:bodyPr/>
          <a:lstStyle/>
          <a:p>
            <a:fld id="{ECBA3D1C-B819-437D-A59A-8E238F59793D}" type="datetimeFigureOut">
              <a:rPr lang="en-US" smtClean="0"/>
              <a:t>6/5/2025</a:t>
            </a:fld>
            <a:endParaRPr lang="en-US"/>
          </a:p>
        </p:txBody>
      </p:sp>
      <p:sp>
        <p:nvSpPr>
          <p:cNvPr id="6" name="Footer Placeholder 5">
            <a:extLst>
              <a:ext uri="{FF2B5EF4-FFF2-40B4-BE49-F238E27FC236}">
                <a16:creationId xmlns:a16="http://schemas.microsoft.com/office/drawing/2014/main" id="{582EFDC3-D8F5-7EB7-9E2A-82F9184C86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E99876-93C0-3CD5-3102-A7A26816665B}"/>
              </a:ext>
            </a:extLst>
          </p:cNvPr>
          <p:cNvSpPr>
            <a:spLocks noGrp="1"/>
          </p:cNvSpPr>
          <p:nvPr>
            <p:ph type="sldNum" sz="quarter" idx="12"/>
          </p:nvPr>
        </p:nvSpPr>
        <p:spPr/>
        <p:txBody>
          <a:bodyPr/>
          <a:lstStyle/>
          <a:p>
            <a:fld id="{3025F1F2-BF1F-4324-9136-7C522E1B9BA9}" type="slidenum">
              <a:rPr lang="en-US" smtClean="0"/>
              <a:t>‹#›</a:t>
            </a:fld>
            <a:endParaRPr lang="en-US"/>
          </a:p>
        </p:txBody>
      </p:sp>
    </p:spTree>
    <p:extLst>
      <p:ext uri="{BB962C8B-B14F-4D97-AF65-F5344CB8AC3E}">
        <p14:creationId xmlns:p14="http://schemas.microsoft.com/office/powerpoint/2010/main" val="1001201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9625C-5999-2E91-E782-5262FB6E74E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05043D3-F435-2E87-8B24-574815766B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414C43-DF91-39CF-7E9E-7D47F32CE2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DE6985E-299E-5121-0115-6BA7A282C1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6A54F0-5B54-F8D9-9A01-016CBA2120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D23246-7C95-A090-BEAE-6B70CAC7B576}"/>
              </a:ext>
            </a:extLst>
          </p:cNvPr>
          <p:cNvSpPr>
            <a:spLocks noGrp="1"/>
          </p:cNvSpPr>
          <p:nvPr>
            <p:ph type="dt" sz="half" idx="10"/>
          </p:nvPr>
        </p:nvSpPr>
        <p:spPr/>
        <p:txBody>
          <a:bodyPr/>
          <a:lstStyle/>
          <a:p>
            <a:fld id="{ECBA3D1C-B819-437D-A59A-8E238F59793D}" type="datetimeFigureOut">
              <a:rPr lang="en-US" smtClean="0"/>
              <a:t>6/5/2025</a:t>
            </a:fld>
            <a:endParaRPr lang="en-US"/>
          </a:p>
        </p:txBody>
      </p:sp>
      <p:sp>
        <p:nvSpPr>
          <p:cNvPr id="8" name="Footer Placeholder 7">
            <a:extLst>
              <a:ext uri="{FF2B5EF4-FFF2-40B4-BE49-F238E27FC236}">
                <a16:creationId xmlns:a16="http://schemas.microsoft.com/office/drawing/2014/main" id="{DAB6C007-977F-76E4-EB2A-DCE175B1D3E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5EE832-D6FC-62F8-5270-5C5DA6DFAC5C}"/>
              </a:ext>
            </a:extLst>
          </p:cNvPr>
          <p:cNvSpPr>
            <a:spLocks noGrp="1"/>
          </p:cNvSpPr>
          <p:nvPr>
            <p:ph type="sldNum" sz="quarter" idx="12"/>
          </p:nvPr>
        </p:nvSpPr>
        <p:spPr/>
        <p:txBody>
          <a:bodyPr/>
          <a:lstStyle/>
          <a:p>
            <a:fld id="{3025F1F2-BF1F-4324-9136-7C522E1B9BA9}" type="slidenum">
              <a:rPr lang="en-US" smtClean="0"/>
              <a:t>‹#›</a:t>
            </a:fld>
            <a:endParaRPr lang="en-US"/>
          </a:p>
        </p:txBody>
      </p:sp>
    </p:spTree>
    <p:extLst>
      <p:ext uri="{BB962C8B-B14F-4D97-AF65-F5344CB8AC3E}">
        <p14:creationId xmlns:p14="http://schemas.microsoft.com/office/powerpoint/2010/main" val="2254233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5751D-C100-DCCB-859A-7B5A6D237F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F62F4C-320B-D4D4-FE73-CD2B38B79E0D}"/>
              </a:ext>
            </a:extLst>
          </p:cNvPr>
          <p:cNvSpPr>
            <a:spLocks noGrp="1"/>
          </p:cNvSpPr>
          <p:nvPr>
            <p:ph type="dt" sz="half" idx="10"/>
          </p:nvPr>
        </p:nvSpPr>
        <p:spPr/>
        <p:txBody>
          <a:bodyPr/>
          <a:lstStyle/>
          <a:p>
            <a:fld id="{ECBA3D1C-B819-437D-A59A-8E238F59793D}" type="datetimeFigureOut">
              <a:rPr lang="en-US" smtClean="0"/>
              <a:t>6/5/2025</a:t>
            </a:fld>
            <a:endParaRPr lang="en-US"/>
          </a:p>
        </p:txBody>
      </p:sp>
      <p:sp>
        <p:nvSpPr>
          <p:cNvPr id="4" name="Footer Placeholder 3">
            <a:extLst>
              <a:ext uri="{FF2B5EF4-FFF2-40B4-BE49-F238E27FC236}">
                <a16:creationId xmlns:a16="http://schemas.microsoft.com/office/drawing/2014/main" id="{0CD41E81-8375-0646-AFEB-02625282EFA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5E06A3-2589-5B9B-C3D5-43FD1A94CEC8}"/>
              </a:ext>
            </a:extLst>
          </p:cNvPr>
          <p:cNvSpPr>
            <a:spLocks noGrp="1"/>
          </p:cNvSpPr>
          <p:nvPr>
            <p:ph type="sldNum" sz="quarter" idx="12"/>
          </p:nvPr>
        </p:nvSpPr>
        <p:spPr/>
        <p:txBody>
          <a:bodyPr/>
          <a:lstStyle/>
          <a:p>
            <a:fld id="{3025F1F2-BF1F-4324-9136-7C522E1B9BA9}" type="slidenum">
              <a:rPr lang="en-US" smtClean="0"/>
              <a:t>‹#›</a:t>
            </a:fld>
            <a:endParaRPr lang="en-US"/>
          </a:p>
        </p:txBody>
      </p:sp>
    </p:spTree>
    <p:extLst>
      <p:ext uri="{BB962C8B-B14F-4D97-AF65-F5344CB8AC3E}">
        <p14:creationId xmlns:p14="http://schemas.microsoft.com/office/powerpoint/2010/main" val="3144302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5C5B76-8ED3-D237-4DD8-73B79FF62800}"/>
              </a:ext>
            </a:extLst>
          </p:cNvPr>
          <p:cNvSpPr>
            <a:spLocks noGrp="1"/>
          </p:cNvSpPr>
          <p:nvPr>
            <p:ph type="dt" sz="half" idx="10"/>
          </p:nvPr>
        </p:nvSpPr>
        <p:spPr/>
        <p:txBody>
          <a:bodyPr/>
          <a:lstStyle/>
          <a:p>
            <a:fld id="{ECBA3D1C-B819-437D-A59A-8E238F59793D}" type="datetimeFigureOut">
              <a:rPr lang="en-US" smtClean="0"/>
              <a:t>6/5/2025</a:t>
            </a:fld>
            <a:endParaRPr lang="en-US"/>
          </a:p>
        </p:txBody>
      </p:sp>
      <p:sp>
        <p:nvSpPr>
          <p:cNvPr id="3" name="Footer Placeholder 2">
            <a:extLst>
              <a:ext uri="{FF2B5EF4-FFF2-40B4-BE49-F238E27FC236}">
                <a16:creationId xmlns:a16="http://schemas.microsoft.com/office/drawing/2014/main" id="{D1D3325E-0EE4-12DA-551A-E94766CFE0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D50711-B29E-17C0-273C-D032D2EB3963}"/>
              </a:ext>
            </a:extLst>
          </p:cNvPr>
          <p:cNvSpPr>
            <a:spLocks noGrp="1"/>
          </p:cNvSpPr>
          <p:nvPr>
            <p:ph type="sldNum" sz="quarter" idx="12"/>
          </p:nvPr>
        </p:nvSpPr>
        <p:spPr/>
        <p:txBody>
          <a:bodyPr/>
          <a:lstStyle/>
          <a:p>
            <a:fld id="{3025F1F2-BF1F-4324-9136-7C522E1B9BA9}" type="slidenum">
              <a:rPr lang="en-US" smtClean="0"/>
              <a:t>‹#›</a:t>
            </a:fld>
            <a:endParaRPr lang="en-US"/>
          </a:p>
        </p:txBody>
      </p:sp>
    </p:spTree>
    <p:extLst>
      <p:ext uri="{BB962C8B-B14F-4D97-AF65-F5344CB8AC3E}">
        <p14:creationId xmlns:p14="http://schemas.microsoft.com/office/powerpoint/2010/main" val="1611938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CB670-4739-AECA-7841-56E6BAE8CA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D1FA1A-E988-B809-4707-6ED9D856A4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98F62A0-3EE2-049B-1CB3-C5260942FB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ECA738-A809-C58A-CF1B-9379513A9EBA}"/>
              </a:ext>
            </a:extLst>
          </p:cNvPr>
          <p:cNvSpPr>
            <a:spLocks noGrp="1"/>
          </p:cNvSpPr>
          <p:nvPr>
            <p:ph type="dt" sz="half" idx="10"/>
          </p:nvPr>
        </p:nvSpPr>
        <p:spPr/>
        <p:txBody>
          <a:bodyPr/>
          <a:lstStyle/>
          <a:p>
            <a:fld id="{ECBA3D1C-B819-437D-A59A-8E238F59793D}" type="datetimeFigureOut">
              <a:rPr lang="en-US" smtClean="0"/>
              <a:t>6/5/2025</a:t>
            </a:fld>
            <a:endParaRPr lang="en-US"/>
          </a:p>
        </p:txBody>
      </p:sp>
      <p:sp>
        <p:nvSpPr>
          <p:cNvPr id="6" name="Footer Placeholder 5">
            <a:extLst>
              <a:ext uri="{FF2B5EF4-FFF2-40B4-BE49-F238E27FC236}">
                <a16:creationId xmlns:a16="http://schemas.microsoft.com/office/drawing/2014/main" id="{61FEA641-D801-43C0-6FF8-FE25E0C650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249556-EE37-268F-D74B-7FF4B9FDC1BC}"/>
              </a:ext>
            </a:extLst>
          </p:cNvPr>
          <p:cNvSpPr>
            <a:spLocks noGrp="1"/>
          </p:cNvSpPr>
          <p:nvPr>
            <p:ph type="sldNum" sz="quarter" idx="12"/>
          </p:nvPr>
        </p:nvSpPr>
        <p:spPr/>
        <p:txBody>
          <a:bodyPr/>
          <a:lstStyle/>
          <a:p>
            <a:fld id="{3025F1F2-BF1F-4324-9136-7C522E1B9BA9}" type="slidenum">
              <a:rPr lang="en-US" smtClean="0"/>
              <a:t>‹#›</a:t>
            </a:fld>
            <a:endParaRPr lang="en-US"/>
          </a:p>
        </p:txBody>
      </p:sp>
    </p:spTree>
    <p:extLst>
      <p:ext uri="{BB962C8B-B14F-4D97-AF65-F5344CB8AC3E}">
        <p14:creationId xmlns:p14="http://schemas.microsoft.com/office/powerpoint/2010/main" val="2952263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09A4A-B169-84F5-FB75-4379E64474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4CBDA17-22BD-BAEB-1B68-D34ADAF2DF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B14E537-138E-CB73-FFA6-362FBF39F7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500B2C-36A8-4BFA-3F5F-DD012B4C05B4}"/>
              </a:ext>
            </a:extLst>
          </p:cNvPr>
          <p:cNvSpPr>
            <a:spLocks noGrp="1"/>
          </p:cNvSpPr>
          <p:nvPr>
            <p:ph type="dt" sz="half" idx="10"/>
          </p:nvPr>
        </p:nvSpPr>
        <p:spPr/>
        <p:txBody>
          <a:bodyPr/>
          <a:lstStyle/>
          <a:p>
            <a:fld id="{ECBA3D1C-B819-437D-A59A-8E238F59793D}" type="datetimeFigureOut">
              <a:rPr lang="en-US" smtClean="0"/>
              <a:t>6/5/2025</a:t>
            </a:fld>
            <a:endParaRPr lang="en-US"/>
          </a:p>
        </p:txBody>
      </p:sp>
      <p:sp>
        <p:nvSpPr>
          <p:cNvPr id="6" name="Footer Placeholder 5">
            <a:extLst>
              <a:ext uri="{FF2B5EF4-FFF2-40B4-BE49-F238E27FC236}">
                <a16:creationId xmlns:a16="http://schemas.microsoft.com/office/drawing/2014/main" id="{1480B466-A79D-F766-4772-D95BE916AE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3F08BE-2F53-B9F5-F36E-BD56A138D806}"/>
              </a:ext>
            </a:extLst>
          </p:cNvPr>
          <p:cNvSpPr>
            <a:spLocks noGrp="1"/>
          </p:cNvSpPr>
          <p:nvPr>
            <p:ph type="sldNum" sz="quarter" idx="12"/>
          </p:nvPr>
        </p:nvSpPr>
        <p:spPr/>
        <p:txBody>
          <a:bodyPr/>
          <a:lstStyle/>
          <a:p>
            <a:fld id="{3025F1F2-BF1F-4324-9136-7C522E1B9BA9}" type="slidenum">
              <a:rPr lang="en-US" smtClean="0"/>
              <a:t>‹#›</a:t>
            </a:fld>
            <a:endParaRPr lang="en-US"/>
          </a:p>
        </p:txBody>
      </p:sp>
    </p:spTree>
    <p:extLst>
      <p:ext uri="{BB962C8B-B14F-4D97-AF65-F5344CB8AC3E}">
        <p14:creationId xmlns:p14="http://schemas.microsoft.com/office/powerpoint/2010/main" val="3169556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0D9243-F882-64C5-1613-CDC16ABB70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F58D28E-3DCF-D99A-0996-C514E959ED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0908B1-5B3B-E22D-BB2B-4FD52F1D25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BA3D1C-B819-437D-A59A-8E238F59793D}" type="datetimeFigureOut">
              <a:rPr lang="en-US" smtClean="0"/>
              <a:t>6/5/2025</a:t>
            </a:fld>
            <a:endParaRPr lang="en-US"/>
          </a:p>
        </p:txBody>
      </p:sp>
      <p:sp>
        <p:nvSpPr>
          <p:cNvPr id="5" name="Footer Placeholder 4">
            <a:extLst>
              <a:ext uri="{FF2B5EF4-FFF2-40B4-BE49-F238E27FC236}">
                <a16:creationId xmlns:a16="http://schemas.microsoft.com/office/drawing/2014/main" id="{33371F23-C09A-510E-E6B0-DA2FD9D7D0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A11D509-6272-C95A-EE4C-552ED1C61E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25F1F2-BF1F-4324-9136-7C522E1B9BA9}" type="slidenum">
              <a:rPr lang="en-US" smtClean="0"/>
              <a:t>‹#›</a:t>
            </a:fld>
            <a:endParaRPr lang="en-US"/>
          </a:p>
        </p:txBody>
      </p:sp>
    </p:spTree>
    <p:extLst>
      <p:ext uri="{BB962C8B-B14F-4D97-AF65-F5344CB8AC3E}">
        <p14:creationId xmlns:p14="http://schemas.microsoft.com/office/powerpoint/2010/main" val="37214393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49FAD-8AB4-374C-FC4B-F8093F80B001}"/>
              </a:ext>
            </a:extLst>
          </p:cNvPr>
          <p:cNvSpPr>
            <a:spLocks noGrp="1"/>
          </p:cNvSpPr>
          <p:nvPr>
            <p:ph type="ctrTitle"/>
          </p:nvPr>
        </p:nvSpPr>
        <p:spPr>
          <a:xfrm>
            <a:off x="1524000" y="1122363"/>
            <a:ext cx="9144000" cy="889317"/>
          </a:xfrm>
        </p:spPr>
        <p:txBody>
          <a:bodyPr>
            <a:normAutofit fontScale="90000"/>
          </a:bodyPr>
          <a:lstStyle/>
          <a:p>
            <a:r>
              <a:rPr lang="en-US" b="1" i="0" dirty="0">
                <a:solidFill>
                  <a:srgbClr val="404040"/>
                </a:solidFill>
                <a:effectLst/>
                <a:latin typeface="quote-cjk-patch"/>
              </a:rPr>
              <a:t>Digital Marketing Internship</a:t>
            </a:r>
            <a:br>
              <a:rPr lang="en-US" b="0" i="0" dirty="0">
                <a:solidFill>
                  <a:srgbClr val="404040"/>
                </a:solidFill>
                <a:effectLst/>
                <a:latin typeface="quote-cjk-patch"/>
              </a:rPr>
            </a:br>
            <a:endParaRPr lang="en-US" dirty="0"/>
          </a:p>
        </p:txBody>
      </p:sp>
      <p:sp>
        <p:nvSpPr>
          <p:cNvPr id="3" name="Subtitle 2">
            <a:extLst>
              <a:ext uri="{FF2B5EF4-FFF2-40B4-BE49-F238E27FC236}">
                <a16:creationId xmlns:a16="http://schemas.microsoft.com/office/drawing/2014/main" id="{3407D079-FCC7-D6D9-5CFD-02B8EA1C936C}"/>
              </a:ext>
            </a:extLst>
          </p:cNvPr>
          <p:cNvSpPr>
            <a:spLocks noGrp="1"/>
          </p:cNvSpPr>
          <p:nvPr>
            <p:ph type="subTitle" idx="1"/>
          </p:nvPr>
        </p:nvSpPr>
        <p:spPr>
          <a:xfrm>
            <a:off x="1524000" y="1440181"/>
            <a:ext cx="9144000" cy="4451572"/>
          </a:xfrm>
        </p:spPr>
        <p:txBody>
          <a:bodyPr>
            <a:normAutofit/>
          </a:bodyPr>
          <a:lstStyle/>
          <a:p>
            <a:pPr algn="l">
              <a:lnSpc>
                <a:spcPts val="2143"/>
              </a:lnSpc>
              <a:spcBef>
                <a:spcPts val="1029"/>
              </a:spcBef>
              <a:spcAft>
                <a:spcPts val="1029"/>
              </a:spcAft>
            </a:pPr>
            <a:r>
              <a:rPr lang="en-US" b="1" i="0" dirty="0">
                <a:solidFill>
                  <a:srgbClr val="404040"/>
                </a:solidFill>
                <a:effectLst/>
                <a:latin typeface="Times New Roman" panose="02020603050405020304" pitchFamily="18" charset="0"/>
                <a:cs typeface="Times New Roman" panose="02020603050405020304" pitchFamily="18" charset="0"/>
              </a:rPr>
              <a:t>Name:</a:t>
            </a:r>
            <a:r>
              <a:rPr lang="en-US" b="0" i="0" dirty="0">
                <a:solidFill>
                  <a:srgbClr val="404040"/>
                </a:solidFill>
                <a:effectLst/>
                <a:latin typeface="Times New Roman" panose="02020603050405020304" pitchFamily="18" charset="0"/>
                <a:cs typeface="Times New Roman" panose="02020603050405020304" pitchFamily="18" charset="0"/>
              </a:rPr>
              <a:t> Suchana Subedi</a:t>
            </a:r>
          </a:p>
          <a:p>
            <a:pPr algn="l">
              <a:lnSpc>
                <a:spcPts val="2143"/>
              </a:lnSpc>
              <a:spcBef>
                <a:spcPts val="300"/>
              </a:spcBef>
              <a:spcAft>
                <a:spcPts val="1029"/>
              </a:spcAft>
            </a:pPr>
            <a:r>
              <a:rPr lang="en-US" b="1" i="0" dirty="0">
                <a:solidFill>
                  <a:srgbClr val="404040"/>
                </a:solidFill>
                <a:effectLst/>
                <a:latin typeface="Times New Roman" panose="02020603050405020304" pitchFamily="18" charset="0"/>
                <a:cs typeface="Times New Roman" panose="02020603050405020304" pitchFamily="18" charset="0"/>
              </a:rPr>
              <a:t>Roll No.:</a:t>
            </a:r>
            <a:r>
              <a:rPr lang="en-US" b="0" i="0" dirty="0">
                <a:solidFill>
                  <a:srgbClr val="404040"/>
                </a:solidFill>
                <a:effectLst/>
                <a:latin typeface="Times New Roman" panose="02020603050405020304" pitchFamily="18" charset="0"/>
                <a:cs typeface="Times New Roman" panose="02020603050405020304" pitchFamily="18" charset="0"/>
              </a:rPr>
              <a:t> 12281/20</a:t>
            </a:r>
          </a:p>
          <a:p>
            <a:pPr algn="l">
              <a:lnSpc>
                <a:spcPts val="2143"/>
              </a:lnSpc>
              <a:spcBef>
                <a:spcPts val="300"/>
              </a:spcBef>
              <a:spcAft>
                <a:spcPts val="1029"/>
              </a:spcAft>
            </a:pPr>
            <a:r>
              <a:rPr lang="en-US" b="1" dirty="0">
                <a:solidFill>
                  <a:srgbClr val="404040"/>
                </a:solidFill>
                <a:latin typeface="Times New Roman" panose="02020603050405020304" pitchFamily="18" charset="0"/>
                <a:cs typeface="Times New Roman" panose="02020603050405020304" pitchFamily="18" charset="0"/>
              </a:rPr>
              <a:t>Tu Regd. No. </a:t>
            </a:r>
            <a:r>
              <a:rPr lang="en-US" dirty="0">
                <a:solidFill>
                  <a:srgbClr val="404040"/>
                </a:solidFill>
                <a:latin typeface="Times New Roman" panose="02020603050405020304" pitchFamily="18" charset="0"/>
                <a:cs typeface="Times New Roman" panose="02020603050405020304" pitchFamily="18" charset="0"/>
              </a:rPr>
              <a:t>7-2-781-284-2020</a:t>
            </a:r>
            <a:endParaRPr lang="en-US" b="0" i="0" dirty="0">
              <a:solidFill>
                <a:srgbClr val="404040"/>
              </a:solidFill>
              <a:effectLst/>
              <a:latin typeface="Times New Roman" panose="02020603050405020304" pitchFamily="18" charset="0"/>
              <a:cs typeface="Times New Roman" panose="02020603050405020304" pitchFamily="18" charset="0"/>
            </a:endParaRPr>
          </a:p>
          <a:p>
            <a:pPr algn="l">
              <a:lnSpc>
                <a:spcPts val="2143"/>
              </a:lnSpc>
              <a:spcBef>
                <a:spcPts val="300"/>
              </a:spcBef>
              <a:spcAft>
                <a:spcPts val="1029"/>
              </a:spcAft>
            </a:pPr>
            <a:r>
              <a:rPr lang="en-US" b="1" i="0" dirty="0">
                <a:solidFill>
                  <a:srgbClr val="404040"/>
                </a:solidFill>
                <a:effectLst/>
                <a:latin typeface="Times New Roman" panose="02020603050405020304" pitchFamily="18" charset="0"/>
                <a:cs typeface="Times New Roman" panose="02020603050405020304" pitchFamily="18" charset="0"/>
              </a:rPr>
              <a:t>Internship Organization:</a:t>
            </a:r>
            <a:r>
              <a:rPr lang="en-US" b="0" i="0" dirty="0">
                <a:solidFill>
                  <a:srgbClr val="404040"/>
                </a:solidFill>
                <a:effectLst/>
                <a:latin typeface="Times New Roman" panose="02020603050405020304" pitchFamily="18" charset="0"/>
                <a:cs typeface="Times New Roman" panose="02020603050405020304" pitchFamily="18" charset="0"/>
              </a:rPr>
              <a:t> XDezo Technologies Pvt. Ltd., Pokhara</a:t>
            </a:r>
          </a:p>
          <a:p>
            <a:pPr algn="l">
              <a:lnSpc>
                <a:spcPts val="2143"/>
              </a:lnSpc>
              <a:spcBef>
                <a:spcPts val="300"/>
              </a:spcBef>
              <a:spcAft>
                <a:spcPts val="1029"/>
              </a:spcAft>
            </a:pPr>
            <a:r>
              <a:rPr lang="en-US" b="1" i="0" dirty="0">
                <a:solidFill>
                  <a:srgbClr val="404040"/>
                </a:solidFill>
                <a:effectLst/>
                <a:latin typeface="Times New Roman" panose="02020603050405020304" pitchFamily="18" charset="0"/>
                <a:cs typeface="Times New Roman" panose="02020603050405020304" pitchFamily="18" charset="0"/>
              </a:rPr>
              <a:t>Duration:</a:t>
            </a:r>
            <a:r>
              <a:rPr lang="en-US" b="0" i="0" dirty="0">
                <a:solidFill>
                  <a:srgbClr val="404040"/>
                </a:solidFill>
                <a:effectLst/>
                <a:latin typeface="Times New Roman" panose="02020603050405020304" pitchFamily="18" charset="0"/>
                <a:cs typeface="Times New Roman" panose="02020603050405020304" pitchFamily="18" charset="0"/>
              </a:rPr>
              <a:t> Dec 2024 – March 2025 (3 Months)</a:t>
            </a:r>
          </a:p>
          <a:p>
            <a:pPr algn="l">
              <a:lnSpc>
                <a:spcPts val="2143"/>
              </a:lnSpc>
              <a:spcBef>
                <a:spcPts val="300"/>
              </a:spcBef>
              <a:spcAft>
                <a:spcPts val="1029"/>
              </a:spcAft>
            </a:pPr>
            <a:r>
              <a:rPr lang="en-US" b="1" i="0" dirty="0">
                <a:solidFill>
                  <a:srgbClr val="404040"/>
                </a:solidFill>
                <a:effectLst/>
                <a:latin typeface="Times New Roman" panose="02020603050405020304" pitchFamily="18" charset="0"/>
                <a:cs typeface="Times New Roman" panose="02020603050405020304" pitchFamily="18" charset="0"/>
              </a:rPr>
              <a:t>Supervisor:</a:t>
            </a:r>
            <a:r>
              <a:rPr lang="en-US" b="0" i="0" dirty="0">
                <a:solidFill>
                  <a:srgbClr val="404040"/>
                </a:solidFill>
                <a:effectLst/>
                <a:latin typeface="Times New Roman" panose="02020603050405020304" pitchFamily="18" charset="0"/>
                <a:cs typeface="Times New Roman" panose="02020603050405020304" pitchFamily="18" charset="0"/>
              </a:rPr>
              <a:t> Mr. Dinesh Thapa (CEO) &amp; Mr. Prabesh Ghimire (Mentor)</a:t>
            </a:r>
          </a:p>
          <a:p>
            <a:endParaRPr lang="en-US" dirty="0"/>
          </a:p>
        </p:txBody>
      </p:sp>
    </p:spTree>
    <p:extLst>
      <p:ext uri="{BB962C8B-B14F-4D97-AF65-F5344CB8AC3E}">
        <p14:creationId xmlns:p14="http://schemas.microsoft.com/office/powerpoint/2010/main" val="3034650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CA090-A90F-71D5-52FC-82E039BFAA29}"/>
              </a:ext>
            </a:extLst>
          </p:cNvPr>
          <p:cNvSpPr>
            <a:spLocks noGrp="1"/>
          </p:cNvSpPr>
          <p:nvPr>
            <p:ph type="title"/>
          </p:nvPr>
        </p:nvSpPr>
        <p:spPr/>
        <p:txBody>
          <a:bodyPr/>
          <a:lstStyle/>
          <a:p>
            <a:r>
              <a:rPr lang="en-US" dirty="0"/>
              <a:t>           Fig: Writing Content</a:t>
            </a:r>
          </a:p>
        </p:txBody>
      </p:sp>
      <p:pic>
        <p:nvPicPr>
          <p:cNvPr id="4" name="Content Placeholder 3">
            <a:extLst>
              <a:ext uri="{FF2B5EF4-FFF2-40B4-BE49-F238E27FC236}">
                <a16:creationId xmlns:a16="http://schemas.microsoft.com/office/drawing/2014/main" id="{E0817B01-0D83-43D3-16BE-A4D5AC5F57A8}"/>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7270"/>
          <a:stretch/>
        </p:blipFill>
        <p:spPr bwMode="auto">
          <a:xfrm>
            <a:off x="1257300" y="1565911"/>
            <a:ext cx="9349739" cy="472059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69902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25C73-8566-4518-8C13-AA05CDC73583}"/>
              </a:ext>
            </a:extLst>
          </p:cNvPr>
          <p:cNvSpPr>
            <a:spLocks noGrp="1"/>
          </p:cNvSpPr>
          <p:nvPr>
            <p:ph type="title"/>
          </p:nvPr>
        </p:nvSpPr>
        <p:spPr/>
        <p:txBody>
          <a:bodyPr/>
          <a:lstStyle/>
          <a:p>
            <a:r>
              <a:rPr lang="en-US" dirty="0"/>
              <a:t>         Fig : Publishing blogs</a:t>
            </a:r>
          </a:p>
        </p:txBody>
      </p:sp>
      <p:pic>
        <p:nvPicPr>
          <p:cNvPr id="4" name="Content Placeholder 3">
            <a:extLst>
              <a:ext uri="{FF2B5EF4-FFF2-40B4-BE49-F238E27FC236}">
                <a16:creationId xmlns:a16="http://schemas.microsoft.com/office/drawing/2014/main" id="{3236CBF5-0F62-2A01-E104-90668C7C57F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388962" y="1417321"/>
            <a:ext cx="9572263" cy="4751986"/>
          </a:xfrm>
          <a:prstGeom prst="rect">
            <a:avLst/>
          </a:prstGeom>
          <a:noFill/>
          <a:ln>
            <a:noFill/>
          </a:ln>
        </p:spPr>
      </p:pic>
    </p:spTree>
    <p:extLst>
      <p:ext uri="{BB962C8B-B14F-4D97-AF65-F5344CB8AC3E}">
        <p14:creationId xmlns:p14="http://schemas.microsoft.com/office/powerpoint/2010/main" val="3116106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DF7AABC-A39E-3B4A-0F6E-7BAFC0900932}"/>
              </a:ext>
            </a:extLst>
          </p:cNvPr>
          <p:cNvPicPr>
            <a:picLocks noChangeAspect="1"/>
          </p:cNvPicPr>
          <p:nvPr/>
        </p:nvPicPr>
        <p:blipFill>
          <a:blip r:embed="rId2">
            <a:extLst>
              <a:ext uri="{28A0092B-C50C-407E-A947-70E740481C1C}">
                <a14:useLocalDpi xmlns:a14="http://schemas.microsoft.com/office/drawing/2010/main" val="0"/>
              </a:ext>
            </a:extLst>
          </a:blip>
          <a:srcRect l="4687" t="5466" b="15679"/>
          <a:stretch>
            <a:fillRect/>
          </a:stretch>
        </p:blipFill>
        <p:spPr>
          <a:xfrm>
            <a:off x="571500" y="1131570"/>
            <a:ext cx="11620500" cy="4617720"/>
          </a:xfrm>
          <a:prstGeom prst="rect">
            <a:avLst/>
          </a:prstGeom>
        </p:spPr>
      </p:pic>
    </p:spTree>
    <p:extLst>
      <p:ext uri="{BB962C8B-B14F-4D97-AF65-F5344CB8AC3E}">
        <p14:creationId xmlns:p14="http://schemas.microsoft.com/office/powerpoint/2010/main" val="2055947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73BCA-8979-0CC3-B149-9C257E55EA64}"/>
              </a:ext>
            </a:extLst>
          </p:cNvPr>
          <p:cNvSpPr>
            <a:spLocks noGrp="1"/>
          </p:cNvSpPr>
          <p:nvPr>
            <p:ph type="title"/>
          </p:nvPr>
        </p:nvSpPr>
        <p:spPr/>
        <p:txBody>
          <a:bodyPr/>
          <a:lstStyle/>
          <a:p>
            <a:r>
              <a:rPr lang="en-US" dirty="0"/>
              <a:t>     Fig : Before joining internship</a:t>
            </a:r>
          </a:p>
        </p:txBody>
      </p:sp>
      <p:pic>
        <p:nvPicPr>
          <p:cNvPr id="4" name="Content Placeholder 3">
            <a:extLst>
              <a:ext uri="{FF2B5EF4-FFF2-40B4-BE49-F238E27FC236}">
                <a16:creationId xmlns:a16="http://schemas.microsoft.com/office/drawing/2014/main" id="{1CFDB2EB-EA1A-78E3-D7DC-79BE766D73FD}"/>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18809"/>
          <a:stretch/>
        </p:blipFill>
        <p:spPr bwMode="auto">
          <a:xfrm>
            <a:off x="1051874" y="1296365"/>
            <a:ext cx="10626982" cy="4880598"/>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84170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79C91-972C-EF2B-FD80-B2A2A812D02E}"/>
              </a:ext>
            </a:extLst>
          </p:cNvPr>
          <p:cNvSpPr>
            <a:spLocks noGrp="1"/>
          </p:cNvSpPr>
          <p:nvPr>
            <p:ph type="title"/>
          </p:nvPr>
        </p:nvSpPr>
        <p:spPr/>
        <p:txBody>
          <a:bodyPr/>
          <a:lstStyle/>
          <a:p>
            <a:r>
              <a:rPr lang="en-US" dirty="0"/>
              <a:t>Fig : After joining internship</a:t>
            </a:r>
          </a:p>
        </p:txBody>
      </p:sp>
      <p:pic>
        <p:nvPicPr>
          <p:cNvPr id="4" name="Content Placeholder 3">
            <a:extLst>
              <a:ext uri="{FF2B5EF4-FFF2-40B4-BE49-F238E27FC236}">
                <a16:creationId xmlns:a16="http://schemas.microsoft.com/office/drawing/2014/main" id="{301D8717-4011-7FFC-0F10-862B7835E873}"/>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1825625"/>
            <a:ext cx="10759633" cy="4351338"/>
          </a:xfrm>
          <a:prstGeom prst="rect">
            <a:avLst/>
          </a:prstGeom>
          <a:noFill/>
          <a:ln>
            <a:noFill/>
          </a:ln>
        </p:spPr>
      </p:pic>
    </p:spTree>
    <p:extLst>
      <p:ext uri="{BB962C8B-B14F-4D97-AF65-F5344CB8AC3E}">
        <p14:creationId xmlns:p14="http://schemas.microsoft.com/office/powerpoint/2010/main" val="2474068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C69B71A-9478-2196-5291-378599A41D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0500"/>
            <a:ext cx="12192000" cy="6477000"/>
          </a:xfrm>
          <a:prstGeom prst="rect">
            <a:avLst/>
          </a:prstGeom>
        </p:spPr>
      </p:pic>
    </p:spTree>
    <p:extLst>
      <p:ext uri="{BB962C8B-B14F-4D97-AF65-F5344CB8AC3E}">
        <p14:creationId xmlns:p14="http://schemas.microsoft.com/office/powerpoint/2010/main" val="859763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B16D5B-3346-4891-FEF7-5B778759F7F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21D428-4F70-EE19-BF46-0187DD469FEA}"/>
              </a:ext>
            </a:extLst>
          </p:cNvPr>
          <p:cNvSpPr>
            <a:spLocks noGrp="1"/>
          </p:cNvSpPr>
          <p:nvPr>
            <p:ph idx="1"/>
          </p:nvPr>
        </p:nvSpPr>
        <p:spPr/>
        <p:txBody>
          <a:bodyPr/>
          <a:lstStyle/>
          <a:p>
            <a:pPr marL="0" indent="0">
              <a:buNone/>
            </a:pPr>
            <a:endParaRPr lang="en-US" dirty="0"/>
          </a:p>
        </p:txBody>
      </p:sp>
      <p:pic>
        <p:nvPicPr>
          <p:cNvPr id="5" name="Picture 4">
            <a:extLst>
              <a:ext uri="{FF2B5EF4-FFF2-40B4-BE49-F238E27FC236}">
                <a16:creationId xmlns:a16="http://schemas.microsoft.com/office/drawing/2014/main" id="{C8530241-77A8-77AB-5B59-4EDDEADF8F4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788670"/>
            <a:ext cx="10515600" cy="5303519"/>
          </a:xfrm>
          <a:prstGeom prst="rect">
            <a:avLst/>
          </a:prstGeom>
          <a:noFill/>
          <a:ln>
            <a:noFill/>
          </a:ln>
        </p:spPr>
      </p:pic>
    </p:spTree>
    <p:extLst>
      <p:ext uri="{BB962C8B-B14F-4D97-AF65-F5344CB8AC3E}">
        <p14:creationId xmlns:p14="http://schemas.microsoft.com/office/powerpoint/2010/main" val="14881132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D756C09-A028-2D34-F227-7CC1C6D574A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32971" y="544010"/>
            <a:ext cx="6782765" cy="5764193"/>
          </a:xfrm>
          <a:prstGeom prst="rect">
            <a:avLst/>
          </a:prstGeom>
          <a:noFill/>
          <a:ln>
            <a:noFill/>
          </a:ln>
        </p:spPr>
      </p:pic>
    </p:spTree>
    <p:extLst>
      <p:ext uri="{BB962C8B-B14F-4D97-AF65-F5344CB8AC3E}">
        <p14:creationId xmlns:p14="http://schemas.microsoft.com/office/powerpoint/2010/main" val="39345461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63A934A-1A92-1545-4694-8CDDEBF0386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5870"/>
          <a:stretch>
            <a:fillRect/>
          </a:stretch>
        </p:blipFill>
        <p:spPr bwMode="auto">
          <a:xfrm>
            <a:off x="2187615" y="1412111"/>
            <a:ext cx="8495818" cy="439838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888570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A7E07-D1BE-808F-E67B-A0D2C3C47BAF}"/>
              </a:ext>
            </a:extLst>
          </p:cNvPr>
          <p:cNvSpPr>
            <a:spLocks noGrp="1"/>
          </p:cNvSpPr>
          <p:nvPr>
            <p:ph type="title"/>
          </p:nvPr>
        </p:nvSpPr>
        <p:spPr/>
        <p:txBody>
          <a:bodyPr/>
          <a:lstStyle/>
          <a:p>
            <a:r>
              <a:rPr lang="en-US" dirty="0"/>
              <a:t>      Fig: Clicking from different device</a:t>
            </a:r>
          </a:p>
        </p:txBody>
      </p:sp>
      <p:pic>
        <p:nvPicPr>
          <p:cNvPr id="4" name="Content Placeholder 1">
            <a:extLst>
              <a:ext uri="{FF2B5EF4-FFF2-40B4-BE49-F238E27FC236}">
                <a16:creationId xmlns:a16="http://schemas.microsoft.com/office/drawing/2014/main" id="{6A1F08DA-3A0F-79B4-C98E-D62B037DFCC7}"/>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28263" y="1825624"/>
            <a:ext cx="11100122" cy="4447853"/>
          </a:xfrm>
          <a:prstGeom prst="rect">
            <a:avLst/>
          </a:prstGeom>
          <a:noFill/>
          <a:ln>
            <a:noFill/>
          </a:ln>
        </p:spPr>
      </p:pic>
    </p:spTree>
    <p:extLst>
      <p:ext uri="{BB962C8B-B14F-4D97-AF65-F5344CB8AC3E}">
        <p14:creationId xmlns:p14="http://schemas.microsoft.com/office/powerpoint/2010/main" val="292902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34A0F-F9BB-B639-694E-AD7435871D94}"/>
              </a:ext>
            </a:extLst>
          </p:cNvPr>
          <p:cNvSpPr>
            <a:spLocks noGrp="1"/>
          </p:cNvSpPr>
          <p:nvPr>
            <p:ph type="ctrTitle"/>
          </p:nvPr>
        </p:nvSpPr>
        <p:spPr>
          <a:xfrm>
            <a:off x="1524000" y="1122363"/>
            <a:ext cx="8449559" cy="2016763"/>
          </a:xfrm>
        </p:spPr>
        <p:txBody>
          <a:bodyPr>
            <a:normAutofit fontScale="90000"/>
          </a:bodyPr>
          <a:lstStyle/>
          <a:p>
            <a:r>
              <a:rPr lang="en-US" b="1" i="0" dirty="0">
                <a:solidFill>
                  <a:srgbClr val="404040"/>
                </a:solidFill>
                <a:effectLst/>
                <a:latin typeface="quote-cjk-patch"/>
              </a:rPr>
              <a:t> Introduction:</a:t>
            </a:r>
            <a:br>
              <a:rPr lang="en-US" b="1" i="0" dirty="0">
                <a:solidFill>
                  <a:srgbClr val="404040"/>
                </a:solidFill>
                <a:effectLst/>
                <a:latin typeface="quote-cjk-patch"/>
              </a:rPr>
            </a:br>
            <a:br>
              <a:rPr lang="en-US" b="0" i="0" dirty="0">
                <a:solidFill>
                  <a:srgbClr val="404040"/>
                </a:solidFill>
                <a:effectLst/>
                <a:latin typeface="quote-cjk-patch"/>
              </a:rPr>
            </a:br>
            <a:r>
              <a:rPr lang="en-US" sz="4400" b="1" i="0" dirty="0">
                <a:solidFill>
                  <a:srgbClr val="404040"/>
                </a:solidFill>
                <a:effectLst/>
                <a:latin typeface="quote-cjk-patch"/>
              </a:rPr>
              <a:t>Why Digital Marketing?</a:t>
            </a:r>
            <a:br>
              <a:rPr lang="en-US" b="0" i="0" dirty="0">
                <a:solidFill>
                  <a:srgbClr val="404040"/>
                </a:solidFill>
                <a:effectLst/>
                <a:latin typeface="quote-cjk-patch"/>
              </a:rPr>
            </a:br>
            <a:endParaRPr lang="en-US" dirty="0"/>
          </a:p>
        </p:txBody>
      </p:sp>
      <p:sp>
        <p:nvSpPr>
          <p:cNvPr id="3" name="Subtitle 2">
            <a:extLst>
              <a:ext uri="{FF2B5EF4-FFF2-40B4-BE49-F238E27FC236}">
                <a16:creationId xmlns:a16="http://schemas.microsoft.com/office/drawing/2014/main" id="{46D76D9B-FEC3-D4F7-6F55-3A3D2EC4A830}"/>
              </a:ext>
            </a:extLst>
          </p:cNvPr>
          <p:cNvSpPr>
            <a:spLocks noGrp="1"/>
          </p:cNvSpPr>
          <p:nvPr>
            <p:ph type="subTitle" idx="1"/>
          </p:nvPr>
        </p:nvSpPr>
        <p:spPr>
          <a:xfrm>
            <a:off x="1524000" y="2724345"/>
            <a:ext cx="9144000" cy="3011291"/>
          </a:xfrm>
        </p:spPr>
        <p:txBody>
          <a:bodyPr>
            <a:normAutofit fontScale="92500"/>
          </a:bodyPr>
          <a:lstStyle/>
          <a:p>
            <a:pPr algn="l">
              <a:lnSpc>
                <a:spcPts val="2143"/>
              </a:lnSpc>
              <a:spcBef>
                <a:spcPts val="1029"/>
              </a:spcBef>
              <a:spcAft>
                <a:spcPts val="1029"/>
              </a:spcAft>
              <a:buFont typeface="Arial" panose="020B0604020202020204" pitchFamily="34" charset="0"/>
              <a:buChar char="•"/>
            </a:pPr>
            <a:endParaRPr lang="en-US" b="0" i="0" dirty="0">
              <a:solidFill>
                <a:srgbClr val="404040"/>
              </a:solidFill>
              <a:effectLst/>
              <a:latin typeface="quote-cjk-patch"/>
            </a:endParaRPr>
          </a:p>
          <a:p>
            <a:pPr algn="just">
              <a:lnSpc>
                <a:spcPts val="2143"/>
              </a:lnSpc>
              <a:spcBef>
                <a:spcPts val="1029"/>
              </a:spcBef>
              <a:spcAft>
                <a:spcPts val="1029"/>
              </a:spcAft>
              <a:buFont typeface="Arial" panose="020B0604020202020204" pitchFamily="34" charset="0"/>
              <a:buChar char="•"/>
            </a:pPr>
            <a:r>
              <a:rPr lang="en-US" b="0" i="0" dirty="0">
                <a:solidFill>
                  <a:srgbClr val="404040"/>
                </a:solidFill>
                <a:effectLst/>
                <a:latin typeface="Times New Roman" panose="02020603050405020304" pitchFamily="18" charset="0"/>
                <a:cs typeface="Times New Roman" panose="02020603050405020304" pitchFamily="18" charset="0"/>
              </a:rPr>
              <a:t>The digital economy is growing rapidly—businesses need online visibility.</a:t>
            </a:r>
          </a:p>
          <a:p>
            <a:pPr algn="just">
              <a:lnSpc>
                <a:spcPts val="2143"/>
              </a:lnSpc>
              <a:spcBef>
                <a:spcPts val="300"/>
              </a:spcBef>
              <a:spcAft>
                <a:spcPts val="1029"/>
              </a:spcAft>
              <a:buFont typeface="Arial" panose="020B0604020202020204" pitchFamily="34" charset="0"/>
              <a:buChar char="•"/>
            </a:pPr>
            <a:r>
              <a:rPr lang="en-US" b="0" i="0" dirty="0">
                <a:solidFill>
                  <a:srgbClr val="404040"/>
                </a:solidFill>
                <a:effectLst/>
                <a:latin typeface="Times New Roman" panose="02020603050405020304" pitchFamily="18" charset="0"/>
                <a:cs typeface="Times New Roman" panose="02020603050405020304" pitchFamily="18" charset="0"/>
              </a:rPr>
              <a:t>Shift from traditional to digital: SEO, Social Media, Content Marketing.</a:t>
            </a:r>
          </a:p>
          <a:p>
            <a:pPr algn="just">
              <a:lnSpc>
                <a:spcPts val="2143"/>
              </a:lnSpc>
              <a:spcBef>
                <a:spcPts val="300"/>
              </a:spcBef>
              <a:spcAft>
                <a:spcPts val="1029"/>
              </a:spcAft>
              <a:buFont typeface="Arial" panose="020B0604020202020204" pitchFamily="34" charset="0"/>
              <a:buChar char="•"/>
            </a:pPr>
            <a:r>
              <a:rPr lang="en-US" b="0" i="0" dirty="0">
                <a:solidFill>
                  <a:srgbClr val="404040"/>
                </a:solidFill>
                <a:effectLst/>
                <a:latin typeface="Times New Roman" panose="02020603050405020304" pitchFamily="18" charset="0"/>
                <a:cs typeface="Times New Roman" panose="02020603050405020304" pitchFamily="18" charset="0"/>
              </a:rPr>
              <a:t>My internship at </a:t>
            </a:r>
            <a:r>
              <a:rPr lang="en-US" b="1" i="0" dirty="0">
                <a:solidFill>
                  <a:srgbClr val="404040"/>
                </a:solidFill>
                <a:effectLst/>
                <a:latin typeface="Times New Roman" panose="02020603050405020304" pitchFamily="18" charset="0"/>
                <a:cs typeface="Times New Roman" panose="02020603050405020304" pitchFamily="18" charset="0"/>
              </a:rPr>
              <a:t>XDezo Technologies</a:t>
            </a:r>
            <a:r>
              <a:rPr lang="en-US" b="0" i="0" dirty="0">
                <a:solidFill>
                  <a:srgbClr val="404040"/>
                </a:solidFill>
                <a:effectLst/>
                <a:latin typeface="Times New Roman" panose="02020603050405020304" pitchFamily="18" charset="0"/>
                <a:cs typeface="Times New Roman" panose="02020603050405020304" pitchFamily="18" charset="0"/>
              </a:rPr>
              <a:t> helped me apply classroom knowledge to real-world campaigns.</a:t>
            </a:r>
          </a:p>
          <a:p>
            <a:pPr>
              <a:buNone/>
            </a:pPr>
            <a:br>
              <a:rPr lang="en-US" dirty="0"/>
            </a:br>
            <a:endParaRPr lang="en-US" dirty="0"/>
          </a:p>
        </p:txBody>
      </p:sp>
    </p:spTree>
    <p:extLst>
      <p:ext uri="{BB962C8B-B14F-4D97-AF65-F5344CB8AC3E}">
        <p14:creationId xmlns:p14="http://schemas.microsoft.com/office/powerpoint/2010/main" val="10814791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B0E2-FF64-068F-795D-80B74B48AF97}"/>
              </a:ext>
            </a:extLst>
          </p:cNvPr>
          <p:cNvSpPr>
            <a:spLocks noGrp="1"/>
          </p:cNvSpPr>
          <p:nvPr>
            <p:ph type="title"/>
          </p:nvPr>
        </p:nvSpPr>
        <p:spPr>
          <a:xfrm>
            <a:off x="838200" y="365125"/>
            <a:ext cx="10515600" cy="757619"/>
          </a:xfrm>
        </p:spPr>
        <p:txBody>
          <a:bodyPr/>
          <a:lstStyle/>
          <a:p>
            <a:r>
              <a:rPr lang="en-US" dirty="0"/>
              <a:t> Fig :Clicking from different country</a:t>
            </a:r>
          </a:p>
        </p:txBody>
      </p:sp>
      <p:pic>
        <p:nvPicPr>
          <p:cNvPr id="5" name="Content Placeholder 4">
            <a:extLst>
              <a:ext uri="{FF2B5EF4-FFF2-40B4-BE49-F238E27FC236}">
                <a16:creationId xmlns:a16="http://schemas.microsoft.com/office/drawing/2014/main" id="{200A41AB-A4EF-02E3-DA35-3E2BA28BF4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9693" y="1122363"/>
            <a:ext cx="9832614" cy="5054600"/>
          </a:xfrm>
        </p:spPr>
      </p:pic>
    </p:spTree>
    <p:extLst>
      <p:ext uri="{BB962C8B-B14F-4D97-AF65-F5344CB8AC3E}">
        <p14:creationId xmlns:p14="http://schemas.microsoft.com/office/powerpoint/2010/main" val="62556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C76968-FB6D-EF2A-BCEC-6EADBBC7DAB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E2F1AA-AD47-4DF1-4642-97358B9467B0}"/>
              </a:ext>
            </a:extLst>
          </p:cNvPr>
          <p:cNvSpPr>
            <a:spLocks noGrp="1"/>
          </p:cNvSpPr>
          <p:nvPr>
            <p:ph idx="1"/>
          </p:nvPr>
        </p:nvSpPr>
        <p:spPr>
          <a:xfrm>
            <a:off x="838200" y="891251"/>
            <a:ext cx="10515600" cy="5285712"/>
          </a:xfrm>
        </p:spPr>
        <p:txBody>
          <a:bodyPr/>
          <a:lstStyle/>
          <a:p>
            <a:pPr marL="0" indent="0">
              <a:buNone/>
            </a:pPr>
            <a:r>
              <a:rPr lang="en-US" dirty="0"/>
              <a:t>Fig: Analytics</a:t>
            </a:r>
          </a:p>
        </p:txBody>
      </p:sp>
      <p:pic>
        <p:nvPicPr>
          <p:cNvPr id="4" name="Content Placeholder 4">
            <a:extLst>
              <a:ext uri="{FF2B5EF4-FFF2-40B4-BE49-F238E27FC236}">
                <a16:creationId xmlns:a16="http://schemas.microsoft.com/office/drawing/2014/main" id="{4C6B74A6-6EC2-8E68-E7C0-E39A282C888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00623" y="1825625"/>
            <a:ext cx="8190753" cy="4351338"/>
          </a:xfrm>
          <a:prstGeom prst="rect">
            <a:avLst/>
          </a:prstGeom>
          <a:noFill/>
          <a:ln>
            <a:noFill/>
          </a:ln>
        </p:spPr>
      </p:pic>
    </p:spTree>
    <p:extLst>
      <p:ext uri="{BB962C8B-B14F-4D97-AF65-F5344CB8AC3E}">
        <p14:creationId xmlns:p14="http://schemas.microsoft.com/office/powerpoint/2010/main" val="772179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7D9A58C-2F86-5C8F-526B-05298C2B88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0500"/>
            <a:ext cx="12192000" cy="6477000"/>
          </a:xfrm>
          <a:prstGeom prst="rect">
            <a:avLst/>
          </a:prstGeom>
        </p:spPr>
      </p:pic>
    </p:spTree>
    <p:extLst>
      <p:ext uri="{BB962C8B-B14F-4D97-AF65-F5344CB8AC3E}">
        <p14:creationId xmlns:p14="http://schemas.microsoft.com/office/powerpoint/2010/main" val="21075553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D7F855C-EB94-00F8-320B-0B4E9727C6F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6998" y="798654"/>
            <a:ext cx="10324618" cy="5382228"/>
          </a:xfrm>
          <a:prstGeom prst="rect">
            <a:avLst/>
          </a:prstGeom>
          <a:noFill/>
          <a:ln>
            <a:noFill/>
          </a:ln>
        </p:spPr>
      </p:pic>
    </p:spTree>
    <p:extLst>
      <p:ext uri="{BB962C8B-B14F-4D97-AF65-F5344CB8AC3E}">
        <p14:creationId xmlns:p14="http://schemas.microsoft.com/office/powerpoint/2010/main" val="15631856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02AA7-C933-1390-D64E-B8F6D2FE8F1C}"/>
              </a:ext>
            </a:extLst>
          </p:cNvPr>
          <p:cNvSpPr>
            <a:spLocks noGrp="1"/>
          </p:cNvSpPr>
          <p:nvPr>
            <p:ph type="title"/>
          </p:nvPr>
        </p:nvSpPr>
        <p:spPr/>
        <p:txBody>
          <a:bodyPr/>
          <a:lstStyle/>
          <a:p>
            <a:r>
              <a:rPr lang="en-US" dirty="0"/>
              <a:t>Fig: Publishing Post</a:t>
            </a:r>
          </a:p>
        </p:txBody>
      </p:sp>
      <p:pic>
        <p:nvPicPr>
          <p:cNvPr id="5" name="Content Placeholder 4">
            <a:extLst>
              <a:ext uri="{FF2B5EF4-FFF2-40B4-BE49-F238E27FC236}">
                <a16:creationId xmlns:a16="http://schemas.microsoft.com/office/drawing/2014/main" id="{6B3427E1-144B-67DA-4229-2861F6A9234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00623" y="1463040"/>
            <a:ext cx="8583557" cy="4713923"/>
          </a:xfrm>
        </p:spPr>
      </p:pic>
    </p:spTree>
    <p:extLst>
      <p:ext uri="{BB962C8B-B14F-4D97-AF65-F5344CB8AC3E}">
        <p14:creationId xmlns:p14="http://schemas.microsoft.com/office/powerpoint/2010/main" val="11374707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9DB59-72B9-9C36-532C-68BE3B77E5A3}"/>
              </a:ext>
            </a:extLst>
          </p:cNvPr>
          <p:cNvSpPr>
            <a:spLocks noGrp="1"/>
          </p:cNvSpPr>
          <p:nvPr>
            <p:ph type="title"/>
          </p:nvPr>
        </p:nvSpPr>
        <p:spPr/>
        <p:txBody>
          <a:bodyPr/>
          <a:lstStyle/>
          <a:p>
            <a:r>
              <a:rPr lang="en-US" dirty="0"/>
              <a:t>Fig : Social media Audience</a:t>
            </a:r>
          </a:p>
        </p:txBody>
      </p:sp>
      <p:pic>
        <p:nvPicPr>
          <p:cNvPr id="4" name="Content Placeholder 1">
            <a:extLst>
              <a:ext uri="{FF2B5EF4-FFF2-40B4-BE49-F238E27FC236}">
                <a16:creationId xmlns:a16="http://schemas.microsoft.com/office/drawing/2014/main" id="{F5E8C0EA-05C0-D923-FE21-CE0EA812F2CD}"/>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690689"/>
            <a:ext cx="10687049" cy="4458652"/>
          </a:xfrm>
          <a:prstGeom prst="rect">
            <a:avLst/>
          </a:prstGeom>
          <a:noFill/>
          <a:ln>
            <a:noFill/>
          </a:ln>
        </p:spPr>
      </p:pic>
    </p:spTree>
    <p:extLst>
      <p:ext uri="{BB962C8B-B14F-4D97-AF65-F5344CB8AC3E}">
        <p14:creationId xmlns:p14="http://schemas.microsoft.com/office/powerpoint/2010/main" val="23821613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54FAFFC-08C2-A733-9B20-45394D99358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56" t="10606" r="-756" b="4391"/>
          <a:stretch/>
        </p:blipFill>
        <p:spPr bwMode="auto">
          <a:xfrm>
            <a:off x="2708476" y="518474"/>
            <a:ext cx="8206451" cy="5893756"/>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919150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34AA7-C8EC-BE95-F79F-2D878BA53ACC}"/>
              </a:ext>
            </a:extLst>
          </p:cNvPr>
          <p:cNvSpPr>
            <a:spLocks noGrp="1"/>
          </p:cNvSpPr>
          <p:nvPr>
            <p:ph type="title"/>
          </p:nvPr>
        </p:nvSpPr>
        <p:spPr/>
        <p:txBody>
          <a:bodyPr/>
          <a:lstStyle/>
          <a:p>
            <a:r>
              <a:rPr lang="en-US" dirty="0"/>
              <a:t>Fig : Making featured Image using Canva</a:t>
            </a:r>
          </a:p>
        </p:txBody>
      </p:sp>
      <p:pic>
        <p:nvPicPr>
          <p:cNvPr id="4" name="Content Placeholder 3">
            <a:extLst>
              <a:ext uri="{FF2B5EF4-FFF2-40B4-BE49-F238E27FC236}">
                <a16:creationId xmlns:a16="http://schemas.microsoft.com/office/drawing/2014/main" id="{C9DA5B61-BBEC-E563-2D45-4FC60BA0413D}"/>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t="6188"/>
          <a:stretch>
            <a:fillRect/>
          </a:stretch>
        </p:blipFill>
        <p:spPr bwMode="auto">
          <a:xfrm>
            <a:off x="659758" y="2141316"/>
            <a:ext cx="10081548" cy="4062714"/>
          </a:xfrm>
          <a:prstGeom prst="rect">
            <a:avLst/>
          </a:prstGeom>
          <a:noFill/>
          <a:ln>
            <a:noFill/>
          </a:ln>
        </p:spPr>
      </p:pic>
    </p:spTree>
    <p:extLst>
      <p:ext uri="{BB962C8B-B14F-4D97-AF65-F5344CB8AC3E}">
        <p14:creationId xmlns:p14="http://schemas.microsoft.com/office/powerpoint/2010/main" val="13743320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900AF-16A4-B729-3106-65784A9294C3}"/>
              </a:ext>
            </a:extLst>
          </p:cNvPr>
          <p:cNvSpPr>
            <a:spLocks noGrp="1"/>
          </p:cNvSpPr>
          <p:nvPr>
            <p:ph type="title"/>
          </p:nvPr>
        </p:nvSpPr>
        <p:spPr/>
        <p:txBody>
          <a:bodyPr/>
          <a:lstStyle/>
          <a:p>
            <a:r>
              <a:rPr lang="en-US" dirty="0"/>
              <a:t>Fig : Publishing post on GMB</a:t>
            </a:r>
          </a:p>
        </p:txBody>
      </p:sp>
      <p:pic>
        <p:nvPicPr>
          <p:cNvPr id="4" name="Content Placeholder 3">
            <a:extLst>
              <a:ext uri="{FF2B5EF4-FFF2-40B4-BE49-F238E27FC236}">
                <a16:creationId xmlns:a16="http://schemas.microsoft.com/office/drawing/2014/main" id="{4D06DB56-0900-3C03-4FEF-76832B4B48B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t="6847" r="5312"/>
          <a:stretch/>
        </p:blipFill>
        <p:spPr>
          <a:xfrm>
            <a:off x="1933139" y="1825625"/>
            <a:ext cx="8325722" cy="4351338"/>
          </a:xfrm>
          <a:prstGeom prst="rect">
            <a:avLst/>
          </a:prstGeom>
        </p:spPr>
      </p:pic>
    </p:spTree>
    <p:extLst>
      <p:ext uri="{BB962C8B-B14F-4D97-AF65-F5344CB8AC3E}">
        <p14:creationId xmlns:p14="http://schemas.microsoft.com/office/powerpoint/2010/main" val="8227849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45894-FB27-31EE-9FC3-F74C0D21C8D8}"/>
              </a:ext>
            </a:extLst>
          </p:cNvPr>
          <p:cNvSpPr>
            <a:spLocks noGrp="1"/>
          </p:cNvSpPr>
          <p:nvPr>
            <p:ph type="title"/>
          </p:nvPr>
        </p:nvSpPr>
        <p:spPr/>
        <p:txBody>
          <a:bodyPr/>
          <a:lstStyle/>
          <a:p>
            <a:r>
              <a:rPr lang="en-US" b="1" i="0" dirty="0">
                <a:solidFill>
                  <a:srgbClr val="404040"/>
                </a:solidFill>
                <a:effectLst/>
                <a:latin typeface="quote-cjk-patch"/>
              </a:rPr>
              <a:t>Achievements &amp; Impact</a:t>
            </a:r>
            <a:br>
              <a:rPr lang="en-US" b="0" i="0" dirty="0">
                <a:solidFill>
                  <a:srgbClr val="404040"/>
                </a:solidFill>
                <a:effectLst/>
                <a:latin typeface="quote-cjk-patch"/>
              </a:rPr>
            </a:br>
            <a:endParaRPr lang="en-US" dirty="0"/>
          </a:p>
        </p:txBody>
      </p:sp>
      <p:sp>
        <p:nvSpPr>
          <p:cNvPr id="3" name="Content Placeholder 2">
            <a:extLst>
              <a:ext uri="{FF2B5EF4-FFF2-40B4-BE49-F238E27FC236}">
                <a16:creationId xmlns:a16="http://schemas.microsoft.com/office/drawing/2014/main" id="{88E3E128-1B1C-23A3-5094-3B979E0AD9D3}"/>
              </a:ext>
            </a:extLst>
          </p:cNvPr>
          <p:cNvSpPr>
            <a:spLocks noGrp="1"/>
          </p:cNvSpPr>
          <p:nvPr>
            <p:ph idx="1"/>
          </p:nvPr>
        </p:nvSpPr>
        <p:spPr/>
        <p:txBody>
          <a:bodyPr/>
          <a:lstStyle/>
          <a:p>
            <a:r>
              <a:rPr lang="en-US" b="1" i="0" dirty="0">
                <a:solidFill>
                  <a:srgbClr val="404040"/>
                </a:solidFill>
                <a:effectLst/>
                <a:latin typeface="Times New Roman" panose="02020603050405020304" pitchFamily="18" charset="0"/>
                <a:cs typeface="Times New Roman" panose="02020603050405020304" pitchFamily="18" charset="0"/>
              </a:rPr>
              <a:t>Increased Website Traffic</a:t>
            </a:r>
            <a:r>
              <a:rPr lang="en-US" b="0" i="0" dirty="0">
                <a:solidFill>
                  <a:srgbClr val="404040"/>
                </a:solidFill>
                <a:effectLst/>
                <a:latin typeface="Times New Roman" panose="02020603050405020304" pitchFamily="18" charset="0"/>
                <a:cs typeface="Times New Roman" panose="02020603050405020304" pitchFamily="18" charset="0"/>
              </a:rPr>
              <a:t> through SEO-optimized blogs.</a:t>
            </a:r>
          </a:p>
          <a:p>
            <a:r>
              <a:rPr lang="en-US" b="0" i="0" dirty="0">
                <a:solidFill>
                  <a:srgbClr val="404040"/>
                </a:solidFill>
                <a:effectLst/>
                <a:latin typeface="Times New Roman" panose="02020603050405020304" pitchFamily="18" charset="0"/>
                <a:cs typeface="Times New Roman" panose="02020603050405020304" pitchFamily="18" charset="0"/>
              </a:rPr>
              <a:t> </a:t>
            </a:r>
            <a:r>
              <a:rPr lang="en-US" b="1" i="0" dirty="0">
                <a:solidFill>
                  <a:srgbClr val="404040"/>
                </a:solidFill>
                <a:effectLst/>
                <a:latin typeface="Times New Roman" panose="02020603050405020304" pitchFamily="18" charset="0"/>
                <a:cs typeface="Times New Roman" panose="02020603050405020304" pitchFamily="18" charset="0"/>
              </a:rPr>
              <a:t>Built High-Quality Backlinks</a:t>
            </a:r>
            <a:r>
              <a:rPr lang="en-US" b="0" i="0" dirty="0">
                <a:solidFill>
                  <a:srgbClr val="404040"/>
                </a:solidFill>
                <a:effectLst/>
                <a:latin typeface="Times New Roman" panose="02020603050405020304" pitchFamily="18" charset="0"/>
                <a:cs typeface="Times New Roman" panose="02020603050405020304" pitchFamily="18" charset="0"/>
              </a:rPr>
              <a:t> for better domain authority.</a:t>
            </a:r>
          </a:p>
          <a:p>
            <a:r>
              <a:rPr lang="en-US" b="0" i="0" dirty="0">
                <a:solidFill>
                  <a:srgbClr val="404040"/>
                </a:solidFill>
                <a:effectLst/>
                <a:latin typeface="Times New Roman" panose="02020603050405020304" pitchFamily="18" charset="0"/>
                <a:cs typeface="Times New Roman" panose="02020603050405020304" pitchFamily="18" charset="0"/>
              </a:rPr>
              <a:t> </a:t>
            </a:r>
            <a:r>
              <a:rPr lang="en-US" b="1" i="0" dirty="0">
                <a:solidFill>
                  <a:srgbClr val="404040"/>
                </a:solidFill>
                <a:effectLst/>
                <a:latin typeface="Times New Roman" panose="02020603050405020304" pitchFamily="18" charset="0"/>
                <a:cs typeface="Times New Roman" panose="02020603050405020304" pitchFamily="18" charset="0"/>
              </a:rPr>
              <a:t>Improved Social Media Engagement</a:t>
            </a:r>
            <a:r>
              <a:rPr lang="en-US" dirty="0">
                <a:solidFill>
                  <a:srgbClr val="404040"/>
                </a:solidFill>
                <a:latin typeface="Times New Roman" panose="02020603050405020304" pitchFamily="18" charset="0"/>
                <a:cs typeface="Times New Roman" panose="02020603050405020304" pitchFamily="18" charset="0"/>
              </a:rPr>
              <a:t>.</a:t>
            </a:r>
            <a:endParaRPr lang="en-US" b="0" i="0" dirty="0">
              <a:solidFill>
                <a:srgbClr val="404040"/>
              </a:solidFill>
              <a:effectLst/>
              <a:latin typeface="Times New Roman" panose="02020603050405020304" pitchFamily="18" charset="0"/>
              <a:cs typeface="Times New Roman" panose="02020603050405020304" pitchFamily="18" charset="0"/>
            </a:endParaRPr>
          </a:p>
          <a:p>
            <a:r>
              <a:rPr lang="en-US" b="0" i="0" dirty="0">
                <a:solidFill>
                  <a:srgbClr val="404040"/>
                </a:solidFill>
                <a:effectLst/>
                <a:latin typeface="Times New Roman" panose="02020603050405020304" pitchFamily="18" charset="0"/>
                <a:cs typeface="Times New Roman" panose="02020603050405020304" pitchFamily="18" charset="0"/>
              </a:rPr>
              <a:t> </a:t>
            </a:r>
            <a:r>
              <a:rPr lang="en-US" b="1" i="0" dirty="0">
                <a:solidFill>
                  <a:srgbClr val="404040"/>
                </a:solidFill>
                <a:effectLst/>
                <a:latin typeface="Times New Roman" panose="02020603050405020304" pitchFamily="18" charset="0"/>
                <a:cs typeface="Times New Roman" panose="02020603050405020304" pitchFamily="18" charset="0"/>
              </a:rPr>
              <a:t>Reduced Bounce Rate</a:t>
            </a:r>
            <a:r>
              <a:rPr lang="en-US" b="0" i="0" dirty="0">
                <a:solidFill>
                  <a:srgbClr val="404040"/>
                </a:solidFill>
                <a:effectLst/>
                <a:latin typeface="Times New Roman" panose="02020603050405020304" pitchFamily="18" charset="0"/>
                <a:cs typeface="Times New Roman" panose="02020603050405020304" pitchFamily="18" charset="0"/>
              </a:rPr>
              <a:t> by optimizing page speed and content.</a:t>
            </a:r>
            <a:br>
              <a:rPr lang="en-US" dirty="0"/>
            </a:br>
            <a:endParaRPr lang="en-US" dirty="0"/>
          </a:p>
        </p:txBody>
      </p:sp>
    </p:spTree>
    <p:extLst>
      <p:ext uri="{BB962C8B-B14F-4D97-AF65-F5344CB8AC3E}">
        <p14:creationId xmlns:p14="http://schemas.microsoft.com/office/powerpoint/2010/main" val="1937121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A30FF0-FDF2-8B76-404C-33DC1E5AF5CA}"/>
              </a:ext>
            </a:extLst>
          </p:cNvPr>
          <p:cNvSpPr txBox="1"/>
          <p:nvPr/>
        </p:nvSpPr>
        <p:spPr>
          <a:xfrm>
            <a:off x="-80010" y="-51696"/>
            <a:ext cx="12070079" cy="531940"/>
          </a:xfrm>
          <a:prstGeom prst="rect">
            <a:avLst/>
          </a:prstGeom>
          <a:noFill/>
        </p:spPr>
        <p:txBody>
          <a:bodyPr wrap="square">
            <a:spAutoFit/>
          </a:bodyPr>
          <a:lstStyle/>
          <a:p>
            <a:pPr marL="0" marR="0" indent="0" algn="just">
              <a:lnSpc>
                <a:spcPct val="110000"/>
              </a:lnSpc>
              <a:spcAft>
                <a:spcPts val="1170"/>
              </a:spcAft>
              <a:buNone/>
            </a:pPr>
            <a:r>
              <a:rPr lang="en-US" sz="2800" b="1" kern="100" dirty="0">
                <a:solidFill>
                  <a:srgbClr val="000000"/>
                </a:solidFill>
                <a:effectLst/>
                <a:latin typeface="Times New Roman" panose="02020603050405020304" pitchFamily="18" charset="0"/>
                <a:ea typeface="Times New Roman" panose="02020603050405020304" pitchFamily="18" charset="0"/>
              </a:rPr>
              <a:t>Background</a:t>
            </a:r>
            <a:endParaRPr lang="en-US" sz="2800" kern="100" dirty="0">
              <a:solidFill>
                <a:srgbClr val="000000"/>
              </a:solidFill>
              <a:effectLst/>
              <a:latin typeface="Times New Roman" panose="02020603050405020304" pitchFamily="18" charset="0"/>
              <a:ea typeface="Times New Roman" panose="02020603050405020304" pitchFamily="18" charset="0"/>
            </a:endParaRPr>
          </a:p>
        </p:txBody>
      </p:sp>
      <p:sp>
        <p:nvSpPr>
          <p:cNvPr id="4" name="TextBox 3">
            <a:extLst>
              <a:ext uri="{FF2B5EF4-FFF2-40B4-BE49-F238E27FC236}">
                <a16:creationId xmlns:a16="http://schemas.microsoft.com/office/drawing/2014/main" id="{5F3771CF-3562-B5E7-ADFC-F15161B673CC}"/>
              </a:ext>
            </a:extLst>
          </p:cNvPr>
          <p:cNvSpPr txBox="1"/>
          <p:nvPr/>
        </p:nvSpPr>
        <p:spPr>
          <a:xfrm>
            <a:off x="0" y="354634"/>
            <a:ext cx="11887198" cy="5960606"/>
          </a:xfrm>
          <a:prstGeom prst="rect">
            <a:avLst/>
          </a:prstGeom>
          <a:noFill/>
        </p:spPr>
        <p:txBody>
          <a:bodyPr wrap="square">
            <a:spAutoFit/>
          </a:bodyPr>
          <a:lstStyle/>
          <a:p>
            <a:pPr>
              <a:buNone/>
            </a:pPr>
            <a:endParaRPr lang="en-US" sz="2000" b="1" dirty="0">
              <a:latin typeface="Times New Roman" panose="02020603050405020304" pitchFamily="18" charset="0"/>
              <a:ea typeface="Tahoma" panose="020B0604030504040204" pitchFamily="34" charset="0"/>
              <a:cs typeface="Times New Roman" panose="02020603050405020304" pitchFamily="18" charset="0"/>
            </a:endParaRPr>
          </a:p>
          <a:p>
            <a:pPr algn="just">
              <a:buNone/>
            </a:pPr>
            <a:r>
              <a:rPr lang="en-US" sz="2000" b="1" dirty="0">
                <a:latin typeface="Times New Roman" panose="02020603050405020304" pitchFamily="18" charset="0"/>
                <a:ea typeface="Tahoma" panose="020B0604030504040204" pitchFamily="34" charset="0"/>
                <a:cs typeface="Times New Roman" panose="02020603050405020304" pitchFamily="18" charset="0"/>
              </a:rPr>
              <a:t>XDezo Technologies Pvt. Ltd.</a:t>
            </a:r>
            <a:r>
              <a:rPr lang="en-US" sz="2000" dirty="0">
                <a:latin typeface="Times New Roman" panose="02020603050405020304" pitchFamily="18" charset="0"/>
                <a:ea typeface="Tahoma" panose="020B0604030504040204" pitchFamily="34" charset="0"/>
                <a:cs typeface="Times New Roman" panose="02020603050405020304" pitchFamily="18" charset="0"/>
              </a:rPr>
              <a:t> is a fast-growing IT company based in Ratnachowk, Pokhara, Nepal. Founded in 2020, XDezo specializes in digital marketing, software development, and IT consulting. Their goal is to help businesses grow online using smart, creative, and data-driven solutions.</a:t>
            </a:r>
          </a:p>
          <a:p>
            <a:pPr algn="just"/>
            <a:r>
              <a:rPr lang="en-US" sz="2000" dirty="0">
                <a:latin typeface="Times New Roman" panose="02020603050405020304" pitchFamily="18" charset="0"/>
                <a:ea typeface="Tahoma" panose="020B0604030504040204" pitchFamily="34" charset="0"/>
                <a:cs typeface="Times New Roman" panose="02020603050405020304" pitchFamily="18" charset="0"/>
              </a:rPr>
              <a:t>They offer services like Digital  Marketing (SEO, social media marketing, PPC ads, content management, email marketing), web and mobile app development, desktop software, and e-commerce systems. Led by CEO Dinesh Thapa, XDezo is known for delivering reliable and innovative digital solutions.</a:t>
            </a:r>
          </a:p>
          <a:p>
            <a:endParaRPr lang="en-US" sz="2000" dirty="0">
              <a:latin typeface="Times New Roman" panose="02020603050405020304" pitchFamily="18" charset="0"/>
              <a:ea typeface="Tahoma" panose="020B0604030504040204" pitchFamily="34" charset="0"/>
              <a:cs typeface="Times New Roman" panose="02020603050405020304" pitchFamily="18" charset="0"/>
            </a:endParaRPr>
          </a:p>
          <a:p>
            <a:endParaRPr lang="en-US" sz="2000" dirty="0">
              <a:latin typeface="Times New Roman" panose="02020603050405020304" pitchFamily="18" charset="0"/>
              <a:ea typeface="Tahoma" panose="020B0604030504040204" pitchFamily="34" charset="0"/>
              <a:cs typeface="Times New Roman" panose="02020603050405020304" pitchFamily="18" charset="0"/>
            </a:endParaRPr>
          </a:p>
          <a:p>
            <a:r>
              <a:rPr lang="en-US" sz="2800" b="1" dirty="0">
                <a:solidFill>
                  <a:srgbClr val="404040"/>
                </a:solidFill>
                <a:latin typeface="Times New Roman" panose="02020603050405020304" pitchFamily="18" charset="0"/>
                <a:cs typeface="Times New Roman" panose="02020603050405020304" pitchFamily="18" charset="0"/>
              </a:rPr>
              <a:t>Objectives</a:t>
            </a:r>
            <a:r>
              <a:rPr lang="en-US" sz="2800" b="1" dirty="0">
                <a:solidFill>
                  <a:srgbClr val="404040"/>
                </a:solidFill>
                <a:latin typeface="quote-cjk-patch"/>
              </a:rPr>
              <a:t> of the Internship</a:t>
            </a:r>
            <a:endParaRPr lang="en-US" sz="2800" dirty="0">
              <a:latin typeface="Times New Roman" panose="02020603050405020304" pitchFamily="18" charset="0"/>
              <a:ea typeface="Tahoma" panose="020B0604030504040204" pitchFamily="34" charset="0"/>
              <a:cs typeface="Times New Roman" panose="02020603050405020304" pitchFamily="18" charset="0"/>
            </a:endParaRPr>
          </a:p>
          <a:p>
            <a:pPr indent="-6350" algn="just">
              <a:lnSpc>
                <a:spcPct val="150000"/>
              </a:lnSpc>
              <a:spcAft>
                <a:spcPts val="1000"/>
              </a:spcAft>
            </a:pPr>
            <a:r>
              <a:rPr lang="en-US" sz="1600" b="1" dirty="0">
                <a:solidFill>
                  <a:srgbClr val="404040"/>
                </a:solidFill>
                <a:latin typeface="Times New Roman" panose="02020603050405020304" pitchFamily="18" charset="0"/>
                <a:cs typeface="Times New Roman" panose="02020603050405020304" pitchFamily="18" charset="0"/>
              </a:rPr>
              <a:t> </a:t>
            </a:r>
            <a:r>
              <a:rPr lang="en-US" sz="2000"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 To enhance career development opportunities by applying practical skills.</a:t>
            </a:r>
          </a:p>
          <a:p>
            <a:pPr indent="-6350" algn="just">
              <a:lnSpc>
                <a:spcPct val="150000"/>
              </a:lnSpc>
              <a:spcAft>
                <a:spcPts val="1000"/>
              </a:spcAft>
            </a:pPr>
            <a:r>
              <a:rPr lang="en-US" sz="2000"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 To study user behavior  patterns.</a:t>
            </a:r>
          </a:p>
          <a:p>
            <a:pPr indent="-6350" algn="just">
              <a:lnSpc>
                <a:spcPct val="150000"/>
              </a:lnSpc>
              <a:spcAft>
                <a:spcPts val="1000"/>
              </a:spcAft>
            </a:pPr>
            <a:r>
              <a:rPr lang="en-US" sz="2000"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3.</a:t>
            </a:r>
            <a:r>
              <a:rPr lang="en-US" sz="2000" i="1" kern="0" dirty="0">
                <a:solidFill>
                  <a:srgbClr val="40404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To study device-wise click distribution.</a:t>
            </a:r>
          </a:p>
          <a:p>
            <a:pPr indent="-6350" algn="just">
              <a:lnSpc>
                <a:spcPct val="150000"/>
              </a:lnSpc>
              <a:spcAft>
                <a:spcPts val="1000"/>
              </a:spcAft>
            </a:pPr>
            <a:r>
              <a:rPr lang="en-US" sz="2000"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4. To expand professional networks and relationships within the industry.</a:t>
            </a:r>
          </a:p>
          <a:p>
            <a:endParaRPr lang="en-US" sz="2000"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3127186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ACB7F-A195-3E0F-F3DF-B44CA766F920}"/>
              </a:ext>
            </a:extLst>
          </p:cNvPr>
          <p:cNvSpPr>
            <a:spLocks noGrp="1"/>
          </p:cNvSpPr>
          <p:nvPr>
            <p:ph type="title"/>
          </p:nvPr>
        </p:nvSpPr>
        <p:spPr>
          <a:xfrm>
            <a:off x="838200" y="365125"/>
            <a:ext cx="10515600" cy="1058561"/>
          </a:xfrm>
        </p:spPr>
        <p:txBody>
          <a:bodyPr>
            <a:normAutofit fontScale="90000"/>
          </a:bodyPr>
          <a:lstStyle/>
          <a:p>
            <a:r>
              <a:rPr lang="en-US" b="1" i="0" dirty="0">
                <a:solidFill>
                  <a:srgbClr val="404040"/>
                </a:solidFill>
                <a:effectLst/>
                <a:latin typeface="quote-cjk-patch"/>
              </a:rPr>
              <a:t>Conclusion</a:t>
            </a:r>
            <a:br>
              <a:rPr lang="en-US" b="1" i="0" dirty="0">
                <a:solidFill>
                  <a:srgbClr val="404040"/>
                </a:solidFill>
                <a:effectLst/>
                <a:latin typeface="quote-cjk-patch"/>
              </a:rPr>
            </a:br>
            <a:br>
              <a:rPr lang="en-US" b="0" i="0" dirty="0">
                <a:solidFill>
                  <a:srgbClr val="404040"/>
                </a:solidFill>
                <a:effectLst/>
                <a:latin typeface="quote-cjk-patch"/>
              </a:rPr>
            </a:br>
            <a:endParaRPr lang="en-US" dirty="0"/>
          </a:p>
        </p:txBody>
      </p:sp>
      <p:sp>
        <p:nvSpPr>
          <p:cNvPr id="3" name="Content Placeholder 2">
            <a:extLst>
              <a:ext uri="{FF2B5EF4-FFF2-40B4-BE49-F238E27FC236}">
                <a16:creationId xmlns:a16="http://schemas.microsoft.com/office/drawing/2014/main" id="{97C972AA-840A-E7B4-45A8-FBB1BA42FC87}"/>
              </a:ext>
            </a:extLst>
          </p:cNvPr>
          <p:cNvSpPr>
            <a:spLocks noGrp="1"/>
          </p:cNvSpPr>
          <p:nvPr>
            <p:ph idx="1"/>
          </p:nvPr>
        </p:nvSpPr>
        <p:spPr>
          <a:xfrm>
            <a:off x="838200" y="914400"/>
            <a:ext cx="10515600" cy="5262563"/>
          </a:xfrm>
        </p:spPr>
        <p:txBody>
          <a:bodyPr/>
          <a:lstStyle/>
          <a:p>
            <a:pPr algn="l">
              <a:lnSpc>
                <a:spcPts val="2143"/>
              </a:lnSpc>
              <a:spcBef>
                <a:spcPts val="1029"/>
              </a:spcBef>
              <a:spcAft>
                <a:spcPts val="1029"/>
              </a:spcAft>
              <a:buFont typeface="Wingdings" panose="05000000000000000000" pitchFamily="2" charset="2"/>
              <a:buChar char="v"/>
            </a:pPr>
            <a:r>
              <a:rPr lang="en-US" i="0" dirty="0">
                <a:solidFill>
                  <a:srgbClr val="404040"/>
                </a:solidFill>
                <a:effectLst/>
                <a:latin typeface="Times New Roman" panose="02020603050405020304" pitchFamily="18" charset="0"/>
                <a:cs typeface="Times New Roman" panose="02020603050405020304" pitchFamily="18" charset="0"/>
              </a:rPr>
              <a:t> Real-World Skills: This internship helped me apply classroom knowledge to actual digital marketing campaigns.</a:t>
            </a:r>
          </a:p>
          <a:p>
            <a:pPr algn="l">
              <a:lnSpc>
                <a:spcPts val="2143"/>
              </a:lnSpc>
              <a:spcBef>
                <a:spcPts val="1029"/>
              </a:spcBef>
              <a:spcAft>
                <a:spcPts val="1029"/>
              </a:spcAft>
              <a:buFont typeface="Wingdings" panose="05000000000000000000" pitchFamily="2" charset="2"/>
              <a:buChar char="v"/>
            </a:pPr>
            <a:r>
              <a:rPr lang="en-US" i="0" dirty="0">
                <a:solidFill>
                  <a:srgbClr val="404040"/>
                </a:solidFill>
                <a:effectLst/>
                <a:latin typeface="Times New Roman" panose="02020603050405020304" pitchFamily="18" charset="0"/>
                <a:cs typeface="Times New Roman" panose="02020603050405020304" pitchFamily="18" charset="0"/>
              </a:rPr>
              <a:t> Confidence Boost: I now understand SEO, social media, and analytics much better.</a:t>
            </a:r>
          </a:p>
          <a:p>
            <a:pPr marL="0" indent="0" algn="l">
              <a:lnSpc>
                <a:spcPts val="2143"/>
              </a:lnSpc>
              <a:spcBef>
                <a:spcPts val="1029"/>
              </a:spcBef>
              <a:spcAft>
                <a:spcPts val="1029"/>
              </a:spcAft>
              <a:buNone/>
            </a:pP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I'm excited to apply these lessons as I progress in my career and continue growing as a digital marketing professional.</a:t>
            </a:r>
            <a:r>
              <a:rPr lang="en-US" dirty="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knowledge gained and connections made during this internship will undoubtedly influence my career.</a:t>
            </a:r>
            <a:r>
              <a:rPr lang="en-US" dirty="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I'm grateful for the opportunity to learn from experienced professionals.</a:t>
            </a:r>
            <a:br>
              <a:rPr lang="en-US" b="0" i="0" dirty="0">
                <a:solidFill>
                  <a:srgbClr val="404040"/>
                </a:solidFill>
                <a:effectLst/>
                <a:latin typeface="quote-cjk-patch"/>
              </a:rPr>
            </a:br>
            <a:endParaRPr lang="en-US" dirty="0"/>
          </a:p>
        </p:txBody>
      </p:sp>
    </p:spTree>
    <p:extLst>
      <p:ext uri="{BB962C8B-B14F-4D97-AF65-F5344CB8AC3E}">
        <p14:creationId xmlns:p14="http://schemas.microsoft.com/office/powerpoint/2010/main" val="24996037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C69844-3FEC-F0BA-F2A4-8C4C5AA81640}"/>
              </a:ext>
            </a:extLst>
          </p:cNvPr>
          <p:cNvSpPr>
            <a:spLocks noGrp="1"/>
          </p:cNvSpPr>
          <p:nvPr>
            <p:ph idx="1"/>
          </p:nvPr>
        </p:nvSpPr>
        <p:spPr>
          <a:xfrm>
            <a:off x="2644140" y="1551305"/>
            <a:ext cx="10515600" cy="4351338"/>
          </a:xfrm>
        </p:spPr>
        <p:txBody>
          <a:bodyPr>
            <a:normAutofit/>
          </a:bodyPr>
          <a:lstStyle/>
          <a:p>
            <a:pPr marL="0" indent="0">
              <a:buNone/>
            </a:pPr>
            <a:r>
              <a:rPr lang="en-US" sz="8000" dirty="0">
                <a:latin typeface="Times New Roman" panose="02020603050405020304" pitchFamily="18" charset="0"/>
                <a:cs typeface="Times New Roman" panose="02020603050405020304" pitchFamily="18" charset="0"/>
              </a:rPr>
              <a:t>  “Thank you!”</a:t>
            </a:r>
          </a:p>
        </p:txBody>
      </p:sp>
    </p:spTree>
    <p:extLst>
      <p:ext uri="{BB962C8B-B14F-4D97-AF65-F5344CB8AC3E}">
        <p14:creationId xmlns:p14="http://schemas.microsoft.com/office/powerpoint/2010/main" val="3852335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085A17E-5589-455F-6552-BB2270FDA139}"/>
              </a:ext>
            </a:extLst>
          </p:cNvPr>
          <p:cNvSpPr>
            <a:spLocks noChangeArrowheads="1"/>
          </p:cNvSpPr>
          <p:nvPr/>
        </p:nvSpPr>
        <p:spPr bwMode="auto">
          <a:xfrm>
            <a:off x="0" y="-309984"/>
            <a:ext cx="3589020" cy="1077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 tIns="101568" rIns="0" bIns="5078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Organization Structure</a:t>
            </a:r>
            <a:endParaRPr kumimoji="0" lang="en-US" altLang="en-US" sz="2000" b="0" i="0" u="none" strike="noStrike" cap="none" normalizeH="0" baseline="0" dirty="0">
              <a:ln>
                <a:noFill/>
              </a:ln>
              <a:solidFill>
                <a:srgbClr val="2F5496"/>
              </a:solidFill>
              <a:effectLst/>
              <a:latin typeface="Calibri Light" panose="020F0302020204030204" pitchFamily="34" charset="0"/>
              <a:ea typeface="Times New Roman" panose="02020603050405020304" pitchFamily="18" charset="0"/>
              <a:cs typeface="Mangal" panose="00000400000000000000" pitchFamily="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p:txBody>
      </p:sp>
      <p:pic>
        <p:nvPicPr>
          <p:cNvPr id="2049" name="Picture 2">
            <a:extLst>
              <a:ext uri="{FF2B5EF4-FFF2-40B4-BE49-F238E27FC236}">
                <a16:creationId xmlns:a16="http://schemas.microsoft.com/office/drawing/2014/main" id="{3BF7D1E0-EC85-78FD-8EDD-3379E7DA17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9174" b="8006"/>
          <a:stretch>
            <a:fillRect/>
          </a:stretch>
        </p:blipFill>
        <p:spPr bwMode="auto">
          <a:xfrm>
            <a:off x="1897380" y="366712"/>
            <a:ext cx="9795510" cy="420331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A8681D64-500C-512A-C582-0F0B96B12BEF}"/>
              </a:ext>
            </a:extLst>
          </p:cNvPr>
          <p:cNvSpPr>
            <a:spLocks noChangeArrowheads="1"/>
          </p:cNvSpPr>
          <p:nvPr/>
        </p:nvSpPr>
        <p:spPr bwMode="auto">
          <a:xfrm>
            <a:off x="4975341" y="3923695"/>
            <a:ext cx="2241319"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ea typeface="Times New Roman" panose="02020603050405020304" pitchFamily="18" charset="0"/>
              </a:rPr>
              <a:t>                                  </a:t>
            </a:r>
            <a:r>
              <a:rPr kumimoji="0" lang="en-US" altLang="en-US" sz="12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200" dirty="0">
              <a:solidFill>
                <a:srgbClr val="000000"/>
              </a:solidFill>
              <a:latin typeface="Arial" panose="020B0604020202020204" pitchFamily="34" charset="0"/>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200" dirty="0">
              <a:solidFill>
                <a:srgbClr val="000000"/>
              </a:solidFill>
              <a:latin typeface="Arial" panose="020B0604020202020204" pitchFamily="34" charset="0"/>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200" dirty="0">
              <a:solidFill>
                <a:srgbClr val="000000"/>
              </a:solidFill>
              <a:latin typeface="Arial" panose="020B0604020202020204" pitchFamily="34" charset="0"/>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Figure: Organization Structure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17979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F02A6F-048F-776F-36AE-D128A7166D8D}"/>
              </a:ext>
            </a:extLst>
          </p:cNvPr>
          <p:cNvSpPr txBox="1"/>
          <p:nvPr/>
        </p:nvSpPr>
        <p:spPr>
          <a:xfrm>
            <a:off x="114301" y="524359"/>
            <a:ext cx="12077700" cy="4826514"/>
          </a:xfrm>
          <a:prstGeom prst="rect">
            <a:avLst/>
          </a:prstGeom>
          <a:noFill/>
        </p:spPr>
        <p:txBody>
          <a:bodyPr wrap="square">
            <a:spAutoFit/>
          </a:bodyPr>
          <a:lstStyle/>
          <a:p>
            <a:pPr marL="0" marR="0">
              <a:lnSpc>
                <a:spcPct val="107000"/>
              </a:lnSpc>
              <a:spcBef>
                <a:spcPts val="800"/>
              </a:spcBef>
              <a:spcAft>
                <a:spcPts val="400"/>
              </a:spcAft>
              <a:buNone/>
            </a:pPr>
            <a:r>
              <a:rPr lang="en-US" sz="2000" b="1" kern="100" dirty="0">
                <a:solidFill>
                  <a:srgbClr val="000000"/>
                </a:solidFill>
                <a:effectLst/>
                <a:latin typeface="Times New Roman" panose="02020603050405020304" pitchFamily="18" charset="0"/>
                <a:ea typeface="Arial" panose="020B0604020202020204" pitchFamily="34" charset="0"/>
                <a:cs typeface="Mangal" panose="00000400000000000000" pitchFamily="2"/>
              </a:rPr>
              <a:t>Roles and responsibilities</a:t>
            </a:r>
            <a:endParaRPr lang="en-US" sz="2400" b="1" kern="100" dirty="0">
              <a:solidFill>
                <a:srgbClr val="2F5496"/>
              </a:solidFill>
              <a:effectLst/>
              <a:latin typeface="Calibri Light" panose="020F0302020204030204" pitchFamily="34" charset="0"/>
              <a:ea typeface="Times New Roman" panose="02020603050405020304" pitchFamily="18" charset="0"/>
              <a:cs typeface="Mangal" panose="00000400000000000000" pitchFamily="2"/>
            </a:endParaRPr>
          </a:p>
          <a:p>
            <a:pPr marL="0" marR="0" indent="0" algn="just">
              <a:lnSpc>
                <a:spcPct val="110000"/>
              </a:lnSpc>
              <a:spcAft>
                <a:spcPts val="1170"/>
              </a:spcAft>
              <a:buNone/>
            </a:pPr>
            <a:r>
              <a:rPr lang="en-US" sz="2000" kern="100" dirty="0">
                <a:solidFill>
                  <a:srgbClr val="000000"/>
                </a:solidFill>
                <a:effectLst/>
                <a:latin typeface="Times New Roman" panose="02020603050405020304" pitchFamily="18" charset="0"/>
                <a:ea typeface="Times New Roman" panose="02020603050405020304" pitchFamily="18" charset="0"/>
              </a:rPr>
              <a:t>During my internship, I had a diverset of responsibilities, which included managing different tasks and working on various projects.</a:t>
            </a:r>
          </a:p>
          <a:p>
            <a:pPr marL="342900" marR="0" lvl="0" indent="-342900" algn="just">
              <a:lnSpc>
                <a:spcPct val="110000"/>
              </a:lnSpc>
              <a:spcAft>
                <a:spcPts val="1170"/>
              </a:spcAft>
              <a:buSzPts val="1000"/>
              <a:buFont typeface="Symbol" panose="05050102010706020507" pitchFamily="18" charset="2"/>
              <a:buChar char=""/>
              <a:tabLst>
                <a:tab pos="457200" algn="l"/>
              </a:tabLst>
            </a:pPr>
            <a:r>
              <a:rPr lang="en-US" sz="2000" kern="100" dirty="0">
                <a:solidFill>
                  <a:srgbClr val="000000"/>
                </a:solidFill>
                <a:effectLst/>
                <a:latin typeface="Times New Roman" panose="02020603050405020304" pitchFamily="18" charset="0"/>
                <a:ea typeface="Times New Roman" panose="02020603050405020304" pitchFamily="18" charset="0"/>
              </a:rPr>
              <a:t> Search Engine Optimization( SEO): Analyze and optimize SEO with on-page optimization, meta tags, heading, backlinks and other SEO activities to improve views visibility and search engine ranking.</a:t>
            </a:r>
          </a:p>
          <a:p>
            <a:pPr marL="342900" marR="0" lvl="0" indent="-342900" algn="just">
              <a:lnSpc>
                <a:spcPct val="110000"/>
              </a:lnSpc>
              <a:spcAft>
                <a:spcPts val="1170"/>
              </a:spcAft>
              <a:buSzPts val="1000"/>
              <a:buFont typeface="Symbol" panose="05050102010706020507" pitchFamily="18" charset="2"/>
              <a:buChar char=""/>
              <a:tabLst>
                <a:tab pos="457200" algn="l"/>
              </a:tabLst>
            </a:pPr>
            <a:r>
              <a:rPr lang="en-US" sz="2000" kern="100" dirty="0">
                <a:solidFill>
                  <a:srgbClr val="404040"/>
                </a:solidFill>
                <a:effectLst/>
                <a:latin typeface="Times New Roman" panose="02020603050405020304" pitchFamily="18" charset="0"/>
                <a:ea typeface="Times New Roman" panose="02020603050405020304" pitchFamily="18" charset="0"/>
              </a:rPr>
              <a:t>Collaborated on content marketing (blogs, infographics).</a:t>
            </a:r>
            <a:endParaRPr lang="en-US" sz="2000" kern="100" dirty="0">
              <a:solidFill>
                <a:srgbClr val="000000"/>
              </a:solidFill>
              <a:effectLst/>
              <a:latin typeface="Times New Roman" panose="02020603050405020304" pitchFamily="18" charset="0"/>
              <a:ea typeface="Times New Roman" panose="02020603050405020304" pitchFamily="18" charset="0"/>
            </a:endParaRPr>
          </a:p>
          <a:p>
            <a:pPr marL="342900" marR="0" lvl="0" indent="-342900">
              <a:lnSpc>
                <a:spcPts val="2145"/>
              </a:lnSpc>
              <a:buSzPts val="1000"/>
              <a:buFont typeface="Symbol" panose="05050102010706020507" pitchFamily="18" charset="2"/>
              <a:buChar char=""/>
              <a:tabLst>
                <a:tab pos="457200" algn="l"/>
              </a:tabLst>
            </a:pPr>
            <a:r>
              <a:rPr lang="en-US" sz="2000" dirty="0">
                <a:solidFill>
                  <a:srgbClr val="404040"/>
                </a:solidFill>
                <a:effectLst/>
                <a:latin typeface="Times New Roman" panose="02020603050405020304" pitchFamily="18" charset="0"/>
                <a:ea typeface="Times New Roman" panose="02020603050405020304" pitchFamily="18" charset="0"/>
              </a:rPr>
              <a:t>Tracked and reported performance  using(Google analytics and search engine console).</a:t>
            </a:r>
          </a:p>
          <a:p>
            <a:pPr marR="0" lvl="0">
              <a:lnSpc>
                <a:spcPts val="2145"/>
              </a:lnSpc>
              <a:buSzPts val="1000"/>
              <a:tabLst>
                <a:tab pos="457200" algn="l"/>
              </a:tabLst>
            </a:pPr>
            <a:endParaRPr lang="en-US" sz="2000" dirty="0">
              <a:effectLst/>
              <a:latin typeface="Times New Roman" panose="02020603050405020304" pitchFamily="18" charset="0"/>
              <a:ea typeface="Times New Roman" panose="02020603050405020304" pitchFamily="18" charset="0"/>
            </a:endParaRPr>
          </a:p>
          <a:p>
            <a:pPr marL="342900" marR="0" lvl="0" indent="-342900">
              <a:lnSpc>
                <a:spcPts val="2145"/>
              </a:lnSpc>
              <a:buSzPts val="1000"/>
              <a:buFont typeface="Symbol" panose="05050102010706020507" pitchFamily="18" charset="2"/>
              <a:buChar char=""/>
              <a:tabLst>
                <a:tab pos="457200" algn="l"/>
              </a:tabLst>
            </a:pPr>
            <a:r>
              <a:rPr lang="en-US" sz="2000" dirty="0">
                <a:solidFill>
                  <a:srgbClr val="404040"/>
                </a:solidFill>
                <a:effectLst/>
                <a:latin typeface="Times New Roman" panose="02020603050405020304" pitchFamily="18" charset="0"/>
                <a:ea typeface="Times New Roman" panose="02020603050405020304" pitchFamily="18" charset="0"/>
              </a:rPr>
              <a:t>Assisting with social media management: I was responsible for creating and scheduling social media posts, engaging with followers of the company.</a:t>
            </a:r>
          </a:p>
          <a:p>
            <a:pPr marR="0" lvl="0">
              <a:lnSpc>
                <a:spcPts val="2145"/>
              </a:lnSpc>
              <a:buSzPts val="1000"/>
              <a:tabLst>
                <a:tab pos="457200" algn="l"/>
              </a:tabLst>
            </a:pPr>
            <a:endParaRPr lang="en-US" sz="2000" dirty="0">
              <a:effectLst/>
              <a:latin typeface="Times New Roman" panose="02020603050405020304" pitchFamily="18" charset="0"/>
              <a:ea typeface="Times New Roman" panose="02020603050405020304" pitchFamily="18" charset="0"/>
            </a:endParaRPr>
          </a:p>
          <a:p>
            <a:pPr marL="342900" marR="0" lvl="0" indent="-342900">
              <a:lnSpc>
                <a:spcPts val="2145"/>
              </a:lnSpc>
              <a:buSzPts val="1000"/>
              <a:buFont typeface="Symbol" panose="05050102010706020507" pitchFamily="18" charset="2"/>
              <a:buChar char=""/>
              <a:tabLst>
                <a:tab pos="457200" algn="l"/>
              </a:tabLst>
            </a:pPr>
            <a:r>
              <a:rPr lang="en-US" sz="2000" dirty="0">
                <a:solidFill>
                  <a:srgbClr val="404040"/>
                </a:solidFill>
                <a:effectLst/>
                <a:latin typeface="Times New Roman" panose="02020603050405020304" pitchFamily="18" charset="0"/>
                <a:ea typeface="Times New Roman" panose="02020603050405020304" pitchFamily="18" charset="0"/>
              </a:rPr>
              <a:t>Collaborating with team members: I was also collaborating with other team members, such as designers, developers.</a:t>
            </a:r>
            <a:endParaRPr lang="en-US" sz="2000" dirty="0">
              <a:effectLst/>
              <a:latin typeface="Times New Roman" panose="02020603050405020304" pitchFamily="18" charset="0"/>
              <a:ea typeface="Times New Roman" panose="02020603050405020304" pitchFamily="18" charset="0"/>
            </a:endParaRPr>
          </a:p>
          <a:p>
            <a:pPr marL="0" marR="0" indent="0" algn="just">
              <a:lnSpc>
                <a:spcPct val="110000"/>
              </a:lnSpc>
              <a:spcAft>
                <a:spcPts val="1170"/>
              </a:spcAft>
            </a:pPr>
            <a:r>
              <a:rPr lang="en-US" sz="2000" kern="100" dirty="0">
                <a:solidFill>
                  <a:srgbClr val="000000"/>
                </a:solidFill>
                <a:effectLst/>
                <a:latin typeface="Times New Roman" panose="02020603050405020304" pitchFamily="18" charset="0"/>
                <a:ea typeface="Times New Roman" panose="02020603050405020304" pitchFamily="18" charset="0"/>
              </a:rPr>
              <a:t>   </a:t>
            </a:r>
          </a:p>
        </p:txBody>
      </p:sp>
    </p:spTree>
    <p:extLst>
      <p:ext uri="{BB962C8B-B14F-4D97-AF65-F5344CB8AC3E}">
        <p14:creationId xmlns:p14="http://schemas.microsoft.com/office/powerpoint/2010/main" val="3038483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C7AC57-ECEE-D27E-B1B7-5CAED83C4F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D4E76A-BF0E-FEAF-BF5D-EABE49FC8523}"/>
              </a:ext>
            </a:extLst>
          </p:cNvPr>
          <p:cNvSpPr>
            <a:spLocks noGrp="1"/>
          </p:cNvSpPr>
          <p:nvPr>
            <p:ph type="title"/>
          </p:nvPr>
        </p:nvSpPr>
        <p:spPr/>
        <p:txBody>
          <a:bodyPr/>
          <a:lstStyle/>
          <a:p>
            <a:r>
              <a:rPr lang="en-US" b="1" i="0" dirty="0">
                <a:solidFill>
                  <a:srgbClr val="404040"/>
                </a:solidFill>
                <a:effectLst/>
                <a:latin typeface="quote-cjk-patch"/>
              </a:rPr>
              <a:t>Tools &amp; Technologies Used</a:t>
            </a:r>
            <a:br>
              <a:rPr lang="en-US" b="0" i="0" dirty="0">
                <a:solidFill>
                  <a:srgbClr val="404040"/>
                </a:solidFill>
                <a:effectLst/>
                <a:latin typeface="quote-cjk-patch"/>
              </a:rPr>
            </a:br>
            <a:endParaRPr lang="en-US" dirty="0"/>
          </a:p>
        </p:txBody>
      </p:sp>
      <p:sp>
        <p:nvSpPr>
          <p:cNvPr id="3" name="Content Placeholder 2">
            <a:extLst>
              <a:ext uri="{FF2B5EF4-FFF2-40B4-BE49-F238E27FC236}">
                <a16:creationId xmlns:a16="http://schemas.microsoft.com/office/drawing/2014/main" id="{D1DFE824-4363-9D55-7BFF-22C8F7BC2C7F}"/>
              </a:ext>
            </a:extLst>
          </p:cNvPr>
          <p:cNvSpPr>
            <a:spLocks noGrp="1"/>
          </p:cNvSpPr>
          <p:nvPr>
            <p:ph idx="1"/>
          </p:nvPr>
        </p:nvSpPr>
        <p:spPr/>
        <p:txBody>
          <a:bodyPr/>
          <a:lstStyle/>
          <a:p>
            <a:r>
              <a:rPr lang="en-US" b="1" i="0" dirty="0">
                <a:solidFill>
                  <a:srgbClr val="404040"/>
                </a:solidFill>
                <a:effectLst/>
                <a:latin typeface="Times New Roman" panose="02020603050405020304" pitchFamily="18" charset="0"/>
                <a:cs typeface="Times New Roman" panose="02020603050405020304" pitchFamily="18" charset="0"/>
              </a:rPr>
              <a:t>WordPress</a:t>
            </a:r>
            <a:r>
              <a:rPr lang="en-US" b="0" i="0" dirty="0">
                <a:solidFill>
                  <a:srgbClr val="404040"/>
                </a:solidFill>
                <a:effectLst/>
                <a:latin typeface="Times New Roman" panose="02020603050405020304" pitchFamily="18" charset="0"/>
                <a:cs typeface="Times New Roman" panose="02020603050405020304" pitchFamily="18" charset="0"/>
              </a:rPr>
              <a:t> – Content Management</a:t>
            </a:r>
            <a:endParaRPr lang="en-US" dirty="0">
              <a:solidFill>
                <a:srgbClr val="404040"/>
              </a:solidFill>
              <a:latin typeface="Times New Roman" panose="02020603050405020304" pitchFamily="18" charset="0"/>
              <a:cs typeface="Times New Roman" panose="02020603050405020304" pitchFamily="18" charset="0"/>
            </a:endParaRPr>
          </a:p>
          <a:p>
            <a:r>
              <a:rPr lang="en-US" b="0" i="0" dirty="0">
                <a:solidFill>
                  <a:srgbClr val="404040"/>
                </a:solidFill>
                <a:effectLst/>
                <a:latin typeface="Times New Roman" panose="02020603050405020304" pitchFamily="18" charset="0"/>
                <a:cs typeface="Times New Roman" panose="02020603050405020304" pitchFamily="18" charset="0"/>
              </a:rPr>
              <a:t> </a:t>
            </a:r>
            <a:r>
              <a:rPr lang="en-US" b="1" i="0" dirty="0">
                <a:solidFill>
                  <a:srgbClr val="404040"/>
                </a:solidFill>
                <a:effectLst/>
                <a:latin typeface="Times New Roman" panose="02020603050405020304" pitchFamily="18" charset="0"/>
                <a:cs typeface="Times New Roman" panose="02020603050405020304" pitchFamily="18" charset="0"/>
              </a:rPr>
              <a:t>Canva</a:t>
            </a:r>
            <a:r>
              <a:rPr lang="en-US" b="0" i="0" dirty="0">
                <a:solidFill>
                  <a:srgbClr val="404040"/>
                </a:solidFill>
                <a:effectLst/>
                <a:latin typeface="Times New Roman" panose="02020603050405020304" pitchFamily="18" charset="0"/>
                <a:cs typeface="Times New Roman" panose="02020603050405020304" pitchFamily="18" charset="0"/>
              </a:rPr>
              <a:t> – Graphic Design</a:t>
            </a:r>
          </a:p>
          <a:p>
            <a:r>
              <a:rPr lang="en-US" b="0" i="0" dirty="0">
                <a:solidFill>
                  <a:srgbClr val="404040"/>
                </a:solidFill>
                <a:effectLst/>
                <a:latin typeface="Times New Roman" panose="02020603050405020304" pitchFamily="18" charset="0"/>
                <a:cs typeface="Times New Roman" panose="02020603050405020304" pitchFamily="18" charset="0"/>
              </a:rPr>
              <a:t> </a:t>
            </a:r>
            <a:r>
              <a:rPr lang="en-US" b="1" i="0" dirty="0">
                <a:solidFill>
                  <a:srgbClr val="404040"/>
                </a:solidFill>
                <a:effectLst/>
                <a:latin typeface="Times New Roman" panose="02020603050405020304" pitchFamily="18" charset="0"/>
                <a:cs typeface="Times New Roman" panose="02020603050405020304" pitchFamily="18" charset="0"/>
              </a:rPr>
              <a:t>Google Analytics &amp; Search Console</a:t>
            </a:r>
            <a:r>
              <a:rPr lang="en-US" b="0" i="0" dirty="0">
                <a:solidFill>
                  <a:srgbClr val="404040"/>
                </a:solidFill>
                <a:effectLst/>
                <a:latin typeface="Times New Roman" panose="02020603050405020304" pitchFamily="18" charset="0"/>
                <a:cs typeface="Times New Roman" panose="02020603050405020304" pitchFamily="18" charset="0"/>
              </a:rPr>
              <a:t> – Performance Tracking</a:t>
            </a:r>
          </a:p>
          <a:p>
            <a:r>
              <a:rPr lang="en-US" b="1" i="0" dirty="0">
                <a:solidFill>
                  <a:srgbClr val="404040"/>
                </a:solidFill>
                <a:effectLst/>
                <a:latin typeface="Times New Roman" panose="02020603050405020304" pitchFamily="18" charset="0"/>
                <a:cs typeface="Times New Roman" panose="02020603050405020304" pitchFamily="18" charset="0"/>
              </a:rPr>
              <a:t>Google </a:t>
            </a:r>
            <a:r>
              <a:rPr lang="en-US" b="1" dirty="0">
                <a:solidFill>
                  <a:srgbClr val="404040"/>
                </a:solidFill>
                <a:latin typeface="Times New Roman" panose="02020603050405020304" pitchFamily="18" charset="0"/>
                <a:cs typeface="Times New Roman" panose="02020603050405020304" pitchFamily="18" charset="0"/>
              </a:rPr>
              <a:t>My Business</a:t>
            </a:r>
          </a:p>
          <a:p>
            <a:r>
              <a:rPr lang="en-US" b="1" i="0" dirty="0">
                <a:solidFill>
                  <a:srgbClr val="404040"/>
                </a:solidFill>
                <a:effectLst/>
                <a:latin typeface="Times New Roman" panose="02020603050405020304" pitchFamily="18" charset="0"/>
                <a:cs typeface="Times New Roman" panose="02020603050405020304" pitchFamily="18" charset="0"/>
              </a:rPr>
              <a:t>Meta Business Suite</a:t>
            </a:r>
          </a:p>
          <a:p>
            <a:pPr marL="0" indent="0">
              <a:buNone/>
            </a:pPr>
            <a:endParaRPr lang="en-US" b="0" i="0" dirty="0">
              <a:solidFill>
                <a:srgbClr val="404040"/>
              </a:solidFill>
              <a:effectLst/>
              <a:latin typeface="quote-cjk-patch"/>
            </a:endParaRPr>
          </a:p>
          <a:p>
            <a:pPr marL="0" indent="0">
              <a:buNone/>
            </a:pPr>
            <a:endParaRPr lang="en-US" dirty="0"/>
          </a:p>
        </p:txBody>
      </p:sp>
    </p:spTree>
    <p:extLst>
      <p:ext uri="{BB962C8B-B14F-4D97-AF65-F5344CB8AC3E}">
        <p14:creationId xmlns:p14="http://schemas.microsoft.com/office/powerpoint/2010/main" val="3730996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254AF-5EFC-3A5B-BFE5-A0A37A8AB9F9}"/>
              </a:ext>
            </a:extLst>
          </p:cNvPr>
          <p:cNvSpPr>
            <a:spLocks noGrp="1"/>
          </p:cNvSpPr>
          <p:nvPr>
            <p:ph type="title"/>
          </p:nvPr>
        </p:nvSpPr>
        <p:spPr/>
        <p:txBody>
          <a:bodyPr/>
          <a:lstStyle/>
          <a:p>
            <a:r>
              <a:rPr lang="en-US" b="1" i="0" dirty="0">
                <a:solidFill>
                  <a:srgbClr val="404040"/>
                </a:solidFill>
                <a:effectLst/>
                <a:latin typeface="quote-cjk-patch"/>
              </a:rPr>
              <a:t>Key Activities Performed</a:t>
            </a:r>
            <a:br>
              <a:rPr lang="en-US" b="0" i="0" dirty="0">
                <a:solidFill>
                  <a:srgbClr val="404040"/>
                </a:solidFill>
                <a:effectLst/>
                <a:latin typeface="quote-cjk-patch"/>
              </a:rPr>
            </a:br>
            <a:endParaRPr lang="en-US" dirty="0"/>
          </a:p>
        </p:txBody>
      </p:sp>
      <p:sp>
        <p:nvSpPr>
          <p:cNvPr id="3" name="Content Placeholder 2">
            <a:extLst>
              <a:ext uri="{FF2B5EF4-FFF2-40B4-BE49-F238E27FC236}">
                <a16:creationId xmlns:a16="http://schemas.microsoft.com/office/drawing/2014/main" id="{4E9352FC-896E-1AE7-F41D-DC605DA0E133}"/>
              </a:ext>
            </a:extLst>
          </p:cNvPr>
          <p:cNvSpPr>
            <a:spLocks noGrp="1"/>
          </p:cNvSpPr>
          <p:nvPr>
            <p:ph idx="1"/>
          </p:nvPr>
        </p:nvSpPr>
        <p:spPr/>
        <p:txBody>
          <a:bodyPr/>
          <a:lstStyle/>
          <a:p>
            <a:pPr>
              <a:buFont typeface="Wingdings" panose="05000000000000000000" pitchFamily="2" charset="2"/>
              <a:buChar char="Ø"/>
            </a:pPr>
            <a:r>
              <a:rPr lang="en-US" b="0" i="0" dirty="0">
                <a:solidFill>
                  <a:srgbClr val="404040"/>
                </a:solidFill>
                <a:effectLst/>
                <a:latin typeface="Times New Roman" panose="02020603050405020304" pitchFamily="18" charset="0"/>
                <a:cs typeface="Times New Roman" panose="02020603050405020304" pitchFamily="18" charset="0"/>
              </a:rPr>
              <a:t> </a:t>
            </a:r>
            <a:r>
              <a:rPr lang="en-US" b="1" i="0" dirty="0">
                <a:solidFill>
                  <a:srgbClr val="404040"/>
                </a:solidFill>
                <a:effectLst/>
                <a:latin typeface="Times New Roman" panose="02020603050405020304" pitchFamily="18" charset="0"/>
                <a:cs typeface="Times New Roman" panose="02020603050405020304" pitchFamily="18" charset="0"/>
              </a:rPr>
              <a:t>SEO Optimization</a:t>
            </a:r>
            <a:r>
              <a:rPr lang="en-US" b="0" i="0" dirty="0">
                <a:solidFill>
                  <a:srgbClr val="404040"/>
                </a:solidFill>
                <a:effectLst/>
                <a:latin typeface="Times New Roman" panose="02020603050405020304" pitchFamily="18" charset="0"/>
                <a:cs typeface="Times New Roman" panose="02020603050405020304" pitchFamily="18" charset="0"/>
              </a:rPr>
              <a:t> ( Backlinking, Meta Tags)</a:t>
            </a:r>
          </a:p>
          <a:p>
            <a:pPr>
              <a:buFont typeface="Wingdings" panose="05000000000000000000" pitchFamily="2" charset="2"/>
              <a:buChar char="Ø"/>
            </a:pPr>
            <a:r>
              <a:rPr lang="en-US" b="0" i="0" dirty="0">
                <a:solidFill>
                  <a:srgbClr val="404040"/>
                </a:solidFill>
                <a:effectLst/>
                <a:latin typeface="Times New Roman" panose="02020603050405020304" pitchFamily="18" charset="0"/>
                <a:cs typeface="Times New Roman" panose="02020603050405020304" pitchFamily="18" charset="0"/>
              </a:rPr>
              <a:t> </a:t>
            </a:r>
            <a:r>
              <a:rPr lang="en-US" b="1" i="0" dirty="0">
                <a:solidFill>
                  <a:srgbClr val="404040"/>
                </a:solidFill>
                <a:effectLst/>
                <a:latin typeface="Times New Roman" panose="02020603050405020304" pitchFamily="18" charset="0"/>
                <a:cs typeface="Times New Roman" panose="02020603050405020304" pitchFamily="18" charset="0"/>
              </a:rPr>
              <a:t>Content Creation</a:t>
            </a:r>
            <a:r>
              <a:rPr lang="en-US" b="0" i="0" dirty="0">
                <a:solidFill>
                  <a:srgbClr val="404040"/>
                </a:solidFill>
                <a:effectLst/>
                <a:latin typeface="Times New Roman" panose="02020603050405020304" pitchFamily="18" charset="0"/>
                <a:cs typeface="Times New Roman" panose="02020603050405020304" pitchFamily="18" charset="0"/>
              </a:rPr>
              <a:t> (Blogs, Canva Designs, WordPress)</a:t>
            </a:r>
          </a:p>
          <a:p>
            <a:pPr>
              <a:buFont typeface="Wingdings" panose="05000000000000000000" pitchFamily="2" charset="2"/>
              <a:buChar char="Ø"/>
            </a:pPr>
            <a:r>
              <a:rPr lang="en-US" b="1" i="0" dirty="0">
                <a:solidFill>
                  <a:srgbClr val="404040"/>
                </a:solidFill>
                <a:effectLst/>
                <a:latin typeface="Times New Roman" panose="02020603050405020304" pitchFamily="18" charset="0"/>
                <a:cs typeface="Times New Roman" panose="02020603050405020304" pitchFamily="18" charset="0"/>
              </a:rPr>
              <a:t>Social Media Management</a:t>
            </a:r>
            <a:r>
              <a:rPr lang="en-US" b="0" i="0" dirty="0">
                <a:solidFill>
                  <a:srgbClr val="404040"/>
                </a:solidFill>
                <a:effectLst/>
                <a:latin typeface="Times New Roman" panose="02020603050405020304" pitchFamily="18" charset="0"/>
                <a:cs typeface="Times New Roman" panose="02020603050405020304" pitchFamily="18" charset="0"/>
              </a:rPr>
              <a:t> (Scheduling)</a:t>
            </a:r>
          </a:p>
          <a:p>
            <a:pPr>
              <a:buFont typeface="Wingdings" panose="05000000000000000000" pitchFamily="2" charset="2"/>
              <a:buChar char="Ø"/>
            </a:pPr>
            <a:r>
              <a:rPr lang="en-US" b="1" i="0" dirty="0">
                <a:solidFill>
                  <a:srgbClr val="404040"/>
                </a:solidFill>
                <a:effectLst/>
                <a:latin typeface="Times New Roman" panose="02020603050405020304" pitchFamily="18" charset="0"/>
                <a:cs typeface="Times New Roman" panose="02020603050405020304" pitchFamily="18" charset="0"/>
              </a:rPr>
              <a:t>Google Tools</a:t>
            </a:r>
            <a:r>
              <a:rPr lang="en-US" b="0" i="0" dirty="0">
                <a:solidFill>
                  <a:srgbClr val="404040"/>
                </a:solidFill>
                <a:effectLst/>
                <a:latin typeface="Times New Roman" panose="02020603050405020304" pitchFamily="18" charset="0"/>
                <a:cs typeface="Times New Roman" panose="02020603050405020304" pitchFamily="18" charset="0"/>
              </a:rPr>
              <a:t> (Analytics, Search Console, </a:t>
            </a:r>
            <a:r>
              <a:rPr lang="en-US" dirty="0">
                <a:solidFill>
                  <a:srgbClr val="404040"/>
                </a:solidFill>
                <a:latin typeface="Times New Roman" panose="02020603050405020304" pitchFamily="18" charset="0"/>
                <a:cs typeface="Times New Roman" panose="02020603050405020304" pitchFamily="18" charset="0"/>
              </a:rPr>
              <a:t>GMB</a:t>
            </a:r>
            <a:r>
              <a:rPr lang="en-US" b="0" i="0" dirty="0">
                <a:solidFill>
                  <a:srgbClr val="404040"/>
                </a:solidFill>
                <a:effectLst/>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b="1" i="0" dirty="0">
                <a:solidFill>
                  <a:srgbClr val="404040"/>
                </a:solidFill>
                <a:effectLst/>
                <a:latin typeface="Times New Roman" panose="02020603050405020304" pitchFamily="18" charset="0"/>
                <a:cs typeface="Times New Roman" panose="02020603050405020304" pitchFamily="18" charset="0"/>
              </a:rPr>
              <a:t>Performance Tracking</a:t>
            </a:r>
            <a:r>
              <a:rPr lang="en-US" b="0" i="0" dirty="0">
                <a:solidFill>
                  <a:srgbClr val="404040"/>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547757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EA7DD-79D2-57DB-B818-F72E6D69DE40}"/>
              </a:ext>
            </a:extLst>
          </p:cNvPr>
          <p:cNvSpPr>
            <a:spLocks noGrp="1"/>
          </p:cNvSpPr>
          <p:nvPr>
            <p:ph type="title"/>
          </p:nvPr>
        </p:nvSpPr>
        <p:spPr>
          <a:xfrm>
            <a:off x="838200" y="365125"/>
            <a:ext cx="2945130" cy="777875"/>
          </a:xfrm>
        </p:spPr>
        <p:txBody>
          <a:bodyPr>
            <a:normAutofit fontScale="90000"/>
          </a:bodyPr>
          <a:lstStyle/>
          <a:p>
            <a:r>
              <a:rPr lang="en-US" sz="2700" b="1" kern="100" dirty="0">
                <a:solidFill>
                  <a:srgbClr val="000000"/>
                </a:solidFill>
                <a:latin typeface="Times New Roman" panose="02020603050405020304" pitchFamily="18" charset="0"/>
                <a:ea typeface="Arial" panose="020B0604020202020204" pitchFamily="34" charset="0"/>
                <a:cs typeface="Mangal" panose="00000400000000000000" pitchFamily="2"/>
              </a:rPr>
              <a:t>Activities Performed</a:t>
            </a:r>
            <a:br>
              <a:rPr lang="en-US" b="1" kern="100" dirty="0">
                <a:solidFill>
                  <a:srgbClr val="000000"/>
                </a:solidFill>
                <a:latin typeface="Times New Roman" panose="02020603050405020304" pitchFamily="18" charset="0"/>
                <a:ea typeface="Arial" panose="020B0604020202020204" pitchFamily="34" charset="0"/>
                <a:cs typeface="Mangal" panose="00000400000000000000" pitchFamily="2"/>
              </a:rPr>
            </a:br>
            <a:endParaRPr lang="en-US" dirty="0"/>
          </a:p>
        </p:txBody>
      </p:sp>
      <p:sp>
        <p:nvSpPr>
          <p:cNvPr id="4" name="Rectangle 1">
            <a:extLst>
              <a:ext uri="{FF2B5EF4-FFF2-40B4-BE49-F238E27FC236}">
                <a16:creationId xmlns:a16="http://schemas.microsoft.com/office/drawing/2014/main" id="{E64BBD32-0576-C15D-E6BA-8227B9A0C5D1}"/>
              </a:ext>
            </a:extLst>
          </p:cNvPr>
          <p:cNvSpPr>
            <a:spLocks noGrp="1" noChangeArrowheads="1"/>
          </p:cNvSpPr>
          <p:nvPr>
            <p:ph idx="1"/>
          </p:nvPr>
        </p:nvSpPr>
        <p:spPr bwMode="auto">
          <a:xfrm>
            <a:off x="-80010" y="987491"/>
            <a:ext cx="11090910" cy="4221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07000"/>
              </a:lnSpc>
              <a:spcBef>
                <a:spcPts val="800"/>
              </a:spcBef>
              <a:spcAft>
                <a:spcPts val="400"/>
              </a:spcAft>
              <a:buFont typeface="Wingdings" panose="05000000000000000000" pitchFamily="2" charset="2"/>
              <a:buChar char="Ø"/>
            </a:pPr>
            <a:r>
              <a:rPr lang="en-US" sz="1800" dirty="0">
                <a:latin typeface="Arial" panose="020B0604020202020204" pitchFamily="34" charset="0"/>
              </a:rPr>
              <a:t> </a:t>
            </a:r>
            <a:r>
              <a:rPr lang="en-US" sz="2000" dirty="0">
                <a:latin typeface="Times New Roman" panose="02020603050405020304" pitchFamily="18" charset="0"/>
                <a:cs typeface="Times New Roman" panose="02020603050405020304" pitchFamily="18" charset="0"/>
              </a:rPr>
              <a:t>Executed and optimized SEO.</a:t>
            </a:r>
          </a:p>
          <a:p>
            <a:pPr>
              <a:lnSpc>
                <a:spcPct val="107000"/>
              </a:lnSpc>
              <a:spcBef>
                <a:spcPts val="800"/>
              </a:spcBef>
              <a:spcAft>
                <a:spcPts val="400"/>
              </a:spcAf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Created SEO-friendly blogs with proper meta tags, headers, and internal links.</a:t>
            </a:r>
          </a:p>
          <a:p>
            <a:pPr>
              <a:lnSpc>
                <a:spcPct val="107000"/>
              </a:lnSpc>
              <a:spcBef>
                <a:spcPts val="800"/>
              </a:spcBef>
              <a:spcAft>
                <a:spcPts val="400"/>
              </a:spcAf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Used Google Analytics &amp; Search Console to track user behavior and content performance.</a:t>
            </a:r>
          </a:p>
          <a:p>
            <a:pPr>
              <a:lnSpc>
                <a:spcPct val="107000"/>
              </a:lnSpc>
              <a:spcBef>
                <a:spcPts val="800"/>
              </a:spcBef>
              <a:spcAft>
                <a:spcPts val="400"/>
              </a:spcAf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Updated Google My Business (GMB) profiles with accurate business info and images</a:t>
            </a:r>
          </a:p>
          <a:p>
            <a:pPr>
              <a:lnSpc>
                <a:spcPct val="107000"/>
              </a:lnSpc>
              <a:spcBef>
                <a:spcPts val="800"/>
              </a:spcBef>
              <a:spcAft>
                <a:spcPts val="400"/>
              </a:spcAf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Optimized images (alt text, filenames) for better SEO.</a:t>
            </a: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Built backlinks to improve website rankings.</a:t>
            </a:r>
          </a:p>
          <a:p>
            <a:pPr lvl="0" eaLnBrk="0" fontAlgn="base" hangingPunct="0">
              <a:lnSpc>
                <a:spcPct val="100000"/>
              </a:lnSpc>
              <a:spcBef>
                <a:spcPct val="0"/>
              </a:spcBef>
              <a:spcAft>
                <a:spcPct val="0"/>
              </a:spcAf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Refreshed outdated content with new keywords, data, and links.</a:t>
            </a:r>
          </a:p>
          <a:p>
            <a:pPr lvl="0" eaLnBrk="0" fontAlgn="base" hangingPunct="0">
              <a:lnSpc>
                <a:spcPct val="100000"/>
              </a:lnSpc>
              <a:spcBef>
                <a:spcPct val="0"/>
              </a:spcBef>
              <a:spcAft>
                <a:spcPct val="0"/>
              </a:spcAf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Improved content readability using short paragraphs and subheadings.</a:t>
            </a:r>
          </a:p>
          <a:p>
            <a:pPr lvl="0" eaLnBrk="0" fontAlgn="base" hangingPunct="0">
              <a:lnSpc>
                <a:spcPct val="100000"/>
              </a:lnSpc>
              <a:spcBef>
                <a:spcPct val="0"/>
              </a:spcBef>
              <a:spcAft>
                <a:spcPct val="0"/>
              </a:spcAf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Designed banners, social media posts, and featured images using Canva.</a:t>
            </a:r>
          </a:p>
          <a:p>
            <a:pPr lvl="0" eaLnBrk="0" fontAlgn="base" hangingPunct="0">
              <a:lnSpc>
                <a:spcPct val="100000"/>
              </a:lnSpc>
              <a:spcBef>
                <a:spcPct val="0"/>
              </a:spcBef>
              <a:spcAft>
                <a:spcPct val="0"/>
              </a:spcAf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Used Meta Business Suite for tracking leads and engagement.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97889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78A5C-3670-65D6-8120-03CBB32A235E}"/>
              </a:ext>
            </a:extLst>
          </p:cNvPr>
          <p:cNvSpPr>
            <a:spLocks noGrp="1"/>
          </p:cNvSpPr>
          <p:nvPr>
            <p:ph type="title"/>
          </p:nvPr>
        </p:nvSpPr>
        <p:spPr>
          <a:xfrm>
            <a:off x="838200" y="365125"/>
            <a:ext cx="7082790" cy="968201"/>
          </a:xfrm>
        </p:spPr>
        <p:txBody>
          <a:bodyPr/>
          <a:lstStyle/>
          <a:p>
            <a:r>
              <a:rPr lang="en-US" dirty="0"/>
              <a:t>	            Fig: WordPress </a:t>
            </a:r>
          </a:p>
        </p:txBody>
      </p:sp>
      <p:pic>
        <p:nvPicPr>
          <p:cNvPr id="4" name="Content Placeholder 3">
            <a:extLst>
              <a:ext uri="{FF2B5EF4-FFF2-40B4-BE49-F238E27FC236}">
                <a16:creationId xmlns:a16="http://schemas.microsoft.com/office/drawing/2014/main" id="{411D5C31-FE89-1E4E-66A7-3982AEA18A4B}"/>
              </a:ext>
            </a:extLst>
          </p:cNvPr>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t="13119" b="-13119"/>
          <a:stretch/>
        </p:blipFill>
        <p:spPr bwMode="auto">
          <a:xfrm>
            <a:off x="1257300" y="1333327"/>
            <a:ext cx="10549890" cy="5353224"/>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448302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TotalTime>
  <Words>776</Words>
  <Application>Microsoft Office PowerPoint</Application>
  <PresentationFormat>Widescreen</PresentationFormat>
  <Paragraphs>95</Paragraphs>
  <Slides>31</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Calibri</vt:lpstr>
      <vt:lpstr>Calibri Light</vt:lpstr>
      <vt:lpstr>quote-cjk-patch</vt:lpstr>
      <vt:lpstr>Symbol</vt:lpstr>
      <vt:lpstr>Times New Roman</vt:lpstr>
      <vt:lpstr>Wingdings</vt:lpstr>
      <vt:lpstr>Office Theme</vt:lpstr>
      <vt:lpstr>Digital Marketing Internship </vt:lpstr>
      <vt:lpstr> Introduction:  Why Digital Marketing? </vt:lpstr>
      <vt:lpstr>PowerPoint Presentation</vt:lpstr>
      <vt:lpstr>PowerPoint Presentation</vt:lpstr>
      <vt:lpstr>PowerPoint Presentation</vt:lpstr>
      <vt:lpstr>Tools &amp; Technologies Used </vt:lpstr>
      <vt:lpstr>Key Activities Performed </vt:lpstr>
      <vt:lpstr>Activities Performed </vt:lpstr>
      <vt:lpstr>             Fig: WordPress </vt:lpstr>
      <vt:lpstr>           Fig: Writing Content</vt:lpstr>
      <vt:lpstr>         Fig : Publishing blogs</vt:lpstr>
      <vt:lpstr>PowerPoint Presentation</vt:lpstr>
      <vt:lpstr>     Fig : Before joining internship</vt:lpstr>
      <vt:lpstr>Fig : After joining internship</vt:lpstr>
      <vt:lpstr>PowerPoint Presentation</vt:lpstr>
      <vt:lpstr>PowerPoint Presentation</vt:lpstr>
      <vt:lpstr>PowerPoint Presentation</vt:lpstr>
      <vt:lpstr>PowerPoint Presentation</vt:lpstr>
      <vt:lpstr>      Fig: Clicking from different device</vt:lpstr>
      <vt:lpstr> Fig :Clicking from different country</vt:lpstr>
      <vt:lpstr>PowerPoint Presentation</vt:lpstr>
      <vt:lpstr>PowerPoint Presentation</vt:lpstr>
      <vt:lpstr>PowerPoint Presentation</vt:lpstr>
      <vt:lpstr>Fig: Publishing Post</vt:lpstr>
      <vt:lpstr>Fig : Social media Audience</vt:lpstr>
      <vt:lpstr>PowerPoint Presentation</vt:lpstr>
      <vt:lpstr>Fig : Making featured Image using Canva</vt:lpstr>
      <vt:lpstr>Fig : Publishing post on GMB</vt:lpstr>
      <vt:lpstr>Achievements &amp; Impact </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suchana subedi</dc:creator>
  <cp:lastModifiedBy>suchana subedi</cp:lastModifiedBy>
  <cp:revision>16</cp:revision>
  <dcterms:created xsi:type="dcterms:W3CDTF">2025-05-31T15:42:28Z</dcterms:created>
  <dcterms:modified xsi:type="dcterms:W3CDTF">2025-06-05T14:45:58Z</dcterms:modified>
</cp:coreProperties>
</file>