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3"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DB4C9B-544C-4674-9075-02AC02748A9B}" type="datetimeFigureOut">
              <a:rPr lang="en-US" smtClean="0"/>
              <a:t>4/15/2020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22BA9-8F19-481B-8B58-C3047842629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822BA9-8F19-481B-8B58-C3047842629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69E136-B114-4A46-B3AE-FC382E7494D9}"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113A2-A118-4BE1-8AEA-6BDB7152A67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69E136-B114-4A46-B3AE-FC382E7494D9}"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113A2-A118-4BE1-8AEA-6BDB7152A6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69E136-B114-4A46-B3AE-FC382E7494D9}"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113A2-A118-4BE1-8AEA-6BDB7152A6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69E136-B114-4A46-B3AE-FC382E7494D9}"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113A2-A118-4BE1-8AEA-6BDB7152A6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69E136-B114-4A46-B3AE-FC382E7494D9}"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113A2-A118-4BE1-8AEA-6BDB7152A67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69E136-B114-4A46-B3AE-FC382E7494D9}"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113A2-A118-4BE1-8AEA-6BDB7152A6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69E136-B114-4A46-B3AE-FC382E7494D9}" type="datetimeFigureOut">
              <a:rPr lang="en-US" smtClean="0"/>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F113A2-A118-4BE1-8AEA-6BDB7152A6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69E136-B114-4A46-B3AE-FC382E7494D9}" type="datetimeFigureOut">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F113A2-A118-4BE1-8AEA-6BDB7152A6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9E136-B114-4A46-B3AE-FC382E7494D9}" type="datetimeFigureOut">
              <a:rPr lang="en-US" smtClean="0"/>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F113A2-A118-4BE1-8AEA-6BDB7152A6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69E136-B114-4A46-B3AE-FC382E7494D9}"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113A2-A118-4BE1-8AEA-6BDB7152A67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69E136-B114-4A46-B3AE-FC382E7494D9}"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113A2-A118-4BE1-8AEA-6BDB7152A6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9E136-B114-4A46-B3AE-FC382E7494D9}" type="datetimeFigureOut">
              <a:rPr lang="en-US" smtClean="0"/>
              <a:t>4/15/2020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113A2-A118-4BE1-8AEA-6BDB7152A6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REACT/react_props.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B050"/>
                </a:solidFill>
              </a:rPr>
              <a:t>React.js</a:t>
            </a:r>
            <a:endParaRPr lang="en-US" dirty="0">
              <a:solidFill>
                <a:srgbClr val="00B050"/>
              </a:solidFill>
            </a:endParaRPr>
          </a:p>
        </p:txBody>
      </p:sp>
      <p:sp>
        <p:nvSpPr>
          <p:cNvPr id="3" name="Subtitle 2"/>
          <p:cNvSpPr>
            <a:spLocks noGrp="1"/>
          </p:cNvSpPr>
          <p:nvPr>
            <p:ph type="subTitle" idx="1"/>
          </p:nvPr>
        </p:nvSpPr>
        <p:spPr/>
        <p:txBody>
          <a:bodyPr/>
          <a:lstStyle/>
          <a:p>
            <a:r>
              <a:rPr lang="en-US" dirty="0" smtClean="0">
                <a:solidFill>
                  <a:srgbClr val="FF0000"/>
                </a:solidFill>
              </a:rPr>
              <a:t>Introduction</a:t>
            </a: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C000"/>
                </a:solidFill>
              </a:rPr>
              <a:t>React Introduction</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a:xfrm>
            <a:off x="533400" y="1447800"/>
            <a:ext cx="8229600" cy="4525963"/>
          </a:xfrm>
        </p:spPr>
        <p:txBody>
          <a:bodyPr>
            <a:normAutofit fontScale="25000" lnSpcReduction="20000"/>
          </a:bodyPr>
          <a:lstStyle/>
          <a:p>
            <a:r>
              <a:rPr lang="en-US" sz="5000" dirty="0">
                <a:solidFill>
                  <a:srgbClr val="002060"/>
                </a:solidFill>
              </a:rPr>
              <a:t>What is React?</a:t>
            </a:r>
          </a:p>
          <a:p>
            <a:r>
              <a:rPr lang="en-US" sz="5000" dirty="0">
                <a:solidFill>
                  <a:srgbClr val="002060"/>
                </a:solidFill>
              </a:rPr>
              <a:t>React is a JavaScript library created by </a:t>
            </a:r>
            <a:r>
              <a:rPr lang="en-US" sz="5000" dirty="0" err="1">
                <a:solidFill>
                  <a:srgbClr val="002060"/>
                </a:solidFill>
              </a:rPr>
              <a:t>Facebook</a:t>
            </a:r>
            <a:r>
              <a:rPr lang="en-US" sz="5000" dirty="0">
                <a:solidFill>
                  <a:srgbClr val="002060"/>
                </a:solidFill>
              </a:rPr>
              <a:t>.</a:t>
            </a:r>
          </a:p>
          <a:p>
            <a:r>
              <a:rPr lang="en-US" sz="5000" dirty="0">
                <a:solidFill>
                  <a:srgbClr val="002060"/>
                </a:solidFill>
              </a:rPr>
              <a:t>React is a tool for building UI components.</a:t>
            </a:r>
          </a:p>
          <a:p>
            <a:r>
              <a:rPr lang="en-US" sz="5000" dirty="0"/>
              <a:t> </a:t>
            </a:r>
            <a:r>
              <a:rPr lang="en-US" sz="5000" dirty="0">
                <a:solidFill>
                  <a:srgbClr val="002060"/>
                </a:solidFill>
              </a:rPr>
              <a:t>It is an open-source, component-based front end library which is responsible only for the view layer of the application. It was initially developed and maintained by </a:t>
            </a:r>
            <a:r>
              <a:rPr lang="en-US" sz="5000" dirty="0" err="1">
                <a:solidFill>
                  <a:srgbClr val="002060"/>
                </a:solidFill>
              </a:rPr>
              <a:t>Facebook</a:t>
            </a:r>
            <a:r>
              <a:rPr lang="en-US" sz="5000" dirty="0">
                <a:solidFill>
                  <a:srgbClr val="002060"/>
                </a:solidFill>
              </a:rPr>
              <a:t> and later used in its products like </a:t>
            </a:r>
            <a:r>
              <a:rPr lang="en-US" sz="5000" dirty="0" err="1">
                <a:solidFill>
                  <a:srgbClr val="002060"/>
                </a:solidFill>
              </a:rPr>
              <a:t>WhatsApp</a:t>
            </a:r>
            <a:r>
              <a:rPr lang="en-US" sz="5000" dirty="0">
                <a:solidFill>
                  <a:srgbClr val="002060"/>
                </a:solidFill>
              </a:rPr>
              <a:t> &amp; </a:t>
            </a:r>
            <a:r>
              <a:rPr lang="en-US" sz="5000" dirty="0" err="1">
                <a:solidFill>
                  <a:srgbClr val="002060"/>
                </a:solidFill>
              </a:rPr>
              <a:t>Instagram</a:t>
            </a:r>
            <a:r>
              <a:rPr lang="en-US" sz="5000" dirty="0" smtClean="0">
                <a:solidFill>
                  <a:srgbClr val="002060"/>
                </a:solidFill>
              </a:rPr>
              <a:t>.</a:t>
            </a:r>
          </a:p>
          <a:p>
            <a:endParaRPr lang="en-US" sz="1600" dirty="0">
              <a:solidFill>
                <a:srgbClr val="002060"/>
              </a:solidFill>
            </a:endParaRPr>
          </a:p>
          <a:p>
            <a:r>
              <a:rPr lang="en-US" sz="1600" dirty="0" smtClean="0">
                <a:solidFill>
                  <a:srgbClr val="002060"/>
                </a:solidFill>
              </a:rPr>
              <a:t> </a:t>
            </a:r>
            <a:r>
              <a:rPr lang="en-US" sz="12800" dirty="0" smtClean="0"/>
              <a:t>.</a:t>
            </a:r>
            <a:r>
              <a:rPr lang="en-US" sz="12800" dirty="0" smtClean="0">
                <a:solidFill>
                  <a:srgbClr val="FFC000"/>
                </a:solidFill>
              </a:rPr>
              <a:t>                                                                                                                                                           Why use </a:t>
            </a:r>
            <a:r>
              <a:rPr lang="en-US" sz="12800" dirty="0" err="1" smtClean="0">
                <a:solidFill>
                  <a:srgbClr val="FFC000"/>
                </a:solidFill>
              </a:rPr>
              <a:t>ReactJS</a:t>
            </a:r>
            <a:r>
              <a:rPr lang="en-US" sz="12800" dirty="0" smtClean="0">
                <a:solidFill>
                  <a:srgbClr val="FFC000"/>
                </a:solidFill>
              </a:rPr>
              <a:t>?</a:t>
            </a:r>
            <a:endParaRPr lang="en-US" sz="12800" dirty="0" smtClean="0">
              <a:solidFill>
                <a:srgbClr val="002060"/>
              </a:solidFill>
            </a:endParaRPr>
          </a:p>
          <a:p>
            <a:endParaRPr lang="en-US" sz="2900" dirty="0">
              <a:solidFill>
                <a:srgbClr val="002060"/>
              </a:solidFill>
            </a:endParaRPr>
          </a:p>
          <a:p>
            <a:r>
              <a:rPr lang="en-US" sz="6200" dirty="0" smtClean="0">
                <a:solidFill>
                  <a:srgbClr val="002060"/>
                </a:solidFill>
              </a:rPr>
              <a:t>   </a:t>
            </a:r>
            <a:r>
              <a:rPr lang="en-US" sz="6200" dirty="0">
                <a:solidFill>
                  <a:srgbClr val="002060"/>
                </a:solidFill>
              </a:rPr>
              <a:t>The main objective of </a:t>
            </a:r>
            <a:r>
              <a:rPr lang="en-US" sz="6200" dirty="0" err="1">
                <a:solidFill>
                  <a:srgbClr val="002060"/>
                </a:solidFill>
              </a:rPr>
              <a:t>ReactJS</a:t>
            </a:r>
            <a:r>
              <a:rPr lang="en-US" sz="6200" dirty="0">
                <a:solidFill>
                  <a:srgbClr val="002060"/>
                </a:solidFill>
              </a:rPr>
              <a:t> is to develop User Interfaces (UI) that improves the speed of the apps. It uses virtual DOM (JavaScript object), which improves the performance of the app. The JavaScript virtual DOM is faster than the regular DOM. We can use </a:t>
            </a:r>
            <a:r>
              <a:rPr lang="en-US" sz="6200" dirty="0" err="1">
                <a:solidFill>
                  <a:srgbClr val="002060"/>
                </a:solidFill>
              </a:rPr>
              <a:t>ReactJS</a:t>
            </a:r>
            <a:r>
              <a:rPr lang="en-US" sz="6200" dirty="0">
                <a:solidFill>
                  <a:srgbClr val="002060"/>
                </a:solidFill>
              </a:rPr>
              <a:t> on the client and server-side as well as with other </a:t>
            </a:r>
            <a:r>
              <a:rPr lang="en-US" sz="6200" dirty="0" smtClean="0">
                <a:solidFill>
                  <a:srgbClr val="002060"/>
                </a:solidFill>
              </a:rPr>
              <a:t>frameworks</a:t>
            </a:r>
          </a:p>
          <a:p>
            <a:endParaRPr lang="en-US" sz="12800" dirty="0" smtClean="0">
              <a:solidFill>
                <a:srgbClr val="002060"/>
              </a:solidFill>
            </a:endParaRPr>
          </a:p>
          <a:p>
            <a:r>
              <a:rPr lang="en-US" sz="12800" dirty="0" smtClean="0">
                <a:solidFill>
                  <a:srgbClr val="002060"/>
                </a:solidFill>
              </a:rPr>
              <a:t>                         </a:t>
            </a:r>
            <a:r>
              <a:rPr lang="en-US" sz="12800" dirty="0" smtClean="0">
                <a:solidFill>
                  <a:srgbClr val="FFC000"/>
                </a:solidFill>
              </a:rPr>
              <a:t>React.JS History</a:t>
            </a:r>
          </a:p>
          <a:p>
            <a:r>
              <a:rPr lang="en-US" sz="6200" dirty="0">
                <a:solidFill>
                  <a:srgbClr val="002060"/>
                </a:solidFill>
              </a:rPr>
              <a:t> Current version of React.JS is V16.8.6 (March 2019).</a:t>
            </a:r>
          </a:p>
          <a:p>
            <a:r>
              <a:rPr lang="en-US" sz="6200" dirty="0">
                <a:solidFill>
                  <a:srgbClr val="002060"/>
                </a:solidFill>
              </a:rPr>
              <a:t>Initial Release to the Public (V0.3.0) was in July 2013.</a:t>
            </a:r>
          </a:p>
          <a:p>
            <a:r>
              <a:rPr lang="en-US" sz="6200" dirty="0">
                <a:solidFill>
                  <a:srgbClr val="002060"/>
                </a:solidFill>
              </a:rPr>
              <a:t>React.JS was first used in 2011 for </a:t>
            </a:r>
            <a:r>
              <a:rPr lang="en-US" sz="6200" dirty="0" err="1">
                <a:solidFill>
                  <a:srgbClr val="002060"/>
                </a:solidFill>
              </a:rPr>
              <a:t>Facebook's</a:t>
            </a:r>
            <a:r>
              <a:rPr lang="en-US" sz="6200" dirty="0">
                <a:solidFill>
                  <a:srgbClr val="002060"/>
                </a:solidFill>
              </a:rPr>
              <a:t> Newsfeed feature.</a:t>
            </a:r>
          </a:p>
          <a:p>
            <a:r>
              <a:rPr lang="en-US" sz="6200" dirty="0" err="1">
                <a:solidFill>
                  <a:srgbClr val="002060"/>
                </a:solidFill>
              </a:rPr>
              <a:t>Facebook</a:t>
            </a:r>
            <a:r>
              <a:rPr lang="en-US" sz="6200" dirty="0">
                <a:solidFill>
                  <a:srgbClr val="002060"/>
                </a:solidFill>
              </a:rPr>
              <a:t> Software Engineer, Jordan </a:t>
            </a:r>
            <a:r>
              <a:rPr lang="en-US" sz="6200" dirty="0" err="1">
                <a:solidFill>
                  <a:srgbClr val="002060"/>
                </a:solidFill>
              </a:rPr>
              <a:t>Walke</a:t>
            </a:r>
            <a:r>
              <a:rPr lang="en-US" sz="6200" dirty="0">
                <a:solidFill>
                  <a:srgbClr val="002060"/>
                </a:solidFill>
              </a:rPr>
              <a:t>, created it.</a:t>
            </a:r>
          </a:p>
          <a:p>
            <a:r>
              <a:rPr lang="en-US" sz="6200" dirty="0">
                <a:solidFill>
                  <a:srgbClr val="002060"/>
                </a:solidFill>
              </a:rPr>
              <a:t>The create-react-app version 2.0 package was released in October 2018.</a:t>
            </a:r>
          </a:p>
          <a:p>
            <a:r>
              <a:rPr lang="en-US" sz="6200" dirty="0">
                <a:solidFill>
                  <a:srgbClr val="002060"/>
                </a:solidFill>
              </a:rPr>
              <a:t>Create-react-app version 2.0 supports Babel 7, </a:t>
            </a:r>
            <a:r>
              <a:rPr lang="en-US" sz="6200" dirty="0" err="1">
                <a:solidFill>
                  <a:srgbClr val="002060"/>
                </a:solidFill>
              </a:rPr>
              <a:t>webpack</a:t>
            </a:r>
            <a:r>
              <a:rPr lang="en-US" sz="6200" dirty="0">
                <a:solidFill>
                  <a:srgbClr val="002060"/>
                </a:solidFill>
              </a:rPr>
              <a:t> 4, and Jest23</a:t>
            </a:r>
            <a:r>
              <a:rPr lang="en-US" sz="3400" dirty="0"/>
              <a:t>.</a:t>
            </a:r>
          </a:p>
          <a:p>
            <a:r>
              <a:rPr lang="en-US" sz="1600" dirty="0" smtClean="0"/>
              <a:t/>
            </a:r>
            <a:br>
              <a:rPr lang="en-US" sz="1600" dirty="0" smtClean="0"/>
            </a:br>
            <a:endParaRPr lang="en-US" sz="1600" dirty="0" smtClean="0">
              <a:solidFill>
                <a:srgbClr val="FFC000"/>
              </a:solidFill>
            </a:endParaRPr>
          </a:p>
          <a:p>
            <a:endParaRPr lang="en-US" dirty="0">
              <a:solidFill>
                <a:srgbClr val="FFC000"/>
              </a:solidFill>
            </a:endParaRPr>
          </a:p>
          <a:p>
            <a:endParaRPr lang="en-US" dirty="0">
              <a:solidFill>
                <a:srgbClr val="FFC000"/>
              </a:solidFill>
            </a:endParaRPr>
          </a:p>
          <a:p>
            <a:endParaRPr lang="en-US" sz="1600" dirty="0">
              <a:solidFill>
                <a:srgbClr val="002060"/>
              </a:solidFill>
            </a:endParaRPr>
          </a:p>
          <a:p>
            <a:endParaRPr lang="en-US" sz="1600"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C000"/>
                </a:solidFill>
              </a:rPr>
              <a:t>Setting up a React Environment</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a:xfrm>
            <a:off x="457200" y="914400"/>
            <a:ext cx="8229600" cy="5211763"/>
          </a:xfrm>
        </p:spPr>
        <p:txBody>
          <a:bodyPr>
            <a:normAutofit fontScale="25000" lnSpcReduction="20000"/>
          </a:bodyPr>
          <a:lstStyle/>
          <a:p>
            <a:r>
              <a:rPr lang="en-US" sz="8000" dirty="0" smtClean="0">
                <a:solidFill>
                  <a:srgbClr val="7030A0"/>
                </a:solidFill>
              </a:rPr>
              <a:t>If we </a:t>
            </a:r>
            <a:r>
              <a:rPr lang="en-US" sz="8000" dirty="0">
                <a:solidFill>
                  <a:srgbClr val="7030A0"/>
                </a:solidFill>
              </a:rPr>
              <a:t>have NPM and Node.js installed, </a:t>
            </a:r>
            <a:r>
              <a:rPr lang="en-US" sz="8000" dirty="0" smtClean="0">
                <a:solidFill>
                  <a:srgbClr val="7030A0"/>
                </a:solidFill>
              </a:rPr>
              <a:t>we can </a:t>
            </a:r>
            <a:r>
              <a:rPr lang="en-US" sz="8000" dirty="0">
                <a:solidFill>
                  <a:srgbClr val="7030A0"/>
                </a:solidFill>
              </a:rPr>
              <a:t>create a React application by first installing the create-react-app.</a:t>
            </a:r>
          </a:p>
          <a:p>
            <a:r>
              <a:rPr lang="en-US" sz="8000" dirty="0" smtClean="0">
                <a:solidFill>
                  <a:srgbClr val="7030A0"/>
                </a:solidFill>
              </a:rPr>
              <a:t>We have to Install </a:t>
            </a:r>
            <a:r>
              <a:rPr lang="en-US" sz="8000" dirty="0">
                <a:solidFill>
                  <a:srgbClr val="7030A0"/>
                </a:solidFill>
              </a:rPr>
              <a:t>create-react-app by running this command in </a:t>
            </a:r>
            <a:r>
              <a:rPr lang="en-US" sz="8000" dirty="0" smtClean="0">
                <a:solidFill>
                  <a:srgbClr val="7030A0"/>
                </a:solidFill>
              </a:rPr>
              <a:t>our terminal</a:t>
            </a:r>
            <a:r>
              <a:rPr lang="en-US" sz="8000" dirty="0">
                <a:solidFill>
                  <a:srgbClr val="7030A0"/>
                </a:solidFill>
              </a:rPr>
              <a:t>:</a:t>
            </a:r>
          </a:p>
          <a:p>
            <a:r>
              <a:rPr lang="en-US" sz="8000" dirty="0">
                <a:solidFill>
                  <a:srgbClr val="7030A0"/>
                </a:solidFill>
              </a:rPr>
              <a:t>C:\</a:t>
            </a:r>
            <a:r>
              <a:rPr lang="en-US" sz="8000" dirty="0" smtClean="0">
                <a:solidFill>
                  <a:srgbClr val="7030A0"/>
                </a:solidFill>
              </a:rPr>
              <a:t>Users\</a:t>
            </a:r>
            <a:r>
              <a:rPr lang="en-US" sz="8000" i="1" dirty="0" smtClean="0">
                <a:solidFill>
                  <a:srgbClr val="7030A0"/>
                </a:solidFill>
              </a:rPr>
              <a:t>Our Name</a:t>
            </a:r>
            <a:r>
              <a:rPr lang="en-US" sz="8000" dirty="0" smtClean="0">
                <a:solidFill>
                  <a:srgbClr val="7030A0"/>
                </a:solidFill>
              </a:rPr>
              <a:t>&gt;</a:t>
            </a:r>
            <a:r>
              <a:rPr lang="en-US" sz="8000" dirty="0" err="1" smtClean="0">
                <a:solidFill>
                  <a:srgbClr val="7030A0"/>
                </a:solidFill>
              </a:rPr>
              <a:t>npm</a:t>
            </a:r>
            <a:r>
              <a:rPr lang="en-US" sz="8000" dirty="0" smtClean="0">
                <a:solidFill>
                  <a:srgbClr val="7030A0"/>
                </a:solidFill>
              </a:rPr>
              <a:t> </a:t>
            </a:r>
            <a:r>
              <a:rPr lang="en-US" sz="8000" dirty="0">
                <a:solidFill>
                  <a:srgbClr val="7030A0"/>
                </a:solidFill>
              </a:rPr>
              <a:t>install -g create-react-app</a:t>
            </a:r>
          </a:p>
          <a:p>
            <a:r>
              <a:rPr lang="en-US" sz="8000" dirty="0">
                <a:solidFill>
                  <a:srgbClr val="7030A0"/>
                </a:solidFill>
              </a:rPr>
              <a:t>Then </a:t>
            </a:r>
            <a:r>
              <a:rPr lang="en-US" sz="8000" dirty="0" smtClean="0">
                <a:solidFill>
                  <a:srgbClr val="7030A0"/>
                </a:solidFill>
              </a:rPr>
              <a:t>we </a:t>
            </a:r>
            <a:r>
              <a:rPr lang="en-US" sz="8000" dirty="0">
                <a:solidFill>
                  <a:srgbClr val="7030A0"/>
                </a:solidFill>
              </a:rPr>
              <a:t>are able to create a React application, let's create one called </a:t>
            </a:r>
            <a:r>
              <a:rPr lang="en-US" sz="8000" dirty="0" err="1">
                <a:solidFill>
                  <a:srgbClr val="7030A0"/>
                </a:solidFill>
              </a:rPr>
              <a:t>myfirstreact</a:t>
            </a:r>
            <a:r>
              <a:rPr lang="en-US" sz="8000" dirty="0">
                <a:solidFill>
                  <a:srgbClr val="7030A0"/>
                </a:solidFill>
              </a:rPr>
              <a:t>.</a:t>
            </a:r>
          </a:p>
          <a:p>
            <a:r>
              <a:rPr lang="en-US" sz="8000" dirty="0">
                <a:solidFill>
                  <a:srgbClr val="7030A0"/>
                </a:solidFill>
              </a:rPr>
              <a:t>Run this command to create a React application named </a:t>
            </a:r>
            <a:r>
              <a:rPr lang="en-US" sz="8000" dirty="0" err="1">
                <a:solidFill>
                  <a:srgbClr val="7030A0"/>
                </a:solidFill>
              </a:rPr>
              <a:t>myfirstreact</a:t>
            </a:r>
            <a:r>
              <a:rPr lang="en-US" sz="8000" dirty="0">
                <a:solidFill>
                  <a:srgbClr val="7030A0"/>
                </a:solidFill>
              </a:rPr>
              <a:t>:</a:t>
            </a:r>
          </a:p>
          <a:p>
            <a:r>
              <a:rPr lang="en-US" sz="8000" dirty="0">
                <a:solidFill>
                  <a:srgbClr val="7030A0"/>
                </a:solidFill>
              </a:rPr>
              <a:t>C:\</a:t>
            </a:r>
            <a:r>
              <a:rPr lang="en-US" sz="8000" dirty="0" smtClean="0">
                <a:solidFill>
                  <a:srgbClr val="7030A0"/>
                </a:solidFill>
              </a:rPr>
              <a:t>Users\</a:t>
            </a:r>
            <a:r>
              <a:rPr lang="en-US" sz="8000" i="1" dirty="0" smtClean="0">
                <a:solidFill>
                  <a:srgbClr val="7030A0"/>
                </a:solidFill>
              </a:rPr>
              <a:t>Our </a:t>
            </a:r>
            <a:r>
              <a:rPr lang="en-US" sz="8000" i="1" dirty="0">
                <a:solidFill>
                  <a:srgbClr val="7030A0"/>
                </a:solidFill>
              </a:rPr>
              <a:t>Name</a:t>
            </a:r>
            <a:r>
              <a:rPr lang="en-US" sz="8000" dirty="0">
                <a:solidFill>
                  <a:srgbClr val="7030A0"/>
                </a:solidFill>
              </a:rPr>
              <a:t>&gt;</a:t>
            </a:r>
            <a:r>
              <a:rPr lang="en-US" sz="8000" dirty="0" err="1">
                <a:solidFill>
                  <a:srgbClr val="7030A0"/>
                </a:solidFill>
              </a:rPr>
              <a:t>npx</a:t>
            </a:r>
            <a:r>
              <a:rPr lang="en-US" sz="8000" dirty="0">
                <a:solidFill>
                  <a:srgbClr val="7030A0"/>
                </a:solidFill>
              </a:rPr>
              <a:t> create-react-app </a:t>
            </a:r>
            <a:r>
              <a:rPr lang="en-US" sz="8000" dirty="0" err="1">
                <a:solidFill>
                  <a:srgbClr val="7030A0"/>
                </a:solidFill>
              </a:rPr>
              <a:t>myfirstreact</a:t>
            </a:r>
            <a:endParaRPr lang="en-US" sz="8000" dirty="0">
              <a:solidFill>
                <a:srgbClr val="7030A0"/>
              </a:solidFill>
            </a:endParaRPr>
          </a:p>
          <a:p>
            <a:r>
              <a:rPr lang="en-US" sz="8000" dirty="0">
                <a:solidFill>
                  <a:srgbClr val="7030A0"/>
                </a:solidFill>
              </a:rPr>
              <a:t>The create-react-app will set up everything </a:t>
            </a:r>
            <a:r>
              <a:rPr lang="en-US" sz="8000" dirty="0" smtClean="0">
                <a:solidFill>
                  <a:srgbClr val="7030A0"/>
                </a:solidFill>
              </a:rPr>
              <a:t>we </a:t>
            </a:r>
            <a:r>
              <a:rPr lang="en-US" sz="8000" dirty="0">
                <a:solidFill>
                  <a:srgbClr val="7030A0"/>
                </a:solidFill>
              </a:rPr>
              <a:t>need to run a React application</a:t>
            </a:r>
            <a:r>
              <a:rPr lang="en-US" sz="8000" dirty="0" smtClean="0">
                <a:solidFill>
                  <a:srgbClr val="7030A0"/>
                </a:solidFill>
              </a:rPr>
              <a:t>.</a:t>
            </a:r>
          </a:p>
          <a:p>
            <a:endParaRPr lang="en-US" dirty="0">
              <a:solidFill>
                <a:srgbClr val="7030A0"/>
              </a:solidFill>
            </a:endParaRPr>
          </a:p>
          <a:p>
            <a:r>
              <a:rPr lang="en-US" sz="6700" dirty="0" smtClean="0">
                <a:solidFill>
                  <a:srgbClr val="FFC000"/>
                </a:solidFill>
              </a:rPr>
              <a:t>                                   </a:t>
            </a:r>
            <a:r>
              <a:rPr lang="en-US" sz="12800" dirty="0" smtClean="0">
                <a:solidFill>
                  <a:srgbClr val="FFC000"/>
                </a:solidFill>
              </a:rPr>
              <a:t>Run </a:t>
            </a:r>
            <a:r>
              <a:rPr lang="en-US" sz="12800" dirty="0">
                <a:solidFill>
                  <a:srgbClr val="FFC000"/>
                </a:solidFill>
              </a:rPr>
              <a:t>the React </a:t>
            </a:r>
            <a:r>
              <a:rPr lang="en-US" sz="12800" dirty="0" smtClean="0">
                <a:solidFill>
                  <a:srgbClr val="FFC000"/>
                </a:solidFill>
              </a:rPr>
              <a:t>Application</a:t>
            </a:r>
          </a:p>
          <a:p>
            <a:endParaRPr lang="en-US" sz="5000" dirty="0">
              <a:solidFill>
                <a:srgbClr val="FFC000"/>
              </a:solidFill>
            </a:endParaRPr>
          </a:p>
          <a:p>
            <a:r>
              <a:rPr lang="en-US" sz="8000" dirty="0">
                <a:solidFill>
                  <a:srgbClr val="7030A0"/>
                </a:solidFill>
              </a:rPr>
              <a:t>Now </a:t>
            </a:r>
            <a:r>
              <a:rPr lang="en-US" sz="8000" dirty="0" smtClean="0">
                <a:solidFill>
                  <a:srgbClr val="7030A0"/>
                </a:solidFill>
              </a:rPr>
              <a:t>we </a:t>
            </a:r>
            <a:r>
              <a:rPr lang="en-US" sz="8000" dirty="0">
                <a:solidFill>
                  <a:srgbClr val="7030A0"/>
                </a:solidFill>
              </a:rPr>
              <a:t>are ready to run your first </a:t>
            </a:r>
            <a:r>
              <a:rPr lang="en-US" sz="8000" i="1" dirty="0">
                <a:solidFill>
                  <a:srgbClr val="7030A0"/>
                </a:solidFill>
              </a:rPr>
              <a:t>real</a:t>
            </a:r>
            <a:r>
              <a:rPr lang="en-US" sz="8000" dirty="0">
                <a:solidFill>
                  <a:srgbClr val="7030A0"/>
                </a:solidFill>
              </a:rPr>
              <a:t> React application!</a:t>
            </a:r>
          </a:p>
          <a:p>
            <a:r>
              <a:rPr lang="en-US" sz="8000" dirty="0">
                <a:solidFill>
                  <a:srgbClr val="7030A0"/>
                </a:solidFill>
              </a:rPr>
              <a:t>Run this command to move to the </a:t>
            </a:r>
            <a:r>
              <a:rPr lang="en-US" sz="8000" dirty="0" err="1">
                <a:solidFill>
                  <a:srgbClr val="7030A0"/>
                </a:solidFill>
              </a:rPr>
              <a:t>myfirstreact</a:t>
            </a:r>
            <a:r>
              <a:rPr lang="en-US" sz="8000" dirty="0">
                <a:solidFill>
                  <a:srgbClr val="7030A0"/>
                </a:solidFill>
              </a:rPr>
              <a:t> directory:</a:t>
            </a:r>
          </a:p>
          <a:p>
            <a:r>
              <a:rPr lang="en-US" sz="8000" dirty="0">
                <a:solidFill>
                  <a:srgbClr val="7030A0"/>
                </a:solidFill>
              </a:rPr>
              <a:t>C:\</a:t>
            </a:r>
            <a:r>
              <a:rPr lang="en-US" sz="8000" dirty="0" smtClean="0">
                <a:solidFill>
                  <a:srgbClr val="7030A0"/>
                </a:solidFill>
              </a:rPr>
              <a:t>Users\</a:t>
            </a:r>
            <a:r>
              <a:rPr lang="en-US" sz="8000" i="1" dirty="0" smtClean="0">
                <a:solidFill>
                  <a:srgbClr val="7030A0"/>
                </a:solidFill>
              </a:rPr>
              <a:t>Our </a:t>
            </a:r>
            <a:r>
              <a:rPr lang="en-US" sz="8000" i="1" dirty="0">
                <a:solidFill>
                  <a:srgbClr val="7030A0"/>
                </a:solidFill>
              </a:rPr>
              <a:t>Name</a:t>
            </a:r>
            <a:r>
              <a:rPr lang="en-US" sz="8000" dirty="0">
                <a:solidFill>
                  <a:srgbClr val="7030A0"/>
                </a:solidFill>
              </a:rPr>
              <a:t>&gt;</a:t>
            </a:r>
            <a:r>
              <a:rPr lang="en-US" sz="8000" dirty="0" err="1">
                <a:solidFill>
                  <a:srgbClr val="7030A0"/>
                </a:solidFill>
              </a:rPr>
              <a:t>cd</a:t>
            </a:r>
            <a:r>
              <a:rPr lang="en-US" sz="8000" dirty="0">
                <a:solidFill>
                  <a:srgbClr val="7030A0"/>
                </a:solidFill>
              </a:rPr>
              <a:t> </a:t>
            </a:r>
            <a:r>
              <a:rPr lang="en-US" sz="8000" dirty="0" err="1">
                <a:solidFill>
                  <a:srgbClr val="7030A0"/>
                </a:solidFill>
              </a:rPr>
              <a:t>myfirstreact</a:t>
            </a:r>
            <a:endParaRPr lang="en-US" sz="8000" dirty="0">
              <a:solidFill>
                <a:srgbClr val="7030A0"/>
              </a:solidFill>
            </a:endParaRPr>
          </a:p>
          <a:p>
            <a:r>
              <a:rPr lang="en-US" sz="8000" dirty="0">
                <a:solidFill>
                  <a:srgbClr val="7030A0"/>
                </a:solidFill>
              </a:rPr>
              <a:t>Run this command to run the React application </a:t>
            </a:r>
            <a:r>
              <a:rPr lang="en-US" sz="8000" dirty="0" err="1">
                <a:solidFill>
                  <a:srgbClr val="7030A0"/>
                </a:solidFill>
              </a:rPr>
              <a:t>myfirstreact</a:t>
            </a:r>
            <a:r>
              <a:rPr lang="en-US" sz="8000" dirty="0">
                <a:solidFill>
                  <a:srgbClr val="7030A0"/>
                </a:solidFill>
              </a:rPr>
              <a:t>:</a:t>
            </a:r>
          </a:p>
          <a:p>
            <a:r>
              <a:rPr lang="en-US" sz="8000" dirty="0">
                <a:solidFill>
                  <a:srgbClr val="7030A0"/>
                </a:solidFill>
              </a:rPr>
              <a:t>C:\Users\</a:t>
            </a:r>
            <a:r>
              <a:rPr lang="en-US" sz="8000" i="1" dirty="0">
                <a:solidFill>
                  <a:srgbClr val="7030A0"/>
                </a:solidFill>
              </a:rPr>
              <a:t>Your Name</a:t>
            </a:r>
            <a:r>
              <a:rPr lang="en-US" sz="8000" dirty="0">
                <a:solidFill>
                  <a:srgbClr val="7030A0"/>
                </a:solidFill>
              </a:rPr>
              <a:t>\</a:t>
            </a:r>
            <a:r>
              <a:rPr lang="en-US" sz="8000" dirty="0" err="1">
                <a:solidFill>
                  <a:srgbClr val="7030A0"/>
                </a:solidFill>
              </a:rPr>
              <a:t>myfirstreact</a:t>
            </a:r>
            <a:r>
              <a:rPr lang="en-US" sz="8000" dirty="0">
                <a:solidFill>
                  <a:srgbClr val="7030A0"/>
                </a:solidFill>
              </a:rPr>
              <a:t>&gt;</a:t>
            </a:r>
            <a:r>
              <a:rPr lang="en-US" sz="8000" dirty="0" err="1">
                <a:solidFill>
                  <a:srgbClr val="7030A0"/>
                </a:solidFill>
              </a:rPr>
              <a:t>npm</a:t>
            </a:r>
            <a:r>
              <a:rPr lang="en-US" sz="8000" dirty="0">
                <a:solidFill>
                  <a:srgbClr val="7030A0"/>
                </a:solidFill>
              </a:rPr>
              <a:t> start</a:t>
            </a:r>
          </a:p>
          <a:p>
            <a:r>
              <a:rPr lang="en-US" sz="8000" dirty="0">
                <a:solidFill>
                  <a:srgbClr val="7030A0"/>
                </a:solidFill>
              </a:rPr>
              <a:t>A new browser window will pop up with your newly created React App! If not, open your browser and type localhost:3000 in the address bar.</a:t>
            </a:r>
          </a:p>
          <a:p>
            <a:endParaRPr lang="en-US" sz="5000" dirty="0">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C000"/>
                </a:solidFill>
              </a:rPr>
              <a:t>React Render HTML</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p:txBody>
          <a:bodyPr>
            <a:normAutofit/>
          </a:bodyPr>
          <a:lstStyle/>
          <a:p>
            <a:r>
              <a:rPr lang="en-US" sz="2000" dirty="0">
                <a:solidFill>
                  <a:srgbClr val="002060"/>
                </a:solidFill>
              </a:rPr>
              <a:t>The Render Function</a:t>
            </a:r>
          </a:p>
          <a:p>
            <a:r>
              <a:rPr lang="en-US" sz="2000" dirty="0">
                <a:solidFill>
                  <a:srgbClr val="002060"/>
                </a:solidFill>
              </a:rPr>
              <a:t>The </a:t>
            </a:r>
            <a:r>
              <a:rPr lang="en-US" sz="2000" dirty="0" err="1">
                <a:solidFill>
                  <a:srgbClr val="002060"/>
                </a:solidFill>
              </a:rPr>
              <a:t>ReactDOM.render</a:t>
            </a:r>
            <a:r>
              <a:rPr lang="en-US" sz="2000" dirty="0">
                <a:solidFill>
                  <a:srgbClr val="002060"/>
                </a:solidFill>
              </a:rPr>
              <a:t>() function takes two arguments, HTML code and an HTML element.</a:t>
            </a:r>
          </a:p>
          <a:p>
            <a:r>
              <a:rPr lang="en-US" sz="2000" dirty="0">
                <a:solidFill>
                  <a:srgbClr val="002060"/>
                </a:solidFill>
              </a:rPr>
              <a:t>The purpose of the function is to display the specified HTML code inside the specified HTML element.</a:t>
            </a:r>
          </a:p>
          <a:p>
            <a:r>
              <a:rPr lang="en-US" sz="2000" dirty="0" smtClean="0">
                <a:solidFill>
                  <a:srgbClr val="002060"/>
                </a:solidFill>
              </a:rPr>
              <a:t>  </a:t>
            </a:r>
          </a:p>
          <a:p>
            <a:endParaRPr lang="en-US" sz="2000" dirty="0">
              <a:solidFill>
                <a:srgbClr val="002060"/>
              </a:solidFill>
            </a:endParaRPr>
          </a:p>
          <a:p>
            <a:r>
              <a:rPr lang="en-US" sz="2000" dirty="0" smtClean="0">
                <a:solidFill>
                  <a:srgbClr val="002060"/>
                </a:solidFill>
              </a:rPr>
              <a:t> </a:t>
            </a:r>
            <a:r>
              <a:rPr lang="en-US" sz="2000" dirty="0" err="1" smtClean="0">
                <a:solidFill>
                  <a:srgbClr val="002060"/>
                </a:solidFill>
              </a:rPr>
              <a:t>ReactDOM</a:t>
            </a:r>
            <a:r>
              <a:rPr lang="en-US" sz="2000" dirty="0" err="1">
                <a:solidFill>
                  <a:srgbClr val="002060"/>
                </a:solidFill>
              </a:rPr>
              <a:t>.render</a:t>
            </a:r>
            <a:r>
              <a:rPr lang="en-US" sz="2000" dirty="0">
                <a:solidFill>
                  <a:srgbClr val="002060"/>
                </a:solidFill>
              </a:rPr>
              <a:t>(&lt;p&gt;</a:t>
            </a:r>
            <a:r>
              <a:rPr lang="en-US" sz="2000" dirty="0" smtClean="0">
                <a:solidFill>
                  <a:srgbClr val="002060"/>
                </a:solidFill>
              </a:rPr>
              <a:t>Hello</a:t>
            </a:r>
            <a:r>
              <a:rPr lang="en-US" sz="2000" dirty="0">
                <a:solidFill>
                  <a:srgbClr val="002060"/>
                </a:solidFill>
              </a:rPr>
              <a:t>&lt;/p&gt;,</a:t>
            </a:r>
            <a:r>
              <a:rPr lang="en-US" sz="2000" dirty="0" smtClean="0">
                <a:solidFill>
                  <a:srgbClr val="002060"/>
                </a:solidFill>
              </a:rPr>
              <a:t> </a:t>
            </a:r>
            <a:r>
              <a:rPr lang="en-US" sz="2000" dirty="0" err="1" smtClean="0">
                <a:solidFill>
                  <a:srgbClr val="002060"/>
                </a:solidFill>
              </a:rPr>
              <a:t>document</a:t>
            </a:r>
            <a:r>
              <a:rPr lang="en-US" sz="2000" dirty="0" err="1">
                <a:solidFill>
                  <a:srgbClr val="002060"/>
                </a:solidFill>
              </a:rPr>
              <a:t>.getElementById</a:t>
            </a:r>
            <a:r>
              <a:rPr lang="en-US" sz="2000" dirty="0">
                <a:solidFill>
                  <a:srgbClr val="002060"/>
                </a:solidFill>
              </a:rPr>
              <a:t>('root'));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hlinkClick r:id="rId2"/>
              </a:rPr>
              <a:t>❯</a:t>
            </a:r>
            <a:r>
              <a:rPr lang="en-US" sz="4000" dirty="0"/>
              <a:t/>
            </a:r>
            <a:br>
              <a:rPr lang="en-US" sz="4000" dirty="0"/>
            </a:br>
            <a:r>
              <a:rPr lang="en-US" sz="4000" dirty="0" smtClean="0">
                <a:solidFill>
                  <a:srgbClr val="FFC000"/>
                </a:solidFill>
              </a:rPr>
              <a:t>React Components</a:t>
            </a:r>
            <a:br>
              <a:rPr lang="en-US" sz="4000" dirty="0" smtClean="0">
                <a:solidFill>
                  <a:srgbClr val="FFC000"/>
                </a:solidFill>
              </a:rPr>
            </a:br>
            <a:r>
              <a:rPr lang="en-US" sz="4000" dirty="0" smtClean="0"/>
              <a:t/>
            </a:r>
            <a:br>
              <a:rPr lang="en-US" sz="4000" dirty="0" smtClean="0"/>
            </a:br>
            <a:endParaRPr lang="en-US" sz="4000" dirty="0"/>
          </a:p>
        </p:txBody>
      </p:sp>
      <p:sp>
        <p:nvSpPr>
          <p:cNvPr id="3" name="Content Placeholder 2"/>
          <p:cNvSpPr>
            <a:spLocks noGrp="1"/>
          </p:cNvSpPr>
          <p:nvPr>
            <p:ph idx="1"/>
          </p:nvPr>
        </p:nvSpPr>
        <p:spPr/>
        <p:txBody>
          <a:bodyPr>
            <a:normAutofit/>
          </a:bodyPr>
          <a:lstStyle/>
          <a:p>
            <a:r>
              <a:rPr lang="en-US" sz="2000" dirty="0">
                <a:solidFill>
                  <a:srgbClr val="002060"/>
                </a:solidFill>
              </a:rPr>
              <a:t>Components are independent and reusable bits of code. They serve the same purpose as JavaScript functions, but work in isolation and returns HTML via a render function.</a:t>
            </a:r>
          </a:p>
          <a:p>
            <a:r>
              <a:rPr lang="en-US" sz="2000" dirty="0">
                <a:solidFill>
                  <a:srgbClr val="002060"/>
                </a:solidFill>
              </a:rPr>
              <a:t>Components come in two types, Class components and Function components, in this tutorial we will concentrate on Class components.</a:t>
            </a:r>
          </a:p>
          <a:p>
            <a:r>
              <a:rPr lang="en-US" sz="2800" dirty="0" smtClean="0">
                <a:solidFill>
                  <a:srgbClr val="FFC000"/>
                </a:solidFill>
              </a:rPr>
              <a:t>                       Functional </a:t>
            </a:r>
            <a:r>
              <a:rPr lang="en-US" sz="2800" dirty="0">
                <a:solidFill>
                  <a:srgbClr val="FFC000"/>
                </a:solidFill>
              </a:rPr>
              <a:t>Components</a:t>
            </a:r>
          </a:p>
          <a:p>
            <a:r>
              <a:rPr lang="en-US" sz="2000" dirty="0">
                <a:solidFill>
                  <a:srgbClr val="002060"/>
                </a:solidFill>
              </a:rPr>
              <a:t>In React, function components are a way to write components that only contain a render method and don't have their own state. They are simply JavaScript functions that may or may not receive data as parameters. We can create a function that takes props(properties) as input and returns what should be rendered. A valid functional component can be shown in the below 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400" b="1" dirty="0"/>
              <a:t>import</a:t>
            </a:r>
            <a:r>
              <a:rPr lang="en-US" sz="1400" dirty="0"/>
              <a:t> React, { Component } from 'react';  </a:t>
            </a:r>
          </a:p>
          <a:p>
            <a:r>
              <a:rPr lang="en-US" sz="1400" b="1" dirty="0"/>
              <a:t>class</a:t>
            </a:r>
            <a:r>
              <a:rPr lang="en-US" sz="1400" dirty="0"/>
              <a:t> App </a:t>
            </a:r>
            <a:r>
              <a:rPr lang="en-US" sz="1400" b="1" dirty="0"/>
              <a:t>extends</a:t>
            </a:r>
            <a:r>
              <a:rPr lang="en-US" sz="1400" dirty="0"/>
              <a:t> </a:t>
            </a:r>
            <a:r>
              <a:rPr lang="en-US" sz="1400" dirty="0" err="1"/>
              <a:t>React.Component</a:t>
            </a:r>
            <a:r>
              <a:rPr lang="en-US" sz="1400" dirty="0"/>
              <a:t> {  </a:t>
            </a:r>
          </a:p>
          <a:p>
            <a:r>
              <a:rPr lang="en-US" sz="1400" dirty="0"/>
              <a:t>   render() {  </a:t>
            </a:r>
          </a:p>
          <a:p>
            <a:r>
              <a:rPr lang="en-US" sz="1400" dirty="0"/>
              <a:t>      </a:t>
            </a:r>
            <a:r>
              <a:rPr lang="en-US" sz="1400" b="1" dirty="0"/>
              <a:t>return</a:t>
            </a:r>
            <a:r>
              <a:rPr lang="en-US" sz="1400" dirty="0"/>
              <a:t> (  </a:t>
            </a:r>
          </a:p>
          <a:p>
            <a:r>
              <a:rPr lang="en-US" sz="1400" dirty="0"/>
              <a:t>         &lt;div&gt;  </a:t>
            </a:r>
          </a:p>
          <a:p>
            <a:r>
              <a:rPr lang="en-US" sz="1400" dirty="0"/>
              <a:t>            &lt;First/&gt;  </a:t>
            </a:r>
          </a:p>
          <a:p>
            <a:r>
              <a:rPr lang="en-US" sz="1400" dirty="0"/>
              <a:t>            &lt;Second/&gt;  </a:t>
            </a:r>
          </a:p>
          <a:p>
            <a:r>
              <a:rPr lang="en-US" sz="1400" dirty="0"/>
              <a:t>         &lt;/div&gt;  </a:t>
            </a:r>
          </a:p>
          <a:p>
            <a:r>
              <a:rPr lang="en-US" sz="1400" dirty="0"/>
              <a:t>      );  </a:t>
            </a:r>
          </a:p>
          <a:p>
            <a:r>
              <a:rPr lang="en-US" sz="1400" dirty="0"/>
              <a:t>   }  </a:t>
            </a:r>
          </a:p>
          <a:p>
            <a:r>
              <a:rPr lang="en-US" sz="1400" dirty="0"/>
              <a:t>}  </a:t>
            </a:r>
          </a:p>
          <a:p>
            <a:r>
              <a:rPr lang="en-US" sz="1400" b="1" dirty="0"/>
              <a:t>class</a:t>
            </a:r>
            <a:r>
              <a:rPr lang="en-US" sz="1400" dirty="0"/>
              <a:t> First </a:t>
            </a:r>
            <a:r>
              <a:rPr lang="en-US" sz="1400" b="1" dirty="0"/>
              <a:t>extends</a:t>
            </a:r>
            <a:r>
              <a:rPr lang="en-US" sz="1400" dirty="0"/>
              <a:t> </a:t>
            </a:r>
            <a:r>
              <a:rPr lang="en-US" sz="1400" dirty="0" err="1"/>
              <a:t>React.Component</a:t>
            </a:r>
            <a:r>
              <a:rPr lang="en-US" sz="1400" dirty="0"/>
              <a:t> {  </a:t>
            </a:r>
          </a:p>
          <a:p>
            <a:r>
              <a:rPr lang="en-US" sz="1400" dirty="0"/>
              <a:t>   render() {  </a:t>
            </a:r>
          </a:p>
          <a:p>
            <a:r>
              <a:rPr lang="en-US" sz="1400" dirty="0"/>
              <a:t>      </a:t>
            </a:r>
            <a:r>
              <a:rPr lang="en-US" sz="1400" b="1" dirty="0"/>
              <a:t>return</a:t>
            </a:r>
            <a:r>
              <a:rPr lang="en-US" sz="1400" dirty="0"/>
              <a:t> (  </a:t>
            </a:r>
          </a:p>
          <a:p>
            <a:r>
              <a:rPr lang="en-US" sz="1400" dirty="0"/>
              <a:t>         &lt;div&gt;  </a:t>
            </a:r>
          </a:p>
          <a:p>
            <a:r>
              <a:rPr lang="en-US" sz="1400" dirty="0"/>
              <a:t>            &lt;h1&gt;</a:t>
            </a:r>
            <a:r>
              <a:rPr lang="en-US" sz="1400" dirty="0" err="1"/>
              <a:t>JavaTpoint</a:t>
            </a:r>
            <a:r>
              <a:rPr lang="en-US" sz="1400" dirty="0"/>
              <a:t>&lt;/h1&gt;  </a:t>
            </a:r>
          </a:p>
          <a:p>
            <a:r>
              <a:rPr lang="en-US" sz="1400" dirty="0"/>
              <a:t>         &lt;/div&gt;  </a:t>
            </a:r>
          </a:p>
          <a:p>
            <a:r>
              <a:rPr lang="en-US" sz="1400" dirty="0"/>
              <a:t>      );  </a:t>
            </a:r>
          </a:p>
          <a:p>
            <a:r>
              <a:rPr lang="en-US" sz="1400" dirty="0"/>
              <a:t>   }  </a:t>
            </a:r>
          </a:p>
          <a:p>
            <a:r>
              <a:rPr lang="en-US" sz="1400" dirty="0"/>
              <a:t>}  </a:t>
            </a:r>
          </a:p>
          <a:p>
            <a:r>
              <a:rPr lang="en-US" sz="1400" b="1" dirty="0"/>
              <a:t>class</a:t>
            </a:r>
            <a:r>
              <a:rPr lang="en-US" sz="1400" dirty="0"/>
              <a:t> Second </a:t>
            </a:r>
            <a:r>
              <a:rPr lang="en-US" sz="1400" b="1" dirty="0"/>
              <a:t>extends</a:t>
            </a:r>
            <a:r>
              <a:rPr lang="en-US" sz="1400" dirty="0"/>
              <a:t> </a:t>
            </a:r>
            <a:r>
              <a:rPr lang="en-US" sz="1400" dirty="0" err="1"/>
              <a:t>React.Component</a:t>
            </a:r>
            <a:r>
              <a:rPr lang="en-US" sz="1400" dirty="0"/>
              <a:t> {  </a:t>
            </a:r>
          </a:p>
          <a:p>
            <a:r>
              <a:rPr lang="en-US" sz="1400" dirty="0"/>
              <a:t>   render() {  </a:t>
            </a:r>
          </a:p>
          <a:p>
            <a:r>
              <a:rPr lang="en-US" sz="1400" dirty="0"/>
              <a:t>      </a:t>
            </a:r>
            <a:r>
              <a:rPr lang="en-US" sz="1400" b="1" dirty="0"/>
              <a:t>return</a:t>
            </a:r>
            <a:r>
              <a:rPr lang="en-US" sz="1400" dirty="0"/>
              <a:t> (  </a:t>
            </a:r>
          </a:p>
          <a:p>
            <a:r>
              <a:rPr lang="en-US" sz="1400" dirty="0"/>
              <a:t>         &lt;div&gt;  </a:t>
            </a:r>
          </a:p>
          <a:p>
            <a:r>
              <a:rPr lang="en-US" sz="1400" dirty="0"/>
              <a:t>            &lt;h2&gt;www.javatpoint.com&lt;/h2&gt;  </a:t>
            </a:r>
          </a:p>
          <a:p>
            <a:r>
              <a:rPr lang="en-US" sz="1400" dirty="0"/>
              <a:t>            &lt;p&gt;This websites contains the great CS tutorial.&lt;/p&gt;  </a:t>
            </a:r>
          </a:p>
          <a:p>
            <a:r>
              <a:rPr lang="en-US" sz="1400" dirty="0"/>
              <a:t>         &lt;/div&gt;  </a:t>
            </a:r>
          </a:p>
          <a:p>
            <a:r>
              <a:rPr lang="en-US" sz="1400" dirty="0"/>
              <a:t>      );  </a:t>
            </a:r>
          </a:p>
          <a:p>
            <a:r>
              <a:rPr lang="en-US" sz="1400" dirty="0"/>
              <a:t>   }  </a:t>
            </a:r>
          </a:p>
          <a:p>
            <a:r>
              <a:rPr lang="en-US" sz="1400" dirty="0"/>
              <a:t>}  </a:t>
            </a:r>
          </a:p>
          <a:p>
            <a:r>
              <a:rPr lang="en-US" sz="1400" dirty="0"/>
              <a:t>export </a:t>
            </a:r>
            <a:r>
              <a:rPr lang="en-US" sz="1400" b="1" dirty="0"/>
              <a:t>default</a:t>
            </a:r>
            <a:r>
              <a:rPr lang="en-US" sz="1400" dirty="0"/>
              <a:t> App;  </a:t>
            </a:r>
          </a:p>
          <a:p>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React Components</a:t>
            </a:r>
          </a:p>
        </p:txBody>
      </p:sp>
      <p:sp>
        <p:nvSpPr>
          <p:cNvPr id="3" name="Content Placeholder 2"/>
          <p:cNvSpPr>
            <a:spLocks noGrp="1"/>
          </p:cNvSpPr>
          <p:nvPr>
            <p:ph idx="1"/>
          </p:nvPr>
        </p:nvSpPr>
        <p:spPr/>
        <p:txBody>
          <a:bodyPr>
            <a:normAutofit/>
          </a:bodyPr>
          <a:lstStyle/>
          <a:p>
            <a:r>
              <a:rPr lang="en-US" dirty="0" smtClean="0"/>
              <a:t>                         </a:t>
            </a:r>
            <a:r>
              <a:rPr lang="en-US" dirty="0" smtClean="0">
                <a:solidFill>
                  <a:srgbClr val="FFC000"/>
                </a:solidFill>
              </a:rPr>
              <a:t>Class </a:t>
            </a:r>
            <a:r>
              <a:rPr lang="en-US" dirty="0">
                <a:solidFill>
                  <a:srgbClr val="FFC000"/>
                </a:solidFill>
              </a:rPr>
              <a:t>Components</a:t>
            </a:r>
          </a:p>
          <a:p>
            <a:r>
              <a:rPr lang="en-US" sz="2000" dirty="0"/>
              <a:t>Class components are more complex than functional components. It requires you to extend from React. Component and create a render function which returns a React element. You can pass data from one class to other class components. You can create a class by defining a class that extends Component and has a render function. Valid class component is shown in the below example.</a:t>
            </a:r>
            <a:endParaRPr lang="en-US" sz="2000" dirty="0">
              <a:solidFill>
                <a:srgbClr val="FFC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solidFill>
                  <a:srgbClr val="FFC000"/>
                </a:solidFill>
              </a:rPr>
              <a:t>React Components</a:t>
            </a:r>
            <a:br>
              <a:rPr lang="en-US" dirty="0">
                <a:solidFill>
                  <a:srgbClr val="FFC000"/>
                </a:solidFill>
              </a:rPr>
            </a:br>
            <a:r>
              <a:rPr lang="en-US" dirty="0"/>
              <a:t/>
            </a:r>
            <a:br>
              <a:rPr lang="en-US" dirty="0"/>
            </a:br>
            <a:endParaRPr lang="en-US" dirty="0"/>
          </a:p>
        </p:txBody>
      </p:sp>
      <p:sp>
        <p:nvSpPr>
          <p:cNvPr id="3" name="Content Placeholder 2"/>
          <p:cNvSpPr>
            <a:spLocks noGrp="1"/>
          </p:cNvSpPr>
          <p:nvPr>
            <p:ph idx="1"/>
          </p:nvPr>
        </p:nvSpPr>
        <p:spPr/>
        <p:txBody>
          <a:bodyPr>
            <a:normAutofit fontScale="25000" lnSpcReduction="20000"/>
          </a:bodyPr>
          <a:lstStyle/>
          <a:p>
            <a:r>
              <a:rPr lang="en-US" sz="4800" b="1" dirty="0"/>
              <a:t>import</a:t>
            </a:r>
            <a:r>
              <a:rPr lang="en-US" sz="4800" dirty="0"/>
              <a:t> React, { Component } from 'react';  </a:t>
            </a:r>
          </a:p>
          <a:p>
            <a:r>
              <a:rPr lang="en-US" sz="4800" b="1" dirty="0"/>
              <a:t>class</a:t>
            </a:r>
            <a:r>
              <a:rPr lang="en-US" sz="4800" dirty="0"/>
              <a:t> App </a:t>
            </a:r>
            <a:r>
              <a:rPr lang="en-US" sz="4800" b="1" dirty="0"/>
              <a:t>extends</a:t>
            </a:r>
            <a:r>
              <a:rPr lang="en-US" sz="4800" dirty="0"/>
              <a:t> </a:t>
            </a:r>
            <a:r>
              <a:rPr lang="en-US" sz="4800" dirty="0" err="1"/>
              <a:t>React.Component</a:t>
            </a:r>
            <a:r>
              <a:rPr lang="en-US" sz="4800" dirty="0"/>
              <a:t> {  </a:t>
            </a:r>
          </a:p>
          <a:p>
            <a:r>
              <a:rPr lang="en-US" sz="4800" dirty="0"/>
              <a:t> constructor() {  </a:t>
            </a:r>
          </a:p>
          <a:p>
            <a:r>
              <a:rPr lang="en-US" sz="4800" dirty="0"/>
              <a:t>      </a:t>
            </a:r>
            <a:r>
              <a:rPr lang="en-US" sz="4800" b="1" dirty="0"/>
              <a:t>super</a:t>
            </a:r>
            <a:r>
              <a:rPr lang="en-US" sz="4800" dirty="0"/>
              <a:t>();  </a:t>
            </a:r>
          </a:p>
          <a:p>
            <a:r>
              <a:rPr lang="en-US" sz="4800" dirty="0"/>
              <a:t>      </a:t>
            </a:r>
            <a:r>
              <a:rPr lang="en-US" sz="4800" b="1" dirty="0" err="1"/>
              <a:t>this</a:t>
            </a:r>
            <a:r>
              <a:rPr lang="en-US" sz="4800" dirty="0" err="1"/>
              <a:t>.state</a:t>
            </a:r>
            <a:r>
              <a:rPr lang="en-US" sz="4800" dirty="0"/>
              <a:t> = {  </a:t>
            </a:r>
          </a:p>
          <a:p>
            <a:r>
              <a:rPr lang="en-US" sz="4800" dirty="0"/>
              <a:t>         data:   </a:t>
            </a:r>
          </a:p>
          <a:p>
            <a:r>
              <a:rPr lang="en-US" sz="4800" dirty="0"/>
              <a:t>         [  </a:t>
            </a:r>
          </a:p>
          <a:p>
            <a:r>
              <a:rPr lang="en-US" sz="4800" dirty="0"/>
              <a:t>            {             </a:t>
            </a:r>
          </a:p>
          <a:p>
            <a:r>
              <a:rPr lang="en-US" sz="4800" dirty="0"/>
              <a:t>               "name":"</a:t>
            </a:r>
            <a:r>
              <a:rPr lang="en-US" sz="4800" dirty="0" err="1"/>
              <a:t>Abhishek</a:t>
            </a:r>
            <a:r>
              <a:rPr lang="en-US" sz="4800" dirty="0"/>
              <a:t>"             </a:t>
            </a:r>
          </a:p>
          <a:p>
            <a:r>
              <a:rPr lang="en-US" sz="4800" dirty="0"/>
              <a:t>            },  </a:t>
            </a:r>
          </a:p>
          <a:p>
            <a:r>
              <a:rPr lang="en-US" sz="4800" dirty="0"/>
              <a:t>            {            </a:t>
            </a:r>
          </a:p>
          <a:p>
            <a:r>
              <a:rPr lang="en-US" sz="4800" dirty="0"/>
              <a:t>               "name":"</a:t>
            </a:r>
            <a:r>
              <a:rPr lang="en-US" sz="4800" dirty="0" err="1"/>
              <a:t>Saharsh</a:t>
            </a:r>
            <a:r>
              <a:rPr lang="en-US" sz="4800" dirty="0"/>
              <a:t>"             </a:t>
            </a:r>
          </a:p>
          <a:p>
            <a:r>
              <a:rPr lang="en-US" sz="4800" dirty="0"/>
              <a:t>            },  </a:t>
            </a:r>
          </a:p>
          <a:p>
            <a:r>
              <a:rPr lang="en-US" sz="4800" dirty="0"/>
              <a:t>            {    </a:t>
            </a:r>
          </a:p>
          <a:p>
            <a:r>
              <a:rPr lang="en-US" sz="4800" dirty="0"/>
              <a:t>               "name":"Ajay"          </a:t>
            </a:r>
          </a:p>
          <a:p>
            <a:r>
              <a:rPr lang="en-US" sz="4800" dirty="0"/>
              <a:t>            }  </a:t>
            </a:r>
          </a:p>
          <a:p>
            <a:r>
              <a:rPr lang="en-US" sz="4800" dirty="0"/>
              <a:t>         ]  </a:t>
            </a:r>
          </a:p>
          <a:p>
            <a:r>
              <a:rPr lang="en-US" sz="4800" dirty="0"/>
              <a:t>      }  </a:t>
            </a:r>
          </a:p>
          <a:p>
            <a:r>
              <a:rPr lang="en-US" sz="4800" dirty="0"/>
              <a:t>   }  </a:t>
            </a:r>
          </a:p>
          <a:p>
            <a:r>
              <a:rPr lang="en-US" sz="4800" dirty="0"/>
              <a:t>   render() {  </a:t>
            </a:r>
          </a:p>
          <a:p>
            <a:r>
              <a:rPr lang="en-US" sz="4800" dirty="0"/>
              <a:t>      </a:t>
            </a:r>
            <a:r>
              <a:rPr lang="en-US" sz="4800" b="1" dirty="0"/>
              <a:t>return</a:t>
            </a:r>
            <a:r>
              <a:rPr lang="en-US" sz="4800" dirty="0"/>
              <a:t> (  </a:t>
            </a:r>
          </a:p>
          <a:p>
            <a:r>
              <a:rPr lang="en-US" sz="4800" dirty="0"/>
              <a:t>         &lt;div&gt;  </a:t>
            </a:r>
          </a:p>
          <a:p>
            <a:r>
              <a:rPr lang="en-US" sz="4800" dirty="0"/>
              <a:t>            &lt;</a:t>
            </a:r>
            <a:r>
              <a:rPr lang="en-US" sz="4800" dirty="0" err="1"/>
              <a:t>StudentName</a:t>
            </a:r>
            <a:r>
              <a:rPr lang="en-US" sz="4800" dirty="0"/>
              <a:t>/&gt;  </a:t>
            </a:r>
          </a:p>
          <a:p>
            <a:r>
              <a:rPr lang="en-US" sz="4800" dirty="0"/>
              <a:t>            &lt;</a:t>
            </a:r>
            <a:r>
              <a:rPr lang="en-US" sz="4800" dirty="0" err="1"/>
              <a:t>ul</a:t>
            </a:r>
            <a:r>
              <a:rPr lang="en-US" sz="4800" dirty="0"/>
              <a:t>&gt;            </a:t>
            </a:r>
          </a:p>
          <a:p>
            <a:r>
              <a:rPr lang="en-US" sz="4800" dirty="0"/>
              <a:t>                {</a:t>
            </a:r>
            <a:r>
              <a:rPr lang="en-US" sz="4800" b="1" dirty="0" err="1"/>
              <a:t>this</a:t>
            </a:r>
            <a:r>
              <a:rPr lang="en-US" sz="4800" dirty="0" err="1"/>
              <a:t>.state.data.map</a:t>
            </a:r>
            <a:r>
              <a:rPr lang="en-US" sz="4800" dirty="0"/>
              <a:t>((item) =&gt; &lt;List data = {item} /&gt;)}           </a:t>
            </a:r>
          </a:p>
          <a:p>
            <a:r>
              <a:rPr lang="en-US" sz="4800" dirty="0"/>
              <a:t>            &lt;/</a:t>
            </a:r>
            <a:r>
              <a:rPr lang="en-US" sz="4800" dirty="0" err="1"/>
              <a:t>ul</a:t>
            </a:r>
            <a:r>
              <a:rPr lang="en-US" sz="4800" dirty="0"/>
              <a:t>&gt;  </a:t>
            </a:r>
          </a:p>
          <a:p>
            <a:r>
              <a:rPr lang="en-US" sz="4800" dirty="0"/>
              <a:t>         &lt;/div&gt;  </a:t>
            </a:r>
          </a:p>
          <a:p>
            <a:r>
              <a:rPr lang="en-US" sz="4800" dirty="0"/>
              <a:t>      );  </a:t>
            </a:r>
          </a:p>
          <a:p>
            <a:r>
              <a:rPr lang="en-US" sz="4800" dirty="0"/>
              <a:t>   }  </a:t>
            </a:r>
          </a:p>
          <a:p>
            <a:r>
              <a:rPr lang="en-US" sz="4800" dirty="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solidFill>
                  <a:srgbClr val="FFC000"/>
                </a:solidFill>
              </a:rPr>
              <a:t>React Components</a:t>
            </a:r>
            <a:br>
              <a:rPr lang="en-US" dirty="0">
                <a:solidFill>
                  <a:srgbClr val="FFC000"/>
                </a:solidFill>
              </a:rPr>
            </a:br>
            <a:endParaRPr lang="en-US" dirty="0">
              <a:solidFill>
                <a:srgbClr val="FFC000"/>
              </a:solidFill>
            </a:endParaRPr>
          </a:p>
        </p:txBody>
      </p:sp>
      <p:sp>
        <p:nvSpPr>
          <p:cNvPr id="3" name="Content Placeholder 2"/>
          <p:cNvSpPr>
            <a:spLocks noGrp="1"/>
          </p:cNvSpPr>
          <p:nvPr>
            <p:ph idx="1"/>
          </p:nvPr>
        </p:nvSpPr>
        <p:spPr/>
        <p:txBody>
          <a:bodyPr>
            <a:normAutofit fontScale="47500" lnSpcReduction="20000"/>
          </a:bodyPr>
          <a:lstStyle/>
          <a:p>
            <a:r>
              <a:rPr lang="en-US" b="1" dirty="0"/>
              <a:t>class</a:t>
            </a:r>
            <a:r>
              <a:rPr lang="en-US" dirty="0"/>
              <a:t> </a:t>
            </a:r>
            <a:r>
              <a:rPr lang="en-US" dirty="0" err="1"/>
              <a:t>StudentName</a:t>
            </a:r>
            <a:r>
              <a:rPr lang="en-US" dirty="0"/>
              <a:t> </a:t>
            </a:r>
            <a:r>
              <a:rPr lang="en-US" b="1" dirty="0"/>
              <a:t>extends</a:t>
            </a:r>
            <a:r>
              <a:rPr lang="en-US" dirty="0"/>
              <a:t> </a:t>
            </a:r>
            <a:r>
              <a:rPr lang="en-US" dirty="0" err="1"/>
              <a:t>React.Component</a:t>
            </a:r>
            <a:r>
              <a:rPr lang="en-US" dirty="0"/>
              <a:t> {  </a:t>
            </a:r>
          </a:p>
          <a:p>
            <a:r>
              <a:rPr lang="en-US" dirty="0"/>
              <a:t>   render() {  </a:t>
            </a:r>
          </a:p>
          <a:p>
            <a:r>
              <a:rPr lang="en-US" dirty="0"/>
              <a:t>      </a:t>
            </a:r>
            <a:r>
              <a:rPr lang="en-US" b="1" dirty="0"/>
              <a:t>return</a:t>
            </a:r>
            <a:r>
              <a:rPr lang="en-US" dirty="0"/>
              <a:t> (  </a:t>
            </a:r>
          </a:p>
          <a:p>
            <a:r>
              <a:rPr lang="en-US" dirty="0"/>
              <a:t>         &lt;div&gt;  </a:t>
            </a:r>
          </a:p>
          <a:p>
            <a:r>
              <a:rPr lang="en-US" dirty="0"/>
              <a:t>            &lt;h1&gt;Student Name Detail&lt;/h1&gt;  </a:t>
            </a:r>
          </a:p>
          <a:p>
            <a:r>
              <a:rPr lang="en-US" dirty="0"/>
              <a:t>         &lt;/div&gt;  </a:t>
            </a:r>
          </a:p>
          <a:p>
            <a:r>
              <a:rPr lang="en-US" dirty="0"/>
              <a:t>      );  </a:t>
            </a:r>
          </a:p>
          <a:p>
            <a:r>
              <a:rPr lang="en-US" dirty="0"/>
              <a:t>   }  </a:t>
            </a:r>
          </a:p>
          <a:p>
            <a:r>
              <a:rPr lang="en-US" dirty="0"/>
              <a:t>}  </a:t>
            </a:r>
          </a:p>
          <a:p>
            <a:r>
              <a:rPr lang="en-US" b="1" dirty="0"/>
              <a:t>class</a:t>
            </a:r>
            <a:r>
              <a:rPr lang="en-US" dirty="0"/>
              <a:t> List </a:t>
            </a:r>
            <a:r>
              <a:rPr lang="en-US" b="1" dirty="0"/>
              <a:t>extends</a:t>
            </a:r>
            <a:r>
              <a:rPr lang="en-US" dirty="0"/>
              <a:t> </a:t>
            </a:r>
            <a:r>
              <a:rPr lang="en-US" dirty="0" err="1"/>
              <a:t>React.Component</a:t>
            </a:r>
            <a:r>
              <a:rPr lang="en-US" dirty="0"/>
              <a:t> {  </a:t>
            </a:r>
          </a:p>
          <a:p>
            <a:r>
              <a:rPr lang="en-US" dirty="0"/>
              <a:t>   render() {  </a:t>
            </a:r>
          </a:p>
          <a:p>
            <a:r>
              <a:rPr lang="en-US" dirty="0"/>
              <a:t>      </a:t>
            </a:r>
            <a:r>
              <a:rPr lang="en-US" b="1" dirty="0"/>
              <a:t>return</a:t>
            </a:r>
            <a:r>
              <a:rPr lang="en-US" dirty="0"/>
              <a:t> (  </a:t>
            </a:r>
          </a:p>
          <a:p>
            <a:r>
              <a:rPr lang="en-US" dirty="0"/>
              <a:t>         &lt;</a:t>
            </a:r>
            <a:r>
              <a:rPr lang="en-US" dirty="0" err="1"/>
              <a:t>ul</a:t>
            </a:r>
            <a:r>
              <a:rPr lang="en-US" dirty="0"/>
              <a:t>&gt;            </a:t>
            </a:r>
          </a:p>
          <a:p>
            <a:r>
              <a:rPr lang="en-US" dirty="0"/>
              <a:t>            &lt;</a:t>
            </a:r>
            <a:r>
              <a:rPr lang="en-US" dirty="0" err="1"/>
              <a:t>li</a:t>
            </a:r>
            <a:r>
              <a:rPr lang="en-US" dirty="0"/>
              <a:t>&gt;{</a:t>
            </a:r>
            <a:r>
              <a:rPr lang="en-US" b="1" dirty="0"/>
              <a:t>this</a:t>
            </a:r>
            <a:r>
              <a:rPr lang="en-US" dirty="0"/>
              <a:t>.props.data.name}&lt;/</a:t>
            </a:r>
            <a:r>
              <a:rPr lang="en-US" dirty="0" err="1"/>
              <a:t>li</a:t>
            </a:r>
            <a:r>
              <a:rPr lang="en-US" dirty="0"/>
              <a:t>&gt;   </a:t>
            </a:r>
          </a:p>
          <a:p>
            <a:r>
              <a:rPr lang="en-US" dirty="0"/>
              <a:t>         &lt;/</a:t>
            </a:r>
            <a:r>
              <a:rPr lang="en-US" dirty="0" err="1"/>
              <a:t>ul</a:t>
            </a:r>
            <a:r>
              <a:rPr lang="en-US" dirty="0"/>
              <a:t>&gt;  </a:t>
            </a:r>
          </a:p>
          <a:p>
            <a:r>
              <a:rPr lang="en-US" dirty="0"/>
              <a:t>      );  </a:t>
            </a:r>
          </a:p>
          <a:p>
            <a:r>
              <a:rPr lang="en-US" dirty="0"/>
              <a:t>   }  </a:t>
            </a:r>
          </a:p>
          <a:p>
            <a:r>
              <a:rPr lang="en-US" dirty="0"/>
              <a:t>}  </a:t>
            </a:r>
          </a:p>
          <a:p>
            <a:r>
              <a:rPr lang="en-US" dirty="0"/>
              <a:t>export </a:t>
            </a:r>
            <a:r>
              <a:rPr lang="en-US" b="1" dirty="0"/>
              <a:t>default</a:t>
            </a:r>
            <a:r>
              <a:rPr lang="en-US" dirty="0"/>
              <a:t> App;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296</Words>
  <Application>Microsoft Office PowerPoint</Application>
  <PresentationFormat>On-screen Show (4:3)</PresentationFormat>
  <Paragraphs>137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React.js</vt:lpstr>
      <vt:lpstr>React Introduction </vt:lpstr>
      <vt:lpstr>Setting up a React Environment </vt:lpstr>
      <vt:lpstr>React Render HTML </vt:lpstr>
      <vt:lpstr>❯ React Components  </vt:lpstr>
      <vt:lpstr>Slide 6</vt:lpstr>
      <vt:lpstr>React Components</vt:lpstr>
      <vt:lpstr> React Components  </vt:lpstr>
      <vt:lpstr>  React Components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Nishant</dc:creator>
  <cp:lastModifiedBy>Nishant</cp:lastModifiedBy>
  <cp:revision>20</cp:revision>
  <dcterms:created xsi:type="dcterms:W3CDTF">2020-04-15T12:53:36Z</dcterms:created>
  <dcterms:modified xsi:type="dcterms:W3CDTF">2020-04-15T15:41:31Z</dcterms:modified>
</cp:coreProperties>
</file>