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68" d="100"/>
          <a:sy n="68" d="100"/>
        </p:scale>
        <p:origin x="5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E35-080C-4C35-A97E-E1448BBDB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73B07-3C9D-419F-8C55-F0A58801E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A2F02-708B-4421-A9CB-AF424BD40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CFDF-3435-44A3-8D10-C52A3DCC512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389DA-5CA2-4C5E-9B12-693FBD6C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73A94-D4BD-4E57-B556-48271082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D31-A428-426E-B935-36955F81D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5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F61B-2A7F-46A2-AEFD-65615445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66F9E-C3DF-46DE-AC6B-56B931CDB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BB9EB-72C0-4763-90D9-D29C2A5A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CFDF-3435-44A3-8D10-C52A3DCC512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3441C-6B89-482A-A779-50F201E8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BADD-5CB9-49B6-89D7-6B3D11FF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D31-A428-426E-B935-36955F81D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2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2361B2-ED3D-4950-BB50-CC60B7BD4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D5EDE-1CEB-4206-BD7E-D15AE7147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C9688-8E53-4066-9A26-6F614614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CFDF-3435-44A3-8D10-C52A3DCC512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59085-F321-4415-922F-AB7B4DD3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BD04C-DE06-4B9C-A4A5-EFE36F39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D31-A428-426E-B935-36955F81D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1B45-7C5D-481A-9147-D08F191F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899BE-EA0F-4DF3-BBF4-2756554FC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616F0-3BB9-43A7-8231-C1DD225E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CFDF-3435-44A3-8D10-C52A3DCC512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604AF-32D1-4F8E-8B51-06A4C97F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237CE-C1F3-40DD-9F09-175B874C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D31-A428-426E-B935-36955F81D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0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5237A-5233-41CC-B815-9A00D036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C76AC-5FAC-4A3F-A916-E269F1A35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C07C4-8AF0-45D4-97CD-3B7AEEC3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CFDF-3435-44A3-8D10-C52A3DCC512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22EB9-BE61-4DC5-BAB4-0F18DF0F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9DF10-D818-4242-BD13-8BDA9C9C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D31-A428-426E-B935-36955F81D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2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87EA-3DE4-4ED3-9028-0A0D055C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9E7F-FF07-4FE3-94D2-BED0402C4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7B808-736A-4D72-AFA5-00B7F8E88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1A656-FA7F-4CCA-9FA3-047A7FD5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CFDF-3435-44A3-8D10-C52A3DCC512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03B63-3159-4B37-9E3E-1D0216DB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726DB-D1E0-4D0B-9A40-D94FD073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D31-A428-426E-B935-36955F81D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6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10BA-0FFD-468C-8999-3F02657E7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EA44A-28E2-4EA7-88DD-E20F5C91A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17709-E9EF-457B-9944-87F2867A7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91D38-FC05-4F82-8993-016599B76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8B8D0F-D7FE-4C7F-9328-353987A34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753D8-3DE6-48BF-A16F-E178FC28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CFDF-3435-44A3-8D10-C52A3DCC512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9D1A9B-CD1D-481D-BCDE-9B60E3C36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553C7-ACB3-48BF-BE96-6CDECDC0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D31-A428-426E-B935-36955F81D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6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4393-4762-4244-A76C-852CBA46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85BCD-716B-4C2C-8511-FE408BE9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CFDF-3435-44A3-8D10-C52A3DCC512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85A7C-CD17-45AC-BD72-1A0BFD0C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3FCC0-49A0-4F74-B096-4914753B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D31-A428-426E-B935-36955F81D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2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7791B-F507-4943-8732-78580057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CFDF-3435-44A3-8D10-C52A3DCC512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DB41B-8066-4FFC-B518-3F64ED2E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A7F84-F41C-4A71-90AA-27299259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D31-A428-426E-B935-36955F81D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9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7084-1785-4741-B0C3-07F32070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8797D-A76C-48FF-98CE-F483E83BA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91C6A-94C4-4E41-B9F7-8BB2B1669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51547-2041-4482-8338-A05A4CE1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CFDF-3435-44A3-8D10-C52A3DCC512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2470C-4BD2-4D01-990D-D1B21AF7F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C6E81-59B6-4932-874A-4F17ED4A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D31-A428-426E-B935-36955F81D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4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5587-F204-4CB6-A44A-7FCC04C5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F118C-E7F2-464C-AE9A-90B2DAD76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AF49D-0181-4546-8240-F0AAD68B6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660A0-CAEB-43BE-8DA3-368DF7BD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CFDF-3435-44A3-8D10-C52A3DCC512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D20CA-1268-4BD1-818F-BD2B2780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97A6E-81AB-4746-B106-EDFE315F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D31-A428-426E-B935-36955F81D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6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93D90-314A-4DFD-8AD1-E52FD5F5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86911-9550-49D8-BF1C-1277BA954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27C9E-4261-46EB-9083-3F04E43B6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3CFDF-3435-44A3-8D10-C52A3DCC512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92472-66F6-4A3D-BD9E-BEFA2FB92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C4441-3019-4569-8EA4-58A37C5A6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3D31-A428-426E-B935-36955F81D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4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5A3D-8AF1-452B-A385-8D77B0687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Metadata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78495-5086-4083-BC03-F57C215A5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 – Nishant Sharma</a:t>
            </a:r>
          </a:p>
        </p:txBody>
      </p:sp>
    </p:spTree>
    <p:extLst>
      <p:ext uri="{BB962C8B-B14F-4D97-AF65-F5344CB8AC3E}">
        <p14:creationId xmlns:p14="http://schemas.microsoft.com/office/powerpoint/2010/main" val="3748755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9459-F290-453E-8C4B-CD5807EE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021"/>
            <a:ext cx="10515600" cy="98542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Modelling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5629-BF5F-44B7-964E-35FF8F863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6444"/>
            <a:ext cx="10515600" cy="5120519"/>
          </a:xfrm>
        </p:spPr>
        <p:txBody>
          <a:bodyPr/>
          <a:lstStyle/>
          <a:p>
            <a:r>
              <a:rPr lang="en-US" dirty="0"/>
              <a:t>2 Machine Learning models were implemented after trying some other models in backend like SVR, Neural Network</a:t>
            </a:r>
          </a:p>
          <a:p>
            <a:r>
              <a:rPr lang="en-US" dirty="0"/>
              <a:t>The two models were Multi Linear Regression and Random forest Regression with 500 trees.</a:t>
            </a:r>
          </a:p>
          <a:p>
            <a:r>
              <a:rPr lang="en-US" dirty="0"/>
              <a:t>The Model R squared values were 0.31 and 0.32 respectively.</a:t>
            </a:r>
          </a:p>
          <a:p>
            <a:r>
              <a:rPr lang="en-US" dirty="0"/>
              <a:t>The values are on the lower side stating that there exist unaccountable factors to be considered to improve the prediction</a:t>
            </a:r>
          </a:p>
          <a:p>
            <a:r>
              <a:rPr lang="en-US" dirty="0"/>
              <a:t>The best features were sorted using the random forest regressor based on minimizing impurity.</a:t>
            </a:r>
          </a:p>
          <a:p>
            <a:r>
              <a:rPr lang="en-US" dirty="0"/>
              <a:t>The next slide summarizes the best features that should be utilized for creating a blockbuster profitable movie.</a:t>
            </a:r>
          </a:p>
        </p:txBody>
      </p:sp>
    </p:spTree>
    <p:extLst>
      <p:ext uri="{BB962C8B-B14F-4D97-AF65-F5344CB8AC3E}">
        <p14:creationId xmlns:p14="http://schemas.microsoft.com/office/powerpoint/2010/main" val="2649562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3496-4B9A-43C2-921E-495B2045B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233"/>
            <a:ext cx="10515600" cy="1978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0D6094-85DD-4271-A9F2-F31456BF2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394" y="1416632"/>
            <a:ext cx="7140606" cy="55123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B313F9-4A57-4EDB-A1B6-B12C339B833E}"/>
              </a:ext>
            </a:extLst>
          </p:cNvPr>
          <p:cNvSpPr txBox="1"/>
          <p:nvPr/>
        </p:nvSpPr>
        <p:spPr>
          <a:xfrm>
            <a:off x="97654" y="1651246"/>
            <a:ext cx="48578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Thus the 5 most important features for creating a </a:t>
            </a:r>
          </a:p>
          <a:p>
            <a:r>
              <a:rPr lang="en-US" dirty="0"/>
              <a:t>blockbuster profitable movie are:</a:t>
            </a:r>
          </a:p>
          <a:p>
            <a:r>
              <a:rPr lang="en-US" dirty="0"/>
              <a:t>1) </a:t>
            </a:r>
            <a:r>
              <a:rPr lang="en-US" dirty="0" err="1"/>
              <a:t>num_voted_users</a:t>
            </a:r>
            <a:endParaRPr lang="en-US" dirty="0"/>
          </a:p>
          <a:p>
            <a:r>
              <a:rPr lang="en-US" dirty="0"/>
              <a:t>2) </a:t>
            </a:r>
            <a:r>
              <a:rPr lang="en-US" dirty="0" err="1"/>
              <a:t>num_user_for_reviews</a:t>
            </a:r>
            <a:endParaRPr lang="en-US" dirty="0"/>
          </a:p>
          <a:p>
            <a:r>
              <a:rPr lang="en-US" dirty="0"/>
              <a:t>3) </a:t>
            </a:r>
            <a:r>
              <a:rPr lang="en-US" dirty="0" err="1"/>
              <a:t>title_year</a:t>
            </a:r>
            <a:endParaRPr lang="en-US" dirty="0"/>
          </a:p>
          <a:p>
            <a:r>
              <a:rPr lang="en-US" dirty="0"/>
              <a:t>4) budget</a:t>
            </a:r>
          </a:p>
          <a:p>
            <a:r>
              <a:rPr lang="en-US" dirty="0"/>
              <a:t>5) </a:t>
            </a:r>
            <a:r>
              <a:rPr lang="en-US" dirty="0" err="1"/>
              <a:t>num_critics</a:t>
            </a:r>
            <a:r>
              <a:rPr lang="en-US" dirty="0"/>
              <a:t> </a:t>
            </a:r>
            <a:r>
              <a:rPr lang="en-US" dirty="0" err="1"/>
              <a:t>for_reviews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FA61B5-D7C9-4E87-9FB7-E745969D3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4" y="350756"/>
            <a:ext cx="10496550" cy="95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5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F3EE-6857-4EDC-A709-BBAFA25D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3C02-BD62-4B4A-A0EB-8CE790E27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EDA is the first part of any data science project were we try to draw some analytical insight from the data.</a:t>
            </a:r>
          </a:p>
          <a:p>
            <a:r>
              <a:rPr lang="en-US" dirty="0"/>
              <a:t>For the movie metadata that had roughly 5000 entries the following insights were significant.</a:t>
            </a:r>
          </a:p>
          <a:p>
            <a:pPr marL="514350" indent="-514350">
              <a:buAutoNum type="arabicParenR"/>
            </a:pPr>
            <a:r>
              <a:rPr lang="en-US" dirty="0"/>
              <a:t>The data had some bias in terms of various features like country of origin, Color of the film, language, content rating and release year.</a:t>
            </a:r>
          </a:p>
          <a:p>
            <a:r>
              <a:rPr lang="en-US" dirty="0"/>
              <a:t>The graphs below try to explore this biases.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5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DB75BA-50CD-491C-B3FE-C339DD964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1919" cy="3497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308336-F731-4D04-AFBF-7B777D9C9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97580"/>
            <a:ext cx="4971495" cy="33407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EAF45A-4910-45BB-9941-49D27CB18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420" y="1"/>
            <a:ext cx="6636580" cy="37006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1E1017-32B8-4859-B0A5-1720CBAFF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419" y="3700655"/>
            <a:ext cx="6636579" cy="312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5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0098FB-0D28-4ACC-990D-3978230A6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3778930" cy="2420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BA3BE0-A5C0-493E-872F-2019B3392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636" y="1"/>
            <a:ext cx="2367286" cy="2352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CDB125-115D-48B3-A12E-83CC1C3F25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0" t="3094"/>
          <a:stretch/>
        </p:blipFill>
        <p:spPr>
          <a:xfrm>
            <a:off x="0" y="2494096"/>
            <a:ext cx="6021544" cy="4363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3F0D01-C339-4FD9-B1E8-7A74A75E1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7142" y="0"/>
            <a:ext cx="2656622" cy="25014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C6E457-BA4A-444E-9D06-DE958363E8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478"/>
          <a:stretch/>
        </p:blipFill>
        <p:spPr>
          <a:xfrm>
            <a:off x="6021544" y="2494095"/>
            <a:ext cx="6133628" cy="436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6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9FE5-1703-437A-827B-6C58A30F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284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AD0E0-DDF4-402A-8461-B0F9CA491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42517"/>
            <a:ext cx="10515600" cy="113444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Although we can perform imputation for the missing values for this case I decided to drop the missing values as most of them cannot be imputed</a:t>
            </a:r>
          </a:p>
          <a:p>
            <a:r>
              <a:rPr lang="en-US" dirty="0"/>
              <a:t>How can you impute gross of film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642404-5540-4918-A999-E8C170F17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689"/>
            <a:ext cx="4552950" cy="4038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906D8A-D2DA-4C8A-9261-5040A312B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0" y="757708"/>
            <a:ext cx="7264061" cy="35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3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02D5-BEC8-4BB8-8798-8C108DA47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022"/>
            <a:ext cx="10515600" cy="3817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Making the word cloud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D9128-99C4-4F07-974D-5D78AC71B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353235"/>
            <a:ext cx="11031245" cy="8237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word cloud was implemented in order to understand the most frequent genres and plot keywords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49DF8-E2DA-4976-9F38-A558966AE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79" y="681038"/>
            <a:ext cx="2674352" cy="1922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1D2A5E-E964-41EE-83F5-B3D3B3A45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727" y="612652"/>
            <a:ext cx="6369866" cy="39594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59AEA2-DC13-4D8B-BEEF-361E05BCE047}"/>
              </a:ext>
            </a:extLst>
          </p:cNvPr>
          <p:cNvSpPr txBox="1"/>
          <p:nvPr/>
        </p:nvSpPr>
        <p:spPr>
          <a:xfrm>
            <a:off x="639192" y="2831977"/>
            <a:ext cx="18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Movie Genres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0AD421-287F-4DE5-9AC3-97876F755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0395" y="612652"/>
            <a:ext cx="2771775" cy="2219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99C8C8-5766-4A12-9D7F-E9D289EDD291}"/>
              </a:ext>
            </a:extLst>
          </p:cNvPr>
          <p:cNvSpPr txBox="1"/>
          <p:nvPr/>
        </p:nvSpPr>
        <p:spPr>
          <a:xfrm>
            <a:off x="10140436" y="2831977"/>
            <a:ext cx="1904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Plot Keywords</a:t>
            </a:r>
          </a:p>
        </p:txBody>
      </p:sp>
    </p:spTree>
    <p:extLst>
      <p:ext uri="{BB962C8B-B14F-4D97-AF65-F5344CB8AC3E}">
        <p14:creationId xmlns:p14="http://schemas.microsoft.com/office/powerpoint/2010/main" val="165119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46E2-C74E-46AF-B8DE-5988B47A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533"/>
            <a:ext cx="10515600" cy="7457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Heatmaps and checking for multicollinearity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3F4CC-8B3D-4CD8-A85D-2D7FF72570BF}"/>
              </a:ext>
            </a:extLst>
          </p:cNvPr>
          <p:cNvSpPr txBox="1"/>
          <p:nvPr/>
        </p:nvSpPr>
        <p:spPr>
          <a:xfrm>
            <a:off x="3651837" y="778562"/>
            <a:ext cx="488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Pearson's coefficient with features vs movie score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03D366-F2A2-477F-B927-B01389C46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0" y="1147894"/>
            <a:ext cx="5675790" cy="49401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9C8612-C62B-40DC-BF16-E0867228FEA9}"/>
              </a:ext>
            </a:extLst>
          </p:cNvPr>
          <p:cNvSpPr txBox="1"/>
          <p:nvPr/>
        </p:nvSpPr>
        <p:spPr>
          <a:xfrm>
            <a:off x="0" y="2856845"/>
            <a:ext cx="66790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heatmap is primary used to shed good light on how the </a:t>
            </a:r>
          </a:p>
          <a:p>
            <a:r>
              <a:rPr lang="en-US" dirty="0"/>
              <a:t>      features are correlated to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some of the features are highly correlated it may seem that one </a:t>
            </a:r>
          </a:p>
          <a:p>
            <a:r>
              <a:rPr lang="en-US" dirty="0"/>
              <a:t>      Feature is less important then the other feature in explaining the </a:t>
            </a:r>
          </a:p>
          <a:p>
            <a:r>
              <a:rPr lang="en-US" dirty="0"/>
              <a:t>      Predictor variable</a:t>
            </a:r>
          </a:p>
          <a:p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791163-BF48-4CAC-B3DF-C82414D89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41" y="1123295"/>
            <a:ext cx="6594167" cy="161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5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ECF6-D8F2-4C72-B191-4AE431A7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7654"/>
            <a:ext cx="10515600" cy="1269506"/>
          </a:xfrm>
        </p:spPr>
        <p:txBody>
          <a:bodyPr/>
          <a:lstStyle/>
          <a:p>
            <a:pPr algn="ctr"/>
            <a:r>
              <a:rPr lang="en-US" dirty="0"/>
              <a:t>Feature Engineering and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6FAD-A9E7-4740-B91E-708252E25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6645"/>
            <a:ext cx="10515600" cy="2388093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The most important step in any data science project as it directly impacts the performance of model</a:t>
            </a:r>
          </a:p>
          <a:p>
            <a:r>
              <a:rPr lang="en-US" dirty="0"/>
              <a:t>Various ways exist to select the relevant features</a:t>
            </a:r>
          </a:p>
          <a:p>
            <a:r>
              <a:rPr lang="en-US" dirty="0"/>
              <a:t>I have used most of the numeric variable to build the model which are listed in the figure below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1E9528-C809-4E3F-8B6B-3730AE6E6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15" t="4125"/>
          <a:stretch/>
        </p:blipFill>
        <p:spPr>
          <a:xfrm>
            <a:off x="1216058" y="3429000"/>
            <a:ext cx="10286443" cy="335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72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4734-1ECC-43C8-B07D-A4FE87AF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777"/>
            <a:ext cx="10515600" cy="8700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Feature Engineering and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331CB-F7AD-43CE-AD77-51A12D10B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565"/>
            <a:ext cx="10515600" cy="2476870"/>
          </a:xfrm>
        </p:spPr>
        <p:txBody>
          <a:bodyPr/>
          <a:lstStyle/>
          <a:p>
            <a:r>
              <a:rPr lang="en-US" dirty="0"/>
              <a:t>As it was desired to point out key parameters for a profitable blockbuster movie.</a:t>
            </a:r>
          </a:p>
          <a:p>
            <a:r>
              <a:rPr lang="en-US" dirty="0"/>
              <a:t>I filtered the data set for movies with score above 7.5 and profit 2 times above the mean value.</a:t>
            </a:r>
          </a:p>
          <a:p>
            <a:r>
              <a:rPr lang="en-US" dirty="0"/>
              <a:t>The resultant dataset has roughly 1400 observations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00336-092F-4218-9ECF-D556CFC19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688" y="4276170"/>
            <a:ext cx="7302624" cy="9109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8BB95D-F07D-4B33-AAC9-D7A426822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688" y="3404939"/>
            <a:ext cx="7302624" cy="99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48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446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Movie Metadata</vt:lpstr>
      <vt:lpstr>EDA</vt:lpstr>
      <vt:lpstr>PowerPoint Presentation</vt:lpstr>
      <vt:lpstr>PowerPoint Presentation</vt:lpstr>
      <vt:lpstr>Missing Values</vt:lpstr>
      <vt:lpstr>Making the word cloud </vt:lpstr>
      <vt:lpstr>Heatmaps and checking for multicollinearity </vt:lpstr>
      <vt:lpstr>Feature Engineering and Feature Selection</vt:lpstr>
      <vt:lpstr>Feature Engineering and Feature Selection</vt:lpstr>
      <vt:lpstr>Modelling and 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Metadata</dc:title>
  <dc:creator>Nishant Sharma</dc:creator>
  <cp:lastModifiedBy>Nishant Sharma</cp:lastModifiedBy>
  <cp:revision>4</cp:revision>
  <dcterms:created xsi:type="dcterms:W3CDTF">2019-06-19T17:55:35Z</dcterms:created>
  <dcterms:modified xsi:type="dcterms:W3CDTF">2019-06-19T19:01:55Z</dcterms:modified>
</cp:coreProperties>
</file>