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SuperHost</c:v>
                </c:pt>
              </c:strCache>
            </c:strRef>
          </c:tx>
          <c:spPr>
            <a:ln w="12700" cap="rnd">
              <a:solidFill>
                <a:schemeClr val="accent1"/>
              </a:solidFill>
              <a:round/>
            </a:ln>
            <a:effectLst/>
          </c:spPr>
          <c:marker>
            <c:symbol val="circle"/>
            <c:size val="5"/>
            <c:spPr>
              <a:solidFill>
                <a:schemeClr val="bg1"/>
              </a:solidFill>
              <a:ln w="0">
                <a:solidFill>
                  <a:schemeClr val="accent1"/>
                </a:solidFill>
              </a:ln>
              <a:effectLst/>
            </c:spPr>
          </c:marker>
          <c:cat>
            <c:strRef>
              <c:f>Sheet1!$A$2:$A$18</c:f>
              <c:strCache>
                <c:ptCount val="17"/>
                <c:pt idx="1">
                  <c:v>Avg_response_rate</c:v>
                </c:pt>
                <c:pt idx="2">
                  <c:v>Avg_acceptance_rate</c:v>
                </c:pt>
                <c:pt idx="3">
                  <c:v>Avg_has_profile_pic</c:v>
                </c:pt>
                <c:pt idx="4">
                  <c:v>Avg_identity_verified</c:v>
                </c:pt>
                <c:pt idx="5">
                  <c:v>Avg_bedrooms</c:v>
                </c:pt>
                <c:pt idx="6">
                  <c:v>Avg_beds</c:v>
                </c:pt>
                <c:pt idx="7">
                  <c:v>Avg_price</c:v>
                </c:pt>
                <c:pt idx="8">
                  <c:v>Avg_review_scores_rating</c:v>
                </c:pt>
                <c:pt idx="9">
                  <c:v>Avg_review_scores_accuracy</c:v>
                </c:pt>
                <c:pt idx="10">
                  <c:v>Avg_scores_cleanliness</c:v>
                </c:pt>
                <c:pt idx="11">
                  <c:v>Avg_scores_checkin</c:v>
                </c:pt>
                <c:pt idx="12">
                  <c:v>Avg_scores_communication</c:v>
                </c:pt>
                <c:pt idx="13">
                  <c:v>Avg_scores_location</c:v>
                </c:pt>
                <c:pt idx="14">
                  <c:v>Avg_scores_value</c:v>
                </c:pt>
                <c:pt idx="15">
                  <c:v>Avg_instant_bookable</c:v>
                </c:pt>
                <c:pt idx="16">
                  <c:v>Avg_available</c:v>
                </c:pt>
              </c:strCache>
            </c:strRef>
          </c:cat>
          <c:val>
            <c:numRef>
              <c:f>Sheet1!$B$2:$B$18</c:f>
              <c:numCache>
                <c:formatCode>General</c:formatCode>
                <c:ptCount val="17"/>
                <c:pt idx="1">
                  <c:v>99.282362916902201</c:v>
                </c:pt>
                <c:pt idx="2">
                  <c:v>95.242833517089309</c:v>
                </c:pt>
                <c:pt idx="3">
                  <c:v>99.894039735099341</c:v>
                </c:pt>
                <c:pt idx="4">
                  <c:v>85.695364238410605</c:v>
                </c:pt>
                <c:pt idx="5">
                  <c:v>15.058962264150944</c:v>
                </c:pt>
                <c:pt idx="6">
                  <c:v>13.564505347593583</c:v>
                </c:pt>
                <c:pt idx="7">
                  <c:v>1.0412980132450331</c:v>
                </c:pt>
                <c:pt idx="8">
                  <c:v>97.449717009229346</c:v>
                </c:pt>
                <c:pt idx="9">
                  <c:v>98.040780058273896</c:v>
                </c:pt>
                <c:pt idx="10">
                  <c:v>97.695870685361626</c:v>
                </c:pt>
                <c:pt idx="11">
                  <c:v>98.765214279765999</c:v>
                </c:pt>
                <c:pt idx="12">
                  <c:v>98.826583070992342</c:v>
                </c:pt>
                <c:pt idx="13">
                  <c:v>96.230316460132599</c:v>
                </c:pt>
                <c:pt idx="14">
                  <c:v>96.67562219217352</c:v>
                </c:pt>
                <c:pt idx="15">
                  <c:v>73.218543046357624</c:v>
                </c:pt>
                <c:pt idx="16">
                  <c:v>59.821428571428569</c:v>
                </c:pt>
              </c:numCache>
            </c:numRef>
          </c:val>
          <c:smooth val="0"/>
          <c:extLst>
            <c:ext xmlns:c16="http://schemas.microsoft.com/office/drawing/2014/chart" uri="{C3380CC4-5D6E-409C-BE32-E72D297353CC}">
              <c16:uniqueId val="{00000000-B259-4C2D-AF5D-7764AF91F2CD}"/>
            </c:ext>
          </c:extLst>
        </c:ser>
        <c:ser>
          <c:idx val="1"/>
          <c:order val="1"/>
          <c:tx>
            <c:strRef>
              <c:f>Sheet1!$C$1</c:f>
              <c:strCache>
                <c:ptCount val="1"/>
                <c:pt idx="0">
                  <c:v>Host</c:v>
                </c:pt>
              </c:strCache>
            </c:strRef>
          </c:tx>
          <c:spPr>
            <a:ln w="12700" cap="rnd">
              <a:solidFill>
                <a:schemeClr val="accent2"/>
              </a:solidFill>
              <a:round/>
            </a:ln>
            <a:effectLst/>
          </c:spPr>
          <c:marker>
            <c:symbol val="circle"/>
            <c:size val="5"/>
            <c:spPr>
              <a:solidFill>
                <a:schemeClr val="bg1"/>
              </a:solidFill>
              <a:ln w="9525">
                <a:solidFill>
                  <a:schemeClr val="accent2"/>
                </a:solidFill>
              </a:ln>
              <a:effectLst/>
            </c:spPr>
          </c:marker>
          <c:cat>
            <c:strRef>
              <c:f>Sheet1!$A$2:$A$18</c:f>
              <c:strCache>
                <c:ptCount val="17"/>
                <c:pt idx="1">
                  <c:v>Avg_response_rate</c:v>
                </c:pt>
                <c:pt idx="2">
                  <c:v>Avg_acceptance_rate</c:v>
                </c:pt>
                <c:pt idx="3">
                  <c:v>Avg_has_profile_pic</c:v>
                </c:pt>
                <c:pt idx="4">
                  <c:v>Avg_identity_verified</c:v>
                </c:pt>
                <c:pt idx="5">
                  <c:v>Avg_bedrooms</c:v>
                </c:pt>
                <c:pt idx="6">
                  <c:v>Avg_beds</c:v>
                </c:pt>
                <c:pt idx="7">
                  <c:v>Avg_price</c:v>
                </c:pt>
                <c:pt idx="8">
                  <c:v>Avg_review_scores_rating</c:v>
                </c:pt>
                <c:pt idx="9">
                  <c:v>Avg_review_scores_accuracy</c:v>
                </c:pt>
                <c:pt idx="10">
                  <c:v>Avg_scores_cleanliness</c:v>
                </c:pt>
                <c:pt idx="11">
                  <c:v>Avg_scores_checkin</c:v>
                </c:pt>
                <c:pt idx="12">
                  <c:v>Avg_scores_communication</c:v>
                </c:pt>
                <c:pt idx="13">
                  <c:v>Avg_scores_location</c:v>
                </c:pt>
                <c:pt idx="14">
                  <c:v>Avg_scores_value</c:v>
                </c:pt>
                <c:pt idx="15">
                  <c:v>Avg_instant_bookable</c:v>
                </c:pt>
                <c:pt idx="16">
                  <c:v>Avg_available</c:v>
                </c:pt>
              </c:strCache>
            </c:strRef>
          </c:cat>
          <c:val>
            <c:numRef>
              <c:f>Sheet1!$C$2:$C$18</c:f>
              <c:numCache>
                <c:formatCode>General</c:formatCode>
                <c:ptCount val="17"/>
                <c:pt idx="1">
                  <c:v>89.911731843575424</c:v>
                </c:pt>
                <c:pt idx="2">
                  <c:v>87.627140974967062</c:v>
                </c:pt>
                <c:pt idx="3">
                  <c:v>99.559097846362548</c:v>
                </c:pt>
                <c:pt idx="4">
                  <c:v>66.203154146176018</c:v>
                </c:pt>
                <c:pt idx="5">
                  <c:v>12.295834097999633</c:v>
                </c:pt>
                <c:pt idx="6">
                  <c:v>4.8733918082610277</c:v>
                </c:pt>
                <c:pt idx="7">
                  <c:v>1.1154061387146006</c:v>
                </c:pt>
                <c:pt idx="8">
                  <c:v>92.214158595111925</c:v>
                </c:pt>
                <c:pt idx="9">
                  <c:v>94.569018707415665</c:v>
                </c:pt>
                <c:pt idx="10">
                  <c:v>93.578717562281597</c:v>
                </c:pt>
                <c:pt idx="11">
                  <c:v>95.983589883509296</c:v>
                </c:pt>
                <c:pt idx="12">
                  <c:v>95.769937829131834</c:v>
                </c:pt>
                <c:pt idx="13">
                  <c:v>93.250057503865307</c:v>
                </c:pt>
                <c:pt idx="14">
                  <c:v>92.868551875805025</c:v>
                </c:pt>
                <c:pt idx="15">
                  <c:v>65.880956418517883</c:v>
                </c:pt>
                <c:pt idx="16">
                  <c:v>71.851851851851862</c:v>
                </c:pt>
              </c:numCache>
            </c:numRef>
          </c:val>
          <c:smooth val="0"/>
          <c:extLst>
            <c:ext xmlns:c16="http://schemas.microsoft.com/office/drawing/2014/chart" uri="{C3380CC4-5D6E-409C-BE32-E72D297353CC}">
              <c16:uniqueId val="{00000001-B259-4C2D-AF5D-7764AF91F2CD}"/>
            </c:ext>
          </c:extLst>
        </c:ser>
        <c:ser>
          <c:idx val="2"/>
          <c:order val="2"/>
          <c:tx>
            <c:strRef>
              <c:f>Sheet1!$D$1</c:f>
              <c:strCache>
                <c:ptCount val="1"/>
                <c:pt idx="0">
                  <c:v>Difference</c:v>
                </c:pt>
              </c:strCache>
            </c:strRef>
          </c:tx>
          <c:spPr>
            <a:ln w="28575" cap="rnd">
              <a:solidFill>
                <a:schemeClr val="bg2">
                  <a:lumMod val="50000"/>
                </a:schemeClr>
              </a:solidFill>
              <a:round/>
            </a:ln>
            <a:effectLst/>
          </c:spPr>
          <c:marker>
            <c:symbol val="circle"/>
            <c:size val="5"/>
            <c:spPr>
              <a:solidFill>
                <a:schemeClr val="accent3"/>
              </a:solidFill>
              <a:ln w="9525">
                <a:solidFill>
                  <a:schemeClr val="accent3"/>
                </a:solidFill>
              </a:ln>
              <a:effectLst/>
            </c:spPr>
          </c:marker>
          <c:cat>
            <c:strRef>
              <c:f>Sheet1!$A$2:$A$18</c:f>
              <c:strCache>
                <c:ptCount val="17"/>
                <c:pt idx="1">
                  <c:v>Avg_response_rate</c:v>
                </c:pt>
                <c:pt idx="2">
                  <c:v>Avg_acceptance_rate</c:v>
                </c:pt>
                <c:pt idx="3">
                  <c:v>Avg_has_profile_pic</c:v>
                </c:pt>
                <c:pt idx="4">
                  <c:v>Avg_identity_verified</c:v>
                </c:pt>
                <c:pt idx="5">
                  <c:v>Avg_bedrooms</c:v>
                </c:pt>
                <c:pt idx="6">
                  <c:v>Avg_beds</c:v>
                </c:pt>
                <c:pt idx="7">
                  <c:v>Avg_price</c:v>
                </c:pt>
                <c:pt idx="8">
                  <c:v>Avg_review_scores_rating</c:v>
                </c:pt>
                <c:pt idx="9">
                  <c:v>Avg_review_scores_accuracy</c:v>
                </c:pt>
                <c:pt idx="10">
                  <c:v>Avg_scores_cleanliness</c:v>
                </c:pt>
                <c:pt idx="11">
                  <c:v>Avg_scores_checkin</c:v>
                </c:pt>
                <c:pt idx="12">
                  <c:v>Avg_scores_communication</c:v>
                </c:pt>
                <c:pt idx="13">
                  <c:v>Avg_scores_location</c:v>
                </c:pt>
                <c:pt idx="14">
                  <c:v>Avg_scores_value</c:v>
                </c:pt>
                <c:pt idx="15">
                  <c:v>Avg_instant_bookable</c:v>
                </c:pt>
                <c:pt idx="16">
                  <c:v>Avg_available</c:v>
                </c:pt>
              </c:strCache>
            </c:strRef>
          </c:cat>
          <c:val>
            <c:numRef>
              <c:f>Sheet1!$D$2:$D$18</c:f>
              <c:numCache>
                <c:formatCode>General</c:formatCode>
                <c:ptCount val="17"/>
                <c:pt idx="1">
                  <c:v>9.370631073326777</c:v>
                </c:pt>
                <c:pt idx="2">
                  <c:v>7.6156925421222468</c:v>
                </c:pt>
                <c:pt idx="3">
                  <c:v>0.3349418887367932</c:v>
                </c:pt>
                <c:pt idx="4">
                  <c:v>19.492210092234586</c:v>
                </c:pt>
                <c:pt idx="5">
                  <c:v>2.7631281661513114</c:v>
                </c:pt>
                <c:pt idx="6">
                  <c:v>8.6911135393325551</c:v>
                </c:pt>
                <c:pt idx="7">
                  <c:v>-7.4108125469567465E-2</c:v>
                </c:pt>
                <c:pt idx="8">
                  <c:v>5.2355584141174205</c:v>
                </c:pt>
                <c:pt idx="9">
                  <c:v>3.4717613508582303</c:v>
                </c:pt>
                <c:pt idx="10">
                  <c:v>4.1171531230800298</c:v>
                </c:pt>
                <c:pt idx="11">
                  <c:v>2.7816243962567029</c:v>
                </c:pt>
                <c:pt idx="12">
                  <c:v>3.0566452418605081</c:v>
                </c:pt>
                <c:pt idx="13">
                  <c:v>2.9802589562672921</c:v>
                </c:pt>
                <c:pt idx="14">
                  <c:v>3.8070703163684954</c:v>
                </c:pt>
                <c:pt idx="15">
                  <c:v>7.337586627839741</c:v>
                </c:pt>
                <c:pt idx="16">
                  <c:v>-12.030423280423292</c:v>
                </c:pt>
              </c:numCache>
            </c:numRef>
          </c:val>
          <c:smooth val="0"/>
          <c:extLst>
            <c:ext xmlns:c16="http://schemas.microsoft.com/office/drawing/2014/chart" uri="{C3380CC4-5D6E-409C-BE32-E72D297353CC}">
              <c16:uniqueId val="{00000002-B259-4C2D-AF5D-7764AF91F2CD}"/>
            </c:ext>
          </c:extLst>
        </c:ser>
        <c:dLbls>
          <c:showLegendKey val="0"/>
          <c:showVal val="0"/>
          <c:showCatName val="0"/>
          <c:showSerName val="0"/>
          <c:showPercent val="0"/>
          <c:showBubbleSize val="0"/>
        </c:dLbls>
        <c:marker val="1"/>
        <c:smooth val="0"/>
        <c:axId val="278600400"/>
        <c:axId val="278594160"/>
      </c:lineChart>
      <c:catAx>
        <c:axId val="27860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8594160"/>
        <c:crosses val="autoZero"/>
        <c:auto val="1"/>
        <c:lblAlgn val="ctr"/>
        <c:lblOffset val="100"/>
        <c:noMultiLvlLbl val="0"/>
      </c:catAx>
      <c:valAx>
        <c:axId val="278594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8600400"/>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Host </c:v>
                </c:pt>
              </c:strCache>
            </c:strRef>
          </c:tx>
          <c:spPr>
            <a:ln w="12700" cap="rnd">
              <a:solidFill>
                <a:schemeClr val="tx2">
                  <a:lumMod val="60000"/>
                  <a:lumOff val="40000"/>
                </a:schemeClr>
              </a:solidFill>
              <a:round/>
            </a:ln>
            <a:effectLst/>
          </c:spPr>
          <c:marker>
            <c:symbol val="circle"/>
            <c:size val="5"/>
            <c:spPr>
              <a:solidFill>
                <a:schemeClr val="bg1"/>
              </a:solidFill>
              <a:ln w="15875">
                <a:solidFill>
                  <a:srgbClr val="00B0F0"/>
                </a:solidFill>
              </a:ln>
              <a:effectLst/>
            </c:spPr>
          </c:marker>
          <c:cat>
            <c:strRef>
              <c:f>Sheet1!$A$2:$A$19</c:f>
              <c:strCache>
                <c:ptCount val="18"/>
                <c:pt idx="0">
                  <c:v>Avg_response_rate</c:v>
                </c:pt>
                <c:pt idx="1">
                  <c:v>Avg_acceptance_rate</c:v>
                </c:pt>
                <c:pt idx="2">
                  <c:v>Avg_has_profile_pic</c:v>
                </c:pt>
                <c:pt idx="3">
                  <c:v>Avg_identity_verified</c:v>
                </c:pt>
                <c:pt idx="4">
                  <c:v>Avg_accommodates</c:v>
                </c:pt>
                <c:pt idx="5">
                  <c:v>Avg_bedrooms</c:v>
                </c:pt>
                <c:pt idx="6">
                  <c:v>Avg_beds</c:v>
                </c:pt>
                <c:pt idx="7">
                  <c:v>Avg_price</c:v>
                </c:pt>
                <c:pt idx="8">
                  <c:v>Avg_minimum_nights</c:v>
                </c:pt>
                <c:pt idx="9">
                  <c:v>Avg_review_scores_rating</c:v>
                </c:pt>
                <c:pt idx="10">
                  <c:v>Avg_review_scores_accuracy</c:v>
                </c:pt>
                <c:pt idx="11">
                  <c:v>Avg_scores_cleanliness</c:v>
                </c:pt>
                <c:pt idx="12">
                  <c:v>Avg_scores_checkin</c:v>
                </c:pt>
                <c:pt idx="13">
                  <c:v>Avg_scores_communication</c:v>
                </c:pt>
                <c:pt idx="14">
                  <c:v>Avg_scores_location</c:v>
                </c:pt>
                <c:pt idx="15">
                  <c:v>Avg_scores_value</c:v>
                </c:pt>
                <c:pt idx="16">
                  <c:v>Avg_instant_bookable</c:v>
                </c:pt>
                <c:pt idx="17">
                  <c:v>Avg_available</c:v>
                </c:pt>
              </c:strCache>
            </c:strRef>
          </c:cat>
          <c:val>
            <c:numRef>
              <c:f>Sheet1!$B$2:$B$19</c:f>
              <c:numCache>
                <c:formatCode>General</c:formatCode>
                <c:ptCount val="18"/>
                <c:pt idx="0">
                  <c:v>89.911731843575424</c:v>
                </c:pt>
                <c:pt idx="1">
                  <c:v>87.627140974967062</c:v>
                </c:pt>
                <c:pt idx="2">
                  <c:v>0.99559097846362554</c:v>
                </c:pt>
                <c:pt idx="3">
                  <c:v>0.66203154146176024</c:v>
                </c:pt>
                <c:pt idx="4">
                  <c:v>3</c:v>
                </c:pt>
                <c:pt idx="5">
                  <c:v>1.4755000917599559</c:v>
                </c:pt>
                <c:pt idx="6">
                  <c:v>2.1442923956348521</c:v>
                </c:pt>
                <c:pt idx="7">
                  <c:v>89.232491097168051</c:v>
                </c:pt>
                <c:pt idx="8">
                  <c:v>3</c:v>
                </c:pt>
                <c:pt idx="9">
                  <c:v>4.6107079297555966</c:v>
                </c:pt>
                <c:pt idx="10">
                  <c:v>4.7284509353707831</c:v>
                </c:pt>
                <c:pt idx="11">
                  <c:v>4.6789358781140802</c:v>
                </c:pt>
                <c:pt idx="12">
                  <c:v>4.7991794941754646</c:v>
                </c:pt>
                <c:pt idx="13">
                  <c:v>4.7884968914565915</c:v>
                </c:pt>
                <c:pt idx="14">
                  <c:v>4.6625028751932653</c:v>
                </c:pt>
                <c:pt idx="15">
                  <c:v>4.6434275937902516</c:v>
                </c:pt>
                <c:pt idx="16">
                  <c:v>0.65880956418517889</c:v>
                </c:pt>
                <c:pt idx="17">
                  <c:v>0.71851851851851856</c:v>
                </c:pt>
              </c:numCache>
            </c:numRef>
          </c:val>
          <c:smooth val="0"/>
          <c:extLst>
            <c:ext xmlns:c16="http://schemas.microsoft.com/office/drawing/2014/chart" uri="{C3380CC4-5D6E-409C-BE32-E72D297353CC}">
              <c16:uniqueId val="{00000000-25C1-448A-B781-6C8807416DB4}"/>
            </c:ext>
          </c:extLst>
        </c:ser>
        <c:ser>
          <c:idx val="1"/>
          <c:order val="1"/>
          <c:tx>
            <c:strRef>
              <c:f>Sheet1!$C$1</c:f>
              <c:strCache>
                <c:ptCount val="1"/>
                <c:pt idx="0">
                  <c:v>Super Host</c:v>
                </c:pt>
              </c:strCache>
            </c:strRef>
          </c:tx>
          <c:spPr>
            <a:ln w="15875" cap="rnd">
              <a:solidFill>
                <a:schemeClr val="accent4">
                  <a:lumMod val="60000"/>
                  <a:lumOff val="40000"/>
                </a:schemeClr>
              </a:solidFill>
              <a:round/>
            </a:ln>
            <a:effectLst/>
          </c:spPr>
          <c:marker>
            <c:symbol val="circle"/>
            <c:size val="5"/>
            <c:spPr>
              <a:solidFill>
                <a:schemeClr val="bg1"/>
              </a:solidFill>
              <a:ln w="6350">
                <a:solidFill>
                  <a:schemeClr val="accent2"/>
                </a:solidFill>
              </a:ln>
              <a:effectLst/>
            </c:spPr>
          </c:marker>
          <c:cat>
            <c:strRef>
              <c:f>Sheet1!$A$2:$A$19</c:f>
              <c:strCache>
                <c:ptCount val="18"/>
                <c:pt idx="0">
                  <c:v>Avg_response_rate</c:v>
                </c:pt>
                <c:pt idx="1">
                  <c:v>Avg_acceptance_rate</c:v>
                </c:pt>
                <c:pt idx="2">
                  <c:v>Avg_has_profile_pic</c:v>
                </c:pt>
                <c:pt idx="3">
                  <c:v>Avg_identity_verified</c:v>
                </c:pt>
                <c:pt idx="4">
                  <c:v>Avg_accommodates</c:v>
                </c:pt>
                <c:pt idx="5">
                  <c:v>Avg_bedrooms</c:v>
                </c:pt>
                <c:pt idx="6">
                  <c:v>Avg_beds</c:v>
                </c:pt>
                <c:pt idx="7">
                  <c:v>Avg_price</c:v>
                </c:pt>
                <c:pt idx="8">
                  <c:v>Avg_minimum_nights</c:v>
                </c:pt>
                <c:pt idx="9">
                  <c:v>Avg_review_scores_rating</c:v>
                </c:pt>
                <c:pt idx="10">
                  <c:v>Avg_review_scores_accuracy</c:v>
                </c:pt>
                <c:pt idx="11">
                  <c:v>Avg_scores_cleanliness</c:v>
                </c:pt>
                <c:pt idx="12">
                  <c:v>Avg_scores_checkin</c:v>
                </c:pt>
                <c:pt idx="13">
                  <c:v>Avg_scores_communication</c:v>
                </c:pt>
                <c:pt idx="14">
                  <c:v>Avg_scores_location</c:v>
                </c:pt>
                <c:pt idx="15">
                  <c:v>Avg_scores_value</c:v>
                </c:pt>
                <c:pt idx="16">
                  <c:v>Avg_instant_bookable</c:v>
                </c:pt>
                <c:pt idx="17">
                  <c:v>Avg_available</c:v>
                </c:pt>
              </c:strCache>
            </c:strRef>
          </c:cat>
          <c:val>
            <c:numRef>
              <c:f>Sheet1!$C$2:$C$19</c:f>
              <c:numCache>
                <c:formatCode>General</c:formatCode>
                <c:ptCount val="18"/>
                <c:pt idx="0">
                  <c:v>99.282362916902201</c:v>
                </c:pt>
                <c:pt idx="1">
                  <c:v>95.242833517089309</c:v>
                </c:pt>
                <c:pt idx="2">
                  <c:v>0.99894039735099338</c:v>
                </c:pt>
                <c:pt idx="3">
                  <c:v>0.85695364238410598</c:v>
                </c:pt>
                <c:pt idx="4">
                  <c:v>3</c:v>
                </c:pt>
                <c:pt idx="5">
                  <c:v>1.5058962264150944</c:v>
                </c:pt>
                <c:pt idx="6">
                  <c:v>2.1703208556149733</c:v>
                </c:pt>
                <c:pt idx="7">
                  <c:v>83.303841059602647</c:v>
                </c:pt>
                <c:pt idx="8">
                  <c:v>2</c:v>
                </c:pt>
                <c:pt idx="9">
                  <c:v>4.8724858504614676</c:v>
                </c:pt>
                <c:pt idx="10">
                  <c:v>4.9020390029136953</c:v>
                </c:pt>
                <c:pt idx="11">
                  <c:v>4.8847935342680815</c:v>
                </c:pt>
                <c:pt idx="12">
                  <c:v>4.9382607139883001</c:v>
                </c:pt>
                <c:pt idx="13">
                  <c:v>4.9413291535496171</c:v>
                </c:pt>
                <c:pt idx="14">
                  <c:v>4.8115158230066299</c:v>
                </c:pt>
                <c:pt idx="15">
                  <c:v>4.833781109608676</c:v>
                </c:pt>
                <c:pt idx="16">
                  <c:v>0.7321854304635762</c:v>
                </c:pt>
                <c:pt idx="17">
                  <c:v>0.5982142857142857</c:v>
                </c:pt>
              </c:numCache>
            </c:numRef>
          </c:val>
          <c:smooth val="0"/>
          <c:extLst>
            <c:ext xmlns:c16="http://schemas.microsoft.com/office/drawing/2014/chart" uri="{C3380CC4-5D6E-409C-BE32-E72D297353CC}">
              <c16:uniqueId val="{00000001-25C1-448A-B781-6C8807416DB4}"/>
            </c:ext>
          </c:extLst>
        </c:ser>
        <c:ser>
          <c:idx val="2"/>
          <c:order val="2"/>
          <c:tx>
            <c:strRef>
              <c:f>Sheet1!$D$1</c:f>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Sheet1!$A$2:$A$19</c:f>
              <c:strCache>
                <c:ptCount val="18"/>
                <c:pt idx="0">
                  <c:v>Avg_response_rate</c:v>
                </c:pt>
                <c:pt idx="1">
                  <c:v>Avg_acceptance_rate</c:v>
                </c:pt>
                <c:pt idx="2">
                  <c:v>Avg_has_profile_pic</c:v>
                </c:pt>
                <c:pt idx="3">
                  <c:v>Avg_identity_verified</c:v>
                </c:pt>
                <c:pt idx="4">
                  <c:v>Avg_accommodates</c:v>
                </c:pt>
                <c:pt idx="5">
                  <c:v>Avg_bedrooms</c:v>
                </c:pt>
                <c:pt idx="6">
                  <c:v>Avg_beds</c:v>
                </c:pt>
                <c:pt idx="7">
                  <c:v>Avg_price</c:v>
                </c:pt>
                <c:pt idx="8">
                  <c:v>Avg_minimum_nights</c:v>
                </c:pt>
                <c:pt idx="9">
                  <c:v>Avg_review_scores_rating</c:v>
                </c:pt>
                <c:pt idx="10">
                  <c:v>Avg_review_scores_accuracy</c:v>
                </c:pt>
                <c:pt idx="11">
                  <c:v>Avg_scores_cleanliness</c:v>
                </c:pt>
                <c:pt idx="12">
                  <c:v>Avg_scores_checkin</c:v>
                </c:pt>
                <c:pt idx="13">
                  <c:v>Avg_scores_communication</c:v>
                </c:pt>
                <c:pt idx="14">
                  <c:v>Avg_scores_location</c:v>
                </c:pt>
                <c:pt idx="15">
                  <c:v>Avg_scores_value</c:v>
                </c:pt>
                <c:pt idx="16">
                  <c:v>Avg_instant_bookable</c:v>
                </c:pt>
                <c:pt idx="17">
                  <c:v>Avg_available</c:v>
                </c:pt>
              </c:strCache>
            </c:strRef>
          </c:cat>
          <c:val>
            <c:numRef>
              <c:f>Sheet1!$D$2:$D$19</c:f>
              <c:numCache>
                <c:formatCode>General</c:formatCode>
                <c:ptCount val="18"/>
              </c:numCache>
            </c:numRef>
          </c:val>
          <c:smooth val="0"/>
          <c:extLst>
            <c:ext xmlns:c16="http://schemas.microsoft.com/office/drawing/2014/chart" uri="{C3380CC4-5D6E-409C-BE32-E72D297353CC}">
              <c16:uniqueId val="{00000002-25C1-448A-B781-6C8807416DB4}"/>
            </c:ext>
          </c:extLst>
        </c:ser>
        <c:dLbls>
          <c:showLegendKey val="0"/>
          <c:showVal val="0"/>
          <c:showCatName val="0"/>
          <c:showSerName val="0"/>
          <c:showPercent val="0"/>
          <c:showBubbleSize val="0"/>
        </c:dLbls>
        <c:marker val="1"/>
        <c:smooth val="0"/>
        <c:axId val="527551968"/>
        <c:axId val="527552384"/>
      </c:lineChart>
      <c:catAx>
        <c:axId val="52755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552384"/>
        <c:crosses val="autoZero"/>
        <c:auto val="1"/>
        <c:lblAlgn val="ctr"/>
        <c:lblOffset val="100"/>
        <c:noMultiLvlLbl val="0"/>
      </c:catAx>
      <c:valAx>
        <c:axId val="52755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551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7/2/2022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7/2/2022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7/2/2022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7/2/2022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4058-0533-1DF7-F85D-9E3470FEE61B}"/>
              </a:ext>
            </a:extLst>
          </p:cNvPr>
          <p:cNvSpPr>
            <a:spLocks noGrp="1"/>
          </p:cNvSpPr>
          <p:nvPr>
            <p:ph type="ctrTitle"/>
          </p:nvPr>
        </p:nvSpPr>
        <p:spPr>
          <a:xfrm>
            <a:off x="1154955" y="1219200"/>
            <a:ext cx="8825658" cy="2677648"/>
          </a:xfrm>
        </p:spPr>
        <p:txBody>
          <a:bodyPr/>
          <a:lstStyle/>
          <a:p>
            <a:r>
              <a:rPr lang="en-IN" dirty="0"/>
              <a:t>HOST BEHAVIOUR ANALYSIS</a:t>
            </a:r>
          </a:p>
        </p:txBody>
      </p:sp>
      <p:sp>
        <p:nvSpPr>
          <p:cNvPr id="3" name="Subtitle 2">
            <a:extLst>
              <a:ext uri="{FF2B5EF4-FFF2-40B4-BE49-F238E27FC236}">
                <a16:creationId xmlns:a16="http://schemas.microsoft.com/office/drawing/2014/main" id="{068B352D-9F2F-B3D6-74F6-FF100B17D660}"/>
              </a:ext>
            </a:extLst>
          </p:cNvPr>
          <p:cNvSpPr>
            <a:spLocks noGrp="1"/>
          </p:cNvSpPr>
          <p:nvPr>
            <p:ph type="subTitle" idx="1"/>
          </p:nvPr>
        </p:nvSpPr>
        <p:spPr/>
        <p:txBody>
          <a:bodyPr/>
          <a:lstStyle/>
          <a:p>
            <a:r>
              <a:rPr lang="en-IN" dirty="0"/>
              <a:t>This is a project presentation on analysis of host behaviour of a property rental company by Nishant Shukla</a:t>
            </a:r>
          </a:p>
        </p:txBody>
      </p:sp>
    </p:spTree>
    <p:extLst>
      <p:ext uri="{BB962C8B-B14F-4D97-AF65-F5344CB8AC3E}">
        <p14:creationId xmlns:p14="http://schemas.microsoft.com/office/powerpoint/2010/main" val="49782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0AE0-35DD-2BCC-A554-EE20F90A6BAD}"/>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B02FC025-5FF3-C026-2E2D-9F074E3DAFA8}"/>
              </a:ext>
            </a:extLst>
          </p:cNvPr>
          <p:cNvSpPr>
            <a:spLocks noGrp="1"/>
          </p:cNvSpPr>
          <p:nvPr>
            <p:ph idx="1"/>
          </p:nvPr>
        </p:nvSpPr>
        <p:spPr/>
        <p:txBody>
          <a:bodyPr/>
          <a:lstStyle/>
          <a:p>
            <a:r>
              <a:rPr lang="en-IN" dirty="0"/>
              <a:t>From the previous graph we can observe that average response rate and acceptance rate of Super hosts are higher than Normal hosts and average cost is less. Almost all the rest of matrices are same.</a:t>
            </a:r>
          </a:p>
        </p:txBody>
      </p:sp>
    </p:spTree>
    <p:extLst>
      <p:ext uri="{BB962C8B-B14F-4D97-AF65-F5344CB8AC3E}">
        <p14:creationId xmlns:p14="http://schemas.microsoft.com/office/powerpoint/2010/main" val="117947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E3B99D7-806C-FE45-1904-83C142B90C8A}"/>
              </a:ext>
            </a:extLst>
          </p:cNvPr>
          <p:cNvSpPr>
            <a:spLocks noGrp="1"/>
          </p:cNvSpPr>
          <p:nvPr>
            <p:ph type="body" idx="1"/>
          </p:nvPr>
        </p:nvSpPr>
        <p:spPr>
          <a:xfrm rot="651851">
            <a:off x="3152309" y="4919134"/>
            <a:ext cx="2723557" cy="723392"/>
          </a:xfrm>
        </p:spPr>
        <p:txBody>
          <a:bodyPr/>
          <a:lstStyle/>
          <a:p>
            <a:endParaRPr lang="en-IN" dirty="0"/>
          </a:p>
        </p:txBody>
      </p:sp>
      <p:sp>
        <p:nvSpPr>
          <p:cNvPr id="4" name="Title 3">
            <a:extLst>
              <a:ext uri="{FF2B5EF4-FFF2-40B4-BE49-F238E27FC236}">
                <a16:creationId xmlns:a16="http://schemas.microsoft.com/office/drawing/2014/main" id="{08E912B2-08F7-7879-ADCC-CE9B6F546251}"/>
              </a:ext>
            </a:extLst>
          </p:cNvPr>
          <p:cNvSpPr>
            <a:spLocks noGrp="1"/>
          </p:cNvSpPr>
          <p:nvPr>
            <p:ph type="title"/>
          </p:nvPr>
        </p:nvSpPr>
        <p:spPr>
          <a:xfrm>
            <a:off x="1146489" y="2286000"/>
            <a:ext cx="4343400" cy="2286000"/>
          </a:xfrm>
        </p:spPr>
        <p:txBody>
          <a:bodyPr/>
          <a:lstStyle/>
          <a:p>
            <a:r>
              <a:rPr lang="en-IN" dirty="0"/>
              <a:t>Comparison of Comments</a:t>
            </a:r>
          </a:p>
        </p:txBody>
      </p:sp>
    </p:spTree>
    <p:extLst>
      <p:ext uri="{BB962C8B-B14F-4D97-AF65-F5344CB8AC3E}">
        <p14:creationId xmlns:p14="http://schemas.microsoft.com/office/powerpoint/2010/main" val="172183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BC0BB-A144-4559-86E9-2715188D9F29}"/>
              </a:ext>
            </a:extLst>
          </p:cNvPr>
          <p:cNvSpPr>
            <a:spLocks noGrp="1"/>
          </p:cNvSpPr>
          <p:nvPr>
            <p:ph type="title"/>
          </p:nvPr>
        </p:nvSpPr>
        <p:spPr/>
        <p:txBody>
          <a:bodyPr/>
          <a:lstStyle/>
          <a:p>
            <a:r>
              <a:rPr lang="en-IN" dirty="0"/>
              <a:t>Good vs Bad</a:t>
            </a:r>
          </a:p>
        </p:txBody>
      </p:sp>
      <p:sp>
        <p:nvSpPr>
          <p:cNvPr id="5" name="Content Placeholder 4">
            <a:extLst>
              <a:ext uri="{FF2B5EF4-FFF2-40B4-BE49-F238E27FC236}">
                <a16:creationId xmlns:a16="http://schemas.microsoft.com/office/drawing/2014/main" id="{F2B2FEEC-DE0C-684C-ED12-69392E1F7C7D}"/>
              </a:ext>
            </a:extLst>
          </p:cNvPr>
          <p:cNvSpPr>
            <a:spLocks noGrp="1"/>
          </p:cNvSpPr>
          <p:nvPr>
            <p:ph idx="1"/>
          </p:nvPr>
        </p:nvSpPr>
        <p:spPr/>
        <p:txBody>
          <a:bodyPr/>
          <a:lstStyle/>
          <a:p>
            <a:r>
              <a:rPr lang="en-IN" dirty="0"/>
              <a:t>The keyword ‘good’ was used more in Super host reviews than was in Host reviews</a:t>
            </a:r>
          </a:p>
          <a:p>
            <a:r>
              <a:rPr lang="en-IN" dirty="0"/>
              <a:t>The keyword ‘Bad’ was used more in Host reviews than in super host reviews</a:t>
            </a:r>
          </a:p>
          <a:p>
            <a:pPr marL="0" indent="0">
              <a:buNone/>
            </a:pPr>
            <a:endParaRPr lang="en-IN" dirty="0"/>
          </a:p>
        </p:txBody>
      </p:sp>
      <p:pic>
        <p:nvPicPr>
          <p:cNvPr id="7" name="Picture 6">
            <a:extLst>
              <a:ext uri="{FF2B5EF4-FFF2-40B4-BE49-F238E27FC236}">
                <a16:creationId xmlns:a16="http://schemas.microsoft.com/office/drawing/2014/main" id="{90B365DE-0ACE-DAF5-990F-5205DE646244}"/>
              </a:ext>
            </a:extLst>
          </p:cNvPr>
          <p:cNvPicPr>
            <a:picLocks noChangeAspect="1"/>
          </p:cNvPicPr>
          <p:nvPr/>
        </p:nvPicPr>
        <p:blipFill rotWithShape="1">
          <a:blip r:embed="rId2"/>
          <a:srcRect l="21068" t="60247" r="54693" b="31975"/>
          <a:stretch/>
        </p:blipFill>
        <p:spPr>
          <a:xfrm>
            <a:off x="1684866" y="4309533"/>
            <a:ext cx="8648892" cy="1574798"/>
          </a:xfrm>
          <a:prstGeom prst="rect">
            <a:avLst/>
          </a:prstGeom>
        </p:spPr>
      </p:pic>
    </p:spTree>
    <p:extLst>
      <p:ext uri="{BB962C8B-B14F-4D97-AF65-F5344CB8AC3E}">
        <p14:creationId xmlns:p14="http://schemas.microsoft.com/office/powerpoint/2010/main" val="186957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90A9-1E5A-6CAB-9F41-95C40A157140}"/>
              </a:ext>
            </a:extLst>
          </p:cNvPr>
          <p:cNvSpPr>
            <a:spLocks noGrp="1"/>
          </p:cNvSpPr>
          <p:nvPr>
            <p:ph type="title"/>
          </p:nvPr>
        </p:nvSpPr>
        <p:spPr/>
        <p:txBody>
          <a:bodyPr/>
          <a:lstStyle/>
          <a:p>
            <a:r>
              <a:rPr lang="en-IN" sz="3600" dirty="0">
                <a:solidFill>
                  <a:schemeClr val="bg1"/>
                </a:solidFill>
                <a:latin typeface="Twentieth Century"/>
                <a:ea typeface="Twentieth Century"/>
                <a:cs typeface="Twentieth Century"/>
                <a:sym typeface="Twentieth Century"/>
              </a:rPr>
              <a:t>Analysis of Property type of Super hosts and Hosts</a:t>
            </a:r>
            <a:endParaRPr lang="en-IN" dirty="0">
              <a:solidFill>
                <a:schemeClr val="bg1"/>
              </a:solidFill>
            </a:endParaRPr>
          </a:p>
        </p:txBody>
      </p:sp>
      <p:sp>
        <p:nvSpPr>
          <p:cNvPr id="3" name="Content Placeholder 2">
            <a:extLst>
              <a:ext uri="{FF2B5EF4-FFF2-40B4-BE49-F238E27FC236}">
                <a16:creationId xmlns:a16="http://schemas.microsoft.com/office/drawing/2014/main" id="{59256CEB-4B2E-B373-F139-ADD2A69DA032}"/>
              </a:ext>
            </a:extLst>
          </p:cNvPr>
          <p:cNvSpPr>
            <a:spLocks noGrp="1"/>
          </p:cNvSpPr>
          <p:nvPr>
            <p:ph idx="1"/>
          </p:nvPr>
        </p:nvSpPr>
        <p:spPr/>
        <p:txBody>
          <a:bodyPr/>
          <a:lstStyle/>
          <a:p>
            <a:r>
              <a:rPr lang="en-IN" dirty="0"/>
              <a:t>The Super Hosts tend to have smaller Properties in </a:t>
            </a:r>
            <a:r>
              <a:rPr lang="en-IN" dirty="0" err="1"/>
              <a:t>Comparision</a:t>
            </a:r>
            <a:r>
              <a:rPr lang="en-IN" dirty="0"/>
              <a:t> to Hosts as is shown by the result of analysis.</a:t>
            </a:r>
          </a:p>
          <a:p>
            <a:r>
              <a:rPr lang="en-IN" dirty="0"/>
              <a:t>The keyword used here to identify this pattern is ‘Entire’</a:t>
            </a:r>
          </a:p>
          <a:p>
            <a:endParaRPr lang="en-IN" dirty="0"/>
          </a:p>
        </p:txBody>
      </p:sp>
      <p:pic>
        <p:nvPicPr>
          <p:cNvPr id="7" name="Picture 6">
            <a:extLst>
              <a:ext uri="{FF2B5EF4-FFF2-40B4-BE49-F238E27FC236}">
                <a16:creationId xmlns:a16="http://schemas.microsoft.com/office/drawing/2014/main" id="{A67A9AB3-8035-D21C-4D2B-0DCD56076BA1}"/>
              </a:ext>
            </a:extLst>
          </p:cNvPr>
          <p:cNvPicPr>
            <a:picLocks noChangeAspect="1"/>
          </p:cNvPicPr>
          <p:nvPr/>
        </p:nvPicPr>
        <p:blipFill rotWithShape="1">
          <a:blip r:embed="rId2"/>
          <a:srcRect l="21417" t="60123" r="64642" b="32963"/>
          <a:stretch/>
        </p:blipFill>
        <p:spPr>
          <a:xfrm>
            <a:off x="1700213" y="4224866"/>
            <a:ext cx="8280400" cy="2330166"/>
          </a:xfrm>
          <a:prstGeom prst="rect">
            <a:avLst/>
          </a:prstGeom>
        </p:spPr>
      </p:pic>
    </p:spTree>
    <p:extLst>
      <p:ext uri="{BB962C8B-B14F-4D97-AF65-F5344CB8AC3E}">
        <p14:creationId xmlns:p14="http://schemas.microsoft.com/office/powerpoint/2010/main" val="191567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1EE5-0746-2FD7-2EB3-156396C0DC01}"/>
              </a:ext>
            </a:extLst>
          </p:cNvPr>
          <p:cNvSpPr>
            <a:spLocks noGrp="1"/>
          </p:cNvSpPr>
          <p:nvPr>
            <p:ph type="title"/>
          </p:nvPr>
        </p:nvSpPr>
        <p:spPr/>
        <p:txBody>
          <a:bodyPr/>
          <a:lstStyle/>
          <a:p>
            <a:r>
              <a:rPr lang="en-IN" dirty="0"/>
              <a:t>Analysis of </a:t>
            </a:r>
            <a:r>
              <a:rPr lang="en-IN" dirty="0" err="1"/>
              <a:t>Avg</a:t>
            </a:r>
            <a:r>
              <a:rPr lang="en-IN" dirty="0"/>
              <a:t> price and Availability bn super hosts and Hosts for year 2022</a:t>
            </a:r>
          </a:p>
        </p:txBody>
      </p:sp>
      <p:sp>
        <p:nvSpPr>
          <p:cNvPr id="3" name="Content Placeholder 2">
            <a:extLst>
              <a:ext uri="{FF2B5EF4-FFF2-40B4-BE49-F238E27FC236}">
                <a16:creationId xmlns:a16="http://schemas.microsoft.com/office/drawing/2014/main" id="{3D338CD3-D8A9-7EFE-665E-EB3C6A812A7C}"/>
              </a:ext>
            </a:extLst>
          </p:cNvPr>
          <p:cNvSpPr>
            <a:spLocks noGrp="1"/>
          </p:cNvSpPr>
          <p:nvPr>
            <p:ph idx="1"/>
          </p:nvPr>
        </p:nvSpPr>
        <p:spPr/>
        <p:txBody>
          <a:bodyPr/>
          <a:lstStyle/>
          <a:p>
            <a:r>
              <a:rPr lang="en-IN" dirty="0" err="1"/>
              <a:t>Avg</a:t>
            </a:r>
            <a:r>
              <a:rPr lang="en-IN" dirty="0"/>
              <a:t> price for Normal hosts for year 2022 is $81 while for Super hosts, it is $121.8.</a:t>
            </a:r>
          </a:p>
          <a:p>
            <a:r>
              <a:rPr lang="en-IN" dirty="0" err="1"/>
              <a:t>Avg</a:t>
            </a:r>
            <a:r>
              <a:rPr lang="en-IN" dirty="0"/>
              <a:t> Availability of Normal Hosts is 72.32 % while </a:t>
            </a:r>
            <a:r>
              <a:rPr lang="en-IN" dirty="0" err="1"/>
              <a:t>avg</a:t>
            </a:r>
            <a:r>
              <a:rPr lang="en-IN" dirty="0"/>
              <a:t> availability of Super Hosts is 60.36% for year 2022.</a:t>
            </a:r>
          </a:p>
          <a:p>
            <a:pPr marL="0" indent="0">
              <a:buNone/>
            </a:pPr>
            <a:endParaRPr lang="en-IN" dirty="0"/>
          </a:p>
        </p:txBody>
      </p:sp>
      <p:pic>
        <p:nvPicPr>
          <p:cNvPr id="5" name="Picture 4">
            <a:extLst>
              <a:ext uri="{FF2B5EF4-FFF2-40B4-BE49-F238E27FC236}">
                <a16:creationId xmlns:a16="http://schemas.microsoft.com/office/drawing/2014/main" id="{8640F6B2-9B0F-3682-794B-4B2F9A2A038B}"/>
              </a:ext>
            </a:extLst>
          </p:cNvPr>
          <p:cNvPicPr>
            <a:picLocks noChangeAspect="1"/>
          </p:cNvPicPr>
          <p:nvPr/>
        </p:nvPicPr>
        <p:blipFill rotWithShape="1">
          <a:blip r:embed="rId2"/>
          <a:srcRect l="21277" t="59753" r="53292" b="31605"/>
          <a:stretch/>
        </p:blipFill>
        <p:spPr>
          <a:xfrm>
            <a:off x="1331194" y="4191002"/>
            <a:ext cx="8649419" cy="1667933"/>
          </a:xfrm>
          <a:prstGeom prst="rect">
            <a:avLst/>
          </a:prstGeom>
        </p:spPr>
      </p:pic>
    </p:spTree>
    <p:extLst>
      <p:ext uri="{BB962C8B-B14F-4D97-AF65-F5344CB8AC3E}">
        <p14:creationId xmlns:p14="http://schemas.microsoft.com/office/powerpoint/2010/main" val="181365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366A-7F93-7FB7-D90A-398F792B2EA7}"/>
              </a:ext>
            </a:extLst>
          </p:cNvPr>
          <p:cNvSpPr>
            <a:spLocks noGrp="1"/>
          </p:cNvSpPr>
          <p:nvPr>
            <p:ph type="title"/>
          </p:nvPr>
        </p:nvSpPr>
        <p:spPr>
          <a:xfrm>
            <a:off x="1154953" y="1261536"/>
            <a:ext cx="8825659" cy="706964"/>
          </a:xfrm>
        </p:spPr>
        <p:txBody>
          <a:bodyPr/>
          <a:lstStyle/>
          <a:p>
            <a:r>
              <a:rPr lang="en-US" sz="3600" dirty="0">
                <a:solidFill>
                  <a:schemeClr val="bg1"/>
                </a:solidFill>
                <a:latin typeface="Twentieth Century"/>
                <a:ea typeface="Twentieth Century"/>
                <a:cs typeface="Twentieth Century"/>
                <a:sym typeface="Twentieth Century"/>
              </a:rPr>
              <a:t>Analysis of trend in Price and availability between Local Hosts or Hosts residing in other locations for year 2022</a:t>
            </a:r>
            <a:br>
              <a:rPr lang="en-US" sz="3600" dirty="0">
                <a:solidFill>
                  <a:schemeClr val="dk1"/>
                </a:solidFill>
                <a:latin typeface="Twentieth Century"/>
                <a:ea typeface="Twentieth Century"/>
                <a:cs typeface="Twentieth Century"/>
                <a:sym typeface="Twentieth Century"/>
              </a:rPr>
            </a:br>
            <a:endParaRPr lang="en-IN" dirty="0"/>
          </a:p>
        </p:txBody>
      </p:sp>
      <p:pic>
        <p:nvPicPr>
          <p:cNvPr id="5" name="Content Placeholder 4">
            <a:extLst>
              <a:ext uri="{FF2B5EF4-FFF2-40B4-BE49-F238E27FC236}">
                <a16:creationId xmlns:a16="http://schemas.microsoft.com/office/drawing/2014/main" id="{85B6F8B5-4395-BB51-4B95-34F6C764F847}"/>
              </a:ext>
            </a:extLst>
          </p:cNvPr>
          <p:cNvPicPr>
            <a:picLocks noGrp="1" noChangeAspect="1"/>
          </p:cNvPicPr>
          <p:nvPr>
            <p:ph idx="1"/>
          </p:nvPr>
        </p:nvPicPr>
        <p:blipFill rotWithShape="1">
          <a:blip r:embed="rId2"/>
          <a:srcRect l="21219" t="60177" r="35669" b="31911"/>
          <a:stretch/>
        </p:blipFill>
        <p:spPr>
          <a:xfrm>
            <a:off x="1227667" y="2959099"/>
            <a:ext cx="10041845" cy="1045633"/>
          </a:xfrm>
        </p:spPr>
      </p:pic>
      <p:sp>
        <p:nvSpPr>
          <p:cNvPr id="6" name="TextBox 5">
            <a:extLst>
              <a:ext uri="{FF2B5EF4-FFF2-40B4-BE49-F238E27FC236}">
                <a16:creationId xmlns:a16="http://schemas.microsoft.com/office/drawing/2014/main" id="{6B510324-026A-5F12-6DFE-5B70ADAE911D}"/>
              </a:ext>
            </a:extLst>
          </p:cNvPr>
          <p:cNvSpPr txBox="1"/>
          <p:nvPr/>
        </p:nvSpPr>
        <p:spPr>
          <a:xfrm>
            <a:off x="1058333" y="4672165"/>
            <a:ext cx="9931779" cy="646331"/>
          </a:xfrm>
          <a:prstGeom prst="rect">
            <a:avLst/>
          </a:prstGeom>
          <a:noFill/>
        </p:spPr>
        <p:txBody>
          <a:bodyPr wrap="square" rtlCol="0">
            <a:spAutoFit/>
          </a:bodyPr>
          <a:lstStyle/>
          <a:p>
            <a:r>
              <a:rPr lang="en-IN" dirty="0"/>
              <a:t>The </a:t>
            </a:r>
            <a:r>
              <a:rPr lang="en-IN" dirty="0" err="1"/>
              <a:t>avg</a:t>
            </a:r>
            <a:r>
              <a:rPr lang="en-IN" dirty="0"/>
              <a:t> price and </a:t>
            </a:r>
            <a:r>
              <a:rPr lang="en-IN" dirty="0" err="1"/>
              <a:t>avg</a:t>
            </a:r>
            <a:r>
              <a:rPr lang="en-IN" dirty="0"/>
              <a:t> availability of listings for hosts residing outside is more than that of those residing inside Greece while it is vice versa for </a:t>
            </a:r>
            <a:r>
              <a:rPr lang="en-IN" dirty="0" err="1"/>
              <a:t>superhosts</a:t>
            </a:r>
            <a:r>
              <a:rPr lang="en-IN" dirty="0"/>
              <a:t>.</a:t>
            </a:r>
          </a:p>
        </p:txBody>
      </p:sp>
    </p:spTree>
    <p:extLst>
      <p:ext uri="{BB962C8B-B14F-4D97-AF65-F5344CB8AC3E}">
        <p14:creationId xmlns:p14="http://schemas.microsoft.com/office/powerpoint/2010/main" val="118204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B07F-ED0B-FB98-B8C9-71912E541737}"/>
              </a:ext>
            </a:extLst>
          </p:cNvPr>
          <p:cNvSpPr>
            <a:spLocks noGrp="1"/>
          </p:cNvSpPr>
          <p:nvPr>
            <p:ph type="title"/>
          </p:nvPr>
        </p:nvSpPr>
        <p:spPr>
          <a:xfrm>
            <a:off x="1663188" y="1230525"/>
            <a:ext cx="8865623" cy="1819656"/>
          </a:xfrm>
        </p:spPr>
        <p:txBody>
          <a:bodyPr/>
          <a:lstStyle/>
          <a:p>
            <a:pPr algn="ctr"/>
            <a:r>
              <a:rPr lang="en-IN" sz="7200" dirty="0"/>
              <a:t>Thank you</a:t>
            </a:r>
          </a:p>
        </p:txBody>
      </p:sp>
      <p:sp>
        <p:nvSpPr>
          <p:cNvPr id="3" name="Text Placeholder 2">
            <a:extLst>
              <a:ext uri="{FF2B5EF4-FFF2-40B4-BE49-F238E27FC236}">
                <a16:creationId xmlns:a16="http://schemas.microsoft.com/office/drawing/2014/main" id="{A8B55B41-E09C-FE77-31A0-1142CBBEE087}"/>
              </a:ext>
            </a:extLst>
          </p:cNvPr>
          <p:cNvSpPr>
            <a:spLocks noGrp="1"/>
          </p:cNvSpPr>
          <p:nvPr>
            <p:ph type="body" idx="1"/>
          </p:nvPr>
        </p:nvSpPr>
        <p:spPr>
          <a:xfrm>
            <a:off x="1950820" y="5037666"/>
            <a:ext cx="8825659" cy="860400"/>
          </a:xfrm>
        </p:spPr>
        <p:txBody>
          <a:bodyPr/>
          <a:lstStyle/>
          <a:p>
            <a:pPr algn="ctr"/>
            <a:r>
              <a:rPr lang="en-IN" dirty="0"/>
              <a:t>Nishant Shukla</a:t>
            </a:r>
          </a:p>
          <a:p>
            <a:pPr algn="ctr"/>
            <a:r>
              <a:rPr lang="en-IN" dirty="0"/>
              <a:t>Pd13_003</a:t>
            </a:r>
          </a:p>
        </p:txBody>
      </p:sp>
    </p:spTree>
    <p:extLst>
      <p:ext uri="{BB962C8B-B14F-4D97-AF65-F5344CB8AC3E}">
        <p14:creationId xmlns:p14="http://schemas.microsoft.com/office/powerpoint/2010/main" val="390462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D266F-50B5-358F-A219-23CA965F27A9}"/>
              </a:ext>
            </a:extLst>
          </p:cNvPr>
          <p:cNvSpPr>
            <a:spLocks noGrp="1"/>
          </p:cNvSpPr>
          <p:nvPr>
            <p:ph type="title"/>
          </p:nvPr>
        </p:nvSpPr>
        <p:spPr>
          <a:xfrm>
            <a:off x="1154956" y="2286000"/>
            <a:ext cx="4343400" cy="2286000"/>
          </a:xfrm>
        </p:spPr>
        <p:txBody>
          <a:bodyPr/>
          <a:lstStyle/>
          <a:p>
            <a:r>
              <a:rPr lang="en-IN" sz="5400" dirty="0">
                <a:latin typeface="Bodoni MT Condensed" panose="02070606080606020203" pitchFamily="18" charset="0"/>
              </a:rPr>
              <a:t>Comparison of Super Hosts and Hosts</a:t>
            </a:r>
          </a:p>
        </p:txBody>
      </p:sp>
      <p:sp>
        <p:nvSpPr>
          <p:cNvPr id="5" name="Text Placeholder 4">
            <a:extLst>
              <a:ext uri="{FF2B5EF4-FFF2-40B4-BE49-F238E27FC236}">
                <a16:creationId xmlns:a16="http://schemas.microsoft.com/office/drawing/2014/main" id="{F4D691ED-07E1-54AD-FDF2-97B2E3347042}"/>
              </a:ext>
            </a:extLst>
          </p:cNvPr>
          <p:cNvSpPr>
            <a:spLocks noGrp="1"/>
          </p:cNvSpPr>
          <p:nvPr>
            <p:ph type="body" idx="1"/>
          </p:nvPr>
        </p:nvSpPr>
        <p:spPr/>
        <p:txBody>
          <a:bodyPr/>
          <a:lstStyle/>
          <a:p>
            <a:r>
              <a:rPr lang="en-IN" dirty="0"/>
              <a:t>In the upcoming few slides we compare super hosts and hosts based on various matrices present in database</a:t>
            </a:r>
          </a:p>
        </p:txBody>
      </p:sp>
    </p:spTree>
    <p:extLst>
      <p:ext uri="{BB962C8B-B14F-4D97-AF65-F5344CB8AC3E}">
        <p14:creationId xmlns:p14="http://schemas.microsoft.com/office/powerpoint/2010/main" val="204000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99DD-5CEE-0472-A652-CE3293A829C2}"/>
              </a:ext>
            </a:extLst>
          </p:cNvPr>
          <p:cNvSpPr>
            <a:spLocks noGrp="1"/>
          </p:cNvSpPr>
          <p:nvPr>
            <p:ph type="title"/>
          </p:nvPr>
        </p:nvSpPr>
        <p:spPr/>
        <p:txBody>
          <a:bodyPr/>
          <a:lstStyle/>
          <a:p>
            <a:r>
              <a:rPr lang="en-IN" dirty="0"/>
              <a:t>Database Schema</a:t>
            </a:r>
          </a:p>
        </p:txBody>
      </p:sp>
      <p:pic>
        <p:nvPicPr>
          <p:cNvPr id="7" name="Content Placeholder 6">
            <a:extLst>
              <a:ext uri="{FF2B5EF4-FFF2-40B4-BE49-F238E27FC236}">
                <a16:creationId xmlns:a16="http://schemas.microsoft.com/office/drawing/2014/main" id="{6EED61F0-D3EE-CE54-C078-53C75381F7BA}"/>
              </a:ext>
            </a:extLst>
          </p:cNvPr>
          <p:cNvPicPr>
            <a:picLocks noGrp="1" noChangeAspect="1"/>
          </p:cNvPicPr>
          <p:nvPr>
            <p:ph idx="1"/>
          </p:nvPr>
        </p:nvPicPr>
        <p:blipFill>
          <a:blip r:embed="rId2"/>
          <a:stretch>
            <a:fillRect/>
          </a:stretch>
        </p:blipFill>
        <p:spPr>
          <a:xfrm>
            <a:off x="1869266" y="2709193"/>
            <a:ext cx="8111347" cy="3787400"/>
          </a:xfrm>
          <a:prstGeom prst="rect">
            <a:avLst/>
          </a:prstGeom>
        </p:spPr>
      </p:pic>
    </p:spTree>
    <p:extLst>
      <p:ext uri="{BB962C8B-B14F-4D97-AF65-F5344CB8AC3E}">
        <p14:creationId xmlns:p14="http://schemas.microsoft.com/office/powerpoint/2010/main" val="49728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1BCC-2CE7-37C6-D301-5644260BA6D4}"/>
              </a:ext>
            </a:extLst>
          </p:cNvPr>
          <p:cNvSpPr>
            <a:spLocks noGrp="1"/>
          </p:cNvSpPr>
          <p:nvPr>
            <p:ph type="title"/>
          </p:nvPr>
        </p:nvSpPr>
        <p:spPr/>
        <p:txBody>
          <a:bodyPr/>
          <a:lstStyle/>
          <a:p>
            <a:r>
              <a:rPr lang="en-IN" dirty="0"/>
              <a:t>Distinction between Super host and Host</a:t>
            </a:r>
          </a:p>
        </p:txBody>
      </p:sp>
      <p:graphicFrame>
        <p:nvGraphicFramePr>
          <p:cNvPr id="6" name="Content Placeholder 5">
            <a:extLst>
              <a:ext uri="{FF2B5EF4-FFF2-40B4-BE49-F238E27FC236}">
                <a16:creationId xmlns:a16="http://schemas.microsoft.com/office/drawing/2014/main" id="{CA71B5B6-1C08-FA02-2F36-4D13B20C1C0A}"/>
              </a:ext>
            </a:extLst>
          </p:cNvPr>
          <p:cNvGraphicFramePr>
            <a:graphicFrameLocks noGrp="1"/>
          </p:cNvGraphicFramePr>
          <p:nvPr>
            <p:ph idx="1"/>
            <p:extLst>
              <p:ext uri="{D42A27DB-BD31-4B8C-83A1-F6EECF244321}">
                <p14:modId xmlns:p14="http://schemas.microsoft.com/office/powerpoint/2010/main" val="553306780"/>
              </p:ext>
            </p:extLst>
          </p:nvPr>
        </p:nvGraphicFramePr>
        <p:xfrm>
          <a:off x="1666346" y="2142066"/>
          <a:ext cx="8314267" cy="4546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27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6A1B-A5BC-412E-1F7B-08B6AE9A1803}"/>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FFCECDA3-AC9D-6A1D-C842-3F7E7162CD71}"/>
              </a:ext>
            </a:extLst>
          </p:cNvPr>
          <p:cNvSpPr>
            <a:spLocks noGrp="1"/>
          </p:cNvSpPr>
          <p:nvPr>
            <p:ph idx="1"/>
          </p:nvPr>
        </p:nvSpPr>
        <p:spPr>
          <a:xfrm>
            <a:off x="1154954" y="2603500"/>
            <a:ext cx="9496113" cy="3416300"/>
          </a:xfrm>
        </p:spPr>
        <p:txBody>
          <a:bodyPr>
            <a:normAutofit/>
          </a:bodyPr>
          <a:lstStyle/>
          <a:p>
            <a:r>
              <a:rPr lang="en-IN" dirty="0"/>
              <a:t>The graph in the previous slide gives us the percentile average of all the fields and demonstrates the distinction between Super Host and Host.</a:t>
            </a:r>
          </a:p>
          <a:p>
            <a:r>
              <a:rPr lang="en-IN" dirty="0"/>
              <a:t>The line of Difference in the graph demonstrates the degree of Variation in matrices of comparison between Super host and Host.</a:t>
            </a:r>
          </a:p>
          <a:p>
            <a:r>
              <a:rPr lang="en-IN" dirty="0"/>
              <a:t>From this Comparison, we come to conclusion that the most important metrics for someone to be super host is ‘Identity Verification’ followed by Average response rate and Average beds.</a:t>
            </a:r>
          </a:p>
          <a:p>
            <a:r>
              <a:rPr lang="en-IN" dirty="0"/>
              <a:t>One insight that stands out is Super hosts have 59.82% availability while hosts have 71.85% of availability. It may be because customers prefer super hosts in comparison to hosts hence more bookings and less availability. </a:t>
            </a:r>
          </a:p>
        </p:txBody>
      </p:sp>
    </p:spTree>
    <p:extLst>
      <p:ext uri="{BB962C8B-B14F-4D97-AF65-F5344CB8AC3E}">
        <p14:creationId xmlns:p14="http://schemas.microsoft.com/office/powerpoint/2010/main" val="176112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CE56F1-D5EA-F58F-F525-E0DA2CAFA2FC}"/>
              </a:ext>
            </a:extLst>
          </p:cNvPr>
          <p:cNvSpPr>
            <a:spLocks noGrp="1"/>
          </p:cNvSpPr>
          <p:nvPr>
            <p:ph type="title"/>
          </p:nvPr>
        </p:nvSpPr>
        <p:spPr>
          <a:xfrm>
            <a:off x="1154956" y="2374392"/>
            <a:ext cx="4343400" cy="2286000"/>
          </a:xfrm>
        </p:spPr>
        <p:txBody>
          <a:bodyPr/>
          <a:lstStyle/>
          <a:p>
            <a:r>
              <a:rPr lang="en-IN" dirty="0"/>
              <a:t>Table of Comparison</a:t>
            </a:r>
          </a:p>
        </p:txBody>
      </p:sp>
      <p:sp>
        <p:nvSpPr>
          <p:cNvPr id="5" name="Text Placeholder 4">
            <a:extLst>
              <a:ext uri="{FF2B5EF4-FFF2-40B4-BE49-F238E27FC236}">
                <a16:creationId xmlns:a16="http://schemas.microsoft.com/office/drawing/2014/main" id="{B1D50027-1B47-99CE-444F-FCCDD3EB2BAF}"/>
              </a:ext>
            </a:extLst>
          </p:cNvPr>
          <p:cNvSpPr>
            <a:spLocks noGrp="1"/>
          </p:cNvSpPr>
          <p:nvPr>
            <p:ph type="body" idx="1"/>
          </p:nvPr>
        </p:nvSpPr>
        <p:spPr/>
        <p:txBody>
          <a:bodyPr/>
          <a:lstStyle/>
          <a:p>
            <a:r>
              <a:rPr lang="en-IN" dirty="0"/>
              <a:t>Next few slides have tables for comparison between hosts and super hosts </a:t>
            </a:r>
          </a:p>
        </p:txBody>
      </p:sp>
    </p:spTree>
    <p:extLst>
      <p:ext uri="{BB962C8B-B14F-4D97-AF65-F5344CB8AC3E}">
        <p14:creationId xmlns:p14="http://schemas.microsoft.com/office/powerpoint/2010/main" val="294287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5D1E-C5EE-20DD-FA1A-5F7CC9BC4F81}"/>
              </a:ext>
            </a:extLst>
          </p:cNvPr>
          <p:cNvSpPr>
            <a:spLocks noGrp="1"/>
          </p:cNvSpPr>
          <p:nvPr>
            <p:ph type="title" idx="4294967295"/>
          </p:nvPr>
        </p:nvSpPr>
        <p:spPr>
          <a:xfrm>
            <a:off x="1896535" y="3335339"/>
            <a:ext cx="7958666" cy="703262"/>
          </a:xfrm>
        </p:spPr>
        <p:txBody>
          <a:bodyPr/>
          <a:lstStyle/>
          <a:p>
            <a:endParaRPr lang="en-IN" dirty="0"/>
          </a:p>
        </p:txBody>
      </p:sp>
      <p:graphicFrame>
        <p:nvGraphicFramePr>
          <p:cNvPr id="4" name="Table 4">
            <a:extLst>
              <a:ext uri="{FF2B5EF4-FFF2-40B4-BE49-F238E27FC236}">
                <a16:creationId xmlns:a16="http://schemas.microsoft.com/office/drawing/2014/main" id="{BEFEFA86-C80C-5EA8-6860-C98DE261F240}"/>
              </a:ext>
            </a:extLst>
          </p:cNvPr>
          <p:cNvGraphicFramePr>
            <a:graphicFrameLocks noGrp="1"/>
          </p:cNvGraphicFramePr>
          <p:nvPr>
            <p:ph idx="4294967295"/>
            <p:extLst>
              <p:ext uri="{D42A27DB-BD31-4B8C-83A1-F6EECF244321}">
                <p14:modId xmlns:p14="http://schemas.microsoft.com/office/powerpoint/2010/main" val="3506017938"/>
              </p:ext>
            </p:extLst>
          </p:nvPr>
        </p:nvGraphicFramePr>
        <p:xfrm>
          <a:off x="1320800" y="368300"/>
          <a:ext cx="8824910" cy="6304280"/>
        </p:xfrm>
        <a:graphic>
          <a:graphicData uri="http://schemas.openxmlformats.org/drawingml/2006/table">
            <a:tbl>
              <a:tblPr firstRow="1" bandRow="1">
                <a:tableStyleId>{5C22544A-7EE6-4342-B048-85BDC9FD1C3A}</a:tableStyleId>
              </a:tblPr>
              <a:tblGrid>
                <a:gridCol w="1764982">
                  <a:extLst>
                    <a:ext uri="{9D8B030D-6E8A-4147-A177-3AD203B41FA5}">
                      <a16:colId xmlns:a16="http://schemas.microsoft.com/office/drawing/2014/main" val="3816209807"/>
                    </a:ext>
                  </a:extLst>
                </a:gridCol>
                <a:gridCol w="1764982">
                  <a:extLst>
                    <a:ext uri="{9D8B030D-6E8A-4147-A177-3AD203B41FA5}">
                      <a16:colId xmlns:a16="http://schemas.microsoft.com/office/drawing/2014/main" val="3498597789"/>
                    </a:ext>
                  </a:extLst>
                </a:gridCol>
                <a:gridCol w="1764982">
                  <a:extLst>
                    <a:ext uri="{9D8B030D-6E8A-4147-A177-3AD203B41FA5}">
                      <a16:colId xmlns:a16="http://schemas.microsoft.com/office/drawing/2014/main" val="4061294822"/>
                    </a:ext>
                  </a:extLst>
                </a:gridCol>
                <a:gridCol w="1764982">
                  <a:extLst>
                    <a:ext uri="{9D8B030D-6E8A-4147-A177-3AD203B41FA5}">
                      <a16:colId xmlns:a16="http://schemas.microsoft.com/office/drawing/2014/main" val="3389485449"/>
                    </a:ext>
                  </a:extLst>
                </a:gridCol>
                <a:gridCol w="1764982">
                  <a:extLst>
                    <a:ext uri="{9D8B030D-6E8A-4147-A177-3AD203B41FA5}">
                      <a16:colId xmlns:a16="http://schemas.microsoft.com/office/drawing/2014/main" val="3230734514"/>
                    </a:ext>
                  </a:extLst>
                </a:gridCol>
              </a:tblGrid>
              <a:tr h="370840">
                <a:tc>
                  <a:txBody>
                    <a:bodyPr/>
                    <a:lstStyle/>
                    <a:p>
                      <a:pPr algn="ctr" fontAlgn="b"/>
                      <a:r>
                        <a:rPr lang="en-IN" sz="1800" b="1" i="0" u="none" strike="noStrike" dirty="0">
                          <a:solidFill>
                            <a:srgbClr val="000000"/>
                          </a:solidFill>
                          <a:effectLst/>
                          <a:latin typeface="Calibri" panose="020F0502020204030204" pitchFamily="34" charset="0"/>
                        </a:rPr>
                        <a:t>Traits</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Super Host</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Host</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Difference</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Ratio</a:t>
                      </a:r>
                    </a:p>
                  </a:txBody>
                  <a:tcPr marL="6350" marR="6350" marT="6350" marB="0" anchor="b"/>
                </a:tc>
                <a:extLst>
                  <a:ext uri="{0D108BD9-81ED-4DB2-BD59-A6C34878D82A}">
                    <a16:rowId xmlns:a16="http://schemas.microsoft.com/office/drawing/2014/main" val="3626001032"/>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Avg_available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59.82142857</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71.85185</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-12.0304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83.25663</a:t>
                      </a:r>
                    </a:p>
                  </a:txBody>
                  <a:tcPr marL="6350" marR="6350" marT="6350" marB="0" anchor="b"/>
                </a:tc>
                <a:extLst>
                  <a:ext uri="{0D108BD9-81ED-4DB2-BD59-A6C34878D82A}">
                    <a16:rowId xmlns:a16="http://schemas.microsoft.com/office/drawing/2014/main" val="2843012591"/>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Avg_price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1.041298013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1.115406</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-0.07411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93.35595</a:t>
                      </a:r>
                    </a:p>
                  </a:txBody>
                  <a:tcPr marL="6350" marR="6350" marT="6350" marB="0" anchor="b"/>
                </a:tc>
                <a:extLst>
                  <a:ext uri="{0D108BD9-81ED-4DB2-BD59-A6C34878D82A}">
                    <a16:rowId xmlns:a16="http://schemas.microsoft.com/office/drawing/2014/main" val="1642104825"/>
                  </a:ext>
                </a:extLst>
              </a:tr>
              <a:tr h="370840">
                <a:tc>
                  <a:txBody>
                    <a:bodyPr/>
                    <a:lstStyle/>
                    <a:p>
                      <a:pPr algn="ctr" fontAlgn="b"/>
                      <a:r>
                        <a:rPr lang="en-IN" sz="1100" b="1" i="0" u="none" strike="noStrike">
                          <a:solidFill>
                            <a:srgbClr val="000000"/>
                          </a:solidFill>
                          <a:effectLst/>
                          <a:latin typeface="Calibri" panose="020F0502020204030204" pitchFamily="34" charset="0"/>
                        </a:rPr>
                        <a:t>Avg_has_profile_pic</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99.89403974</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99.5591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0.334942</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100.3364</a:t>
                      </a:r>
                    </a:p>
                  </a:txBody>
                  <a:tcPr marL="6350" marR="6350" marT="6350" marB="0" anchor="b"/>
                </a:tc>
                <a:extLst>
                  <a:ext uri="{0D108BD9-81ED-4DB2-BD59-A6C34878D82A}">
                    <a16:rowId xmlns:a16="http://schemas.microsoft.com/office/drawing/2014/main" val="2668640548"/>
                  </a:ext>
                </a:extLst>
              </a:tr>
              <a:tr h="370840">
                <a:tc>
                  <a:txBody>
                    <a:bodyPr/>
                    <a:lstStyle/>
                    <a:p>
                      <a:pPr algn="ctr" fontAlgn="b"/>
                      <a:r>
                        <a:rPr lang="en-IN" sz="1100" b="1" i="0" u="none" strike="noStrike">
                          <a:solidFill>
                            <a:srgbClr val="000000"/>
                          </a:solidFill>
                          <a:effectLst/>
                          <a:latin typeface="Calibri" panose="020F0502020204030204" pitchFamily="34" charset="0"/>
                        </a:rPr>
                        <a:t>Avg_bedrooms</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15.05896226</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12.29583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2.763128</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122.4721</a:t>
                      </a:r>
                    </a:p>
                  </a:txBody>
                  <a:tcPr marL="6350" marR="6350" marT="6350" marB="0" anchor="b"/>
                </a:tc>
                <a:extLst>
                  <a:ext uri="{0D108BD9-81ED-4DB2-BD59-A6C34878D82A}">
                    <a16:rowId xmlns:a16="http://schemas.microsoft.com/office/drawing/2014/main" val="753678662"/>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Avg_scores_checkin</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98.76521428</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95.98359</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2.781624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102.898</a:t>
                      </a:r>
                    </a:p>
                  </a:txBody>
                  <a:tcPr marL="6350" marR="6350" marT="6350" marB="0" anchor="b"/>
                </a:tc>
                <a:extLst>
                  <a:ext uri="{0D108BD9-81ED-4DB2-BD59-A6C34878D82A}">
                    <a16:rowId xmlns:a16="http://schemas.microsoft.com/office/drawing/2014/main" val="359638301"/>
                  </a:ext>
                </a:extLst>
              </a:tr>
              <a:tr h="370840">
                <a:tc>
                  <a:txBody>
                    <a:bodyPr/>
                    <a:lstStyle/>
                    <a:p>
                      <a:pPr algn="ctr" fontAlgn="b"/>
                      <a:r>
                        <a:rPr lang="en-IN" sz="1100" b="1" i="0" u="none" strike="noStrike">
                          <a:solidFill>
                            <a:srgbClr val="000000"/>
                          </a:solidFill>
                          <a:effectLst/>
                          <a:latin typeface="Calibri" panose="020F0502020204030204" pitchFamily="34" charset="0"/>
                        </a:rPr>
                        <a:t>Avg_scores_location</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96.23031646</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93.25006</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2.980259</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103.196</a:t>
                      </a:r>
                    </a:p>
                  </a:txBody>
                  <a:tcPr marL="6350" marR="6350" marT="6350" marB="0" anchor="b"/>
                </a:tc>
                <a:extLst>
                  <a:ext uri="{0D108BD9-81ED-4DB2-BD59-A6C34878D82A}">
                    <a16:rowId xmlns:a16="http://schemas.microsoft.com/office/drawing/2014/main" val="596263601"/>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Avg_scores_communication</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98.82658307</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95.76994</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3.056645</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103.1917</a:t>
                      </a:r>
                    </a:p>
                  </a:txBody>
                  <a:tcPr marL="6350" marR="6350" marT="6350" marB="0" anchor="b"/>
                </a:tc>
                <a:extLst>
                  <a:ext uri="{0D108BD9-81ED-4DB2-BD59-A6C34878D82A}">
                    <a16:rowId xmlns:a16="http://schemas.microsoft.com/office/drawing/2014/main" val="2817724836"/>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Avg_review_scores_accuracy</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98.04078006</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94.56902</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3.471761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103.6711</a:t>
                      </a:r>
                    </a:p>
                  </a:txBody>
                  <a:tcPr marL="6350" marR="6350" marT="6350" marB="0" anchor="b"/>
                </a:tc>
                <a:extLst>
                  <a:ext uri="{0D108BD9-81ED-4DB2-BD59-A6C34878D82A}">
                    <a16:rowId xmlns:a16="http://schemas.microsoft.com/office/drawing/2014/main" val="43426731"/>
                  </a:ext>
                </a:extLst>
              </a:tr>
              <a:tr h="370840">
                <a:tc>
                  <a:txBody>
                    <a:bodyPr/>
                    <a:lstStyle/>
                    <a:p>
                      <a:pPr algn="ctr" fontAlgn="b"/>
                      <a:r>
                        <a:rPr lang="en-IN" sz="1100" b="1" i="0" u="none" strike="noStrike">
                          <a:solidFill>
                            <a:srgbClr val="000000"/>
                          </a:solidFill>
                          <a:effectLst/>
                          <a:latin typeface="Calibri" panose="020F0502020204030204" pitchFamily="34" charset="0"/>
                        </a:rPr>
                        <a:t>Avg_scores_value</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96.67562219</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92.86855</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3.80707</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104.0994</a:t>
                      </a:r>
                    </a:p>
                  </a:txBody>
                  <a:tcPr marL="6350" marR="6350" marT="6350" marB="0" anchor="b"/>
                </a:tc>
                <a:extLst>
                  <a:ext uri="{0D108BD9-81ED-4DB2-BD59-A6C34878D82A}">
                    <a16:rowId xmlns:a16="http://schemas.microsoft.com/office/drawing/2014/main" val="2809925498"/>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Avg_scores_cleanliness</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97.69587069</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93.57872</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4.117153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104.3997</a:t>
                      </a:r>
                    </a:p>
                  </a:txBody>
                  <a:tcPr marL="6350" marR="6350" marT="6350" marB="0" anchor="b"/>
                </a:tc>
                <a:extLst>
                  <a:ext uri="{0D108BD9-81ED-4DB2-BD59-A6C34878D82A}">
                    <a16:rowId xmlns:a16="http://schemas.microsoft.com/office/drawing/2014/main" val="3873164359"/>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Avg_review_scores_rating</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97.44971701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92.21416</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5.235558</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105.6776</a:t>
                      </a:r>
                    </a:p>
                  </a:txBody>
                  <a:tcPr marL="6350" marR="6350" marT="6350" marB="0" anchor="b"/>
                </a:tc>
                <a:extLst>
                  <a:ext uri="{0D108BD9-81ED-4DB2-BD59-A6C34878D82A}">
                    <a16:rowId xmlns:a16="http://schemas.microsoft.com/office/drawing/2014/main" val="4256984161"/>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Avg_instant_bookable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73.21854305</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65.88096</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7.337587</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111.1376</a:t>
                      </a:r>
                    </a:p>
                  </a:txBody>
                  <a:tcPr marL="6350" marR="6350" marT="6350" marB="0" anchor="b"/>
                </a:tc>
                <a:extLst>
                  <a:ext uri="{0D108BD9-81ED-4DB2-BD59-A6C34878D82A}">
                    <a16:rowId xmlns:a16="http://schemas.microsoft.com/office/drawing/2014/main" val="1091675771"/>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Avg_acceptance_rate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95.24283352</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87.62714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7.615693</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108.691</a:t>
                      </a:r>
                    </a:p>
                  </a:txBody>
                  <a:tcPr marL="6350" marR="6350" marT="6350" marB="0" anchor="b"/>
                </a:tc>
                <a:extLst>
                  <a:ext uri="{0D108BD9-81ED-4DB2-BD59-A6C34878D82A}">
                    <a16:rowId xmlns:a16="http://schemas.microsoft.com/office/drawing/2014/main" val="1622585716"/>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Avg_beds</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13.56450535</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4.873392</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8.691114</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278.3381</a:t>
                      </a:r>
                    </a:p>
                  </a:txBody>
                  <a:tcPr marL="6350" marR="6350" marT="6350" marB="0" anchor="b"/>
                </a:tc>
                <a:extLst>
                  <a:ext uri="{0D108BD9-81ED-4DB2-BD59-A6C34878D82A}">
                    <a16:rowId xmlns:a16="http://schemas.microsoft.com/office/drawing/2014/main" val="2599347968"/>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Avg_response_rate</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99.28236292</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89.91173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9.370631</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110.422</a:t>
                      </a:r>
                    </a:p>
                  </a:txBody>
                  <a:tcPr marL="6350" marR="6350" marT="6350" marB="0" anchor="b"/>
                </a:tc>
                <a:extLst>
                  <a:ext uri="{0D108BD9-81ED-4DB2-BD59-A6C34878D82A}">
                    <a16:rowId xmlns:a16="http://schemas.microsoft.com/office/drawing/2014/main" val="2556035849"/>
                  </a:ext>
                </a:extLst>
              </a:tr>
              <a:tr h="370840">
                <a:tc>
                  <a:txBody>
                    <a:bodyPr/>
                    <a:lstStyle/>
                    <a:p>
                      <a:pPr algn="ctr" fontAlgn="b"/>
                      <a:r>
                        <a:rPr lang="en-IN" sz="1100" b="1" i="0" u="none" strike="noStrike" dirty="0" err="1">
                          <a:solidFill>
                            <a:srgbClr val="000000"/>
                          </a:solidFill>
                          <a:effectLst/>
                          <a:latin typeface="Calibri" panose="020F0502020204030204" pitchFamily="34" charset="0"/>
                        </a:rPr>
                        <a:t>Avg_identity_verified</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85.69536424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66.20315</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19.49221</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129.443</a:t>
                      </a:r>
                    </a:p>
                  </a:txBody>
                  <a:tcPr marL="6350" marR="6350" marT="6350" marB="0" anchor="b"/>
                </a:tc>
                <a:extLst>
                  <a:ext uri="{0D108BD9-81ED-4DB2-BD59-A6C34878D82A}">
                    <a16:rowId xmlns:a16="http://schemas.microsoft.com/office/drawing/2014/main" val="2186864734"/>
                  </a:ext>
                </a:extLst>
              </a:tr>
            </a:tbl>
          </a:graphicData>
        </a:graphic>
      </p:graphicFrame>
    </p:spTree>
    <p:extLst>
      <p:ext uri="{BB962C8B-B14F-4D97-AF65-F5344CB8AC3E}">
        <p14:creationId xmlns:p14="http://schemas.microsoft.com/office/powerpoint/2010/main" val="194190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6D099C-224D-9554-FE33-6445BFEF3F32}"/>
              </a:ext>
            </a:extLst>
          </p:cNvPr>
          <p:cNvGraphicFramePr>
            <a:graphicFrameLocks noGrp="1"/>
          </p:cNvGraphicFramePr>
          <p:nvPr>
            <p:extLst>
              <p:ext uri="{D42A27DB-BD31-4B8C-83A1-F6EECF244321}">
                <p14:modId xmlns:p14="http://schemas.microsoft.com/office/powerpoint/2010/main" val="2074505703"/>
              </p:ext>
            </p:extLst>
          </p:nvPr>
        </p:nvGraphicFramePr>
        <p:xfrm>
          <a:off x="2032001" y="245533"/>
          <a:ext cx="7145865" cy="6231468"/>
        </p:xfrm>
        <a:graphic>
          <a:graphicData uri="http://schemas.openxmlformats.org/drawingml/2006/table">
            <a:tbl>
              <a:tblPr firstRow="1" bandRow="1">
                <a:tableStyleId>{5C22544A-7EE6-4342-B048-85BDC9FD1C3A}</a:tableStyleId>
              </a:tblPr>
              <a:tblGrid>
                <a:gridCol w="2381955">
                  <a:extLst>
                    <a:ext uri="{9D8B030D-6E8A-4147-A177-3AD203B41FA5}">
                      <a16:colId xmlns:a16="http://schemas.microsoft.com/office/drawing/2014/main" val="3013195388"/>
                    </a:ext>
                  </a:extLst>
                </a:gridCol>
                <a:gridCol w="2381955">
                  <a:extLst>
                    <a:ext uri="{9D8B030D-6E8A-4147-A177-3AD203B41FA5}">
                      <a16:colId xmlns:a16="http://schemas.microsoft.com/office/drawing/2014/main" val="1624286398"/>
                    </a:ext>
                  </a:extLst>
                </a:gridCol>
                <a:gridCol w="2381955">
                  <a:extLst>
                    <a:ext uri="{9D8B030D-6E8A-4147-A177-3AD203B41FA5}">
                      <a16:colId xmlns:a16="http://schemas.microsoft.com/office/drawing/2014/main" val="4189112627"/>
                    </a:ext>
                  </a:extLst>
                </a:gridCol>
              </a:tblGrid>
              <a:tr h="327972">
                <a:tc>
                  <a:txBody>
                    <a:bodyPr/>
                    <a:lstStyle/>
                    <a:p>
                      <a:pPr algn="ctr" fontAlgn="b"/>
                      <a:r>
                        <a:rPr lang="en-IN" sz="1600" b="1" i="0" u="none" strike="noStrike" dirty="0">
                          <a:solidFill>
                            <a:srgbClr val="000000"/>
                          </a:solidFill>
                          <a:effectLst/>
                          <a:latin typeface="Calibri" panose="020F0502020204030204" pitchFamily="34" charset="0"/>
                        </a:rPr>
                        <a:t>Traits</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b="1" i="0" u="none" strike="noStrike" dirty="0">
                          <a:solidFill>
                            <a:srgbClr val="000000"/>
                          </a:solidFill>
                          <a:effectLst/>
                          <a:latin typeface="Calibri" panose="020F0502020204030204" pitchFamily="34" charset="0"/>
                        </a:rPr>
                        <a:t>Host</a:t>
                      </a:r>
                    </a:p>
                  </a:txBody>
                  <a:tcPr marL="6350" marR="6350" marT="6350" marB="0" anchor="b"/>
                </a:tc>
                <a:tc>
                  <a:txBody>
                    <a:bodyPr/>
                    <a:lstStyle/>
                    <a:p>
                      <a:pPr algn="ctr" fontAlgn="b"/>
                      <a:r>
                        <a:rPr lang="en-IN" sz="1600" b="1" i="0" u="none" strike="noStrike" dirty="0">
                          <a:solidFill>
                            <a:srgbClr val="000000"/>
                          </a:solidFill>
                          <a:effectLst/>
                          <a:latin typeface="Calibri" panose="020F0502020204030204" pitchFamily="34" charset="0"/>
                        </a:rPr>
                        <a:t>Super Host</a:t>
                      </a:r>
                    </a:p>
                  </a:txBody>
                  <a:tcPr marL="6350" marR="6350" marT="6350" marB="0" anchor="b"/>
                </a:tc>
                <a:extLst>
                  <a:ext uri="{0D108BD9-81ED-4DB2-BD59-A6C34878D82A}">
                    <a16:rowId xmlns:a16="http://schemas.microsoft.com/office/drawing/2014/main" val="2045740364"/>
                  </a:ext>
                </a:extLst>
              </a:tr>
              <a:tr h="327972">
                <a:tc>
                  <a:txBody>
                    <a:bodyPr/>
                    <a:lstStyle/>
                    <a:p>
                      <a:pPr algn="ctr" fontAlgn="b"/>
                      <a:r>
                        <a:rPr lang="en-IN" sz="1100" b="0" i="0" u="none" strike="noStrike" dirty="0" err="1">
                          <a:solidFill>
                            <a:srgbClr val="000000"/>
                          </a:solidFill>
                          <a:effectLst/>
                          <a:latin typeface="Calibri" panose="020F0502020204030204" pitchFamily="34" charset="0"/>
                        </a:rPr>
                        <a:t>Avg_response_rate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89.91173184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99.28236292</a:t>
                      </a:r>
                    </a:p>
                  </a:txBody>
                  <a:tcPr marL="6350" marR="6350" marT="6350" marB="0" anchor="b"/>
                </a:tc>
                <a:extLst>
                  <a:ext uri="{0D108BD9-81ED-4DB2-BD59-A6C34878D82A}">
                    <a16:rowId xmlns:a16="http://schemas.microsoft.com/office/drawing/2014/main" val="1869860602"/>
                  </a:ext>
                </a:extLst>
              </a:tr>
              <a:tr h="327972">
                <a:tc>
                  <a:txBody>
                    <a:bodyPr/>
                    <a:lstStyle/>
                    <a:p>
                      <a:pPr algn="ctr" fontAlgn="b"/>
                      <a:r>
                        <a:rPr lang="en-IN" sz="1100" b="0" i="0" u="none" strike="noStrike" dirty="0" err="1">
                          <a:solidFill>
                            <a:srgbClr val="000000"/>
                          </a:solidFill>
                          <a:effectLst/>
                          <a:latin typeface="Calibri" panose="020F0502020204030204" pitchFamily="34" charset="0"/>
                        </a:rPr>
                        <a:t>Avg_acceptance_rate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87.62714097</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95.24283352</a:t>
                      </a:r>
                    </a:p>
                  </a:txBody>
                  <a:tcPr marL="6350" marR="6350" marT="6350" marB="0" anchor="b"/>
                </a:tc>
                <a:extLst>
                  <a:ext uri="{0D108BD9-81ED-4DB2-BD59-A6C34878D82A}">
                    <a16:rowId xmlns:a16="http://schemas.microsoft.com/office/drawing/2014/main" val="2852242149"/>
                  </a:ext>
                </a:extLst>
              </a:tr>
              <a:tr h="327972">
                <a:tc>
                  <a:txBody>
                    <a:bodyPr/>
                    <a:lstStyle/>
                    <a:p>
                      <a:pPr algn="ctr" fontAlgn="b"/>
                      <a:r>
                        <a:rPr lang="en-IN" sz="1100" b="0" i="0" u="none" strike="noStrike" dirty="0" err="1">
                          <a:solidFill>
                            <a:srgbClr val="000000"/>
                          </a:solidFill>
                          <a:effectLst/>
                          <a:latin typeface="Calibri" panose="020F0502020204030204" pitchFamily="34" charset="0"/>
                        </a:rPr>
                        <a:t>Avg_has_profile_pic</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0.995590978</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0.998940397</a:t>
                      </a:r>
                    </a:p>
                  </a:txBody>
                  <a:tcPr marL="6350" marR="6350" marT="6350" marB="0" anchor="b"/>
                </a:tc>
                <a:extLst>
                  <a:ext uri="{0D108BD9-81ED-4DB2-BD59-A6C34878D82A}">
                    <a16:rowId xmlns:a16="http://schemas.microsoft.com/office/drawing/2014/main" val="2481261393"/>
                  </a:ext>
                </a:extLst>
              </a:tr>
              <a:tr h="327972">
                <a:tc>
                  <a:txBody>
                    <a:bodyPr/>
                    <a:lstStyle/>
                    <a:p>
                      <a:pPr algn="ctr" fontAlgn="b"/>
                      <a:r>
                        <a:rPr lang="en-IN" sz="1100" b="0" i="0" u="none" strike="noStrike" dirty="0" err="1">
                          <a:solidFill>
                            <a:srgbClr val="000000"/>
                          </a:solidFill>
                          <a:effectLst/>
                          <a:latin typeface="Calibri" panose="020F0502020204030204" pitchFamily="34" charset="0"/>
                        </a:rPr>
                        <a:t>Avg_identity_verified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0.662031541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0.856953642</a:t>
                      </a:r>
                    </a:p>
                  </a:txBody>
                  <a:tcPr marL="6350" marR="6350" marT="6350" marB="0" anchor="b"/>
                </a:tc>
                <a:extLst>
                  <a:ext uri="{0D108BD9-81ED-4DB2-BD59-A6C34878D82A}">
                    <a16:rowId xmlns:a16="http://schemas.microsoft.com/office/drawing/2014/main" val="361179297"/>
                  </a:ext>
                </a:extLst>
              </a:tr>
              <a:tr h="327972">
                <a:tc>
                  <a:txBody>
                    <a:bodyPr/>
                    <a:lstStyle/>
                    <a:p>
                      <a:pPr algn="ctr" fontAlgn="b"/>
                      <a:r>
                        <a:rPr lang="en-IN" sz="1100" b="0" i="0" u="none" strike="noStrike" dirty="0" err="1">
                          <a:solidFill>
                            <a:srgbClr val="000000"/>
                          </a:solidFill>
                          <a:effectLst/>
                          <a:latin typeface="Calibri" panose="020F0502020204030204" pitchFamily="34" charset="0"/>
                        </a:rPr>
                        <a:t>Avg_accommodates</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tc>
                <a:extLst>
                  <a:ext uri="{0D108BD9-81ED-4DB2-BD59-A6C34878D82A}">
                    <a16:rowId xmlns:a16="http://schemas.microsoft.com/office/drawing/2014/main" val="4243343351"/>
                  </a:ext>
                </a:extLst>
              </a:tr>
              <a:tr h="327972">
                <a:tc>
                  <a:txBody>
                    <a:bodyPr/>
                    <a:lstStyle/>
                    <a:p>
                      <a:pPr algn="ctr" fontAlgn="b"/>
                      <a:r>
                        <a:rPr lang="en-IN" sz="1100" b="0" i="0" u="none" strike="noStrike">
                          <a:solidFill>
                            <a:srgbClr val="000000"/>
                          </a:solidFill>
                          <a:effectLst/>
                          <a:latin typeface="Calibri" panose="020F0502020204030204" pitchFamily="34" charset="0"/>
                        </a:rPr>
                        <a:t>Avg_bedrooms</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1.475500092</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1.505896226</a:t>
                      </a:r>
                    </a:p>
                  </a:txBody>
                  <a:tcPr marL="6350" marR="6350" marT="6350" marB="0" anchor="b"/>
                </a:tc>
                <a:extLst>
                  <a:ext uri="{0D108BD9-81ED-4DB2-BD59-A6C34878D82A}">
                    <a16:rowId xmlns:a16="http://schemas.microsoft.com/office/drawing/2014/main" val="2930190161"/>
                  </a:ext>
                </a:extLst>
              </a:tr>
              <a:tr h="327972">
                <a:tc>
                  <a:txBody>
                    <a:bodyPr/>
                    <a:lstStyle/>
                    <a:p>
                      <a:pPr algn="ctr" fontAlgn="b"/>
                      <a:r>
                        <a:rPr lang="en-IN" sz="1100" b="0" i="0" u="none" strike="noStrike">
                          <a:solidFill>
                            <a:srgbClr val="000000"/>
                          </a:solidFill>
                          <a:effectLst/>
                          <a:latin typeface="Calibri" panose="020F0502020204030204" pitchFamily="34" charset="0"/>
                        </a:rPr>
                        <a:t>Avg_beds</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2.144292396</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2.170320856</a:t>
                      </a:r>
                    </a:p>
                  </a:txBody>
                  <a:tcPr marL="6350" marR="6350" marT="6350" marB="0" anchor="b"/>
                </a:tc>
                <a:extLst>
                  <a:ext uri="{0D108BD9-81ED-4DB2-BD59-A6C34878D82A}">
                    <a16:rowId xmlns:a16="http://schemas.microsoft.com/office/drawing/2014/main" val="1195916141"/>
                  </a:ext>
                </a:extLst>
              </a:tr>
              <a:tr h="327972">
                <a:tc>
                  <a:txBody>
                    <a:bodyPr/>
                    <a:lstStyle/>
                    <a:p>
                      <a:pPr algn="ctr" fontAlgn="b"/>
                      <a:r>
                        <a:rPr lang="en-IN" sz="1100" b="0" i="0" u="none" strike="noStrike">
                          <a:solidFill>
                            <a:srgbClr val="000000"/>
                          </a:solidFill>
                          <a:effectLst/>
                          <a:latin typeface="Calibri" panose="020F0502020204030204" pitchFamily="34" charset="0"/>
                        </a:rPr>
                        <a:t>Avg_price</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89.2324911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83.30384106</a:t>
                      </a:r>
                    </a:p>
                  </a:txBody>
                  <a:tcPr marL="6350" marR="6350" marT="6350" marB="0" anchor="b"/>
                </a:tc>
                <a:extLst>
                  <a:ext uri="{0D108BD9-81ED-4DB2-BD59-A6C34878D82A}">
                    <a16:rowId xmlns:a16="http://schemas.microsoft.com/office/drawing/2014/main" val="1051279973"/>
                  </a:ext>
                </a:extLst>
              </a:tr>
              <a:tr h="327972">
                <a:tc>
                  <a:txBody>
                    <a:bodyPr/>
                    <a:lstStyle/>
                    <a:p>
                      <a:pPr algn="ctr" fontAlgn="b"/>
                      <a:r>
                        <a:rPr lang="en-IN" sz="1100" b="0" i="0" u="none" strike="noStrike">
                          <a:solidFill>
                            <a:srgbClr val="000000"/>
                          </a:solidFill>
                          <a:effectLst/>
                          <a:latin typeface="Calibri" panose="020F0502020204030204" pitchFamily="34" charset="0"/>
                        </a:rPr>
                        <a:t>Avg_minimum_nights</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b"/>
                </a:tc>
                <a:extLst>
                  <a:ext uri="{0D108BD9-81ED-4DB2-BD59-A6C34878D82A}">
                    <a16:rowId xmlns:a16="http://schemas.microsoft.com/office/drawing/2014/main" val="2657800932"/>
                  </a:ext>
                </a:extLst>
              </a:tr>
              <a:tr h="327972">
                <a:tc>
                  <a:txBody>
                    <a:bodyPr/>
                    <a:lstStyle/>
                    <a:p>
                      <a:pPr algn="ctr" fontAlgn="b"/>
                      <a:r>
                        <a:rPr lang="en-IN" sz="1100" b="0" i="0" u="none" strike="noStrike">
                          <a:solidFill>
                            <a:srgbClr val="000000"/>
                          </a:solidFill>
                          <a:effectLst/>
                          <a:latin typeface="Calibri" panose="020F0502020204030204" pitchFamily="34" charset="0"/>
                        </a:rPr>
                        <a:t>Avg_review_scores_rating</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4.61070793</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4.87248585</a:t>
                      </a:r>
                    </a:p>
                  </a:txBody>
                  <a:tcPr marL="6350" marR="6350" marT="6350" marB="0" anchor="b"/>
                </a:tc>
                <a:extLst>
                  <a:ext uri="{0D108BD9-81ED-4DB2-BD59-A6C34878D82A}">
                    <a16:rowId xmlns:a16="http://schemas.microsoft.com/office/drawing/2014/main" val="3793468817"/>
                  </a:ext>
                </a:extLst>
              </a:tr>
              <a:tr h="327972">
                <a:tc>
                  <a:txBody>
                    <a:bodyPr/>
                    <a:lstStyle/>
                    <a:p>
                      <a:pPr algn="ctr" fontAlgn="b"/>
                      <a:r>
                        <a:rPr lang="en-IN" sz="1100" b="0" i="0" u="none" strike="noStrike">
                          <a:solidFill>
                            <a:srgbClr val="000000"/>
                          </a:solidFill>
                          <a:effectLst/>
                          <a:latin typeface="Calibri" panose="020F0502020204030204" pitchFamily="34" charset="0"/>
                        </a:rPr>
                        <a:t>Avg_review_scores_accuracy</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4.728450935</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4.902039003</a:t>
                      </a:r>
                    </a:p>
                  </a:txBody>
                  <a:tcPr marL="6350" marR="6350" marT="6350" marB="0" anchor="b"/>
                </a:tc>
                <a:extLst>
                  <a:ext uri="{0D108BD9-81ED-4DB2-BD59-A6C34878D82A}">
                    <a16:rowId xmlns:a16="http://schemas.microsoft.com/office/drawing/2014/main" val="2626558080"/>
                  </a:ext>
                </a:extLst>
              </a:tr>
              <a:tr h="327972">
                <a:tc>
                  <a:txBody>
                    <a:bodyPr/>
                    <a:lstStyle/>
                    <a:p>
                      <a:pPr algn="ctr" fontAlgn="b"/>
                      <a:r>
                        <a:rPr lang="en-IN" sz="1100" b="0" i="0" u="none" strike="noStrike">
                          <a:solidFill>
                            <a:srgbClr val="000000"/>
                          </a:solidFill>
                          <a:effectLst/>
                          <a:latin typeface="Calibri" panose="020F0502020204030204" pitchFamily="34" charset="0"/>
                        </a:rPr>
                        <a:t>Avg_scores_cleanliness</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4.678935878</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4.884793534</a:t>
                      </a:r>
                    </a:p>
                  </a:txBody>
                  <a:tcPr marL="6350" marR="6350" marT="6350" marB="0" anchor="b"/>
                </a:tc>
                <a:extLst>
                  <a:ext uri="{0D108BD9-81ED-4DB2-BD59-A6C34878D82A}">
                    <a16:rowId xmlns:a16="http://schemas.microsoft.com/office/drawing/2014/main" val="1723247236"/>
                  </a:ext>
                </a:extLst>
              </a:tr>
              <a:tr h="327972">
                <a:tc>
                  <a:txBody>
                    <a:bodyPr/>
                    <a:lstStyle/>
                    <a:p>
                      <a:pPr algn="ctr" fontAlgn="b"/>
                      <a:r>
                        <a:rPr lang="en-IN" sz="1100" b="0" i="0" u="none" strike="noStrike">
                          <a:solidFill>
                            <a:srgbClr val="000000"/>
                          </a:solidFill>
                          <a:effectLst/>
                          <a:latin typeface="Calibri" panose="020F0502020204030204" pitchFamily="34" charset="0"/>
                        </a:rPr>
                        <a:t>Avg_scores_checkin</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4.799179494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4.938260714</a:t>
                      </a:r>
                    </a:p>
                  </a:txBody>
                  <a:tcPr marL="6350" marR="6350" marT="6350" marB="0" anchor="b"/>
                </a:tc>
                <a:extLst>
                  <a:ext uri="{0D108BD9-81ED-4DB2-BD59-A6C34878D82A}">
                    <a16:rowId xmlns:a16="http://schemas.microsoft.com/office/drawing/2014/main" val="876713528"/>
                  </a:ext>
                </a:extLst>
              </a:tr>
              <a:tr h="327972">
                <a:tc>
                  <a:txBody>
                    <a:bodyPr/>
                    <a:lstStyle/>
                    <a:p>
                      <a:pPr algn="ctr" fontAlgn="b"/>
                      <a:r>
                        <a:rPr lang="en-IN" sz="1100" b="0" i="0" u="none" strike="noStrike">
                          <a:solidFill>
                            <a:srgbClr val="000000"/>
                          </a:solidFill>
                          <a:effectLst/>
                          <a:latin typeface="Calibri" panose="020F0502020204030204" pitchFamily="34" charset="0"/>
                        </a:rPr>
                        <a:t>Avg_scores_communication</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4.788496891</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4.941329154</a:t>
                      </a:r>
                    </a:p>
                  </a:txBody>
                  <a:tcPr marL="6350" marR="6350" marT="6350" marB="0" anchor="b"/>
                </a:tc>
                <a:extLst>
                  <a:ext uri="{0D108BD9-81ED-4DB2-BD59-A6C34878D82A}">
                    <a16:rowId xmlns:a16="http://schemas.microsoft.com/office/drawing/2014/main" val="1441013237"/>
                  </a:ext>
                </a:extLst>
              </a:tr>
              <a:tr h="327972">
                <a:tc>
                  <a:txBody>
                    <a:bodyPr/>
                    <a:lstStyle/>
                    <a:p>
                      <a:pPr algn="ctr" fontAlgn="b"/>
                      <a:r>
                        <a:rPr lang="en-IN" sz="1100" b="0" i="0" u="none" strike="noStrike">
                          <a:solidFill>
                            <a:srgbClr val="000000"/>
                          </a:solidFill>
                          <a:effectLst/>
                          <a:latin typeface="Calibri" panose="020F0502020204030204" pitchFamily="34" charset="0"/>
                        </a:rPr>
                        <a:t>Avg_scores_location</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4.662502875</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4.811515823</a:t>
                      </a:r>
                    </a:p>
                  </a:txBody>
                  <a:tcPr marL="6350" marR="6350" marT="6350" marB="0" anchor="b"/>
                </a:tc>
                <a:extLst>
                  <a:ext uri="{0D108BD9-81ED-4DB2-BD59-A6C34878D82A}">
                    <a16:rowId xmlns:a16="http://schemas.microsoft.com/office/drawing/2014/main" val="3846542498"/>
                  </a:ext>
                </a:extLst>
              </a:tr>
              <a:tr h="327972">
                <a:tc>
                  <a:txBody>
                    <a:bodyPr/>
                    <a:lstStyle/>
                    <a:p>
                      <a:pPr algn="ctr" fontAlgn="b"/>
                      <a:r>
                        <a:rPr lang="en-IN" sz="1100" b="0" i="0" u="none" strike="noStrike">
                          <a:solidFill>
                            <a:srgbClr val="000000"/>
                          </a:solidFill>
                          <a:effectLst/>
                          <a:latin typeface="Calibri" panose="020F0502020204030204" pitchFamily="34" charset="0"/>
                        </a:rPr>
                        <a:t>Avg_scores_value</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4.643427594</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4.83378111</a:t>
                      </a:r>
                    </a:p>
                  </a:txBody>
                  <a:tcPr marL="6350" marR="6350" marT="6350" marB="0" anchor="b"/>
                </a:tc>
                <a:extLst>
                  <a:ext uri="{0D108BD9-81ED-4DB2-BD59-A6C34878D82A}">
                    <a16:rowId xmlns:a16="http://schemas.microsoft.com/office/drawing/2014/main" val="3806714885"/>
                  </a:ext>
                </a:extLst>
              </a:tr>
              <a:tr h="327972">
                <a:tc>
                  <a:txBody>
                    <a:bodyPr/>
                    <a:lstStyle/>
                    <a:p>
                      <a:pPr algn="ctr" fontAlgn="b"/>
                      <a:r>
                        <a:rPr lang="en-IN" sz="1100" b="0" i="0" u="none" strike="noStrike">
                          <a:solidFill>
                            <a:srgbClr val="000000"/>
                          </a:solidFill>
                          <a:effectLst/>
                          <a:latin typeface="Calibri" panose="020F0502020204030204" pitchFamily="34" charset="0"/>
                        </a:rPr>
                        <a:t>Avg_instant_bookable</a:t>
                      </a: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0.658809564</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0.73218543</a:t>
                      </a:r>
                    </a:p>
                  </a:txBody>
                  <a:tcPr marL="6350" marR="6350" marT="6350" marB="0" anchor="b"/>
                </a:tc>
                <a:extLst>
                  <a:ext uri="{0D108BD9-81ED-4DB2-BD59-A6C34878D82A}">
                    <a16:rowId xmlns:a16="http://schemas.microsoft.com/office/drawing/2014/main" val="2591216096"/>
                  </a:ext>
                </a:extLst>
              </a:tr>
              <a:tr h="327972">
                <a:tc>
                  <a:txBody>
                    <a:bodyPr/>
                    <a:lstStyle/>
                    <a:p>
                      <a:pPr algn="ctr" fontAlgn="b"/>
                      <a:r>
                        <a:rPr lang="en-IN" sz="1100" b="0" i="0" u="none" strike="noStrike" dirty="0" err="1">
                          <a:solidFill>
                            <a:srgbClr val="000000"/>
                          </a:solidFill>
                          <a:effectLst/>
                          <a:latin typeface="Calibri" panose="020F0502020204030204" pitchFamily="34" charset="0"/>
                        </a:rPr>
                        <a:t>Avg_available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b="0" i="0" u="none" strike="noStrike">
                          <a:solidFill>
                            <a:srgbClr val="000000"/>
                          </a:solidFill>
                          <a:effectLst/>
                          <a:latin typeface="Calibri" panose="020F0502020204030204" pitchFamily="34" charset="0"/>
                        </a:rPr>
                        <a:t>0.718518519</a:t>
                      </a:r>
                    </a:p>
                  </a:txBody>
                  <a:tcPr marL="6350" marR="6350" marT="6350" marB="0" anchor="b"/>
                </a:tc>
                <a:tc>
                  <a:txBody>
                    <a:bodyPr/>
                    <a:lstStyle/>
                    <a:p>
                      <a:pPr algn="ctr" fontAlgn="b"/>
                      <a:r>
                        <a:rPr lang="en-IN" sz="1100" b="0" i="0" u="none" strike="noStrike" dirty="0">
                          <a:solidFill>
                            <a:srgbClr val="000000"/>
                          </a:solidFill>
                          <a:effectLst/>
                          <a:latin typeface="Calibri" panose="020F0502020204030204" pitchFamily="34" charset="0"/>
                        </a:rPr>
                        <a:t>0.598214286</a:t>
                      </a:r>
                    </a:p>
                  </a:txBody>
                  <a:tcPr marL="6350" marR="6350" marT="6350" marB="0" anchor="b"/>
                </a:tc>
                <a:extLst>
                  <a:ext uri="{0D108BD9-81ED-4DB2-BD59-A6C34878D82A}">
                    <a16:rowId xmlns:a16="http://schemas.microsoft.com/office/drawing/2014/main" val="2468771153"/>
                  </a:ext>
                </a:extLst>
              </a:tr>
            </a:tbl>
          </a:graphicData>
        </a:graphic>
      </p:graphicFrame>
      <p:sp>
        <p:nvSpPr>
          <p:cNvPr id="3" name="TextBox 2">
            <a:extLst>
              <a:ext uri="{FF2B5EF4-FFF2-40B4-BE49-F238E27FC236}">
                <a16:creationId xmlns:a16="http://schemas.microsoft.com/office/drawing/2014/main" id="{04D68305-073D-D085-228A-3EF3585C3CB0}"/>
              </a:ext>
            </a:extLst>
          </p:cNvPr>
          <p:cNvSpPr txBox="1"/>
          <p:nvPr/>
        </p:nvSpPr>
        <p:spPr>
          <a:xfrm>
            <a:off x="9694333" y="2650067"/>
            <a:ext cx="1752600" cy="1754326"/>
          </a:xfrm>
          <a:prstGeom prst="rect">
            <a:avLst/>
          </a:prstGeom>
          <a:solidFill>
            <a:schemeClr val="tx2">
              <a:lumMod val="60000"/>
              <a:lumOff val="40000"/>
            </a:schemeClr>
          </a:solidFill>
          <a:ln>
            <a:noFill/>
          </a:ln>
          <a:effectLst/>
          <a:scene3d>
            <a:camera prst="orthographicFront">
              <a:rot lat="0" lon="0" rev="0"/>
            </a:camera>
            <a:lightRig rig="chilly" dir="t">
              <a:rot lat="0" lon="0" rev="18480000"/>
            </a:lightRig>
          </a:scene3d>
          <a:sp3d prstMaterial="clear">
            <a:bevelT h="635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This table Presents the average Value of all traits of Super hosts and Hosts</a:t>
            </a:r>
          </a:p>
        </p:txBody>
      </p:sp>
    </p:spTree>
    <p:extLst>
      <p:ext uri="{BB962C8B-B14F-4D97-AF65-F5344CB8AC3E}">
        <p14:creationId xmlns:p14="http://schemas.microsoft.com/office/powerpoint/2010/main" val="251183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D222-7174-62F5-617A-9F6FEC2D1A8C}"/>
              </a:ext>
            </a:extLst>
          </p:cNvPr>
          <p:cNvSpPr>
            <a:spLocks noGrp="1"/>
          </p:cNvSpPr>
          <p:nvPr>
            <p:ph type="title"/>
          </p:nvPr>
        </p:nvSpPr>
        <p:spPr/>
        <p:txBody>
          <a:bodyPr/>
          <a:lstStyle/>
          <a:p>
            <a:r>
              <a:rPr lang="en-IN" dirty="0" err="1"/>
              <a:t>Avg</a:t>
            </a:r>
            <a:r>
              <a:rPr lang="en-IN" dirty="0"/>
              <a:t> Value chart</a:t>
            </a:r>
          </a:p>
        </p:txBody>
      </p:sp>
      <p:graphicFrame>
        <p:nvGraphicFramePr>
          <p:cNvPr id="6" name="Content Placeholder 5">
            <a:extLst>
              <a:ext uri="{FF2B5EF4-FFF2-40B4-BE49-F238E27FC236}">
                <a16:creationId xmlns:a16="http://schemas.microsoft.com/office/drawing/2014/main" id="{8E516759-1F14-ADFB-A14C-D25226552119}"/>
              </a:ext>
            </a:extLst>
          </p:cNvPr>
          <p:cNvGraphicFramePr>
            <a:graphicFrameLocks noGrp="1"/>
          </p:cNvGraphicFramePr>
          <p:nvPr>
            <p:ph idx="1"/>
            <p:extLst>
              <p:ext uri="{D42A27DB-BD31-4B8C-83A1-F6EECF244321}">
                <p14:modId xmlns:p14="http://schemas.microsoft.com/office/powerpoint/2010/main" val="920618509"/>
              </p:ext>
            </p:extLst>
          </p:nvPr>
        </p:nvGraphicFramePr>
        <p:xfrm>
          <a:off x="1397000" y="2184400"/>
          <a:ext cx="8824913" cy="457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9189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292</TotalTime>
  <Words>710</Words>
  <Application>Microsoft Office PowerPoint</Application>
  <PresentationFormat>Widescreen</PresentationFormat>
  <Paragraphs>174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Bodoni MT Condensed</vt:lpstr>
      <vt:lpstr>Calibri</vt:lpstr>
      <vt:lpstr>Century Gothic</vt:lpstr>
      <vt:lpstr>Times New Roman</vt:lpstr>
      <vt:lpstr>Twentieth Century</vt:lpstr>
      <vt:lpstr>Wingdings 3</vt:lpstr>
      <vt:lpstr>Ion Boardroom</vt:lpstr>
      <vt:lpstr>HOST BEHAVIOUR ANALYSIS</vt:lpstr>
      <vt:lpstr>Comparison of Super Hosts and Hosts</vt:lpstr>
      <vt:lpstr>Database Schema</vt:lpstr>
      <vt:lpstr>Distinction between Super host and Host</vt:lpstr>
      <vt:lpstr>Insights</vt:lpstr>
      <vt:lpstr>Table of Comparison</vt:lpstr>
      <vt:lpstr>PowerPoint Presentation</vt:lpstr>
      <vt:lpstr>PowerPoint Presentation</vt:lpstr>
      <vt:lpstr>Avg Value chart</vt:lpstr>
      <vt:lpstr>Insights</vt:lpstr>
      <vt:lpstr>Comparison of Comments</vt:lpstr>
      <vt:lpstr>Good vs Bad</vt:lpstr>
      <vt:lpstr>Analysis of Property type of Super hosts and Hosts</vt:lpstr>
      <vt:lpstr>Analysis of Avg price and Availability bn super hosts and Hosts for year 2022</vt:lpstr>
      <vt:lpstr>Analysis of trend in Price and availability between Local Hosts or Hosts residing in other locations for year 2022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BEHAVIOUR ANALYSIS</dc:title>
  <dc:creator>Nishant Shukla</dc:creator>
  <cp:lastModifiedBy>Nishant Shukla</cp:lastModifiedBy>
  <cp:revision>3</cp:revision>
  <dcterms:created xsi:type="dcterms:W3CDTF">2022-07-02T06:36:01Z</dcterms:created>
  <dcterms:modified xsi:type="dcterms:W3CDTF">2022-07-02T11:28:02Z</dcterms:modified>
</cp:coreProperties>
</file>