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7" r:id="rId3"/>
    <p:sldId id="268" r:id="rId4"/>
    <p:sldId id="257" r:id="rId5"/>
    <p:sldId id="270" r:id="rId6"/>
    <p:sldId id="265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33C54-30A2-4554-AA82-7F1A1B5F8E87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C2537-AB62-4494-B30D-BE781B3A0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08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</a:t>
            </a:r>
            <a:br>
              <a:rPr lang="en-US" dirty="0"/>
            </a:br>
            <a:r>
              <a:rPr lang="en-US" dirty="0"/>
              <a:t>Today I will walk you through our project on </a:t>
            </a:r>
            <a:r>
              <a:rPr lang="en-US" b="1" dirty="0"/>
              <a:t>Advanced Threat Intelligence Analytics Dashboard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This is a system designed to detect emerging security threats using data science and provide meaningful visualizations for quick risk analysis.</a:t>
            </a:r>
            <a:br>
              <a:rPr lang="en-US" dirty="0"/>
            </a:br>
            <a:r>
              <a:rPr lang="en-US" dirty="0"/>
              <a:t>The team members working on this project are:</a:t>
            </a:r>
          </a:p>
          <a:p>
            <a:r>
              <a:rPr lang="en-US" dirty="0"/>
              <a:t>Nishant Sanjay Vishwakarma </a:t>
            </a:r>
          </a:p>
          <a:p>
            <a:r>
              <a:rPr lang="en-US" dirty="0"/>
              <a:t>Aditya Shukla</a:t>
            </a:r>
          </a:p>
          <a:p>
            <a:r>
              <a:rPr lang="en-US" dirty="0"/>
              <a:t>Rishi Singh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537-AB62-4494-B30D-BE781B3A088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1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project is divided into six logical phases:</a:t>
            </a:r>
          </a:p>
          <a:p>
            <a:r>
              <a:rPr lang="en-US" dirty="0"/>
              <a:t>Planning &amp; Setup</a:t>
            </a:r>
          </a:p>
          <a:p>
            <a:r>
              <a:rPr lang="en-US" dirty="0"/>
              <a:t>Data Pipeline Setup</a:t>
            </a:r>
          </a:p>
          <a:p>
            <a:r>
              <a:rPr lang="en-US" dirty="0"/>
              <a:t>Threat Detection &amp; Correlation</a:t>
            </a:r>
          </a:p>
          <a:p>
            <a:r>
              <a:rPr lang="en-US" dirty="0"/>
              <a:t>Dashboard Design &amp; Visualization</a:t>
            </a:r>
          </a:p>
          <a:p>
            <a:r>
              <a:rPr lang="en-US" dirty="0"/>
              <a:t>Alerting, Automation &amp; Response</a:t>
            </a:r>
          </a:p>
          <a:p>
            <a:r>
              <a:rPr lang="en-US" dirty="0"/>
              <a:t>Deployment &amp; Monitoring</a:t>
            </a:r>
            <a:br>
              <a:rPr lang="en-US" dirty="0"/>
            </a:br>
            <a:r>
              <a:rPr lang="en-US" dirty="0"/>
              <a:t>Each phase builds on the last, forming a complete intelligence system from data collection to action.</a:t>
            </a:r>
          </a:p>
          <a:p>
            <a:endParaRPr lang="en-IN" dirty="0"/>
          </a:p>
          <a:p>
            <a:r>
              <a:rPr lang="en-US" dirty="0"/>
              <a:t>Here, each phase is further broken down into actionable steps.</a:t>
            </a:r>
            <a:br>
              <a:rPr lang="en-US" dirty="0"/>
            </a:br>
            <a:r>
              <a:rPr lang="en-US" dirty="0"/>
              <a:t>For example, in Phase 2, we focus on log collection, data normalization, and enrichment using threat feeds.</a:t>
            </a:r>
            <a:br>
              <a:rPr lang="en-US" dirty="0"/>
            </a:br>
            <a:r>
              <a:rPr lang="en-US" dirty="0"/>
              <a:t>This structured approach ensures nothing is missed, and the entire system remains scalable and manageable.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537-AB62-4494-B30D-BE781B3A088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25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summarize, this dashboard is a complete threat intelligence lifecycle — from data collection to real-time response.</a:t>
            </a:r>
            <a:br>
              <a:rPr lang="en-US" dirty="0"/>
            </a:br>
            <a:r>
              <a:rPr lang="en-US" dirty="0"/>
              <a:t>We’ve broken it down into 6 well-defined phases that make it both flexible and scalable.</a:t>
            </a:r>
            <a:br>
              <a:rPr lang="en-US" dirty="0"/>
            </a:br>
            <a:r>
              <a:rPr lang="en-US" dirty="0"/>
              <a:t>Thank you for your time — happy to take any questions now!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537-AB62-4494-B30D-BE781B3A088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8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0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7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5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023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7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7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8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6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owerbi.microsoft.co/" TargetMode="External"/><Relationship Id="rId3" Type="http://schemas.openxmlformats.org/officeDocument/2006/relationships/hyperlink" Target="https://owasp.org/www-community/Threat_Intelligence" TargetMode="External"/><Relationship Id="rId7" Type="http://schemas.openxmlformats.org/officeDocument/2006/relationships/hyperlink" Target="https://www.splunk.com/en_us/software/soar.html" TargetMode="External"/><Relationship Id="rId2" Type="http://schemas.openxmlformats.org/officeDocument/2006/relationships/hyperlink" Target="https://attack.mitre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bm.com/products/resilient" TargetMode="External"/><Relationship Id="rId5" Type="http://schemas.openxmlformats.org/officeDocument/2006/relationships/hyperlink" Target="https://www.misp-project.org/" TargetMode="External"/><Relationship Id="rId10" Type="http://schemas.openxmlformats.org/officeDocument/2006/relationships/hyperlink" Target="https://ieeer8.org/category/committee/meetings/2021-march-online" TargetMode="External"/><Relationship Id="rId4" Type="http://schemas.openxmlformats.org/officeDocument/2006/relationships/hyperlink" Target="https://otx.alienvault.com/" TargetMode="External"/><Relationship Id="rId9" Type="http://schemas.openxmlformats.org/officeDocument/2006/relationships/hyperlink" Target="https://github.com/TheHive-Project/TheHiv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1B3E8C-2EAA-20D6-DA65-104F05A23CB1}"/>
              </a:ext>
            </a:extLst>
          </p:cNvPr>
          <p:cNvSpPr/>
          <p:nvPr/>
        </p:nvSpPr>
        <p:spPr>
          <a:xfrm>
            <a:off x="2705878" y="361911"/>
            <a:ext cx="5995669" cy="18121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4498" y="264288"/>
            <a:ext cx="5747656" cy="1909746"/>
          </a:xfrm>
        </p:spPr>
        <p:txBody>
          <a:bodyPr>
            <a:normAutofit/>
          </a:bodyPr>
          <a:lstStyle/>
          <a:p>
            <a:r>
              <a:rPr sz="4100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Bright" panose="02040602050505020304" pitchFamily="18" charset="0"/>
              </a:rPr>
              <a:t>Advanced Threat Intelligence Analytics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4F6B0-44E4-3B35-5D17-0096F7070CBC}"/>
              </a:ext>
            </a:extLst>
          </p:cNvPr>
          <p:cNvSpPr txBox="1"/>
          <p:nvPr/>
        </p:nvSpPr>
        <p:spPr>
          <a:xfrm>
            <a:off x="639095" y="2577024"/>
            <a:ext cx="806245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800">
                <a:latin typeface="Lucida Bright" panose="02040602050505020304" pitchFamily="18" charset="0"/>
              </a:rPr>
              <a:t>Guide </a:t>
            </a:r>
            <a:r>
              <a:rPr lang="en-IN" sz="2800" dirty="0">
                <a:latin typeface="Lucida Bright" panose="02040602050505020304" pitchFamily="18" charset="0"/>
              </a:rPr>
              <a:t>Name: -Prof. Reshma Naiknaware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Lucida Bright" panose="02040602050505020304" pitchFamily="18" charset="0"/>
              </a:rPr>
              <a:t>Team Members: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Lucida Bright" panose="02040602050505020304" pitchFamily="18" charset="0"/>
              </a:rPr>
              <a:t>1) Nishant Sanjay Vishwakarma Roll no: -63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Lucida Bright" panose="02040602050505020304" pitchFamily="18" charset="0"/>
              </a:rPr>
              <a:t>2) Aditya Shukla Roll no: -57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Lucida Bright" panose="02040602050505020304" pitchFamily="18" charset="0"/>
              </a:rPr>
              <a:t>3) Rishi Singh Roll no: -91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Lucida Bright" panose="02040602050505020304" pitchFamily="18" charset="0"/>
              </a:rPr>
              <a:t>Class: -B.E [Department of Computer Engineering]</a:t>
            </a:r>
          </a:p>
          <a:p>
            <a:endParaRPr lang="en-IN" sz="2000" dirty="0">
              <a:latin typeface="Lucida Bright" panose="02040602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8519C-2816-ACB1-2CC1-9BB36916C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8" y="361910"/>
            <a:ext cx="1932930" cy="18121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236799-5C31-797E-5A74-3413BB1FBED0}"/>
              </a:ext>
            </a:extLst>
          </p:cNvPr>
          <p:cNvSpPr txBox="1"/>
          <p:nvPr/>
        </p:nvSpPr>
        <p:spPr>
          <a:xfrm>
            <a:off x="422787" y="442452"/>
            <a:ext cx="77379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Introduction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“</a:t>
            </a:r>
            <a:r>
              <a:rPr lang="en-US" sz="2000" b="1" dirty="0"/>
              <a:t>Advanced Threat Intelligence Analytics Dashboard”</a:t>
            </a:r>
            <a:r>
              <a:rPr lang="en-US" sz="2000" dirty="0"/>
              <a:t> is a cybersecurity solution designed to help organizations </a:t>
            </a:r>
            <a:r>
              <a:rPr lang="en-US" sz="2000" b="1" dirty="0"/>
              <a:t>detect, visualize, and respond</a:t>
            </a:r>
            <a:r>
              <a:rPr lang="en-US" sz="2000" dirty="0"/>
              <a:t> to evolving threats in real time.</a:t>
            </a:r>
          </a:p>
          <a:p>
            <a:r>
              <a:rPr lang="en-US" sz="2000" dirty="0"/>
              <a:t>The system integrates internal log data and external threat intelligence feeds, applying data science and machine learning techniques to uncover hidden risks and attack patterns.</a:t>
            </a:r>
          </a:p>
          <a:p>
            <a:r>
              <a:rPr lang="en-US" sz="2000" dirty="0"/>
              <a:t>By offering a centralized, visual, and automated approach to threat analysis, the dashboard enables proactive decision-making and supports faster incident response.</a:t>
            </a:r>
          </a:p>
          <a:p>
            <a:r>
              <a:rPr lang="en-US" sz="2000" b="1" dirty="0"/>
              <a:t> </a:t>
            </a:r>
          </a:p>
          <a:p>
            <a:r>
              <a:rPr lang="en-US" sz="2000" b="1" dirty="0"/>
              <a:t>Project Type:</a:t>
            </a:r>
            <a:r>
              <a:rPr lang="en-US" sz="2000" dirty="0"/>
              <a:t> Development-based</a:t>
            </a:r>
          </a:p>
          <a:p>
            <a:endParaRPr lang="en-IN" sz="20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46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458B9-7A26-A594-F377-F99C8E08DFF8}"/>
              </a:ext>
            </a:extLst>
          </p:cNvPr>
          <p:cNvSpPr txBox="1"/>
          <p:nvPr/>
        </p:nvSpPr>
        <p:spPr>
          <a:xfrm>
            <a:off x="412955" y="501445"/>
            <a:ext cx="7620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Lucida Bright" panose="02040602050505020304" pitchFamily="18" charset="0"/>
              </a:rPr>
              <a:t>Objectives</a:t>
            </a:r>
          </a:p>
          <a:p>
            <a:pPr algn="ctr"/>
            <a:endParaRPr lang="en-US" sz="4000" dirty="0">
              <a:latin typeface="Lucida Bright" panose="02040602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Aggregate and normalize</a:t>
            </a:r>
            <a:r>
              <a:rPr lang="en-US" sz="2000" dirty="0"/>
              <a:t> log data from internal sources and external threat feeds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Detect known and emerging threats</a:t>
            </a:r>
            <a:r>
              <a:rPr lang="en-US" sz="2000" dirty="0"/>
              <a:t> using rule-based logic and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Visualize security insights</a:t>
            </a:r>
            <a:r>
              <a:rPr lang="en-US" sz="2000" dirty="0"/>
              <a:t> through interactive dashboards and geo-maps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Generate real-time alerts</a:t>
            </a:r>
            <a:r>
              <a:rPr lang="en-US" sz="2000" dirty="0"/>
              <a:t> based on threat severity and risk scoring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Enable automation</a:t>
            </a:r>
            <a:r>
              <a:rPr lang="en-US" sz="2000" dirty="0"/>
              <a:t> for faster threat response and decision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Deploy system via Docker</a:t>
            </a:r>
            <a:r>
              <a:rPr lang="en-US" sz="2000" dirty="0"/>
              <a:t> for easy scalability and portability</a:t>
            </a:r>
          </a:p>
          <a:p>
            <a:endParaRPr lang="en-IN" sz="20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06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657" y="1282276"/>
            <a:ext cx="811161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sz="2400" dirty="0">
                <a:latin typeface="Lucida Bright" panose="02040602050505020304" pitchFamily="18" charset="0"/>
              </a:rPr>
              <a:t>→ Phase 1: Planning &amp; Setup</a:t>
            </a:r>
            <a:endParaRPr lang="en-US" sz="2400" dirty="0">
              <a:latin typeface="Lucida Bright" panose="020406020505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Define scope, identify users, select KPIs, choose architecture</a:t>
            </a:r>
            <a:endParaRPr sz="2000" dirty="0">
              <a:latin typeface="Lucida Bright" panose="02040602050505020304" pitchFamily="18" charset="0"/>
            </a:endParaRPr>
          </a:p>
          <a:p>
            <a:pPr lvl="1"/>
            <a:r>
              <a:rPr sz="2400" dirty="0">
                <a:latin typeface="Lucida Bright" panose="02040602050505020304" pitchFamily="18" charset="0"/>
              </a:rPr>
              <a:t>→ Phase 2: Data Pipeline Setup</a:t>
            </a:r>
            <a:endParaRPr lang="en-US" sz="2400" dirty="0">
              <a:latin typeface="Lucida Bright" panose="020406020505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Log collection tools, threat feed sources, normalization, enrichment</a:t>
            </a:r>
            <a:endParaRPr sz="2000" dirty="0">
              <a:latin typeface="Lucida Bright" panose="02040602050505020304" pitchFamily="18" charset="0"/>
            </a:endParaRPr>
          </a:p>
          <a:p>
            <a:pPr lvl="1"/>
            <a:r>
              <a:rPr sz="2400" dirty="0">
                <a:latin typeface="Lucida Bright" panose="02040602050505020304" pitchFamily="18" charset="0"/>
              </a:rPr>
              <a:t>→ Phase 3: Threat Detection &amp; Correlation</a:t>
            </a:r>
            <a:endParaRPr lang="en-US" sz="2400" dirty="0">
              <a:latin typeface="Lucida Bright" panose="020406020505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Detection rules, correlation engine, optional ML integration</a:t>
            </a:r>
            <a:endParaRPr sz="2000" dirty="0">
              <a:latin typeface="Lucida Bright" panose="02040602050505020304" pitchFamily="18" charset="0"/>
            </a:endParaRPr>
          </a:p>
          <a:p>
            <a:pPr lvl="1"/>
            <a:r>
              <a:rPr sz="2400" dirty="0">
                <a:latin typeface="Lucida Bright" panose="02040602050505020304" pitchFamily="18" charset="0"/>
              </a:rPr>
              <a:t>→ Phase 4: Dashboard</a:t>
            </a:r>
            <a:r>
              <a:rPr lang="en-US" sz="2400" dirty="0">
                <a:latin typeface="Lucida Bright" panose="02040602050505020304" pitchFamily="18" charset="0"/>
              </a:rPr>
              <a:t> </a:t>
            </a:r>
            <a:r>
              <a:rPr sz="2400" dirty="0">
                <a:latin typeface="Lucida Bright" panose="02040602050505020304" pitchFamily="18" charset="0"/>
              </a:rPr>
              <a:t>Design</a:t>
            </a:r>
            <a:r>
              <a:rPr lang="en-US" sz="2400" dirty="0">
                <a:latin typeface="Lucida Bright" panose="02040602050505020304" pitchFamily="18" charset="0"/>
              </a:rPr>
              <a:t> </a:t>
            </a:r>
            <a:r>
              <a:rPr sz="2400" dirty="0">
                <a:latin typeface="Lucida Bright" panose="02040602050505020304" pitchFamily="18" charset="0"/>
              </a:rPr>
              <a:t>&amp;</a:t>
            </a:r>
            <a:r>
              <a:rPr lang="en-US" sz="2400" dirty="0">
                <a:latin typeface="Lucida Bright" panose="02040602050505020304" pitchFamily="18" charset="0"/>
              </a:rPr>
              <a:t> </a:t>
            </a:r>
            <a:r>
              <a:rPr sz="2400" dirty="0">
                <a:latin typeface="Lucida Bright" panose="02040602050505020304" pitchFamily="18" charset="0"/>
              </a:rPr>
              <a:t>Visualization</a:t>
            </a:r>
            <a:endParaRPr lang="en-US" sz="2400" dirty="0">
              <a:latin typeface="Lucida Bright" panose="020406020505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Dashboard tools, real-time UI, access control, filters, charts</a:t>
            </a:r>
            <a:endParaRPr sz="2000" dirty="0">
              <a:latin typeface="Lucida Bright" panose="02040602050505020304" pitchFamily="18" charset="0"/>
            </a:endParaRPr>
          </a:p>
          <a:p>
            <a:pPr lvl="1"/>
            <a:r>
              <a:rPr sz="2400" dirty="0">
                <a:latin typeface="Lucida Bright" panose="02040602050505020304" pitchFamily="18" charset="0"/>
              </a:rPr>
              <a:t>→ Phase 5: Alerting, Automation &amp; Response</a:t>
            </a:r>
            <a:endParaRPr lang="en-US" sz="2400" dirty="0">
              <a:latin typeface="Lucida Bright" panose="020406020505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Alert engine, response scripts, SOAR integrations</a:t>
            </a:r>
            <a:endParaRPr sz="2000" dirty="0">
              <a:latin typeface="Lucida Bright" panose="02040602050505020304" pitchFamily="18" charset="0"/>
            </a:endParaRPr>
          </a:p>
          <a:p>
            <a:pPr lvl="1"/>
            <a:r>
              <a:rPr sz="2400" dirty="0">
                <a:latin typeface="Lucida Bright" panose="02040602050505020304" pitchFamily="18" charset="0"/>
              </a:rPr>
              <a:t>→ Phase 6: Deployment &amp; Monitoring</a:t>
            </a:r>
            <a:endParaRPr lang="en-US" sz="2400" dirty="0">
              <a:latin typeface="Lucida Bright" panose="020406020505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Docker/Kubernetes, CI/CD, system monitoring, threat feed updates</a:t>
            </a:r>
            <a:endParaRPr sz="2000" dirty="0">
              <a:latin typeface="Lucida Bright" panose="02040602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6BD1B-216B-12ED-7584-FB74BB5328BF}"/>
              </a:ext>
            </a:extLst>
          </p:cNvPr>
          <p:cNvSpPr txBox="1"/>
          <p:nvPr/>
        </p:nvSpPr>
        <p:spPr>
          <a:xfrm>
            <a:off x="290051" y="403141"/>
            <a:ext cx="7497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Lucida Bright" panose="02040602050505020304" pitchFamily="18" charset="0"/>
              </a:rPr>
              <a:t>Phase Overview</a:t>
            </a:r>
            <a:endParaRPr lang="en-IN" sz="4000" dirty="0">
              <a:latin typeface="Lucida Bright" panose="020406020505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CDBCFC-59AB-E7B1-E99C-98110A48C0DF}"/>
              </a:ext>
            </a:extLst>
          </p:cNvPr>
          <p:cNvSpPr txBox="1"/>
          <p:nvPr/>
        </p:nvSpPr>
        <p:spPr>
          <a:xfrm>
            <a:off x="334297" y="373626"/>
            <a:ext cx="780681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Lucida Bright" panose="02040602050505020304" pitchFamily="18" charset="0"/>
              </a:rPr>
              <a:t>Future Plans</a:t>
            </a:r>
          </a:p>
          <a:p>
            <a:pPr algn="ctr"/>
            <a:endParaRPr lang="en-US" sz="4000" dirty="0">
              <a:latin typeface="Lucida Bright" panose="02040602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Integrate AI and Machine Learning: Use AI/ML for automated threat detection, behavioral analytics, and predictive analysis, enabling fast, scalable, and accurate detection of emerging threats.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Broad Data Aggregation and Enrichment: Aggregate data from diverse sources—including open and commercial threat feeds, internal telemetry, and the dark web—and enrich it with context like reputation scores and Indicators of Compromise (IoCs).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Advanced Visualization &amp; Customization: Offer real-time dashboards and customizable widgets for different user roles, allowing deep drilldowns, intuitive threat mapping, and risk-centric views.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Automation &amp; Orchestration: Implement SOAR capabilities to automate routine security operations such as alert triage, incident response, and prioritization, reducing human workload and improving response times.</a:t>
            </a:r>
          </a:p>
          <a:p>
            <a:endParaRPr lang="en-IN" sz="20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9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D19A08-853C-A920-EF6A-BDAE9127AEB0}"/>
              </a:ext>
            </a:extLst>
          </p:cNvPr>
          <p:cNvSpPr txBox="1"/>
          <p:nvPr/>
        </p:nvSpPr>
        <p:spPr>
          <a:xfrm>
            <a:off x="298359" y="430585"/>
            <a:ext cx="72836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atin typeface="Lucida Bright" panose="02040602050505020304" pitchFamily="18" charset="0"/>
              </a:rPr>
              <a:t>Literature Review </a:t>
            </a:r>
            <a:endParaRPr lang="en-US" sz="6600" b="1" dirty="0">
              <a:latin typeface="Lucida Bright" panose="02040602050505020304" pitchFamily="18" charset="0"/>
            </a:endParaRPr>
          </a:p>
          <a:p>
            <a:pPr algn="ctr"/>
            <a:endParaRPr lang="en-US" sz="2000" b="1" dirty="0">
              <a:latin typeface="Lucida Bright" panose="02040602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“Critical Path Prioritization Dashboard for Alert‑driven Attack Graphs”</a:t>
            </a:r>
            <a:br>
              <a:rPr lang="en-US" sz="2000" dirty="0"/>
            </a:br>
            <a:r>
              <a:rPr lang="en-US" sz="2000" i="1" dirty="0"/>
              <a:t>Sònia Leal Díaz et al.</a:t>
            </a:r>
            <a:r>
              <a:rPr lang="en-US" sz="2000" dirty="0"/>
              <a:t> (2023)[IEEE]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“TINKER: A framework for Open source Cyberthreat Intelligence”</a:t>
            </a:r>
            <a:br>
              <a:rPr lang="en-IN" sz="2000" dirty="0"/>
            </a:br>
            <a:r>
              <a:rPr lang="en-IN" sz="2000" i="1" dirty="0"/>
              <a:t>Nidhi Rastogi et al.</a:t>
            </a:r>
            <a:r>
              <a:rPr lang="en-IN" sz="2000" dirty="0"/>
              <a:t> (2021)[IEEE]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“Anomaly Detection in Cybersecurity: Leveraging Machine Learning for Intrusion Detection”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“ASTREAM: Data‑stream‑driven scalable anomaly detection with accuracy guarantee in IIoT environment”(2022)[IEEE]</a:t>
            </a:r>
          </a:p>
        </p:txBody>
      </p:sp>
    </p:spTree>
    <p:extLst>
      <p:ext uri="{BB962C8B-B14F-4D97-AF65-F5344CB8AC3E}">
        <p14:creationId xmlns:p14="http://schemas.microsoft.com/office/powerpoint/2010/main" val="157847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196904-FA80-D687-8C9A-EC16B3CF673E}"/>
              </a:ext>
            </a:extLst>
          </p:cNvPr>
          <p:cNvSpPr txBox="1"/>
          <p:nvPr/>
        </p:nvSpPr>
        <p:spPr>
          <a:xfrm>
            <a:off x="412955" y="530942"/>
            <a:ext cx="76298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Lucida Bright" panose="02040602050505020304" pitchFamily="18" charset="0"/>
              </a:rPr>
              <a:t>References</a:t>
            </a:r>
          </a:p>
          <a:p>
            <a:pPr algn="ctr"/>
            <a:endParaRPr lang="en-IN" sz="4000" dirty="0">
              <a:latin typeface="Lucida Bright" panose="02040602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Lucida Bright" panose="02040602050505020304" pitchFamily="18" charset="0"/>
                <a:hlinkClick r:id="rId2"/>
              </a:rPr>
              <a:t>https://attack.mitre.org</a:t>
            </a:r>
            <a:endParaRPr lang="en-IN" sz="2000" dirty="0">
              <a:latin typeface="Lucida Bright" panose="02040602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https://owasp.org/www-community/Threat_Intelligence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https://otx.alienvault.com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https://www.misp-project.org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https://www.ibm.com/products/resilient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https://www.splunk.com/en_us/software/soar.html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8"/>
              </a:rPr>
              <a:t>https://powerbi.microsoft.co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9"/>
              </a:rPr>
              <a:t>https://github.com/TheHive-Project/TheHive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10"/>
              </a:rPr>
              <a:t>https://ieeer8.org/category/committee/meetings/2021-march-online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0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45863-5C88-05A7-7F93-2A6196968976}"/>
              </a:ext>
            </a:extLst>
          </p:cNvPr>
          <p:cNvSpPr txBox="1"/>
          <p:nvPr/>
        </p:nvSpPr>
        <p:spPr>
          <a:xfrm>
            <a:off x="914400" y="1868129"/>
            <a:ext cx="66171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Lucida Bright" panose="02040602050505020304" pitchFamily="18" charset="0"/>
              </a:rPr>
              <a:t>Thank You</a:t>
            </a:r>
            <a:endParaRPr lang="en-IN" sz="88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287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216</TotalTime>
  <Words>842</Words>
  <Application>Microsoft Office PowerPoint</Application>
  <PresentationFormat>On-screen Show (4:3)</PresentationFormat>
  <Paragraphs>77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Lucida Bright</vt:lpstr>
      <vt:lpstr>Wingdings 2</vt:lpstr>
      <vt:lpstr>View</vt:lpstr>
      <vt:lpstr>Advanced Threat Intelligence Analytics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Deepak Vyas</cp:lastModifiedBy>
  <cp:revision>17</cp:revision>
  <dcterms:created xsi:type="dcterms:W3CDTF">2013-01-27T09:14:16Z</dcterms:created>
  <dcterms:modified xsi:type="dcterms:W3CDTF">2025-07-26T07:08:53Z</dcterms:modified>
  <cp:category/>
</cp:coreProperties>
</file>