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J9ujjercyyVKtyIKYcXxTa+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BBAA62-9A27-42DF-850D-37009E10FE97}">
  <a:tblStyle styleId="{7FBBAA62-9A27-42DF-850D-37009E10FE97}"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d2e690313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3d2e690313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d2a3bfb6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d2a3bfb67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3d2a3bfb67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13"/>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22"/>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23"/>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23"/>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24"/>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4"/>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25"/>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2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26"/>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6"/>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26"/>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2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7"/>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28"/>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8"/>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1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9" name="Google Shape;59;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16"/>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1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17"/>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17"/>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17"/>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20"/>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20"/>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p:nvPr>
            <p:ph idx="2" type="pic"/>
          </p:nvPr>
        </p:nvSpPr>
        <p:spPr>
          <a:xfrm>
            <a:off x="2589212" y="634965"/>
            <a:ext cx="8915400" cy="3854970"/>
          </a:xfrm>
          <a:prstGeom prst="rect">
            <a:avLst/>
          </a:prstGeom>
          <a:noFill/>
          <a:ln>
            <a:noFill/>
          </a:ln>
        </p:spPr>
      </p:sp>
      <p:sp>
        <p:nvSpPr>
          <p:cNvPr id="103" name="Google Shape;103;p21"/>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2"/>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2"/>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2"/>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2"/>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2"/>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2"/>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2"/>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2"/>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2"/>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2"/>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2"/>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2"/>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2"/>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2"/>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2"/>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2"/>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2"/>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2"/>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2"/>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2"/>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2"/>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ieeexplore.ieee.org/author/37088464007" TargetMode="External"/><Relationship Id="rId4" Type="http://schemas.openxmlformats.org/officeDocument/2006/relationships/hyperlink" Target="https://ieeexplore.ieee.org/author/37088464179" TargetMode="External"/><Relationship Id="rId5" Type="http://schemas.openxmlformats.org/officeDocument/2006/relationships/hyperlink" Target="https://ieeexplore.ieee.org/author/37088463142" TargetMode="External"/><Relationship Id="rId6" Type="http://schemas.openxmlformats.org/officeDocument/2006/relationships/hyperlink" Target="https://ieeexplore.ieee.org/author/3708846464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idx="1" type="subTitle"/>
          </p:nvPr>
        </p:nvSpPr>
        <p:spPr>
          <a:xfrm>
            <a:off x="399245" y="373487"/>
            <a:ext cx="11461639" cy="622049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00"/>
              <a:buNone/>
            </a:pPr>
            <a:r>
              <a:rPr b="1" lang="en-US" sz="2400">
                <a:solidFill>
                  <a:schemeClr val="dk1"/>
                </a:solidFill>
                <a:latin typeface="Arial"/>
                <a:ea typeface="Arial"/>
                <a:cs typeface="Arial"/>
                <a:sym typeface="Arial"/>
              </a:rPr>
              <a:t>       Annasaheb Dange College of Engineering and Technology, Ashta</a:t>
            </a:r>
            <a:endParaRPr b="1" sz="2400">
              <a:solidFill>
                <a:schemeClr val="dk1"/>
              </a:solidFill>
              <a:latin typeface="Arial"/>
              <a:ea typeface="Arial"/>
              <a:cs typeface="Arial"/>
              <a:sym typeface="Arial"/>
            </a:endParaRPr>
          </a:p>
          <a:p>
            <a:pPr indent="0" lvl="0" marL="0" rtl="0" algn="ctr">
              <a:spcBef>
                <a:spcPts val="1800"/>
              </a:spcBef>
              <a:spcAft>
                <a:spcPts val="0"/>
              </a:spcAft>
              <a:buSzPts val="2400"/>
              <a:buNone/>
            </a:pPr>
            <a:r>
              <a:rPr b="1" lang="en-US" sz="2400">
                <a:solidFill>
                  <a:schemeClr val="accent1"/>
                </a:solidFill>
                <a:latin typeface="Arial"/>
                <a:ea typeface="Arial"/>
                <a:cs typeface="Arial"/>
                <a:sym typeface="Arial"/>
              </a:rPr>
              <a:t>  Department of Computer Science and Engineering</a:t>
            </a:r>
            <a:endParaRPr/>
          </a:p>
          <a:p>
            <a:pPr indent="0" lvl="0" marL="0" rtl="0" algn="l">
              <a:spcBef>
                <a:spcPts val="1800"/>
              </a:spcBef>
              <a:spcAft>
                <a:spcPts val="0"/>
              </a:spcAft>
              <a:buSzPts val="2000"/>
              <a:buNone/>
            </a:pPr>
            <a:r>
              <a:rPr b="1" lang="en-US" sz="2000">
                <a:solidFill>
                  <a:schemeClr val="accent1"/>
                </a:solidFill>
                <a:latin typeface="Arial"/>
                <a:ea typeface="Arial"/>
                <a:cs typeface="Arial"/>
                <a:sym typeface="Arial"/>
              </a:rPr>
              <a:t>                                               Mega Project Synopsis Presentation on </a:t>
            </a:r>
            <a:endParaRPr/>
          </a:p>
          <a:p>
            <a:pPr indent="0" lvl="0" marL="0" rtl="0" algn="ctr">
              <a:spcBef>
                <a:spcPts val="1800"/>
              </a:spcBef>
              <a:spcAft>
                <a:spcPts val="0"/>
              </a:spcAft>
              <a:buSzPts val="2400"/>
              <a:buNone/>
            </a:pPr>
            <a:r>
              <a:rPr b="1" lang="en-US" sz="2400">
                <a:solidFill>
                  <a:srgbClr val="002060"/>
                </a:solidFill>
              </a:rPr>
              <a:t>      Dudhganga Dairy Application for Milk Collectors &amp; Farmers.</a:t>
            </a:r>
            <a:endParaRPr b="1" sz="2400">
              <a:solidFill>
                <a:srgbClr val="002060"/>
              </a:solidFill>
              <a:latin typeface="Arial"/>
              <a:ea typeface="Arial"/>
              <a:cs typeface="Arial"/>
              <a:sym typeface="Arial"/>
            </a:endParaRPr>
          </a:p>
          <a:p>
            <a:pPr indent="0" lvl="0" marL="0" rtl="0" algn="ctr">
              <a:spcBef>
                <a:spcPts val="1800"/>
              </a:spcBef>
              <a:spcAft>
                <a:spcPts val="0"/>
              </a:spcAft>
              <a:buSzPts val="1800"/>
              <a:buNone/>
            </a:pPr>
            <a:r>
              <a:rPr lang="en-US">
                <a:solidFill>
                  <a:schemeClr val="dk1"/>
                </a:solidFill>
                <a:latin typeface="Arial"/>
                <a:ea typeface="Arial"/>
                <a:cs typeface="Arial"/>
                <a:sym typeface="Arial"/>
              </a:rPr>
              <a:t>  By</a:t>
            </a:r>
            <a:endParaRPr/>
          </a:p>
          <a:p>
            <a:pPr indent="0" lvl="1" marL="457200" rtl="0" algn="l">
              <a:spcBef>
                <a:spcPts val="1800"/>
              </a:spcBef>
              <a:spcAft>
                <a:spcPts val="0"/>
              </a:spcAft>
              <a:buSzPts val="1600"/>
              <a:buNone/>
            </a:pPr>
            <a:r>
              <a:rPr lang="en-US">
                <a:solidFill>
                  <a:schemeClr val="dk1"/>
                </a:solidFill>
                <a:latin typeface="Arial"/>
                <a:ea typeface="Arial"/>
                <a:cs typeface="Arial"/>
                <a:sym typeface="Arial"/>
              </a:rPr>
              <a:t>                                                                      Mr. Nishant Krushnat Shingate</a:t>
            </a:r>
            <a:endParaRPr>
              <a:solidFill>
                <a:schemeClr val="dk1"/>
              </a:solidFill>
              <a:latin typeface="Arial"/>
              <a:ea typeface="Arial"/>
              <a:cs typeface="Arial"/>
              <a:sym typeface="Arial"/>
            </a:endParaRPr>
          </a:p>
          <a:p>
            <a:pPr indent="0" lvl="1" marL="457200" rtl="0" algn="l">
              <a:spcBef>
                <a:spcPts val="1800"/>
              </a:spcBef>
              <a:spcAft>
                <a:spcPts val="0"/>
              </a:spcAft>
              <a:buSzPts val="1600"/>
              <a:buNone/>
            </a:pPr>
            <a:r>
              <a:rPr lang="en-US">
                <a:solidFill>
                  <a:schemeClr val="dk1"/>
                </a:solidFill>
                <a:latin typeface="Arial"/>
                <a:ea typeface="Arial"/>
                <a:cs typeface="Arial"/>
                <a:sym typeface="Arial"/>
              </a:rPr>
              <a:t>                                                                      Miss. Avanti Hanmant Pawar</a:t>
            </a:r>
            <a:endParaRPr>
              <a:solidFill>
                <a:schemeClr val="dk1"/>
              </a:solidFill>
              <a:latin typeface="Arial"/>
              <a:ea typeface="Arial"/>
              <a:cs typeface="Arial"/>
              <a:sym typeface="Arial"/>
            </a:endParaRPr>
          </a:p>
          <a:p>
            <a:pPr indent="0" lvl="1" marL="457200" rtl="0" algn="l">
              <a:spcBef>
                <a:spcPts val="1800"/>
              </a:spcBef>
              <a:spcAft>
                <a:spcPts val="0"/>
              </a:spcAft>
              <a:buSzPts val="1600"/>
              <a:buNone/>
            </a:pPr>
            <a:r>
              <a:rPr lang="en-US">
                <a:solidFill>
                  <a:schemeClr val="dk1"/>
                </a:solidFill>
                <a:latin typeface="Arial"/>
                <a:ea typeface="Arial"/>
                <a:cs typeface="Arial"/>
                <a:sym typeface="Arial"/>
              </a:rPr>
              <a:t>                                                                      Mr. Abhishek Maruti Shinde</a:t>
            </a:r>
            <a:endParaRPr>
              <a:solidFill>
                <a:schemeClr val="dk1"/>
              </a:solidFill>
              <a:latin typeface="Arial"/>
              <a:ea typeface="Arial"/>
              <a:cs typeface="Arial"/>
              <a:sym typeface="Arial"/>
            </a:endParaRPr>
          </a:p>
          <a:p>
            <a:pPr indent="0" lvl="1" marL="457200" rtl="0" algn="l">
              <a:spcBef>
                <a:spcPts val="1800"/>
              </a:spcBef>
              <a:spcAft>
                <a:spcPts val="0"/>
              </a:spcAft>
              <a:buSzPts val="1600"/>
              <a:buNone/>
            </a:pPr>
            <a:r>
              <a:rPr lang="en-US">
                <a:solidFill>
                  <a:schemeClr val="dk1"/>
                </a:solidFill>
                <a:latin typeface="Arial"/>
                <a:ea typeface="Arial"/>
                <a:cs typeface="Arial"/>
                <a:sym typeface="Arial"/>
              </a:rPr>
              <a:t>                                                                      Miss. Vaishnavi Dinkar Jadhav</a:t>
            </a:r>
            <a:endParaRPr>
              <a:solidFill>
                <a:schemeClr val="dk1"/>
              </a:solidFill>
              <a:latin typeface="Arial"/>
              <a:ea typeface="Arial"/>
              <a:cs typeface="Arial"/>
              <a:sym typeface="Arial"/>
            </a:endParaRPr>
          </a:p>
          <a:p>
            <a:pPr indent="0" lvl="0" marL="0" rtl="0" algn="l">
              <a:spcBef>
                <a:spcPts val="1800"/>
              </a:spcBef>
              <a:spcAft>
                <a:spcPts val="0"/>
              </a:spcAft>
              <a:buSzPts val="1800"/>
              <a:buNone/>
            </a:pPr>
            <a:r>
              <a:t/>
            </a:r>
            <a:endParaRPr>
              <a:solidFill>
                <a:schemeClr val="dk1"/>
              </a:solidFill>
              <a:latin typeface="Arial"/>
              <a:ea typeface="Arial"/>
              <a:cs typeface="Arial"/>
              <a:sym typeface="Arial"/>
            </a:endParaRPr>
          </a:p>
          <a:p>
            <a:pPr indent="0" lvl="0" marL="0" rtl="0" algn="l">
              <a:spcBef>
                <a:spcPts val="1800"/>
              </a:spcBef>
              <a:spcAft>
                <a:spcPts val="0"/>
              </a:spcAft>
              <a:buSzPts val="2000"/>
              <a:buNone/>
            </a:pPr>
            <a:r>
              <a:rPr b="1" lang="en-US" sz="2000">
                <a:solidFill>
                  <a:schemeClr val="dk1"/>
                </a:solidFill>
                <a:latin typeface="Arial"/>
                <a:ea typeface="Arial"/>
                <a:cs typeface="Arial"/>
                <a:sym typeface="Arial"/>
              </a:rPr>
              <a:t>                                                            Under the Guidance of</a:t>
            </a:r>
            <a:endParaRPr/>
          </a:p>
          <a:p>
            <a:pPr indent="0" lvl="0" marL="0" rtl="0" algn="l">
              <a:spcBef>
                <a:spcPts val="1800"/>
              </a:spcBef>
              <a:spcAft>
                <a:spcPts val="0"/>
              </a:spcAft>
              <a:buSzPts val="2000"/>
              <a:buNone/>
            </a:pPr>
            <a:r>
              <a:rPr b="1" lang="en-US" sz="2000">
                <a:solidFill>
                  <a:schemeClr val="dk1"/>
                </a:solidFill>
                <a:latin typeface="Arial"/>
                <a:ea typeface="Arial"/>
                <a:cs typeface="Arial"/>
                <a:sym typeface="Arial"/>
              </a:rPr>
              <a:t>                                                                   Prof. D.R. Kale  </a:t>
            </a:r>
            <a:endParaRPr b="1" sz="2000">
              <a:solidFill>
                <a:schemeClr val="dk1"/>
              </a:solidFill>
              <a:latin typeface="Arial"/>
              <a:ea typeface="Arial"/>
              <a:cs typeface="Arial"/>
              <a:sym typeface="Arial"/>
            </a:endParaRPr>
          </a:p>
          <a:p>
            <a:pPr indent="0" lvl="0" marL="0" rtl="0" algn="ctr">
              <a:spcBef>
                <a:spcPts val="1000"/>
              </a:spcBef>
              <a:spcAft>
                <a:spcPts val="0"/>
              </a:spcAft>
              <a:buSzPts val="2000"/>
              <a:buNone/>
            </a:pPr>
            <a:r>
              <a:t/>
            </a:r>
            <a:endParaRPr sz="2000">
              <a:solidFill>
                <a:schemeClr val="accent1"/>
              </a:solidFill>
              <a:latin typeface="Arial"/>
              <a:ea typeface="Arial"/>
              <a:cs typeface="Arial"/>
              <a:sym typeface="Arial"/>
            </a:endParaRPr>
          </a:p>
          <a:p>
            <a:pPr indent="0" lvl="0" marL="0" rtl="0" algn="ctr">
              <a:spcBef>
                <a:spcPts val="1800"/>
              </a:spcBef>
              <a:spcAft>
                <a:spcPts val="0"/>
              </a:spcAft>
              <a:buSzPts val="1800"/>
              <a:buNone/>
            </a:pPr>
            <a:r>
              <a:t/>
            </a:r>
            <a:endParaRPr>
              <a:latin typeface="Arial"/>
              <a:ea typeface="Arial"/>
              <a:cs typeface="Arial"/>
              <a:sym typeface="Arial"/>
            </a:endParaRPr>
          </a:p>
          <a:p>
            <a:pPr indent="0" lvl="0" marL="0" rtl="0" algn="l">
              <a:spcBef>
                <a:spcPts val="1800"/>
              </a:spcBef>
              <a:spcAft>
                <a:spcPts val="0"/>
              </a:spcAft>
              <a:buSzPts val="1800"/>
              <a:buNone/>
            </a:pPr>
            <a:r>
              <a:t/>
            </a:r>
            <a:endParaRPr>
              <a:latin typeface="Arial"/>
              <a:ea typeface="Arial"/>
              <a:cs typeface="Arial"/>
              <a:sym typeface="Arial"/>
            </a:endParaRPr>
          </a:p>
        </p:txBody>
      </p:sp>
      <p:sp>
        <p:nvSpPr>
          <p:cNvPr id="169" name="Google Shape;169;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3d2e690313_1_0"/>
          <p:cNvSpPr txBox="1"/>
          <p:nvPr>
            <p:ph type="title"/>
          </p:nvPr>
        </p:nvSpPr>
        <p:spPr>
          <a:xfrm>
            <a:off x="2206559" y="624110"/>
            <a:ext cx="8911800" cy="1281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lang="en-US">
                <a:solidFill>
                  <a:schemeClr val="dk1"/>
                </a:solidFill>
                <a:latin typeface="Arial"/>
                <a:ea typeface="Arial"/>
                <a:cs typeface="Arial"/>
                <a:sym typeface="Arial"/>
              </a:rPr>
              <a:t>METHODOLOGY</a:t>
            </a:r>
            <a:endParaRPr>
              <a:solidFill>
                <a:schemeClr val="dk1"/>
              </a:solidFill>
            </a:endParaRPr>
          </a:p>
        </p:txBody>
      </p:sp>
      <p:sp>
        <p:nvSpPr>
          <p:cNvPr id="231" name="Google Shape;231;g13d2e690313_1_0"/>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sp>
        <p:nvSpPr>
          <p:cNvPr id="232" name="Google Shape;232;g13d2e690313_1_0"/>
          <p:cNvSpPr txBox="1"/>
          <p:nvPr/>
        </p:nvSpPr>
        <p:spPr>
          <a:xfrm>
            <a:off x="2206550" y="2336100"/>
            <a:ext cx="80964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t>Modules:</a:t>
            </a:r>
            <a:endParaRPr b="1" sz="2600"/>
          </a:p>
          <a:p>
            <a:pPr indent="0" lvl="0" marL="0" rtl="0" algn="l">
              <a:spcBef>
                <a:spcPts val="0"/>
              </a:spcBef>
              <a:spcAft>
                <a:spcPts val="0"/>
              </a:spcAft>
              <a:buNone/>
            </a:pPr>
            <a:r>
              <a:t/>
            </a:r>
            <a:endParaRPr/>
          </a:p>
          <a:p>
            <a:pPr indent="0" lvl="0" marL="0" rtl="0" algn="l">
              <a:spcBef>
                <a:spcPts val="0"/>
              </a:spcBef>
              <a:spcAft>
                <a:spcPts val="0"/>
              </a:spcAft>
              <a:buNone/>
            </a:pPr>
            <a:r>
              <a:rPr lang="en-US" sz="1800"/>
              <a:t>1.Record Management</a:t>
            </a:r>
            <a:endParaRPr sz="1800"/>
          </a:p>
          <a:p>
            <a:pPr indent="0" lvl="0" marL="0" rtl="0" algn="l">
              <a:spcBef>
                <a:spcPts val="0"/>
              </a:spcBef>
              <a:spcAft>
                <a:spcPts val="0"/>
              </a:spcAft>
              <a:buNone/>
            </a:pPr>
            <a:r>
              <a:rPr lang="en-US" sz="1800"/>
              <a:t>2.Report Generation</a:t>
            </a:r>
            <a:endParaRPr sz="1800"/>
          </a:p>
          <a:p>
            <a:pPr indent="0" lvl="0" marL="0" rtl="0" algn="l">
              <a:spcBef>
                <a:spcPts val="0"/>
              </a:spcBef>
              <a:spcAft>
                <a:spcPts val="0"/>
              </a:spcAft>
              <a:buNone/>
            </a:pPr>
            <a:r>
              <a:rPr lang="en-US" sz="1800"/>
              <a:t>3.Data notification</a:t>
            </a:r>
            <a:endParaRPr sz="1800"/>
          </a:p>
          <a:p>
            <a:pPr indent="0" lvl="0" marL="0" rtl="0" algn="l">
              <a:spcBef>
                <a:spcPts val="0"/>
              </a:spcBef>
              <a:spcAft>
                <a:spcPts val="0"/>
              </a:spcAft>
              <a:buNone/>
            </a:pPr>
            <a:r>
              <a:rPr lang="en-US" sz="1800"/>
              <a:t>4.Bill Generation</a:t>
            </a:r>
            <a:endParaRPr sz="1800"/>
          </a:p>
          <a:p>
            <a:pPr indent="0" lvl="0" marL="0" rtl="0" algn="l">
              <a:spcBef>
                <a:spcPts val="0"/>
              </a:spcBef>
              <a:spcAft>
                <a:spcPts val="0"/>
              </a:spcAft>
              <a:buNone/>
            </a:pPr>
            <a:r>
              <a:rPr lang="en-US" sz="1800"/>
              <a:t>5.Payment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txBox="1"/>
          <p:nvPr>
            <p:ph type="title"/>
          </p:nvPr>
        </p:nvSpPr>
        <p:spPr>
          <a:xfrm>
            <a:off x="3507325" y="8527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Arial"/>
              <a:buNone/>
            </a:pPr>
            <a:r>
              <a:rPr b="1" lang="en-US">
                <a:solidFill>
                  <a:schemeClr val="dk1"/>
                </a:solidFill>
                <a:latin typeface="Arial"/>
                <a:ea typeface="Arial"/>
                <a:cs typeface="Arial"/>
                <a:sym typeface="Arial"/>
              </a:rPr>
              <a:t>SYSTEM REQUIREMENT</a:t>
            </a:r>
            <a:endParaRPr>
              <a:solidFill>
                <a:schemeClr val="dk1"/>
              </a:solidFill>
            </a:endParaRPr>
          </a:p>
        </p:txBody>
      </p:sp>
      <p:sp>
        <p:nvSpPr>
          <p:cNvPr id="238" name="Google Shape;238;p9"/>
          <p:cNvSpPr txBox="1"/>
          <p:nvPr>
            <p:ph idx="1" type="body"/>
          </p:nvPr>
        </p:nvSpPr>
        <p:spPr>
          <a:xfrm>
            <a:off x="1649054" y="1991932"/>
            <a:ext cx="8915400" cy="475659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b="1" lang="en-US" sz="2000">
                <a:solidFill>
                  <a:schemeClr val="dk1"/>
                </a:solidFill>
                <a:latin typeface="Arial"/>
                <a:ea typeface="Arial"/>
                <a:cs typeface="Arial"/>
                <a:sym typeface="Arial"/>
              </a:rPr>
              <a:t>Hardware requirements:</a:t>
            </a:r>
            <a:endParaRPr b="1" sz="2000">
              <a:solidFill>
                <a:schemeClr val="dk1"/>
              </a:solidFill>
              <a:latin typeface="Arial"/>
              <a:ea typeface="Arial"/>
              <a:cs typeface="Arial"/>
              <a:sym typeface="Arial"/>
            </a:endParaRPr>
          </a:p>
          <a:p>
            <a:pPr indent="0" lvl="2" marL="914400" rtl="0" algn="l">
              <a:spcBef>
                <a:spcPts val="1000"/>
              </a:spcBef>
              <a:spcAft>
                <a:spcPts val="0"/>
              </a:spcAft>
              <a:buSzPts val="2000"/>
              <a:buNone/>
            </a:pPr>
            <a:r>
              <a:rPr lang="en-US" sz="2000">
                <a:solidFill>
                  <a:schemeClr val="dk1"/>
                </a:solidFill>
                <a:latin typeface="Arial"/>
                <a:ea typeface="Arial"/>
                <a:cs typeface="Arial"/>
                <a:sym typeface="Arial"/>
              </a:rPr>
              <a:t>    1. 8GB RAM(Minimum)</a:t>
            </a:r>
            <a:endParaRPr sz="2000">
              <a:solidFill>
                <a:schemeClr val="dk1"/>
              </a:solidFill>
              <a:latin typeface="Arial"/>
              <a:ea typeface="Arial"/>
              <a:cs typeface="Arial"/>
              <a:sym typeface="Arial"/>
            </a:endParaRPr>
          </a:p>
          <a:p>
            <a:pPr indent="0" lvl="2" marL="914400" rtl="0" algn="l">
              <a:spcBef>
                <a:spcPts val="1000"/>
              </a:spcBef>
              <a:spcAft>
                <a:spcPts val="0"/>
              </a:spcAft>
              <a:buSzPts val="2000"/>
              <a:buNone/>
            </a:pPr>
            <a:r>
              <a:rPr lang="en-US" sz="2000">
                <a:solidFill>
                  <a:schemeClr val="dk1"/>
                </a:solidFill>
                <a:latin typeface="Arial"/>
                <a:ea typeface="Arial"/>
                <a:cs typeface="Arial"/>
                <a:sym typeface="Arial"/>
              </a:rPr>
              <a:t>    2. Memory 20GB</a:t>
            </a:r>
            <a:endParaRPr sz="2000">
              <a:solidFill>
                <a:schemeClr val="dk1"/>
              </a:solidFill>
              <a:latin typeface="Arial"/>
              <a:ea typeface="Arial"/>
              <a:cs typeface="Arial"/>
              <a:sym typeface="Arial"/>
            </a:endParaRPr>
          </a:p>
          <a:p>
            <a:pPr indent="0" lvl="2" marL="914400" rtl="0" algn="l">
              <a:spcBef>
                <a:spcPts val="1000"/>
              </a:spcBef>
              <a:spcAft>
                <a:spcPts val="0"/>
              </a:spcAft>
              <a:buSzPts val="2000"/>
              <a:buNone/>
            </a:pPr>
            <a:r>
              <a:rPr lang="en-US" sz="2000">
                <a:solidFill>
                  <a:schemeClr val="dk1"/>
                </a:solidFill>
                <a:latin typeface="Arial"/>
                <a:ea typeface="Arial"/>
                <a:cs typeface="Arial"/>
                <a:sym typeface="Arial"/>
              </a:rPr>
              <a:t>    3. Core i5 processor</a:t>
            </a:r>
            <a:endParaRPr sz="2000">
              <a:solidFill>
                <a:schemeClr val="dk1"/>
              </a:solidFill>
              <a:latin typeface="Arial"/>
              <a:ea typeface="Arial"/>
              <a:cs typeface="Arial"/>
              <a:sym typeface="Arial"/>
            </a:endParaRPr>
          </a:p>
          <a:p>
            <a:pPr indent="-342900" lvl="1" marL="342900" rtl="0" algn="l">
              <a:spcBef>
                <a:spcPts val="1000"/>
              </a:spcBef>
              <a:spcAft>
                <a:spcPts val="0"/>
              </a:spcAft>
              <a:buSzPts val="2000"/>
              <a:buChar char="🠶"/>
            </a:pPr>
            <a:r>
              <a:rPr b="1" lang="en-US" sz="2000">
                <a:solidFill>
                  <a:schemeClr val="dk1"/>
                </a:solidFill>
                <a:latin typeface="Arial"/>
                <a:ea typeface="Arial"/>
                <a:cs typeface="Arial"/>
                <a:sym typeface="Arial"/>
              </a:rPr>
              <a:t>Software requirements:</a:t>
            </a:r>
            <a:endParaRPr b="1" sz="2000">
              <a:solidFill>
                <a:schemeClr val="dk1"/>
              </a:solidFill>
              <a:latin typeface="Arial"/>
              <a:ea typeface="Arial"/>
              <a:cs typeface="Arial"/>
              <a:sym typeface="Arial"/>
            </a:endParaRPr>
          </a:p>
          <a:p>
            <a:pPr indent="0" lvl="1" marL="0" rtl="0" algn="l">
              <a:spcBef>
                <a:spcPts val="1000"/>
              </a:spcBef>
              <a:spcAft>
                <a:spcPts val="0"/>
              </a:spcAft>
              <a:buSzPts val="2000"/>
              <a:buNone/>
            </a:pPr>
            <a:r>
              <a:rPr b="1" lang="en-US" sz="2000">
                <a:solidFill>
                  <a:schemeClr val="dk1"/>
                </a:solidFill>
                <a:latin typeface="Arial"/>
                <a:ea typeface="Arial"/>
                <a:cs typeface="Arial"/>
                <a:sym typeface="Arial"/>
              </a:rPr>
              <a:t>                </a:t>
            </a:r>
            <a:r>
              <a:rPr lang="en-US" sz="2000">
                <a:solidFill>
                  <a:schemeClr val="dk1"/>
                </a:solidFill>
                <a:latin typeface="Arial"/>
                <a:ea typeface="Arial"/>
                <a:cs typeface="Arial"/>
                <a:sym typeface="Arial"/>
              </a:rPr>
              <a:t> 1. Windows 10/Android/iOS/MacOS/Linux.</a:t>
            </a:r>
            <a:endParaRPr sz="2000">
              <a:solidFill>
                <a:schemeClr val="dk1"/>
              </a:solidFill>
              <a:latin typeface="Arial"/>
              <a:ea typeface="Arial"/>
              <a:cs typeface="Arial"/>
              <a:sym typeface="Arial"/>
            </a:endParaRPr>
          </a:p>
          <a:p>
            <a:pPr indent="0" lvl="0" marL="0" rtl="0" algn="l">
              <a:spcBef>
                <a:spcPts val="1000"/>
              </a:spcBef>
              <a:spcAft>
                <a:spcPts val="0"/>
              </a:spcAft>
              <a:buSzPts val="2000"/>
              <a:buNone/>
            </a:pPr>
            <a:r>
              <a:rPr lang="en-US" sz="2000">
                <a:solidFill>
                  <a:schemeClr val="dk1"/>
                </a:solidFill>
                <a:latin typeface="Arial"/>
                <a:ea typeface="Arial"/>
                <a:cs typeface="Arial"/>
                <a:sym typeface="Arial"/>
              </a:rPr>
              <a:t>                 2. Android Studio/Visual Studio, Flutter Framework, Firebase</a:t>
            </a:r>
            <a:endParaRPr sz="2000">
              <a:solidFill>
                <a:schemeClr val="dk1"/>
              </a:solidFill>
              <a:latin typeface="Arial"/>
              <a:ea typeface="Arial"/>
              <a:cs typeface="Arial"/>
              <a:sym typeface="Arial"/>
            </a:endParaRPr>
          </a:p>
          <a:p>
            <a:pPr indent="0" lvl="0" marL="0" rtl="0" algn="l">
              <a:spcBef>
                <a:spcPts val="1000"/>
              </a:spcBef>
              <a:spcAft>
                <a:spcPts val="0"/>
              </a:spcAft>
              <a:buSzPts val="2000"/>
              <a:buNone/>
            </a:pPr>
            <a:r>
              <a:rPr lang="en-US" sz="2000">
                <a:solidFill>
                  <a:schemeClr val="dk1"/>
                </a:solidFill>
                <a:latin typeface="Arial"/>
                <a:ea typeface="Arial"/>
                <a:cs typeface="Arial"/>
                <a:sym typeface="Arial"/>
              </a:rPr>
              <a:t>                 3. Dart Language.</a:t>
            </a:r>
            <a:endParaRPr sz="2000">
              <a:solidFill>
                <a:schemeClr val="dk1"/>
              </a:solidFill>
              <a:latin typeface="Arial"/>
              <a:ea typeface="Arial"/>
              <a:cs typeface="Arial"/>
              <a:sym typeface="Arial"/>
            </a:endParaRPr>
          </a:p>
          <a:p>
            <a:pPr indent="-342900" lvl="0" marL="342900" rtl="0" algn="l">
              <a:spcBef>
                <a:spcPts val="1000"/>
              </a:spcBef>
              <a:spcAft>
                <a:spcPts val="0"/>
              </a:spcAft>
              <a:buSzPts val="2000"/>
              <a:buChar char="🠶"/>
            </a:pPr>
            <a:r>
              <a:rPr b="1" lang="en-US" sz="2000">
                <a:solidFill>
                  <a:schemeClr val="dk1"/>
                </a:solidFill>
                <a:latin typeface="Arial"/>
                <a:ea typeface="Arial"/>
                <a:cs typeface="Arial"/>
                <a:sym typeface="Arial"/>
              </a:rPr>
              <a:t>Other requirements-  </a:t>
            </a:r>
            <a:r>
              <a:rPr lang="en-US" sz="2000">
                <a:solidFill>
                  <a:schemeClr val="dk1"/>
                </a:solidFill>
                <a:latin typeface="Arial"/>
                <a:ea typeface="Arial"/>
                <a:cs typeface="Arial"/>
                <a:sym typeface="Arial"/>
              </a:rPr>
              <a:t>Internet Connection Required</a:t>
            </a:r>
            <a:endParaRPr sz="2000">
              <a:solidFill>
                <a:schemeClr val="dk1"/>
              </a:solidFill>
              <a:latin typeface="Arial"/>
              <a:ea typeface="Arial"/>
              <a:cs typeface="Arial"/>
              <a:sym typeface="Arial"/>
            </a:endParaRPr>
          </a:p>
          <a:p>
            <a:pPr indent="-215900" lvl="0" marL="342900" rtl="0" algn="l">
              <a:spcBef>
                <a:spcPts val="1000"/>
              </a:spcBef>
              <a:spcAft>
                <a:spcPts val="0"/>
              </a:spcAft>
              <a:buSzPts val="2000"/>
              <a:buNone/>
            </a:pPr>
            <a:r>
              <a:t/>
            </a:r>
            <a:endParaRPr sz="2000">
              <a:latin typeface="Arial"/>
              <a:ea typeface="Arial"/>
              <a:cs typeface="Arial"/>
              <a:sym typeface="Arial"/>
            </a:endParaRPr>
          </a:p>
        </p:txBody>
      </p:sp>
      <p:sp>
        <p:nvSpPr>
          <p:cNvPr id="239" name="Google Shape;239;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type="title"/>
          </p:nvPr>
        </p:nvSpPr>
        <p:spPr>
          <a:xfrm>
            <a:off x="4267178"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b="1" lang="en-US">
                <a:solidFill>
                  <a:schemeClr val="dk1"/>
                </a:solidFill>
              </a:rPr>
              <a:t>REFERENCES</a:t>
            </a:r>
            <a:endParaRPr b="1">
              <a:solidFill>
                <a:schemeClr val="dk1"/>
              </a:solidFill>
            </a:endParaRPr>
          </a:p>
        </p:txBody>
      </p:sp>
      <p:sp>
        <p:nvSpPr>
          <p:cNvPr id="245" name="Google Shape;245;p1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000">
                <a:solidFill>
                  <a:schemeClr val="dk1"/>
                </a:solidFill>
                <a:latin typeface="Arial"/>
                <a:ea typeface="Arial"/>
                <a:cs typeface="Arial"/>
                <a:sym typeface="Arial"/>
              </a:rPr>
              <a:t>[1] Ronak Chudasam, Sagar Dobariya (2017), “DAPS: Dairy analysis and prediction system using technical indicators”.</a:t>
            </a:r>
            <a:endParaRPr sz="2000">
              <a:solidFill>
                <a:schemeClr val="dk1"/>
              </a:solidFill>
              <a:latin typeface="Arial"/>
              <a:ea typeface="Arial"/>
              <a:cs typeface="Arial"/>
              <a:sym typeface="Arial"/>
            </a:endParaRPr>
          </a:p>
          <a:p>
            <a:pPr indent="0" lvl="0" marL="0" rtl="0" algn="l">
              <a:spcBef>
                <a:spcPts val="1000"/>
              </a:spcBef>
              <a:spcAft>
                <a:spcPts val="0"/>
              </a:spcAft>
              <a:buSzPts val="2000"/>
              <a:buNone/>
            </a:pPr>
            <a:r>
              <a:rPr lang="en-US" sz="2000">
                <a:solidFill>
                  <a:schemeClr val="dk1"/>
                </a:solidFill>
                <a:latin typeface="Arial"/>
                <a:ea typeface="Arial"/>
                <a:cs typeface="Arial"/>
                <a:sym typeface="Arial"/>
              </a:rPr>
              <a:t>[2] </a:t>
            </a:r>
            <a:r>
              <a:rPr lang="en-US" sz="2000" u="sng">
                <a:solidFill>
                  <a:schemeClr val="dk1"/>
                </a:solidFill>
                <a:latin typeface="Arial"/>
                <a:ea typeface="Arial"/>
                <a:cs typeface="Arial"/>
                <a:sym typeface="Arial"/>
                <a:hlinkClick r:id="rId3">
                  <a:extLst>
                    <a:ext uri="{A12FA001-AC4F-418D-AE19-62706E023703}">
                      <ahyp:hlinkClr val="tx"/>
                    </a:ext>
                  </a:extLst>
                </a:hlinkClick>
              </a:rPr>
              <a:t>Jamshed Memon</a:t>
            </a:r>
            <a:r>
              <a:rPr lang="en-US" sz="2000">
                <a:solidFill>
                  <a:schemeClr val="dk1"/>
                </a:solidFill>
                <a:latin typeface="Arial"/>
                <a:ea typeface="Arial"/>
                <a:cs typeface="Arial"/>
                <a:sym typeface="Arial"/>
              </a:rPr>
              <a:t>; </a:t>
            </a:r>
            <a:r>
              <a:rPr lang="en-US" sz="2000" u="sng">
                <a:solidFill>
                  <a:schemeClr val="dk1"/>
                </a:solidFill>
                <a:latin typeface="Arial"/>
                <a:ea typeface="Arial"/>
                <a:cs typeface="Arial"/>
                <a:sym typeface="Arial"/>
                <a:hlinkClick r:id="rId4">
                  <a:extLst>
                    <a:ext uri="{A12FA001-AC4F-418D-AE19-62706E023703}">
                      <ahyp:hlinkClr val="tx"/>
                    </a:ext>
                  </a:extLst>
                </a:hlinkClick>
              </a:rPr>
              <a:t>Maira Sami</a:t>
            </a:r>
            <a:r>
              <a:rPr lang="en-US" sz="2000">
                <a:solidFill>
                  <a:schemeClr val="dk1"/>
                </a:solidFill>
                <a:latin typeface="Arial"/>
                <a:ea typeface="Arial"/>
                <a:cs typeface="Arial"/>
                <a:sym typeface="Arial"/>
              </a:rPr>
              <a:t>; </a:t>
            </a:r>
            <a:r>
              <a:rPr lang="en-US" sz="2000" u="sng">
                <a:solidFill>
                  <a:schemeClr val="dk1"/>
                </a:solidFill>
                <a:latin typeface="Arial"/>
                <a:ea typeface="Arial"/>
                <a:cs typeface="Arial"/>
                <a:sym typeface="Arial"/>
                <a:hlinkClick r:id="rId5">
                  <a:extLst>
                    <a:ext uri="{A12FA001-AC4F-418D-AE19-62706E023703}">
                      <ahyp:hlinkClr val="tx"/>
                    </a:ext>
                  </a:extLst>
                </a:hlinkClick>
              </a:rPr>
              <a:t>Rizwan Ahmed Khan</a:t>
            </a:r>
            <a:r>
              <a:rPr lang="en-US" sz="2000">
                <a:solidFill>
                  <a:schemeClr val="dk1"/>
                </a:solidFill>
                <a:latin typeface="Arial"/>
                <a:ea typeface="Arial"/>
                <a:cs typeface="Arial"/>
                <a:sym typeface="Arial"/>
              </a:rPr>
              <a:t>; </a:t>
            </a:r>
            <a:r>
              <a:rPr lang="en-US" sz="2000" u="sng">
                <a:solidFill>
                  <a:schemeClr val="dk1"/>
                </a:solidFill>
                <a:latin typeface="Arial"/>
                <a:ea typeface="Arial"/>
                <a:cs typeface="Arial"/>
                <a:sym typeface="Arial"/>
                <a:hlinkClick r:id="rId6">
                  <a:extLst>
                    <a:ext uri="{A12FA001-AC4F-418D-AE19-62706E023703}">
                      <ahyp:hlinkClr val="tx"/>
                    </a:ext>
                  </a:extLst>
                </a:hlinkClick>
              </a:rPr>
              <a:t>Mueen Uddin</a:t>
            </a:r>
            <a:r>
              <a:rPr lang="en-US" sz="2000">
                <a:solidFill>
                  <a:schemeClr val="dk1"/>
                </a:solidFill>
                <a:latin typeface="Arial"/>
                <a:ea typeface="Arial"/>
                <a:cs typeface="Arial"/>
                <a:sym typeface="Arial"/>
              </a:rPr>
              <a:t> (2020</a:t>
            </a:r>
            <a:r>
              <a:rPr lang="en-US" sz="2000">
                <a:solidFill>
                  <a:schemeClr val="dk1"/>
                </a:solidFill>
              </a:rPr>
              <a:t>) </a:t>
            </a:r>
            <a:r>
              <a:rPr lang="en-US" sz="2000">
                <a:solidFill>
                  <a:schemeClr val="dk1"/>
                </a:solidFill>
                <a:latin typeface="Arial"/>
                <a:ea typeface="Arial"/>
                <a:cs typeface="Arial"/>
                <a:sym typeface="Arial"/>
              </a:rPr>
              <a:t>“The dairy cattle data acquisition system based on PDA“</a:t>
            </a:r>
            <a:endParaRPr sz="2000">
              <a:solidFill>
                <a:schemeClr val="dk1"/>
              </a:solidFill>
              <a:latin typeface="Arial"/>
              <a:ea typeface="Arial"/>
              <a:cs typeface="Arial"/>
              <a:sym typeface="Arial"/>
            </a:endParaRPr>
          </a:p>
          <a:p>
            <a:pPr indent="0" lvl="0" marL="0" rtl="0" algn="l">
              <a:spcBef>
                <a:spcPts val="1000"/>
              </a:spcBef>
              <a:spcAft>
                <a:spcPts val="0"/>
              </a:spcAft>
              <a:buSzPts val="2000"/>
              <a:buNone/>
            </a:pPr>
            <a:r>
              <a:t/>
            </a:r>
            <a:endParaRPr sz="2000">
              <a:solidFill>
                <a:schemeClr val="dk1"/>
              </a:solidFill>
              <a:latin typeface="Arial"/>
              <a:ea typeface="Arial"/>
              <a:cs typeface="Arial"/>
              <a:sym typeface="Arial"/>
            </a:endParaRPr>
          </a:p>
        </p:txBody>
      </p:sp>
      <p:sp>
        <p:nvSpPr>
          <p:cNvPr id="246" name="Google Shape;246;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1"/>
          <p:cNvSpPr txBox="1"/>
          <p:nvPr>
            <p:ph type="title"/>
          </p:nvPr>
        </p:nvSpPr>
        <p:spPr>
          <a:xfrm>
            <a:off x="3373516" y="2503503"/>
            <a:ext cx="9985654" cy="296514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8800"/>
              <a:buFont typeface="Arial"/>
              <a:buNone/>
            </a:pPr>
            <a:r>
              <a:rPr b="1" lang="en-US" sz="8800">
                <a:latin typeface="Arial"/>
                <a:ea typeface="Arial"/>
                <a:cs typeface="Arial"/>
                <a:sym typeface="Arial"/>
              </a:rPr>
              <a:t>Thank You!</a:t>
            </a:r>
            <a:endParaRPr b="1" sz="8800">
              <a:latin typeface="Arial"/>
              <a:ea typeface="Arial"/>
              <a:cs typeface="Arial"/>
              <a:sym typeface="Arial"/>
            </a:endParaRPr>
          </a:p>
        </p:txBody>
      </p:sp>
      <p:sp>
        <p:nvSpPr>
          <p:cNvPr id="252" name="Google Shape;25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
          <p:cNvSpPr txBox="1"/>
          <p:nvPr>
            <p:ph type="title"/>
          </p:nvPr>
        </p:nvSpPr>
        <p:spPr>
          <a:xfrm>
            <a:off x="1665647" y="572595"/>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lang="en-US">
                <a:solidFill>
                  <a:schemeClr val="dk1"/>
                </a:solidFill>
                <a:latin typeface="Arial"/>
                <a:ea typeface="Arial"/>
                <a:cs typeface="Arial"/>
                <a:sym typeface="Arial"/>
              </a:rPr>
              <a:t>ABSTRACT</a:t>
            </a:r>
            <a:br>
              <a:rPr lang="en-US" sz="1200">
                <a:solidFill>
                  <a:srgbClr val="002060"/>
                </a:solidFill>
                <a:latin typeface="Calibri"/>
                <a:ea typeface="Calibri"/>
                <a:cs typeface="Calibri"/>
                <a:sym typeface="Calibri"/>
              </a:rPr>
            </a:br>
            <a:endParaRPr/>
          </a:p>
        </p:txBody>
      </p:sp>
      <p:sp>
        <p:nvSpPr>
          <p:cNvPr id="175" name="Google Shape;175;p2"/>
          <p:cNvSpPr txBox="1"/>
          <p:nvPr>
            <p:ph idx="1" type="body"/>
          </p:nvPr>
        </p:nvSpPr>
        <p:spPr>
          <a:xfrm>
            <a:off x="2138451" y="1853485"/>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Font typeface="Arial"/>
              <a:buChar char="🠶"/>
            </a:pPr>
            <a:r>
              <a:rPr lang="en-US">
                <a:solidFill>
                  <a:schemeClr val="dk1"/>
                </a:solidFill>
                <a:latin typeface="Arial"/>
                <a:ea typeface="Arial"/>
                <a:cs typeface="Arial"/>
                <a:sym typeface="Arial"/>
              </a:rPr>
              <a:t>Milk production- Most important factors for the rural economy of India.</a:t>
            </a:r>
            <a:endParaRPr>
              <a:solidFill>
                <a:schemeClr val="dk1"/>
              </a:solidFill>
              <a:latin typeface="Arial"/>
              <a:ea typeface="Arial"/>
              <a:cs typeface="Arial"/>
              <a:sym typeface="Arial"/>
            </a:endParaRPr>
          </a:p>
          <a:p>
            <a:pPr indent="-342900" lvl="0" marL="342900" rtl="0" algn="l">
              <a:spcBef>
                <a:spcPts val="1000"/>
              </a:spcBef>
              <a:spcAft>
                <a:spcPts val="0"/>
              </a:spcAft>
              <a:buSzPts val="1800"/>
              <a:buFont typeface="Arial"/>
              <a:buChar char="🠶"/>
            </a:pPr>
            <a:r>
              <a:rPr lang="en-US">
                <a:solidFill>
                  <a:schemeClr val="dk1"/>
                </a:solidFill>
                <a:latin typeface="Arial"/>
                <a:ea typeface="Arial"/>
                <a:cs typeface="Arial"/>
                <a:sym typeface="Arial"/>
              </a:rPr>
              <a:t>Highly and fast growing sector in India. </a:t>
            </a:r>
            <a:endParaRPr>
              <a:latin typeface="Arial"/>
              <a:ea typeface="Arial"/>
              <a:cs typeface="Arial"/>
              <a:sym typeface="Arial"/>
            </a:endParaRPr>
          </a:p>
          <a:p>
            <a:pPr indent="-342900" lvl="0" marL="342900" rtl="0" algn="l">
              <a:spcBef>
                <a:spcPts val="1000"/>
              </a:spcBef>
              <a:spcAft>
                <a:spcPts val="0"/>
              </a:spcAft>
              <a:buSzPts val="1800"/>
              <a:buFont typeface="Arial"/>
              <a:buChar char="🠶"/>
            </a:pPr>
            <a:r>
              <a:rPr lang="en-US">
                <a:solidFill>
                  <a:schemeClr val="dk1"/>
                </a:solidFill>
                <a:latin typeface="Arial"/>
                <a:ea typeface="Arial"/>
                <a:cs typeface="Arial"/>
                <a:sym typeface="Arial"/>
              </a:rPr>
              <a:t>India- low cost milk producer due to inexpensive feeding and maintenance cost.</a:t>
            </a:r>
            <a:endParaRPr>
              <a:latin typeface="Arial"/>
              <a:ea typeface="Arial"/>
              <a:cs typeface="Arial"/>
              <a:sym typeface="Arial"/>
            </a:endParaRPr>
          </a:p>
          <a:p>
            <a:pPr indent="-342900" lvl="0" marL="342900" rtl="0" algn="l">
              <a:spcBef>
                <a:spcPts val="1000"/>
              </a:spcBef>
              <a:spcAft>
                <a:spcPts val="0"/>
              </a:spcAft>
              <a:buSzPts val="1800"/>
              <a:buFont typeface="Arial"/>
              <a:buChar char="🠶"/>
            </a:pPr>
            <a:r>
              <a:rPr lang="en-US">
                <a:solidFill>
                  <a:schemeClr val="dk1"/>
                </a:solidFill>
                <a:latin typeface="Arial"/>
                <a:ea typeface="Arial"/>
                <a:cs typeface="Arial"/>
                <a:sym typeface="Arial"/>
              </a:rPr>
              <a:t>People involved in the milk production sector- Farmer, Milk Collector, Milk Buyer.</a:t>
            </a:r>
            <a:endParaRPr>
              <a:latin typeface="Arial"/>
              <a:ea typeface="Arial"/>
              <a:cs typeface="Arial"/>
              <a:sym typeface="Arial"/>
            </a:endParaRPr>
          </a:p>
          <a:p>
            <a:pPr indent="-342900" lvl="0" marL="342900" rtl="0" algn="l">
              <a:spcBef>
                <a:spcPts val="1000"/>
              </a:spcBef>
              <a:spcAft>
                <a:spcPts val="0"/>
              </a:spcAft>
              <a:buSzPts val="1800"/>
              <a:buFont typeface="Arial"/>
              <a:buChar char="🠶"/>
            </a:pPr>
            <a:r>
              <a:rPr lang="en-US">
                <a:solidFill>
                  <a:schemeClr val="dk1"/>
                </a:solidFill>
                <a:latin typeface="Arial"/>
                <a:ea typeface="Arial"/>
                <a:cs typeface="Arial"/>
                <a:sym typeface="Arial"/>
              </a:rPr>
              <a:t>Farmers provide milk to milk collectors, but most of the collectors follow unfair regarding weight and fat.</a:t>
            </a:r>
            <a:endParaRPr>
              <a:latin typeface="Arial"/>
              <a:ea typeface="Arial"/>
              <a:cs typeface="Arial"/>
              <a:sym typeface="Arial"/>
            </a:endParaRPr>
          </a:p>
          <a:p>
            <a:pPr indent="-342900" lvl="0" marL="342900" rtl="0" algn="l">
              <a:spcBef>
                <a:spcPts val="1000"/>
              </a:spcBef>
              <a:spcAft>
                <a:spcPts val="0"/>
              </a:spcAft>
              <a:buSzPts val="1800"/>
              <a:buFont typeface="Arial"/>
              <a:buChar char="🠶"/>
            </a:pPr>
            <a:r>
              <a:rPr lang="en-US">
                <a:solidFill>
                  <a:schemeClr val="dk1"/>
                </a:solidFill>
                <a:latin typeface="Arial"/>
                <a:ea typeface="Arial"/>
                <a:cs typeface="Arial"/>
                <a:sym typeface="Arial"/>
              </a:rPr>
              <a:t>Because of malpractice in measures of milk, there is no transparency between farmers and milk collectors about the accuracy and precision in the accounting and billing.</a:t>
            </a:r>
            <a:endParaRPr>
              <a:solidFill>
                <a:schemeClr val="dk1"/>
              </a:solidFill>
              <a:latin typeface="Arial"/>
              <a:ea typeface="Arial"/>
              <a:cs typeface="Arial"/>
              <a:sym typeface="Arial"/>
            </a:endParaRPr>
          </a:p>
        </p:txBody>
      </p:sp>
      <p:sp>
        <p:nvSpPr>
          <p:cNvPr id="176" name="Google Shape;17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
          <p:cNvSpPr txBox="1"/>
          <p:nvPr>
            <p:ph type="title"/>
          </p:nvPr>
        </p:nvSpPr>
        <p:spPr>
          <a:xfrm>
            <a:off x="588643" y="616248"/>
            <a:ext cx="9679598" cy="127587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lang="en-US">
                <a:solidFill>
                  <a:schemeClr val="dk1"/>
                </a:solidFill>
                <a:latin typeface="Arial"/>
                <a:ea typeface="Arial"/>
                <a:cs typeface="Arial"/>
                <a:sym typeface="Arial"/>
              </a:rPr>
              <a:t>       CONTENT</a:t>
            </a:r>
            <a:br>
              <a:rPr lang="en-US" sz="1800">
                <a:solidFill>
                  <a:schemeClr val="dk1"/>
                </a:solidFill>
                <a:latin typeface="Algerian"/>
                <a:ea typeface="Algerian"/>
                <a:cs typeface="Algerian"/>
                <a:sym typeface="Algerian"/>
              </a:rPr>
            </a:br>
            <a:endParaRPr>
              <a:solidFill>
                <a:schemeClr val="dk1"/>
              </a:solidFill>
            </a:endParaRPr>
          </a:p>
        </p:txBody>
      </p:sp>
      <p:graphicFrame>
        <p:nvGraphicFramePr>
          <p:cNvPr id="182" name="Google Shape;182;p3"/>
          <p:cNvGraphicFramePr/>
          <p:nvPr/>
        </p:nvGraphicFramePr>
        <p:xfrm>
          <a:off x="2291918" y="1542590"/>
          <a:ext cx="3000000" cy="3000000"/>
        </p:xfrm>
        <a:graphic>
          <a:graphicData uri="http://schemas.openxmlformats.org/drawingml/2006/table">
            <a:tbl>
              <a:tblPr bandRow="1" firstRow="1">
                <a:noFill/>
                <a:tableStyleId>{7FBBAA62-9A27-42DF-850D-37009E10FE97}</a:tableStyleId>
              </a:tblPr>
              <a:tblGrid>
                <a:gridCol w="1056150"/>
                <a:gridCol w="6552025"/>
              </a:tblGrid>
              <a:tr h="361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Contents</a:t>
                      </a:r>
                      <a:endParaRPr/>
                    </a:p>
                  </a:txBody>
                  <a:tcPr marT="45725" marB="45725" marR="91450" marL="91450"/>
                </a:tc>
              </a:tr>
              <a:tr h="361850">
                <a:tc>
                  <a:txBody>
                    <a:bodyPr/>
                    <a:lstStyle/>
                    <a:p>
                      <a:pPr indent="0" lvl="0" marL="0" marR="0" rtl="0" algn="ctr">
                        <a:spcBef>
                          <a:spcPts val="0"/>
                        </a:spcBef>
                        <a:spcAft>
                          <a:spcPts val="0"/>
                        </a:spcAft>
                        <a:buNone/>
                      </a:pPr>
                      <a:r>
                        <a:rPr lang="en-US" sz="1800"/>
                        <a:t>1.</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Introduction </a:t>
                      </a:r>
                      <a:endParaRPr/>
                    </a:p>
                  </a:txBody>
                  <a:tcPr marT="45725" marB="45725" marR="91450" marL="91450"/>
                </a:tc>
              </a:tr>
              <a:tr h="361850">
                <a:tc>
                  <a:txBody>
                    <a:bodyPr/>
                    <a:lstStyle/>
                    <a:p>
                      <a:pPr indent="0" lvl="0" marL="0" marR="0" rtl="0" algn="ctr">
                        <a:spcBef>
                          <a:spcPts val="0"/>
                        </a:spcBef>
                        <a:spcAft>
                          <a:spcPts val="0"/>
                        </a:spcAft>
                        <a:buNone/>
                      </a:pPr>
                      <a:r>
                        <a:rPr lang="en-US" sz="1800"/>
                        <a:t>2</a:t>
                      </a: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Literature Survey</a:t>
                      </a:r>
                      <a:endParaRPr/>
                    </a:p>
                  </a:txBody>
                  <a:tcPr marT="45725" marB="45725" marR="91450" marL="91450"/>
                </a:tc>
              </a:tr>
              <a:tr h="361850">
                <a:tc>
                  <a:txBody>
                    <a:bodyPr/>
                    <a:lstStyle/>
                    <a:p>
                      <a:pPr indent="0" lvl="0" marL="0" marR="0" rtl="0" algn="ctr">
                        <a:spcBef>
                          <a:spcPts val="0"/>
                        </a:spcBef>
                        <a:spcAft>
                          <a:spcPts val="0"/>
                        </a:spcAft>
                        <a:buNone/>
                      </a:pPr>
                      <a:r>
                        <a:rPr lang="en-US" sz="1800"/>
                        <a:t>3</a:t>
                      </a: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Problem Statement</a:t>
                      </a:r>
                      <a:endParaRPr/>
                    </a:p>
                  </a:txBody>
                  <a:tcPr marT="45725" marB="45725" marR="91450" marL="91450"/>
                </a:tc>
              </a:tr>
              <a:tr h="361850">
                <a:tc>
                  <a:txBody>
                    <a:bodyPr/>
                    <a:lstStyle/>
                    <a:p>
                      <a:pPr indent="0" lvl="0" marL="0" marR="0" rtl="0" algn="ctr">
                        <a:spcBef>
                          <a:spcPts val="0"/>
                        </a:spcBef>
                        <a:spcAft>
                          <a:spcPts val="0"/>
                        </a:spcAft>
                        <a:buNone/>
                      </a:pPr>
                      <a:r>
                        <a:rPr lang="en-US" sz="1800"/>
                        <a:t>4</a:t>
                      </a: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Objectives</a:t>
                      </a:r>
                      <a:endParaRPr/>
                    </a:p>
                  </a:txBody>
                  <a:tcPr marT="45725" marB="45725" marR="91450" marL="91450"/>
                </a:tc>
              </a:tr>
              <a:tr h="361850">
                <a:tc>
                  <a:txBody>
                    <a:bodyPr/>
                    <a:lstStyle/>
                    <a:p>
                      <a:pPr indent="0" lvl="0" marL="0" marR="0" rtl="0" algn="ctr">
                        <a:spcBef>
                          <a:spcPts val="0"/>
                        </a:spcBef>
                        <a:spcAft>
                          <a:spcPts val="0"/>
                        </a:spcAft>
                        <a:buNone/>
                      </a:pPr>
                      <a:r>
                        <a:rPr lang="en-US" sz="1800"/>
                        <a:t>5</a:t>
                      </a: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Methodology </a:t>
                      </a:r>
                      <a:endParaRPr/>
                    </a:p>
                  </a:txBody>
                  <a:tcPr marT="45725" marB="45725" marR="91450" marL="91450"/>
                </a:tc>
              </a:tr>
              <a:tr h="361850">
                <a:tc>
                  <a:txBody>
                    <a:bodyPr/>
                    <a:lstStyle/>
                    <a:p>
                      <a:pPr indent="0" lvl="0" marL="0" marR="0" rtl="0" algn="ctr">
                        <a:spcBef>
                          <a:spcPts val="0"/>
                        </a:spcBef>
                        <a:spcAft>
                          <a:spcPts val="0"/>
                        </a:spcAft>
                        <a:buNone/>
                      </a:pPr>
                      <a:r>
                        <a:rPr lang="en-US" sz="1800"/>
                        <a:t>6</a:t>
                      </a: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Software and hardware requirements and availability</a:t>
                      </a:r>
                      <a:endParaRPr/>
                    </a:p>
                  </a:txBody>
                  <a:tcPr marT="45725" marB="45725" marR="91450" marL="91450"/>
                </a:tc>
              </a:tr>
              <a:tr h="419375">
                <a:tc>
                  <a:txBody>
                    <a:bodyPr/>
                    <a:lstStyle/>
                    <a:p>
                      <a:pPr indent="0" lvl="0" marL="0" marR="0" rtl="0" algn="ctr">
                        <a:spcBef>
                          <a:spcPts val="0"/>
                        </a:spcBef>
                        <a:spcAft>
                          <a:spcPts val="0"/>
                        </a:spcAft>
                        <a:buNone/>
                      </a:pPr>
                      <a:r>
                        <a:rPr lang="en-US" sz="1800"/>
                        <a:t>7</a:t>
                      </a: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References</a:t>
                      </a:r>
                      <a:endParaRPr/>
                    </a:p>
                  </a:txBody>
                  <a:tcPr marT="45725" marB="45725" marR="91450" marL="91450"/>
                </a:tc>
              </a:tr>
            </a:tbl>
          </a:graphicData>
        </a:graphic>
      </p:graphicFrame>
      <p:sp>
        <p:nvSpPr>
          <p:cNvPr id="183" name="Google Shape;18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txBox="1"/>
          <p:nvPr>
            <p:ph type="title"/>
          </p:nvPr>
        </p:nvSpPr>
        <p:spPr>
          <a:xfrm>
            <a:off x="1382312" y="611231"/>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lang="en-US">
                <a:solidFill>
                  <a:schemeClr val="dk1"/>
                </a:solidFill>
                <a:latin typeface="Arial"/>
                <a:ea typeface="Arial"/>
                <a:cs typeface="Arial"/>
                <a:sym typeface="Arial"/>
              </a:rPr>
              <a:t>INTRODUCTION</a:t>
            </a:r>
            <a:br>
              <a:rPr lang="en-US">
                <a:solidFill>
                  <a:srgbClr val="002060"/>
                </a:solidFill>
                <a:latin typeface="Arial"/>
                <a:ea typeface="Arial"/>
                <a:cs typeface="Arial"/>
                <a:sym typeface="Arial"/>
              </a:rPr>
            </a:br>
            <a:endParaRPr/>
          </a:p>
        </p:txBody>
      </p:sp>
      <p:sp>
        <p:nvSpPr>
          <p:cNvPr id="189" name="Google Shape;189;p4"/>
          <p:cNvSpPr txBox="1"/>
          <p:nvPr>
            <p:ph idx="1" type="body"/>
          </p:nvPr>
        </p:nvSpPr>
        <p:spPr>
          <a:xfrm>
            <a:off x="1906632" y="1892121"/>
            <a:ext cx="8915400" cy="431871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a:solidFill>
                  <a:schemeClr val="dk1"/>
                </a:solidFill>
                <a:latin typeface="Arial"/>
                <a:ea typeface="Arial"/>
                <a:cs typeface="Arial"/>
                <a:sym typeface="Arial"/>
              </a:rPr>
              <a:t>Milk collectors- collect milk and write down the fat and quantity of milk on the paper.</a:t>
            </a:r>
            <a:endParaRPr/>
          </a:p>
          <a:p>
            <a:pPr indent="-342900" lvl="0" marL="342900" rtl="0" algn="l">
              <a:spcBef>
                <a:spcPts val="1000"/>
              </a:spcBef>
              <a:spcAft>
                <a:spcPts val="0"/>
              </a:spcAft>
              <a:buSzPts val="1800"/>
              <a:buChar char="🠶"/>
            </a:pPr>
            <a:r>
              <a:rPr lang="en-US">
                <a:solidFill>
                  <a:schemeClr val="dk1"/>
                </a:solidFill>
                <a:latin typeface="Arial"/>
                <a:ea typeface="Arial"/>
                <a:cs typeface="Arial"/>
                <a:sym typeface="Arial"/>
              </a:rPr>
              <a:t>Billing Time- collectors calculate the bill of each customer by using a regular math calculator. </a:t>
            </a:r>
            <a:endParaRPr/>
          </a:p>
          <a:p>
            <a:pPr indent="-342900" lvl="0" marL="342900" rtl="0" algn="l">
              <a:spcBef>
                <a:spcPts val="1000"/>
              </a:spcBef>
              <a:spcAft>
                <a:spcPts val="0"/>
              </a:spcAft>
              <a:buSzPts val="1800"/>
              <a:buChar char="🠶"/>
            </a:pPr>
            <a:r>
              <a:rPr lang="en-US">
                <a:solidFill>
                  <a:schemeClr val="dk1"/>
                </a:solidFill>
                <a:latin typeface="Arial"/>
                <a:ea typeface="Arial"/>
                <a:cs typeface="Arial"/>
                <a:sym typeface="Arial"/>
              </a:rPr>
              <a:t>Milk collector keep record of collected milk and milk buyers.</a:t>
            </a:r>
            <a:endParaRPr/>
          </a:p>
          <a:p>
            <a:pPr indent="-342900" lvl="0" marL="342900" rtl="0" algn="l">
              <a:spcBef>
                <a:spcPts val="1000"/>
              </a:spcBef>
              <a:spcAft>
                <a:spcPts val="0"/>
              </a:spcAft>
              <a:buSzPts val="1800"/>
              <a:buChar char="🠶"/>
            </a:pPr>
            <a:r>
              <a:rPr lang="en-US">
                <a:solidFill>
                  <a:schemeClr val="dk1"/>
                </a:solidFill>
                <a:latin typeface="Arial"/>
                <a:ea typeface="Arial"/>
                <a:cs typeface="Arial"/>
                <a:sym typeface="Arial"/>
              </a:rPr>
              <a:t>Above process is time consuming process.</a:t>
            </a:r>
            <a:endParaRPr/>
          </a:p>
          <a:p>
            <a:pPr indent="-342900" lvl="0" marL="342900" rtl="0" algn="l">
              <a:spcBef>
                <a:spcPts val="1000"/>
              </a:spcBef>
              <a:spcAft>
                <a:spcPts val="0"/>
              </a:spcAft>
              <a:buSzPts val="1800"/>
              <a:buChar char="🠶"/>
            </a:pPr>
            <a:r>
              <a:rPr lang="en-US">
                <a:solidFill>
                  <a:schemeClr val="dk1"/>
                </a:solidFill>
                <a:latin typeface="Arial"/>
                <a:ea typeface="Arial"/>
                <a:cs typeface="Arial"/>
                <a:sym typeface="Arial"/>
              </a:rPr>
              <a:t>We automate this process by using our application.</a:t>
            </a:r>
            <a:endParaRPr/>
          </a:p>
          <a:p>
            <a:pPr indent="-342900" lvl="1" marL="342900" rtl="0" algn="l">
              <a:spcBef>
                <a:spcPts val="1000"/>
              </a:spcBef>
              <a:spcAft>
                <a:spcPts val="0"/>
              </a:spcAft>
              <a:buSzPts val="1800"/>
              <a:buChar char="🠶"/>
            </a:pPr>
            <a:r>
              <a:rPr lang="en-US" sz="1800">
                <a:solidFill>
                  <a:schemeClr val="dk1"/>
                </a:solidFill>
                <a:latin typeface="Arial"/>
                <a:ea typeface="Arial"/>
                <a:cs typeface="Arial"/>
                <a:sym typeface="Arial"/>
              </a:rPr>
              <a:t>Time saving for farmer and  milk collectors.</a:t>
            </a:r>
            <a:endParaRPr/>
          </a:p>
          <a:p>
            <a:pPr indent="-342900" lvl="1" marL="342900" rtl="0" algn="l">
              <a:spcBef>
                <a:spcPts val="1000"/>
              </a:spcBef>
              <a:spcAft>
                <a:spcPts val="0"/>
              </a:spcAft>
              <a:buSzPts val="1800"/>
              <a:buChar char="🠶"/>
            </a:pPr>
            <a:r>
              <a:rPr lang="en-US" sz="1800">
                <a:solidFill>
                  <a:schemeClr val="dk1"/>
                </a:solidFill>
                <a:latin typeface="Arial"/>
                <a:ea typeface="Arial"/>
                <a:cs typeface="Arial"/>
                <a:sym typeface="Arial"/>
              </a:rPr>
              <a:t>Data of milk is correctly updated to farmers on a daily basis.</a:t>
            </a:r>
            <a:endParaRPr sz="1800">
              <a:solidFill>
                <a:schemeClr val="dk1"/>
              </a:solidFill>
              <a:latin typeface="Arial"/>
              <a:ea typeface="Arial"/>
              <a:cs typeface="Arial"/>
              <a:sym typeface="Arial"/>
            </a:endParaRPr>
          </a:p>
          <a:p>
            <a:pPr indent="-342900" lvl="1" marL="342900" rtl="0" algn="l">
              <a:spcBef>
                <a:spcPts val="1000"/>
              </a:spcBef>
              <a:spcAft>
                <a:spcPts val="0"/>
              </a:spcAft>
              <a:buSzPts val="1800"/>
              <a:buChar char="🠶"/>
            </a:pPr>
            <a:r>
              <a:rPr lang="en-US" sz="1800">
                <a:solidFill>
                  <a:schemeClr val="dk1"/>
                </a:solidFill>
                <a:latin typeface="Arial"/>
                <a:ea typeface="Arial"/>
                <a:cs typeface="Arial"/>
                <a:sym typeface="Arial"/>
              </a:rPr>
              <a:t>Payment is directly credited to farmers' bank accounts after the specific  period</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254000" lvl="1" marL="342900" rtl="0" algn="l">
              <a:spcBef>
                <a:spcPts val="1000"/>
              </a:spcBef>
              <a:spcAft>
                <a:spcPts val="0"/>
              </a:spcAft>
              <a:buSzPts val="1400"/>
              <a:buNone/>
            </a:pPr>
            <a:r>
              <a:t/>
            </a:r>
            <a:endParaRPr sz="1400">
              <a:solidFill>
                <a:schemeClr val="dk1"/>
              </a:solidFill>
              <a:latin typeface="Arial"/>
              <a:ea typeface="Arial"/>
              <a:cs typeface="Arial"/>
              <a:sym typeface="Arial"/>
            </a:endParaRPr>
          </a:p>
          <a:p>
            <a:pPr indent="-228600" lvl="0" marL="342900" rtl="0" algn="l">
              <a:spcBef>
                <a:spcPts val="1000"/>
              </a:spcBef>
              <a:spcAft>
                <a:spcPts val="0"/>
              </a:spcAft>
              <a:buSzPts val="1800"/>
              <a:buNone/>
            </a:pPr>
            <a:r>
              <a:t/>
            </a:r>
            <a:endParaRPr>
              <a:solidFill>
                <a:schemeClr val="dk1"/>
              </a:solidFill>
              <a:latin typeface="Arial"/>
              <a:ea typeface="Arial"/>
              <a:cs typeface="Arial"/>
              <a:sym typeface="Arial"/>
            </a:endParaRPr>
          </a:p>
          <a:p>
            <a:pPr indent="-228600" lvl="0" marL="342900" rtl="0" algn="l">
              <a:spcBef>
                <a:spcPts val="1000"/>
              </a:spcBef>
              <a:spcAft>
                <a:spcPts val="0"/>
              </a:spcAft>
              <a:buSzPts val="1800"/>
              <a:buNone/>
            </a:pPr>
            <a:r>
              <a:t/>
            </a:r>
            <a:endParaRPr>
              <a:solidFill>
                <a:schemeClr val="dk1"/>
              </a:solidFill>
              <a:latin typeface="Arial"/>
              <a:ea typeface="Arial"/>
              <a:cs typeface="Arial"/>
              <a:sym typeface="Arial"/>
            </a:endParaRPr>
          </a:p>
          <a:p>
            <a:pPr indent="-228600" lvl="0" marL="342900" rtl="0" algn="l">
              <a:spcBef>
                <a:spcPts val="1000"/>
              </a:spcBef>
              <a:spcAft>
                <a:spcPts val="0"/>
              </a:spcAft>
              <a:buSzPts val="1800"/>
              <a:buNone/>
            </a:pPr>
            <a:r>
              <a:t/>
            </a:r>
            <a:endParaRPr>
              <a:solidFill>
                <a:schemeClr val="dk1"/>
              </a:solidFill>
              <a:latin typeface="Arial"/>
              <a:ea typeface="Arial"/>
              <a:cs typeface="Arial"/>
              <a:sym typeface="Arial"/>
            </a:endParaRPr>
          </a:p>
          <a:p>
            <a:pPr indent="-228600" lvl="0" marL="342900" rtl="0" algn="l">
              <a:spcBef>
                <a:spcPts val="1000"/>
              </a:spcBef>
              <a:spcAft>
                <a:spcPts val="0"/>
              </a:spcAft>
              <a:buSzPts val="1800"/>
              <a:buNone/>
            </a:pPr>
            <a:r>
              <a:t/>
            </a:r>
            <a:endParaRPr>
              <a:solidFill>
                <a:schemeClr val="dk1"/>
              </a:solidFill>
              <a:latin typeface="Arial"/>
              <a:ea typeface="Arial"/>
              <a:cs typeface="Arial"/>
              <a:sym typeface="Arial"/>
            </a:endParaRPr>
          </a:p>
        </p:txBody>
      </p:sp>
      <p:sp>
        <p:nvSpPr>
          <p:cNvPr id="190" name="Google Shape;190;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type="title"/>
          </p:nvPr>
        </p:nvSpPr>
        <p:spPr>
          <a:xfrm>
            <a:off x="202625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lang="en-US">
                <a:solidFill>
                  <a:schemeClr val="dk1"/>
                </a:solidFill>
                <a:latin typeface="Arial"/>
                <a:ea typeface="Arial"/>
                <a:cs typeface="Arial"/>
                <a:sym typeface="Arial"/>
              </a:rPr>
              <a:t>PROBLEM STATEMENT</a:t>
            </a:r>
            <a:endParaRPr>
              <a:solidFill>
                <a:schemeClr val="dk1"/>
              </a:solidFill>
            </a:endParaRPr>
          </a:p>
        </p:txBody>
      </p:sp>
      <p:sp>
        <p:nvSpPr>
          <p:cNvPr id="196" name="Google Shape;196;p6"/>
          <p:cNvSpPr txBox="1"/>
          <p:nvPr>
            <p:ph idx="1" type="body"/>
          </p:nvPr>
        </p:nvSpPr>
        <p:spPr>
          <a:xfrm>
            <a:off x="1159099" y="1905000"/>
            <a:ext cx="10345513" cy="4006222"/>
          </a:xfrm>
          <a:prstGeom prst="rect">
            <a:avLst/>
          </a:prstGeom>
          <a:noFill/>
          <a:ln>
            <a:noFill/>
          </a:ln>
        </p:spPr>
        <p:txBody>
          <a:bodyPr anchorCtr="0" anchor="t" bIns="45700" lIns="91425" spcFirstLastPara="1" rIns="91425" wrap="square" tIns="45700">
            <a:normAutofit/>
          </a:bodyPr>
          <a:lstStyle/>
          <a:p>
            <a:pPr indent="0" lvl="0" marL="342900" rtl="0" algn="ctr">
              <a:spcBef>
                <a:spcPts val="0"/>
              </a:spcBef>
              <a:spcAft>
                <a:spcPts val="0"/>
              </a:spcAft>
              <a:buNone/>
            </a:pPr>
            <a:r>
              <a:t/>
            </a:r>
            <a:endParaRPr sz="2200">
              <a:solidFill>
                <a:schemeClr val="dk1"/>
              </a:solidFill>
              <a:latin typeface="Arial"/>
              <a:ea typeface="Arial"/>
              <a:cs typeface="Arial"/>
              <a:sym typeface="Arial"/>
            </a:endParaRPr>
          </a:p>
          <a:p>
            <a:pPr indent="0" lvl="0" marL="342900" rtl="0" algn="ctr">
              <a:spcBef>
                <a:spcPts val="0"/>
              </a:spcBef>
              <a:spcAft>
                <a:spcPts val="0"/>
              </a:spcAft>
              <a:buNone/>
            </a:pPr>
            <a:r>
              <a:t/>
            </a:r>
            <a:endParaRPr sz="2200">
              <a:solidFill>
                <a:schemeClr val="dk1"/>
              </a:solidFill>
              <a:latin typeface="Arial"/>
              <a:ea typeface="Arial"/>
              <a:cs typeface="Arial"/>
              <a:sym typeface="Arial"/>
            </a:endParaRPr>
          </a:p>
          <a:p>
            <a:pPr indent="0" lvl="0" marL="342900" rtl="0" algn="ctr">
              <a:spcBef>
                <a:spcPts val="0"/>
              </a:spcBef>
              <a:spcAft>
                <a:spcPts val="0"/>
              </a:spcAft>
              <a:buNone/>
            </a:pPr>
            <a:r>
              <a:t/>
            </a:r>
            <a:endParaRPr sz="2200">
              <a:solidFill>
                <a:schemeClr val="dk1"/>
              </a:solidFill>
              <a:latin typeface="Arial"/>
              <a:ea typeface="Arial"/>
              <a:cs typeface="Arial"/>
              <a:sym typeface="Arial"/>
            </a:endParaRPr>
          </a:p>
          <a:p>
            <a:pPr indent="0" lvl="0" marL="342900" rtl="0" algn="ctr">
              <a:spcBef>
                <a:spcPts val="0"/>
              </a:spcBef>
              <a:spcAft>
                <a:spcPts val="0"/>
              </a:spcAft>
              <a:buNone/>
            </a:pPr>
            <a:r>
              <a:rPr lang="en-US" sz="2200">
                <a:solidFill>
                  <a:schemeClr val="dk1"/>
                </a:solidFill>
                <a:latin typeface="Arial"/>
                <a:ea typeface="Arial"/>
                <a:cs typeface="Arial"/>
                <a:sym typeface="Arial"/>
              </a:rPr>
              <a:t>To design and develop a android application for the automation of daily and routine activities of milk collection centers and farmers and milk buyers.</a:t>
            </a:r>
            <a:endParaRPr sz="2200"/>
          </a:p>
          <a:p>
            <a:pPr indent="0" lvl="0" marL="0" rtl="0" algn="l">
              <a:spcBef>
                <a:spcPts val="1000"/>
              </a:spcBef>
              <a:spcAft>
                <a:spcPts val="0"/>
              </a:spcAft>
              <a:buNone/>
            </a:pPr>
            <a:r>
              <a:t/>
            </a:r>
            <a:endParaRPr>
              <a:solidFill>
                <a:schemeClr val="dk1"/>
              </a:solidFill>
              <a:latin typeface="Arial"/>
              <a:ea typeface="Arial"/>
              <a:cs typeface="Arial"/>
              <a:sym typeface="Arial"/>
            </a:endParaRPr>
          </a:p>
        </p:txBody>
      </p:sp>
      <p:sp>
        <p:nvSpPr>
          <p:cNvPr id="197" name="Google Shape;197;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
          <p:cNvSpPr txBox="1"/>
          <p:nvPr>
            <p:ph type="title"/>
          </p:nvPr>
        </p:nvSpPr>
        <p:spPr>
          <a:xfrm>
            <a:off x="1640097" y="628035"/>
            <a:ext cx="8911800" cy="1281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b="1" lang="en-US" sz="3200">
                <a:solidFill>
                  <a:schemeClr val="dk1"/>
                </a:solidFill>
                <a:latin typeface="Arial"/>
                <a:ea typeface="Arial"/>
                <a:cs typeface="Arial"/>
                <a:sym typeface="Arial"/>
              </a:rPr>
              <a:t>LITERATURE SURVEY</a:t>
            </a:r>
            <a:br>
              <a:rPr lang="en-US" sz="3200">
                <a:solidFill>
                  <a:schemeClr val="dk1"/>
                </a:solidFill>
                <a:latin typeface="Arial"/>
                <a:ea typeface="Arial"/>
                <a:cs typeface="Arial"/>
                <a:sym typeface="Arial"/>
              </a:rPr>
            </a:br>
            <a:endParaRPr sz="3200">
              <a:solidFill>
                <a:schemeClr val="dk1"/>
              </a:solidFill>
            </a:endParaRPr>
          </a:p>
        </p:txBody>
      </p:sp>
      <p:sp>
        <p:nvSpPr>
          <p:cNvPr id="203" name="Google Shape;203;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lnSpcReduction="10000"/>
          </a:bodyPr>
          <a:lstStyle/>
          <a:p>
            <a:pPr indent="-228600" lvl="0" marL="342900" rtl="0" algn="l">
              <a:spcBef>
                <a:spcPts val="0"/>
              </a:spcBef>
              <a:spcAft>
                <a:spcPts val="0"/>
              </a:spcAft>
              <a:buSzPts val="1800"/>
              <a:buNone/>
            </a:pPr>
            <a:r>
              <a:rPr b="1" lang="en-US">
                <a:latin typeface="Arial"/>
                <a:ea typeface="Arial"/>
                <a:cs typeface="Arial"/>
                <a:sym typeface="Arial"/>
              </a:rPr>
              <a:t>(A) Existing Systems</a:t>
            </a:r>
            <a:endParaRPr b="1">
              <a:latin typeface="Arial"/>
              <a:ea typeface="Arial"/>
              <a:cs typeface="Arial"/>
              <a:sym typeface="Arial"/>
            </a:endParaRPr>
          </a:p>
          <a:p>
            <a:pPr indent="-228600" lvl="0" marL="342900" rtl="0" algn="l">
              <a:spcBef>
                <a:spcPts val="0"/>
              </a:spcBef>
              <a:spcAft>
                <a:spcPts val="0"/>
              </a:spcAft>
              <a:buSzPts val="1800"/>
              <a:buNone/>
            </a:pPr>
            <a:r>
              <a:rPr lang="en-US">
                <a:latin typeface="Arial"/>
                <a:ea typeface="Arial"/>
                <a:cs typeface="Arial"/>
                <a:sym typeface="Arial"/>
              </a:rPr>
              <a:t>          </a:t>
            </a:r>
            <a:r>
              <a:rPr lang="en-US">
                <a:solidFill>
                  <a:schemeClr val="dk1"/>
                </a:solidFill>
                <a:latin typeface="Arial"/>
                <a:ea typeface="Arial"/>
                <a:cs typeface="Arial"/>
                <a:sym typeface="Arial"/>
              </a:rPr>
              <a:t>1.The Subhadra Dairy Management Software</a:t>
            </a:r>
            <a:endParaRPr>
              <a:solidFill>
                <a:schemeClr val="dk1"/>
              </a:solidFill>
              <a:latin typeface="Arial"/>
              <a:ea typeface="Arial"/>
              <a:cs typeface="Arial"/>
              <a:sym typeface="Arial"/>
            </a:endParaRPr>
          </a:p>
          <a:p>
            <a:pPr indent="0" lvl="0" marL="1485900" rtl="0" algn="l">
              <a:spcBef>
                <a:spcPts val="0"/>
              </a:spcBef>
              <a:spcAft>
                <a:spcPts val="0"/>
              </a:spcAft>
              <a:buSzPts val="1800"/>
              <a:buNone/>
            </a:pPr>
            <a:r>
              <a:rPr lang="en-US">
                <a:solidFill>
                  <a:schemeClr val="dk1"/>
                </a:solidFill>
                <a:latin typeface="Arial"/>
                <a:ea typeface="Arial"/>
                <a:cs typeface="Arial"/>
                <a:sym typeface="Arial"/>
              </a:rPr>
              <a:t>(a) User-friendly billing system.</a:t>
            </a:r>
            <a:endParaRPr>
              <a:solidFill>
                <a:schemeClr val="dk1"/>
              </a:solidFill>
              <a:latin typeface="Arial"/>
              <a:ea typeface="Arial"/>
              <a:cs typeface="Arial"/>
              <a:sym typeface="Arial"/>
            </a:endParaRPr>
          </a:p>
          <a:p>
            <a:pPr indent="0" lvl="0" marL="1485900" rtl="0" algn="l">
              <a:spcBef>
                <a:spcPts val="0"/>
              </a:spcBef>
              <a:spcAft>
                <a:spcPts val="0"/>
              </a:spcAft>
              <a:buSzPts val="1800"/>
              <a:buNone/>
            </a:pPr>
            <a:r>
              <a:rPr lang="en-US">
                <a:solidFill>
                  <a:schemeClr val="dk1"/>
                </a:solidFill>
                <a:latin typeface="Arial"/>
                <a:ea typeface="Arial"/>
                <a:cs typeface="Arial"/>
                <a:sym typeface="Arial"/>
              </a:rPr>
              <a:t>(b) Add dairy milk details </a:t>
            </a:r>
            <a:endParaRPr>
              <a:solidFill>
                <a:schemeClr val="dk1"/>
              </a:solidFill>
              <a:latin typeface="Arial"/>
              <a:ea typeface="Arial"/>
              <a:cs typeface="Arial"/>
              <a:sym typeface="Arial"/>
            </a:endParaRPr>
          </a:p>
          <a:p>
            <a:pPr indent="-228600" lvl="0" marL="1714500" rtl="0" algn="l">
              <a:spcBef>
                <a:spcPts val="0"/>
              </a:spcBef>
              <a:spcAft>
                <a:spcPts val="0"/>
              </a:spcAft>
              <a:buSzPts val="1800"/>
              <a:buNone/>
            </a:pPr>
            <a:r>
              <a:rPr lang="en-US">
                <a:solidFill>
                  <a:schemeClr val="dk1"/>
                </a:solidFill>
                <a:latin typeface="Arial"/>
                <a:ea typeface="Arial"/>
                <a:cs typeface="Arial"/>
                <a:sym typeface="Arial"/>
              </a:rPr>
              <a:t>(c) Customer Management. </a:t>
            </a:r>
            <a:endParaRPr>
              <a:solidFill>
                <a:schemeClr val="dk1"/>
              </a:solidFill>
              <a:latin typeface="Arial"/>
              <a:ea typeface="Arial"/>
              <a:cs typeface="Arial"/>
              <a:sym typeface="Arial"/>
            </a:endParaRPr>
          </a:p>
          <a:p>
            <a:pPr indent="-228600" lvl="0" marL="1714500" rtl="0" algn="l">
              <a:spcBef>
                <a:spcPts val="0"/>
              </a:spcBef>
              <a:spcAft>
                <a:spcPts val="0"/>
              </a:spcAft>
              <a:buSzPts val="1800"/>
              <a:buNone/>
            </a:pPr>
            <a:r>
              <a:rPr lang="en-US">
                <a:solidFill>
                  <a:schemeClr val="dk1"/>
                </a:solidFill>
                <a:latin typeface="Arial"/>
                <a:ea typeface="Arial"/>
                <a:cs typeface="Arial"/>
                <a:sym typeface="Arial"/>
              </a:rPr>
              <a:t>(d) Billing Management</a:t>
            </a:r>
            <a:endParaRPr>
              <a:solidFill>
                <a:schemeClr val="dk1"/>
              </a:solidFill>
              <a:latin typeface="Arial"/>
              <a:ea typeface="Arial"/>
              <a:cs typeface="Arial"/>
              <a:sym typeface="Arial"/>
            </a:endParaRPr>
          </a:p>
          <a:p>
            <a:pPr indent="0" lvl="0" marL="0" rtl="0" algn="l">
              <a:spcBef>
                <a:spcPts val="0"/>
              </a:spcBef>
              <a:spcAft>
                <a:spcPts val="0"/>
              </a:spcAft>
              <a:buSzPts val="1800"/>
              <a:buNone/>
            </a:pPr>
            <a:r>
              <a:rPr lang="en-US">
                <a:solidFill>
                  <a:schemeClr val="dk1"/>
                </a:solidFill>
                <a:latin typeface="Arial"/>
                <a:ea typeface="Arial"/>
                <a:cs typeface="Arial"/>
                <a:sym typeface="Arial"/>
              </a:rPr>
              <a:t>            2. Meri Dairy </a:t>
            </a:r>
            <a:endParaRPr>
              <a:solidFill>
                <a:schemeClr val="dk1"/>
              </a:solidFill>
              <a:latin typeface="Arial"/>
              <a:ea typeface="Arial"/>
              <a:cs typeface="Arial"/>
              <a:sym typeface="Arial"/>
            </a:endParaRPr>
          </a:p>
          <a:p>
            <a:pPr indent="0" lvl="0" marL="1828800" rtl="0" algn="l">
              <a:spcBef>
                <a:spcPts val="0"/>
              </a:spcBef>
              <a:spcAft>
                <a:spcPts val="0"/>
              </a:spcAft>
              <a:buSzPts val="1800"/>
              <a:buNone/>
            </a:pPr>
            <a:r>
              <a:rPr lang="en-US">
                <a:solidFill>
                  <a:schemeClr val="dk1"/>
                </a:solidFill>
                <a:latin typeface="Arial"/>
                <a:ea typeface="Arial"/>
                <a:cs typeface="Arial"/>
                <a:sym typeface="Arial"/>
              </a:rPr>
              <a:t>(a) With every entry, Dairy customer will receive a test message (SMS) </a:t>
            </a:r>
            <a:endParaRPr>
              <a:solidFill>
                <a:schemeClr val="dk1"/>
              </a:solidFill>
              <a:latin typeface="Arial"/>
              <a:ea typeface="Arial"/>
              <a:cs typeface="Arial"/>
              <a:sym typeface="Arial"/>
            </a:endParaRPr>
          </a:p>
          <a:p>
            <a:pPr indent="0" lvl="0" marL="1828800" rtl="0" algn="l">
              <a:spcBef>
                <a:spcPts val="0"/>
              </a:spcBef>
              <a:spcAft>
                <a:spcPts val="0"/>
              </a:spcAft>
              <a:buSzPts val="1800"/>
              <a:buNone/>
            </a:pPr>
            <a:r>
              <a:rPr lang="en-US">
                <a:solidFill>
                  <a:schemeClr val="dk1"/>
                </a:solidFill>
                <a:latin typeface="Arial"/>
                <a:ea typeface="Arial"/>
                <a:cs typeface="Arial"/>
                <a:sym typeface="Arial"/>
              </a:rPr>
              <a:t>(b) TVS mini printer Available to print a daily receipt. </a:t>
            </a:r>
            <a:endParaRPr>
              <a:solidFill>
                <a:schemeClr val="dk1"/>
              </a:solidFill>
              <a:latin typeface="Arial"/>
              <a:ea typeface="Arial"/>
              <a:cs typeface="Arial"/>
              <a:sym typeface="Arial"/>
            </a:endParaRPr>
          </a:p>
          <a:p>
            <a:pPr indent="0" lvl="0" marL="1828800" rtl="0" algn="l">
              <a:spcBef>
                <a:spcPts val="0"/>
              </a:spcBef>
              <a:spcAft>
                <a:spcPts val="0"/>
              </a:spcAft>
              <a:buSzPts val="1800"/>
              <a:buNone/>
            </a:pPr>
            <a:r>
              <a:rPr lang="en-US">
                <a:solidFill>
                  <a:schemeClr val="dk1"/>
                </a:solidFill>
                <a:latin typeface="Arial"/>
                <a:ea typeface="Arial"/>
                <a:cs typeface="Arial"/>
                <a:sym typeface="Arial"/>
              </a:rPr>
              <a:t>(c) Payment Register</a:t>
            </a:r>
            <a:endParaRPr>
              <a:solidFill>
                <a:schemeClr val="dk1"/>
              </a:solidFill>
              <a:latin typeface="Arial"/>
              <a:ea typeface="Arial"/>
              <a:cs typeface="Arial"/>
              <a:sym typeface="Arial"/>
            </a:endParaRPr>
          </a:p>
          <a:p>
            <a:pPr indent="0" lvl="0" marL="1828800" rtl="0" algn="l">
              <a:spcBef>
                <a:spcPts val="0"/>
              </a:spcBef>
              <a:spcAft>
                <a:spcPts val="0"/>
              </a:spcAft>
              <a:buSzPts val="1800"/>
              <a:buNone/>
            </a:pPr>
            <a:r>
              <a:rPr lang="en-US">
                <a:solidFill>
                  <a:schemeClr val="dk1"/>
                </a:solidFill>
                <a:latin typeface="Arial"/>
                <a:ea typeface="Arial"/>
                <a:cs typeface="Arial"/>
                <a:sym typeface="Arial"/>
              </a:rPr>
              <a:t>(d) Daily report</a:t>
            </a:r>
            <a:endParaRPr>
              <a:solidFill>
                <a:schemeClr val="dk1"/>
              </a:solidFill>
              <a:latin typeface="Arial"/>
              <a:ea typeface="Arial"/>
              <a:cs typeface="Arial"/>
              <a:sym typeface="Arial"/>
            </a:endParaRPr>
          </a:p>
          <a:p>
            <a:pPr indent="0" lvl="0" marL="1828800" rtl="0" algn="l">
              <a:spcBef>
                <a:spcPts val="0"/>
              </a:spcBef>
              <a:spcAft>
                <a:spcPts val="0"/>
              </a:spcAft>
              <a:buSzPts val="1800"/>
              <a:buNone/>
            </a:pPr>
            <a:r>
              <a:rPr lang="en-US">
                <a:solidFill>
                  <a:schemeClr val="dk1"/>
                </a:solidFill>
                <a:latin typeface="Arial"/>
                <a:ea typeface="Arial"/>
                <a:cs typeface="Arial"/>
                <a:sym typeface="Arial"/>
              </a:rPr>
              <a:t>(e) Data saved on the server will be secure in case you lost your laptop/mobile.</a:t>
            </a:r>
            <a:endParaRPr>
              <a:solidFill>
                <a:schemeClr val="dk1"/>
              </a:solidFill>
              <a:latin typeface="Arial"/>
              <a:ea typeface="Arial"/>
              <a:cs typeface="Arial"/>
              <a:sym typeface="Arial"/>
            </a:endParaRPr>
          </a:p>
        </p:txBody>
      </p:sp>
      <p:sp>
        <p:nvSpPr>
          <p:cNvPr id="204" name="Google Shape;204;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3d2a3bfb67_0_4"/>
          <p:cNvSpPr txBox="1"/>
          <p:nvPr>
            <p:ph type="title"/>
          </p:nvPr>
        </p:nvSpPr>
        <p:spPr>
          <a:xfrm>
            <a:off x="2592925" y="624110"/>
            <a:ext cx="8911800" cy="12810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b="1" lang="en-US" sz="3200">
                <a:solidFill>
                  <a:schemeClr val="dk1"/>
                </a:solidFill>
                <a:latin typeface="Arial"/>
                <a:ea typeface="Arial"/>
                <a:cs typeface="Arial"/>
                <a:sym typeface="Arial"/>
              </a:rPr>
              <a:t>LITERATURE SURVEY</a:t>
            </a:r>
            <a:endParaRPr b="1"/>
          </a:p>
        </p:txBody>
      </p:sp>
      <p:sp>
        <p:nvSpPr>
          <p:cNvPr id="211" name="Google Shape;211;g13d2a3bfb67_0_4"/>
          <p:cNvSpPr txBox="1"/>
          <p:nvPr>
            <p:ph idx="1" type="body"/>
          </p:nvPr>
        </p:nvSpPr>
        <p:spPr>
          <a:xfrm>
            <a:off x="2589200" y="2133600"/>
            <a:ext cx="8915400" cy="3458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latin typeface="Arial"/>
                <a:ea typeface="Arial"/>
                <a:cs typeface="Arial"/>
                <a:sym typeface="Arial"/>
              </a:rPr>
              <a:t>(</a:t>
            </a:r>
            <a:r>
              <a:rPr b="1" lang="en-US">
                <a:latin typeface="Arial"/>
                <a:ea typeface="Arial"/>
                <a:cs typeface="Arial"/>
                <a:sym typeface="Arial"/>
              </a:rPr>
              <a:t>B) Articles from International peer reviewed journals</a:t>
            </a:r>
            <a:endParaRPr b="1">
              <a:latin typeface="Arial"/>
              <a:ea typeface="Arial"/>
              <a:cs typeface="Arial"/>
              <a:sym typeface="Arial"/>
            </a:endParaRPr>
          </a:p>
          <a:p>
            <a:pPr indent="0" lvl="0" marL="0" rtl="0" algn="l">
              <a:spcBef>
                <a:spcPts val="1000"/>
              </a:spcBef>
              <a:spcAft>
                <a:spcPts val="0"/>
              </a:spcAft>
              <a:buNone/>
            </a:pPr>
            <a:r>
              <a:rPr lang="en-US">
                <a:latin typeface="Arial"/>
                <a:ea typeface="Arial"/>
                <a:cs typeface="Arial"/>
                <a:sym typeface="Arial"/>
              </a:rPr>
              <a:t>        </a:t>
            </a:r>
            <a:r>
              <a:rPr lang="en-US">
                <a:solidFill>
                  <a:schemeClr val="dk1"/>
                </a:solidFill>
                <a:latin typeface="Arial"/>
                <a:ea typeface="Arial"/>
                <a:cs typeface="Arial"/>
                <a:sym typeface="Arial"/>
              </a:rPr>
              <a:t>A. Ronak Chudasam, Sagar Dobariya (2017) [1]</a:t>
            </a:r>
            <a:endParaRPr>
              <a:solidFill>
                <a:schemeClr val="dk1"/>
              </a:solidFill>
              <a:latin typeface="Arial"/>
              <a:ea typeface="Arial"/>
              <a:cs typeface="Arial"/>
              <a:sym typeface="Arial"/>
            </a:endParaRPr>
          </a:p>
          <a:p>
            <a:pPr indent="0" lvl="0" marL="914400" rtl="0" algn="l">
              <a:spcBef>
                <a:spcPts val="1000"/>
              </a:spcBef>
              <a:spcAft>
                <a:spcPts val="0"/>
              </a:spcAft>
              <a:buNone/>
            </a:pPr>
            <a:r>
              <a:rPr lang="en-US">
                <a:solidFill>
                  <a:schemeClr val="dk1"/>
                </a:solidFill>
                <a:latin typeface="Arial"/>
                <a:ea typeface="Arial"/>
                <a:cs typeface="Arial"/>
                <a:sym typeface="Arial"/>
              </a:rPr>
              <a:t> This paper addresses the problem of analyzing data collected by the dairy production with the aim of optimizing the supply chain management and maximizing profit in the manufacturing of milk and other dairy items. </a:t>
            </a:r>
            <a:endParaRPr>
              <a:solidFill>
                <a:schemeClr val="dk1"/>
              </a:solidFill>
              <a:latin typeface="Arial"/>
              <a:ea typeface="Arial"/>
              <a:cs typeface="Arial"/>
              <a:sym typeface="Arial"/>
            </a:endParaRPr>
          </a:p>
          <a:p>
            <a:pPr indent="0" lvl="0" marL="0" rtl="0" algn="l">
              <a:spcBef>
                <a:spcPts val="1000"/>
              </a:spcBef>
              <a:spcAft>
                <a:spcPts val="0"/>
              </a:spcAft>
              <a:buNone/>
            </a:pPr>
            <a:r>
              <a:rPr lang="en-US">
                <a:solidFill>
                  <a:schemeClr val="dk1"/>
                </a:solidFill>
                <a:latin typeface="Arial"/>
                <a:ea typeface="Arial"/>
                <a:cs typeface="Arial"/>
                <a:sym typeface="Arial"/>
              </a:rPr>
              <a:t>       B. Jamshed Memon; Maira Sami; Rizwan Ahmed Khan;Mueen Uddin             (2020)[2] </a:t>
            </a:r>
            <a:endParaRPr>
              <a:solidFill>
                <a:schemeClr val="dk1"/>
              </a:solidFill>
              <a:latin typeface="Arial"/>
              <a:ea typeface="Arial"/>
              <a:cs typeface="Arial"/>
              <a:sym typeface="Arial"/>
            </a:endParaRPr>
          </a:p>
          <a:p>
            <a:pPr indent="0" lvl="0" marL="914400" rtl="0" algn="l">
              <a:spcBef>
                <a:spcPts val="1000"/>
              </a:spcBef>
              <a:spcAft>
                <a:spcPts val="0"/>
              </a:spcAft>
              <a:buNone/>
            </a:pPr>
            <a:r>
              <a:rPr lang="en-US">
                <a:solidFill>
                  <a:schemeClr val="dk1"/>
                </a:solidFill>
                <a:latin typeface="Arial"/>
                <a:ea typeface="Arial"/>
                <a:cs typeface="Arial"/>
                <a:sym typeface="Arial"/>
              </a:rPr>
              <a:t>   This paper explores and develops the design method of Dairy Cow Data Acquisition System based on PDA.</a:t>
            </a:r>
            <a:endParaRPr>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lang="en-US" sz="4000">
                <a:solidFill>
                  <a:schemeClr val="dk1"/>
                </a:solidFill>
                <a:latin typeface="Arial"/>
                <a:ea typeface="Arial"/>
                <a:cs typeface="Arial"/>
                <a:sym typeface="Arial"/>
              </a:rPr>
              <a:t>OBJECTIVES</a:t>
            </a:r>
            <a:br>
              <a:rPr lang="en-US" sz="1400">
                <a:latin typeface="Calibri"/>
                <a:ea typeface="Calibri"/>
                <a:cs typeface="Calibri"/>
                <a:sym typeface="Calibri"/>
              </a:rPr>
            </a:br>
            <a:endParaRPr/>
          </a:p>
        </p:txBody>
      </p:sp>
      <p:sp>
        <p:nvSpPr>
          <p:cNvPr id="217" name="Google Shape;217;p7"/>
          <p:cNvSpPr txBox="1"/>
          <p:nvPr>
            <p:ph idx="1" type="body"/>
          </p:nvPr>
        </p:nvSpPr>
        <p:spPr>
          <a:xfrm>
            <a:off x="1482571" y="2133600"/>
            <a:ext cx="10022041"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1000"/>
              </a:spcBef>
              <a:spcAft>
                <a:spcPts val="0"/>
              </a:spcAft>
              <a:buSzPts val="1800"/>
              <a:buChar char="🠶"/>
            </a:pPr>
            <a:r>
              <a:rPr lang="en-US">
                <a:solidFill>
                  <a:schemeClr val="dk1"/>
                </a:solidFill>
                <a:latin typeface="Arial"/>
                <a:ea typeface="Arial"/>
                <a:cs typeface="Arial"/>
                <a:sym typeface="Arial"/>
              </a:rPr>
              <a:t>To design and develop the database system for efficient storage and retrieval of data.</a:t>
            </a:r>
            <a:endParaRPr>
              <a:solidFill>
                <a:schemeClr val="dk1"/>
              </a:solidFill>
              <a:latin typeface="Arial"/>
              <a:ea typeface="Arial"/>
              <a:cs typeface="Arial"/>
              <a:sym typeface="Arial"/>
            </a:endParaRPr>
          </a:p>
          <a:p>
            <a:pPr indent="-342900" lvl="0" marL="342900" rtl="0" algn="l">
              <a:spcBef>
                <a:spcPts val="1000"/>
              </a:spcBef>
              <a:spcAft>
                <a:spcPts val="0"/>
              </a:spcAft>
              <a:buSzPts val="1800"/>
              <a:buChar char="🠶"/>
            </a:pPr>
            <a:r>
              <a:rPr lang="en-US">
                <a:solidFill>
                  <a:schemeClr val="dk1"/>
                </a:solidFill>
                <a:latin typeface="Arial"/>
                <a:ea typeface="Arial"/>
                <a:cs typeface="Arial"/>
                <a:sym typeface="Arial"/>
              </a:rPr>
              <a:t> To design and develop a user-friendly multilingual user interface for reading of weights and measures of milk at the collection center. </a:t>
            </a:r>
            <a:endParaRPr>
              <a:solidFill>
                <a:schemeClr val="dk1"/>
              </a:solidFill>
              <a:latin typeface="Arial"/>
              <a:ea typeface="Arial"/>
              <a:cs typeface="Arial"/>
              <a:sym typeface="Arial"/>
            </a:endParaRPr>
          </a:p>
          <a:p>
            <a:pPr indent="-342900" lvl="0" marL="342900" rtl="0" algn="l">
              <a:spcBef>
                <a:spcPts val="1000"/>
              </a:spcBef>
              <a:spcAft>
                <a:spcPts val="0"/>
              </a:spcAft>
              <a:buSzPts val="1800"/>
              <a:buChar char="🠶"/>
            </a:pPr>
            <a:r>
              <a:rPr lang="en-US">
                <a:solidFill>
                  <a:schemeClr val="dk1"/>
                </a:solidFill>
                <a:latin typeface="Arial"/>
                <a:ea typeface="Arial"/>
                <a:cs typeface="Arial"/>
                <a:sym typeface="Arial"/>
              </a:rPr>
              <a:t>To design and develop a messaging system to provide required alerts to farmers, milk collectors.</a:t>
            </a:r>
            <a:endParaRPr>
              <a:solidFill>
                <a:schemeClr val="dk1"/>
              </a:solidFill>
              <a:latin typeface="Arial"/>
              <a:ea typeface="Arial"/>
              <a:cs typeface="Arial"/>
              <a:sym typeface="Arial"/>
            </a:endParaRPr>
          </a:p>
          <a:p>
            <a:pPr indent="-342900" lvl="0" marL="342900" rtl="0" algn="l">
              <a:spcBef>
                <a:spcPts val="1000"/>
              </a:spcBef>
              <a:spcAft>
                <a:spcPts val="0"/>
              </a:spcAft>
              <a:buSzPts val="1800"/>
              <a:buChar char="🠶"/>
            </a:pPr>
            <a:r>
              <a:rPr lang="en-US">
                <a:solidFill>
                  <a:schemeClr val="dk1"/>
                </a:solidFill>
                <a:latin typeface="Arial"/>
                <a:ea typeface="Arial"/>
                <a:cs typeface="Arial"/>
                <a:sym typeface="Arial"/>
              </a:rPr>
              <a:t>To analyze the data, prepare the bills daily/monthly/quarterly/annual reports. </a:t>
            </a:r>
            <a:endParaRPr>
              <a:solidFill>
                <a:schemeClr val="dk1"/>
              </a:solidFill>
              <a:latin typeface="Arial"/>
              <a:ea typeface="Arial"/>
              <a:cs typeface="Arial"/>
              <a:sym typeface="Arial"/>
            </a:endParaRPr>
          </a:p>
          <a:p>
            <a:pPr indent="-342900" lvl="0" marL="342900" rtl="0" algn="l">
              <a:spcBef>
                <a:spcPts val="1000"/>
              </a:spcBef>
              <a:spcAft>
                <a:spcPts val="0"/>
              </a:spcAft>
              <a:buSzPts val="1800"/>
              <a:buChar char="🠶"/>
            </a:pPr>
            <a:r>
              <a:rPr lang="en-US">
                <a:solidFill>
                  <a:schemeClr val="dk1"/>
                </a:solidFill>
                <a:latin typeface="Arial"/>
                <a:ea typeface="Arial"/>
                <a:cs typeface="Arial"/>
                <a:sym typeface="Arial"/>
              </a:rPr>
              <a:t>To pay the amount of milk directly into the farmer's account.</a:t>
            </a:r>
            <a:endParaRPr>
              <a:solidFill>
                <a:schemeClr val="dk1"/>
              </a:solidFill>
              <a:latin typeface="Arial"/>
              <a:ea typeface="Arial"/>
              <a:cs typeface="Arial"/>
              <a:sym typeface="Arial"/>
            </a:endParaRPr>
          </a:p>
          <a:p>
            <a:pPr indent="-342900" lvl="0" marL="342900" rtl="0" algn="l">
              <a:spcBef>
                <a:spcPts val="1000"/>
              </a:spcBef>
              <a:spcAft>
                <a:spcPts val="0"/>
              </a:spcAft>
              <a:buSzPts val="1800"/>
              <a:buChar char="🠶"/>
            </a:pPr>
            <a:r>
              <a:rPr lang="en-US">
                <a:solidFill>
                  <a:schemeClr val="dk1"/>
                </a:solidFill>
                <a:latin typeface="Arial"/>
                <a:ea typeface="Arial"/>
                <a:cs typeface="Arial"/>
                <a:sym typeface="Arial"/>
              </a:rPr>
              <a:t>To design and develop systems which handle multiple users.</a:t>
            </a:r>
            <a:endParaRPr/>
          </a:p>
          <a:p>
            <a:pPr indent="0" lvl="0" marL="0" rtl="0" algn="l">
              <a:spcBef>
                <a:spcPts val="1000"/>
              </a:spcBef>
              <a:spcAft>
                <a:spcPts val="0"/>
              </a:spcAft>
              <a:buSzPts val="1800"/>
              <a:buNone/>
            </a:pPr>
            <a:r>
              <a:t/>
            </a:r>
            <a:endParaRPr>
              <a:solidFill>
                <a:schemeClr val="dk1"/>
              </a:solidFill>
              <a:latin typeface="Arial"/>
              <a:ea typeface="Arial"/>
              <a:cs typeface="Arial"/>
              <a:sym typeface="Arial"/>
            </a:endParaRPr>
          </a:p>
          <a:p>
            <a:pPr indent="-228600" lvl="0" marL="342900" rtl="0" algn="l">
              <a:spcBef>
                <a:spcPts val="1000"/>
              </a:spcBef>
              <a:spcAft>
                <a:spcPts val="0"/>
              </a:spcAft>
              <a:buSzPts val="1800"/>
              <a:buNone/>
            </a:pPr>
            <a:r>
              <a:t/>
            </a:r>
            <a:endParaRPr/>
          </a:p>
        </p:txBody>
      </p:sp>
      <p:sp>
        <p:nvSpPr>
          <p:cNvPr id="218" name="Google Shape;218;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8"/>
          <p:cNvSpPr txBox="1"/>
          <p:nvPr>
            <p:ph type="title"/>
          </p:nvPr>
        </p:nvSpPr>
        <p:spPr>
          <a:xfrm>
            <a:off x="2206559" y="624110"/>
            <a:ext cx="8911687" cy="128089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Font typeface="Arial"/>
              <a:buNone/>
            </a:pPr>
            <a:r>
              <a:rPr b="1" lang="en-US">
                <a:solidFill>
                  <a:schemeClr val="dk1"/>
                </a:solidFill>
                <a:latin typeface="Arial"/>
                <a:ea typeface="Arial"/>
                <a:cs typeface="Arial"/>
                <a:sym typeface="Arial"/>
              </a:rPr>
              <a:t>METHODOLOGY</a:t>
            </a:r>
            <a:endParaRPr>
              <a:solidFill>
                <a:schemeClr val="dk1"/>
              </a:solidFill>
            </a:endParaRPr>
          </a:p>
        </p:txBody>
      </p:sp>
      <p:sp>
        <p:nvSpPr>
          <p:cNvPr id="224" name="Google Shape;224;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ADCET,Ashta</a:t>
            </a:r>
            <a:endParaRPr/>
          </a:p>
        </p:txBody>
      </p:sp>
      <p:pic>
        <p:nvPicPr>
          <p:cNvPr id="225" name="Google Shape;225;p8"/>
          <p:cNvPicPr preferRelativeResize="0"/>
          <p:nvPr/>
        </p:nvPicPr>
        <p:blipFill>
          <a:blip r:embed="rId3">
            <a:alphaModFix/>
          </a:blip>
          <a:stretch>
            <a:fillRect/>
          </a:stretch>
        </p:blipFill>
        <p:spPr>
          <a:xfrm>
            <a:off x="2589200" y="1426075"/>
            <a:ext cx="6688326" cy="507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2022-07-13T16:37:33Z</dcterms:created>
  <dc:creator>DELL</dc:creator>
</cp:coreProperties>
</file>