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72" r:id="rId14"/>
    <p:sldId id="267" r:id="rId15"/>
    <p:sldId id="26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7T17:36:18.36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3C5748E-A0D3-4AD7-8852-E151C0F83A8A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EA4C45-4C6E-4B1C-9517-EDCBBAEE4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290" y="1714488"/>
            <a:ext cx="660080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dirty="0">
                <a:solidFill>
                  <a:schemeClr val="accent3"/>
                </a:solidFill>
              </a:rPr>
              <a:t>Problem Solving and Critical Thinking Assignment</a:t>
            </a:r>
            <a:endParaRPr lang="en-US" sz="5400" dirty="0">
              <a:solidFill>
                <a:schemeClr val="accent3"/>
              </a:solidFill>
            </a:endParaRP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22" y="5572140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3"/>
                </a:solidFill>
              </a:rPr>
              <a:t>Submitted by:</a:t>
            </a:r>
          </a:p>
          <a:p>
            <a:r>
              <a:rPr lang="en-IN" b="1" dirty="0" err="1" smtClean="0">
                <a:solidFill>
                  <a:schemeClr val="accent3"/>
                </a:solidFill>
              </a:rPr>
              <a:t>Ni</a:t>
            </a:r>
            <a:r>
              <a:rPr lang="en-IN" b="1" dirty="0" err="1" smtClean="0">
                <a:solidFill>
                  <a:schemeClr val="accent3"/>
                </a:solidFill>
              </a:rPr>
              <a:t>shant</a:t>
            </a:r>
            <a:r>
              <a:rPr lang="en-IN" b="1" dirty="0" smtClean="0">
                <a:solidFill>
                  <a:schemeClr val="accent3"/>
                </a:solidFill>
              </a:rPr>
              <a:t> </a:t>
            </a:r>
            <a:r>
              <a:rPr lang="en-IN" b="1" dirty="0" smtClean="0">
                <a:solidFill>
                  <a:schemeClr val="accent3"/>
                </a:solidFill>
              </a:rPr>
              <a:t>Shah</a:t>
            </a:r>
            <a:endParaRPr lang="en-IN" b="1" dirty="0" smtClean="0">
              <a:solidFill>
                <a:schemeClr val="accent3"/>
              </a:solidFill>
            </a:endParaRPr>
          </a:p>
          <a:p>
            <a:r>
              <a:rPr lang="en-IN" b="1" dirty="0" smtClean="0">
                <a:solidFill>
                  <a:schemeClr val="accent3"/>
                </a:solidFill>
              </a:rPr>
              <a:t>19225760035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021288"/>
            <a:ext cx="812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do not like to read longer news articles and hence would not share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longer </a:t>
            </a:r>
            <a:r>
              <a:rPr lang="en-US" dirty="0"/>
              <a:t>articles. </a:t>
            </a:r>
            <a:endParaRPr lang="en-US" dirty="0" smtClean="0"/>
          </a:p>
        </p:txBody>
      </p:sp>
      <p:pic>
        <p:nvPicPr>
          <p:cNvPr id="3074" name="Picture 2" descr="https://miro.medium.com/max/950/1*lMM4bwn6I6sPupi0X6bx0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27280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39537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3"/>
                </a:solidFill>
              </a:rPr>
              <a:t>Scatter Plot: Words in content </a:t>
            </a:r>
            <a:r>
              <a:rPr lang="en-IN" sz="2800" dirty="0">
                <a:solidFill>
                  <a:schemeClr val="accent3"/>
                </a:solidFill>
              </a:rPr>
              <a:t>v/s Shares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16" y="5553817"/>
            <a:ext cx="835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number of tokens in the title may determine whether the reader </a:t>
            </a:r>
            <a:r>
              <a:rPr lang="en-US" dirty="0" smtClean="0"/>
              <a:t>would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like to read more or not.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44352"/>
            <a:ext cx="4188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Variance in the data:</a:t>
            </a:r>
            <a:endParaRPr lang="en-US" sz="3200" u="sng" dirty="0"/>
          </a:p>
        </p:txBody>
      </p:sp>
      <p:pic>
        <p:nvPicPr>
          <p:cNvPr id="4100" name="Picture 4" descr="https://miro.medium.com/max/905/1*UfwGQsBhdsEYHrB3kbecX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73066"/>
            <a:ext cx="7560840" cy="440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157192"/>
            <a:ext cx="864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best performing category is Tech, followed by Entertainment, World, and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Business</a:t>
            </a:r>
            <a:r>
              <a:rPr lang="en-US" dirty="0"/>
              <a:t>. The least popular categories are Social Media and Lifestyle.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44352"/>
            <a:ext cx="2138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Pie Chart:</a:t>
            </a:r>
            <a:endParaRPr lang="en-US" sz="3200" u="sng" dirty="0"/>
          </a:p>
        </p:txBody>
      </p:sp>
      <p:pic>
        <p:nvPicPr>
          <p:cNvPr id="5122" name="Picture 2" descr="https://miro.medium.com/max/465/1*9QtkloV72PeG_B8Lz1RX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3300"/>
            <a:ext cx="64087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517232"/>
            <a:ext cx="869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As you can see, the weekdays have the highest number of shares. Wednesday, </a:t>
            </a:r>
            <a:endParaRPr lang="en-US" dirty="0" smtClean="0"/>
          </a:p>
          <a:p>
            <a:r>
              <a:rPr lang="en-US" dirty="0" smtClean="0"/>
              <a:t>  Monday</a:t>
            </a:r>
            <a:r>
              <a:rPr lang="en-US" dirty="0"/>
              <a:t>, Tuesday, and Thursday have the highest number of shares,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with </a:t>
            </a:r>
            <a:r>
              <a:rPr lang="en-US" dirty="0"/>
              <a:t>Friday having a significant drop.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4435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Bar Chart:</a:t>
            </a:r>
            <a:endParaRPr lang="en-US" sz="3200" u="sng" dirty="0"/>
          </a:p>
        </p:txBody>
      </p:sp>
      <p:pic>
        <p:nvPicPr>
          <p:cNvPr id="6146" name="Picture 2" descr="https://miro.medium.com/max/725/1*MkdQpbq-xr5Pa0_vPMx6y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4354"/>
            <a:ext cx="752587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877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Inference of insights from the ML model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 and EDA Strategies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2143116"/>
            <a:ext cx="81868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IN" b="1" dirty="0"/>
              <a:t>Increase the</a:t>
            </a:r>
            <a:r>
              <a:rPr lang="en-IN" b="1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</a:t>
            </a:r>
            <a:r>
              <a:rPr lang="en-IN" dirty="0" smtClean="0"/>
              <a:t>umber </a:t>
            </a:r>
            <a:r>
              <a:rPr lang="en-IN" dirty="0"/>
              <a:t>of embedded </a:t>
            </a:r>
            <a:r>
              <a:rPr lang="en-IN" dirty="0" smtClean="0"/>
              <a:t>links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</a:t>
            </a:r>
            <a:r>
              <a:rPr lang="en-IN" dirty="0" smtClean="0"/>
              <a:t>umber </a:t>
            </a:r>
            <a:r>
              <a:rPr lang="en-IN" dirty="0"/>
              <a:t>of </a:t>
            </a:r>
            <a:r>
              <a:rPr lang="en-IN" dirty="0" smtClean="0"/>
              <a:t>images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Articles on Technology category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mount </a:t>
            </a:r>
            <a:r>
              <a:rPr lang="en-US" dirty="0"/>
              <a:t>of subjectivity in </a:t>
            </a:r>
            <a:r>
              <a:rPr lang="en-US" dirty="0" smtClean="0"/>
              <a:t>title.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words which are more </a:t>
            </a:r>
            <a:r>
              <a:rPr lang="en-US" dirty="0" smtClean="0"/>
              <a:t>popular.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eferences </a:t>
            </a:r>
            <a:r>
              <a:rPr lang="en-US" dirty="0"/>
              <a:t>to older articles which have high popularity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5724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Decrease </a:t>
            </a:r>
            <a:r>
              <a:rPr lang="en-US" b="1" dirty="0"/>
              <a:t>the: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</a:t>
            </a:r>
            <a:r>
              <a:rPr lang="en-US" dirty="0"/>
              <a:t>of longer words in the </a:t>
            </a:r>
            <a:r>
              <a:rPr lang="en-US" dirty="0" smtClean="0"/>
              <a:t>content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amount of multi-topic discussion in an article (Articles which talk about multiple topics perform poorly)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2357430"/>
            <a:ext cx="73581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chemeClr val="accent3"/>
                </a:solidFill>
                <a:effectLst/>
                <a:latin typeface="Monotype Corsiva" pitchFamily="66" charset="0"/>
                <a:ea typeface="DejaVu Sans Mono" pitchFamily="49" charset="0"/>
                <a:cs typeface="DejaVu Sans Mono" pitchFamily="49" charset="0"/>
              </a:rPr>
              <a:t>Thank You</a:t>
            </a:r>
            <a:endParaRPr lang="en-US" sz="9600" b="1" cap="none" spc="0" dirty="0">
              <a:ln/>
              <a:solidFill>
                <a:schemeClr val="accent3"/>
              </a:solidFill>
              <a:effectLst/>
              <a:latin typeface="Monotype Corsiva" pitchFamily="66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928670"/>
            <a:ext cx="645793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400" dirty="0" smtClean="0">
                <a:solidFill>
                  <a:schemeClr val="accent3"/>
                </a:solidFill>
              </a:rPr>
              <a:t>Next article will be popular or </a:t>
            </a:r>
            <a:r>
              <a:rPr lang="en-IN" sz="4400" dirty="0" smtClean="0">
                <a:solidFill>
                  <a:schemeClr val="accent3"/>
                </a:solidFill>
              </a:rPr>
              <a:t>not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307181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2428868"/>
            <a:ext cx="6215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3714752"/>
            <a:ext cx="8143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Mashable Inc.- </a:t>
            </a:r>
            <a:r>
              <a:rPr lang="en-IN" sz="2400" dirty="0"/>
              <a:t>The goal of this study is to predict </a:t>
            </a:r>
            <a:r>
              <a:rPr lang="en-IN" sz="2400" dirty="0" smtClean="0"/>
              <a:t>to predict th</a:t>
            </a:r>
            <a:r>
              <a:rPr lang="en-IN" sz="2400" dirty="0" smtClean="0"/>
              <a:t>e popularity of a given article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998" y="285728"/>
            <a:ext cx="86907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4800" b="1" dirty="0" smtClean="0">
                <a:ln w="11430"/>
                <a:solidFill>
                  <a:schemeClr val="accent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Different Articles </a:t>
            </a:r>
            <a:r>
              <a:rPr lang="en-IN" sz="4800" b="1" dirty="0" smtClean="0">
                <a:ln w="11430"/>
                <a:solidFill>
                  <a:schemeClr val="accent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!!</a:t>
            </a:r>
            <a:endParaRPr lang="en-US" sz="4800" b="1" cap="none" spc="0" dirty="0">
              <a:ln w="11430"/>
              <a:solidFill>
                <a:schemeClr val="accent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200800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87935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accent3"/>
                </a:solidFill>
              </a:rPr>
              <a:t>Objective:</a:t>
            </a:r>
          </a:p>
          <a:p>
            <a:endParaRPr lang="en-IN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look for any meaningful insights in the </a:t>
            </a:r>
            <a:r>
              <a:rPr lang="en-US" sz="2000" dirty="0" smtClean="0"/>
              <a:t>article data </a:t>
            </a:r>
            <a:r>
              <a:rPr lang="en-US" sz="2000" dirty="0" smtClean="0"/>
              <a:t>available.</a:t>
            </a:r>
          </a:p>
          <a:p>
            <a:pPr>
              <a:buFont typeface="Wingdings" pitchFamily="2" charset="2"/>
              <a:buChar char="Ø"/>
            </a:pPr>
            <a:endParaRPr lang="en-IN" sz="2000" b="1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Understand what factors contributed most in predicting whether </a:t>
            </a:r>
            <a:r>
              <a:rPr lang="en-US" sz="2000" dirty="0" smtClean="0"/>
              <a:t>an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a</a:t>
            </a:r>
            <a:r>
              <a:rPr lang="en-US" sz="2000" dirty="0" smtClean="0"/>
              <a:t>rticle will be popular </a:t>
            </a:r>
            <a:r>
              <a:rPr lang="en-US" sz="2000" dirty="0" smtClean="0"/>
              <a:t>or not.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create or improve any strategies to </a:t>
            </a:r>
            <a:r>
              <a:rPr lang="en-US" sz="2000" dirty="0" smtClean="0"/>
              <a:t>engage viewers and readers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 for reading our articles and to share them as well.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</a:t>
            </a:r>
            <a:r>
              <a:rPr lang="en-US" sz="2000" dirty="0" smtClean="0"/>
              <a:t>create a model  that </a:t>
            </a:r>
            <a:r>
              <a:rPr lang="en-US" sz="2000" dirty="0" smtClean="0"/>
              <a:t>predicts the popularity of an online article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before it is published</a:t>
            </a:r>
            <a:endParaRPr lang="en-US" sz="2000" dirty="0" smtClean="0"/>
          </a:p>
          <a:p>
            <a:endParaRPr lang="en-IN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3"/>
                </a:solidFill>
              </a:rPr>
              <a:t>Data Dictionary is as below</a:t>
            </a:r>
            <a:endParaRPr lang="en-US" sz="36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9" y="1290623"/>
            <a:ext cx="7596336" cy="4983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3"/>
                </a:solidFill>
              </a:rPr>
              <a:t>Let’s talk about </a:t>
            </a:r>
            <a:r>
              <a:rPr lang="en-IN" sz="3600" dirty="0">
                <a:solidFill>
                  <a:schemeClr val="accent3"/>
                </a:solidFill>
              </a:rPr>
              <a:t>T</a:t>
            </a:r>
            <a:r>
              <a:rPr lang="en-IN" sz="3600" dirty="0" smtClean="0">
                <a:solidFill>
                  <a:schemeClr val="accent3"/>
                </a:solidFill>
              </a:rPr>
              <a:t>he Problem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714488"/>
            <a:ext cx="79296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Online platforms like Medium, Buzfeed</a:t>
            </a:r>
            <a:r>
              <a:rPr lang="en-US" sz="2000" dirty="0" smtClean="0"/>
              <a:t>, Mashable etc. publish hundreds of articles ever day.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These articles belong to certain categories like entertainment,  sports, technology, world etc.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So it is really important for an Online platform to get the maximum readers. And if they don’t get desired amount of readers then it is a serious business problem for them.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Even </a:t>
            </a:r>
            <a:r>
              <a:rPr lang="en-US" sz="2000" dirty="0" smtClean="0"/>
              <a:t>the </a:t>
            </a:r>
            <a:r>
              <a:rPr lang="en-US" sz="2000" dirty="0" smtClean="0"/>
              <a:t>business may likely experience </a:t>
            </a:r>
            <a:r>
              <a:rPr lang="en-US" sz="2000" dirty="0" smtClean="0"/>
              <a:t>falls </a:t>
            </a:r>
            <a:r>
              <a:rPr lang="en-US" sz="2000" dirty="0" smtClean="0"/>
              <a:t>if they fail to get good amount of readers and sharers.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606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3"/>
                </a:solidFill>
              </a:rPr>
              <a:t>Critical Thinking Approach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3" y="1285860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are a few ways in which we may increase the </a:t>
            </a:r>
            <a:r>
              <a:rPr lang="en-US" sz="2000" dirty="0" smtClean="0"/>
              <a:t>shares and readers of an article: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35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Search Engine Optimization (SEO)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Pay </a:t>
            </a:r>
            <a:r>
              <a:rPr lang="en-US" dirty="0"/>
              <a:t>Per Click (PPC) </a:t>
            </a:r>
            <a:r>
              <a:rPr lang="en-US" dirty="0" smtClean="0"/>
              <a:t>Advertisement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Social Media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In-Person Networking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Blogging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Referrals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Moreover</a:t>
            </a:r>
            <a:r>
              <a:rPr lang="en-US" dirty="0"/>
              <a:t>, we can also break up Long Posts by </a:t>
            </a:r>
            <a:r>
              <a:rPr lang="en-US" dirty="0" smtClean="0"/>
              <a:t>using </a:t>
            </a:r>
            <a:r>
              <a:rPr lang="en-US" dirty="0"/>
              <a:t>the Page-Link Tag</a:t>
            </a:r>
            <a:r>
              <a:rPr lang="en-US" dirty="0" smtClean="0"/>
              <a:t>. Also </a:t>
            </a:r>
            <a:r>
              <a:rPr lang="en-US" dirty="0"/>
              <a:t>by insert relevant and related links in the right places</a:t>
            </a:r>
            <a:r>
              <a:rPr lang="en-US" dirty="0" smtClean="0"/>
              <a:t>. Then </a:t>
            </a:r>
            <a:r>
              <a:rPr lang="en-US" dirty="0"/>
              <a:t>one other option is by interlinking the various internal articles.</a:t>
            </a:r>
          </a:p>
          <a:p>
            <a:r>
              <a:rPr lang="en-US" dirty="0"/>
              <a:t>Also by including more graphics, animated images and relevant video contents can help increasing the popularity of article.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357166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3"/>
                </a:solidFill>
              </a:rPr>
              <a:t>Bar Graph: Image v/s Shares</a:t>
            </a:r>
            <a:endParaRPr lang="en-US" sz="36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https://miro.medium.com/max/1085/1*PdEwQWURRQq1dojkNejY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257405"/>
            <a:ext cx="7587678" cy="461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616494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It would be wise to include either 0 or 1 image in an article.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286388"/>
            <a:ext cx="851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Articles </a:t>
            </a:r>
            <a:r>
              <a:rPr lang="en-US" dirty="0"/>
              <a:t>that have no videos tend to do </a:t>
            </a:r>
            <a:r>
              <a:rPr lang="en-US" dirty="0" smtClean="0"/>
              <a:t>best.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articles that have more than 2 videos are negligible in comparison.</a:t>
            </a:r>
            <a:endParaRPr lang="en-US" dirty="0"/>
          </a:p>
        </p:txBody>
      </p:sp>
      <p:pic>
        <p:nvPicPr>
          <p:cNvPr id="2050" name="Picture 2" descr="https://miro.medium.com/max/1085/1*K2et_r8VpUrAa1dPkdbd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404665"/>
            <a:ext cx="781524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1166</TotalTime>
  <Words>535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Schoolbook</vt:lpstr>
      <vt:lpstr>DejaVu Sans Mono</vt:lpstr>
      <vt:lpstr>Monotype Corsiva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PC</cp:lastModifiedBy>
  <cp:revision>35</cp:revision>
  <dcterms:created xsi:type="dcterms:W3CDTF">2020-04-25T13:36:24Z</dcterms:created>
  <dcterms:modified xsi:type="dcterms:W3CDTF">2020-04-27T12:27:32Z</dcterms:modified>
</cp:coreProperties>
</file>