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x="18288000" cy="10287000"/>
  <p:notesSz cx="6858000" cy="9144000"/>
  <p:embeddedFontLst>
    <p:embeddedFont>
      <p:font typeface="DM Sans" charset="1" panose="00000000000000000000"/>
      <p:regular r:id="rId33"/>
    </p:embeddedFont>
    <p:embeddedFont>
      <p:font typeface="DM Sans Bold" charset="1" panose="00000000000000000000"/>
      <p:regular r:id="rId34"/>
    </p:embeddedFont>
    <p:embeddedFont>
      <p:font typeface="Canva Sans" charset="1" panose="020B0503030501040103"/>
      <p:regular r:id="rId35"/>
    </p:embeddedFont>
    <p:embeddedFont>
      <p:font typeface="Canva Sans Bold" charset="1" panose="020B0803030501040103"/>
      <p:regular r:id="rId36"/>
    </p:embeddedFont>
    <p:embeddedFont>
      <p:font typeface="Open Sans Extra Bold" charset="1" panose="020B0906030804020204"/>
      <p:regular r:id="rId3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36" Target="fonts/font36.fntdata" Type="http://schemas.openxmlformats.org/officeDocument/2006/relationships/font"/><Relationship Id="rId37" Target="fonts/font37.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png" Type="http://schemas.openxmlformats.org/officeDocument/2006/relationships/imag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23" Target="../media/image22.png" Type="http://schemas.openxmlformats.org/officeDocument/2006/relationships/image"/><Relationship Id="rId24" Target="../media/image23.svg" Type="http://schemas.openxmlformats.org/officeDocument/2006/relationships/image"/><Relationship Id="rId25" Target="../media/image24.png" Type="http://schemas.openxmlformats.org/officeDocument/2006/relationships/image"/><Relationship Id="rId26" Target="../media/image25.svg" Type="http://schemas.openxmlformats.org/officeDocument/2006/relationships/image"/><Relationship Id="rId27" Target="../media/image26.png" Type="http://schemas.openxmlformats.org/officeDocument/2006/relationships/image"/><Relationship Id="rId28" Target="../media/image27.svg" Type="http://schemas.openxmlformats.org/officeDocument/2006/relationships/image"/><Relationship Id="rId29" Target="../media/image28.png" Type="http://schemas.openxmlformats.org/officeDocument/2006/relationships/image"/><Relationship Id="rId3" Target="../media/image2.png" Type="http://schemas.openxmlformats.org/officeDocument/2006/relationships/image"/><Relationship Id="rId30" Target="../media/image29.sv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16.png" Type="http://schemas.openxmlformats.org/officeDocument/2006/relationships/image"/><Relationship Id="rId12" Target="../media/image17.svg" Type="http://schemas.openxmlformats.org/officeDocument/2006/relationships/image"/><Relationship Id="rId13" Target="../media/image20.png" Type="http://schemas.openxmlformats.org/officeDocument/2006/relationships/image"/><Relationship Id="rId14" Target="../media/image21.svg" Type="http://schemas.openxmlformats.org/officeDocument/2006/relationships/image"/><Relationship Id="rId15" Target="../media/image24.png" Type="http://schemas.openxmlformats.org/officeDocument/2006/relationships/image"/><Relationship Id="rId16" Target="../media/image25.svg" Type="http://schemas.openxmlformats.org/officeDocument/2006/relationships/image"/><Relationship Id="rId17" Target="../media/image28.png" Type="http://schemas.openxmlformats.org/officeDocument/2006/relationships/image"/><Relationship Id="rId18" Target="../media/image29.sv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4.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16.png" Type="http://schemas.openxmlformats.org/officeDocument/2006/relationships/image"/><Relationship Id="rId12" Target="../media/image17.svg" Type="http://schemas.openxmlformats.org/officeDocument/2006/relationships/image"/><Relationship Id="rId13" Target="../media/image20.png" Type="http://schemas.openxmlformats.org/officeDocument/2006/relationships/image"/><Relationship Id="rId14" Target="../media/image21.svg" Type="http://schemas.openxmlformats.org/officeDocument/2006/relationships/image"/><Relationship Id="rId15" Target="../media/image24.png" Type="http://schemas.openxmlformats.org/officeDocument/2006/relationships/image"/><Relationship Id="rId16" Target="../media/image25.svg" Type="http://schemas.openxmlformats.org/officeDocument/2006/relationships/image"/><Relationship Id="rId17" Target="../media/image28.png" Type="http://schemas.openxmlformats.org/officeDocument/2006/relationships/image"/><Relationship Id="rId18" Target="../media/image29.sv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4.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29" Target="../media/image42.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svg" Type="http://schemas.openxmlformats.org/officeDocument/2006/relationships/image"/><Relationship Id="rId11" Target="../media/image16.png" Type="http://schemas.openxmlformats.org/officeDocument/2006/relationships/image"/><Relationship Id="rId12" Target="../media/image17.svg" Type="http://schemas.openxmlformats.org/officeDocument/2006/relationships/image"/><Relationship Id="rId13" Target="../media/image18.png" Type="http://schemas.openxmlformats.org/officeDocument/2006/relationships/image"/><Relationship Id="rId14" Target="../media/image19.svg" Type="http://schemas.openxmlformats.org/officeDocument/2006/relationships/image"/><Relationship Id="rId15" Target="../media/image20.png" Type="http://schemas.openxmlformats.org/officeDocument/2006/relationships/image"/><Relationship Id="rId16" Target="../media/image21.svg" Type="http://schemas.openxmlformats.org/officeDocument/2006/relationships/image"/><Relationship Id="rId17" Target="../media/image22.png" Type="http://schemas.openxmlformats.org/officeDocument/2006/relationships/image"/><Relationship Id="rId18" Target="../media/image23.svg" Type="http://schemas.openxmlformats.org/officeDocument/2006/relationships/image"/><Relationship Id="rId19" Target="../media/image24.png" Type="http://schemas.openxmlformats.org/officeDocument/2006/relationships/image"/><Relationship Id="rId2" Target="../media/image1.png" Type="http://schemas.openxmlformats.org/officeDocument/2006/relationships/image"/><Relationship Id="rId20" Target="../media/image25.svg" Type="http://schemas.openxmlformats.org/officeDocument/2006/relationships/image"/><Relationship Id="rId21" Target="../media/image26.png" Type="http://schemas.openxmlformats.org/officeDocument/2006/relationships/image"/><Relationship Id="rId22" Target="../media/image27.svg" Type="http://schemas.openxmlformats.org/officeDocument/2006/relationships/image"/><Relationship Id="rId23" Target="../media/image28.png" Type="http://schemas.openxmlformats.org/officeDocument/2006/relationships/image"/><Relationship Id="rId24" Target="../media/image29.svg" Type="http://schemas.openxmlformats.org/officeDocument/2006/relationships/image"/><Relationship Id="rId25" Target="../media/image43.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2.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svg" Type="http://schemas.openxmlformats.org/officeDocument/2006/relationships/image"/><Relationship Id="rId11" Target="../media/image16.png" Type="http://schemas.openxmlformats.org/officeDocument/2006/relationships/image"/><Relationship Id="rId12" Target="../media/image17.svg" Type="http://schemas.openxmlformats.org/officeDocument/2006/relationships/image"/><Relationship Id="rId13" Target="../media/image18.png" Type="http://schemas.openxmlformats.org/officeDocument/2006/relationships/image"/><Relationship Id="rId14" Target="../media/image19.svg" Type="http://schemas.openxmlformats.org/officeDocument/2006/relationships/image"/><Relationship Id="rId15" Target="../media/image20.png" Type="http://schemas.openxmlformats.org/officeDocument/2006/relationships/image"/><Relationship Id="rId16" Target="../media/image21.svg" Type="http://schemas.openxmlformats.org/officeDocument/2006/relationships/image"/><Relationship Id="rId17" Target="../media/image22.png" Type="http://schemas.openxmlformats.org/officeDocument/2006/relationships/image"/><Relationship Id="rId18" Target="../media/image23.svg" Type="http://schemas.openxmlformats.org/officeDocument/2006/relationships/image"/><Relationship Id="rId19" Target="../media/image24.png" Type="http://schemas.openxmlformats.org/officeDocument/2006/relationships/image"/><Relationship Id="rId2" Target="../media/image1.png" Type="http://schemas.openxmlformats.org/officeDocument/2006/relationships/image"/><Relationship Id="rId20" Target="../media/image25.svg" Type="http://schemas.openxmlformats.org/officeDocument/2006/relationships/image"/><Relationship Id="rId21" Target="../media/image26.png" Type="http://schemas.openxmlformats.org/officeDocument/2006/relationships/image"/><Relationship Id="rId22" Target="../media/image27.svg" Type="http://schemas.openxmlformats.org/officeDocument/2006/relationships/image"/><Relationship Id="rId23" Target="../media/image28.png" Type="http://schemas.openxmlformats.org/officeDocument/2006/relationships/image"/><Relationship Id="rId24" Target="../media/image29.svg" Type="http://schemas.openxmlformats.org/officeDocument/2006/relationships/image"/><Relationship Id="rId25" Target="../media/image44.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2.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svg" Type="http://schemas.openxmlformats.org/officeDocument/2006/relationships/image"/><Relationship Id="rId11" Target="../media/image16.png" Type="http://schemas.openxmlformats.org/officeDocument/2006/relationships/image"/><Relationship Id="rId12" Target="../media/image17.svg" Type="http://schemas.openxmlformats.org/officeDocument/2006/relationships/image"/><Relationship Id="rId13" Target="../media/image18.png" Type="http://schemas.openxmlformats.org/officeDocument/2006/relationships/image"/><Relationship Id="rId14" Target="../media/image19.svg" Type="http://schemas.openxmlformats.org/officeDocument/2006/relationships/image"/><Relationship Id="rId15" Target="../media/image20.png" Type="http://schemas.openxmlformats.org/officeDocument/2006/relationships/image"/><Relationship Id="rId16" Target="../media/image21.svg" Type="http://schemas.openxmlformats.org/officeDocument/2006/relationships/image"/><Relationship Id="rId17" Target="../media/image22.png" Type="http://schemas.openxmlformats.org/officeDocument/2006/relationships/image"/><Relationship Id="rId18" Target="../media/image23.svg" Type="http://schemas.openxmlformats.org/officeDocument/2006/relationships/image"/><Relationship Id="rId19" Target="../media/image24.png" Type="http://schemas.openxmlformats.org/officeDocument/2006/relationships/image"/><Relationship Id="rId2" Target="../media/image1.png" Type="http://schemas.openxmlformats.org/officeDocument/2006/relationships/image"/><Relationship Id="rId20" Target="../media/image25.svg" Type="http://schemas.openxmlformats.org/officeDocument/2006/relationships/image"/><Relationship Id="rId21" Target="../media/image26.png" Type="http://schemas.openxmlformats.org/officeDocument/2006/relationships/image"/><Relationship Id="rId22" Target="../media/image27.svg" Type="http://schemas.openxmlformats.org/officeDocument/2006/relationships/image"/><Relationship Id="rId23" Target="../media/image28.png" Type="http://schemas.openxmlformats.org/officeDocument/2006/relationships/image"/><Relationship Id="rId24" Target="../media/image29.svg" Type="http://schemas.openxmlformats.org/officeDocument/2006/relationships/image"/><Relationship Id="rId25" Target="../media/image45.png" Type="http://schemas.openxmlformats.org/officeDocument/2006/relationships/image"/><Relationship Id="rId26" Target="https://github.com/GoogleChrome/lighthouse" TargetMode="External" Type="http://schemas.openxmlformats.org/officeDocument/2006/relationships/hyperlink"/><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2.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svg" Type="http://schemas.openxmlformats.org/officeDocument/2006/relationships/image"/><Relationship Id="rId11" Target="../media/image16.png" Type="http://schemas.openxmlformats.org/officeDocument/2006/relationships/image"/><Relationship Id="rId12" Target="../media/image17.svg" Type="http://schemas.openxmlformats.org/officeDocument/2006/relationships/image"/><Relationship Id="rId13" Target="../media/image18.png" Type="http://schemas.openxmlformats.org/officeDocument/2006/relationships/image"/><Relationship Id="rId14" Target="../media/image19.svg" Type="http://schemas.openxmlformats.org/officeDocument/2006/relationships/image"/><Relationship Id="rId15" Target="../media/image20.png" Type="http://schemas.openxmlformats.org/officeDocument/2006/relationships/image"/><Relationship Id="rId16" Target="../media/image21.svg" Type="http://schemas.openxmlformats.org/officeDocument/2006/relationships/image"/><Relationship Id="rId17" Target="../media/image22.png" Type="http://schemas.openxmlformats.org/officeDocument/2006/relationships/image"/><Relationship Id="rId18" Target="../media/image23.svg" Type="http://schemas.openxmlformats.org/officeDocument/2006/relationships/image"/><Relationship Id="rId19" Target="../media/image24.png" Type="http://schemas.openxmlformats.org/officeDocument/2006/relationships/image"/><Relationship Id="rId2" Target="../media/image1.png" Type="http://schemas.openxmlformats.org/officeDocument/2006/relationships/image"/><Relationship Id="rId20" Target="../media/image25.svg" Type="http://schemas.openxmlformats.org/officeDocument/2006/relationships/image"/><Relationship Id="rId21" Target="../media/image26.png" Type="http://schemas.openxmlformats.org/officeDocument/2006/relationships/image"/><Relationship Id="rId22" Target="../media/image27.svg" Type="http://schemas.openxmlformats.org/officeDocument/2006/relationships/image"/><Relationship Id="rId23" Target="../media/image28.png" Type="http://schemas.openxmlformats.org/officeDocument/2006/relationships/image"/><Relationship Id="rId24" Target="../media/image29.svg" Type="http://schemas.openxmlformats.org/officeDocument/2006/relationships/image"/><Relationship Id="rId25" Target="../media/image46.png" Type="http://schemas.openxmlformats.org/officeDocument/2006/relationships/image"/><Relationship Id="rId26" Target="https://github.com/GoogleChrome/lighthouse" TargetMode="External" Type="http://schemas.openxmlformats.org/officeDocument/2006/relationships/hyperlink"/><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2.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svg" Type="http://schemas.openxmlformats.org/officeDocument/2006/relationships/image"/><Relationship Id="rId11" Target="../media/image16.png" Type="http://schemas.openxmlformats.org/officeDocument/2006/relationships/image"/><Relationship Id="rId12" Target="../media/image17.svg" Type="http://schemas.openxmlformats.org/officeDocument/2006/relationships/image"/><Relationship Id="rId13" Target="../media/image18.png" Type="http://schemas.openxmlformats.org/officeDocument/2006/relationships/image"/><Relationship Id="rId14" Target="../media/image19.svg" Type="http://schemas.openxmlformats.org/officeDocument/2006/relationships/image"/><Relationship Id="rId15" Target="../media/image20.png" Type="http://schemas.openxmlformats.org/officeDocument/2006/relationships/image"/><Relationship Id="rId16" Target="../media/image21.svg" Type="http://schemas.openxmlformats.org/officeDocument/2006/relationships/image"/><Relationship Id="rId17" Target="../media/image22.png" Type="http://schemas.openxmlformats.org/officeDocument/2006/relationships/image"/><Relationship Id="rId18" Target="../media/image23.svg" Type="http://schemas.openxmlformats.org/officeDocument/2006/relationships/image"/><Relationship Id="rId19" Target="../media/image24.png" Type="http://schemas.openxmlformats.org/officeDocument/2006/relationships/image"/><Relationship Id="rId2" Target="../media/image1.png" Type="http://schemas.openxmlformats.org/officeDocument/2006/relationships/image"/><Relationship Id="rId20" Target="../media/image25.svg" Type="http://schemas.openxmlformats.org/officeDocument/2006/relationships/image"/><Relationship Id="rId21" Target="../media/image26.png" Type="http://schemas.openxmlformats.org/officeDocument/2006/relationships/image"/><Relationship Id="rId22" Target="../media/image27.svg" Type="http://schemas.openxmlformats.org/officeDocument/2006/relationships/image"/><Relationship Id="rId23" Target="../media/image28.png" Type="http://schemas.openxmlformats.org/officeDocument/2006/relationships/image"/><Relationship Id="rId24" Target="../media/image29.svg" Type="http://schemas.openxmlformats.org/officeDocument/2006/relationships/image"/><Relationship Id="rId25" Target="../media/image47.png" Type="http://schemas.openxmlformats.org/officeDocument/2006/relationships/image"/><Relationship Id="rId26" Target="../media/image48.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2.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svg" Type="http://schemas.openxmlformats.org/officeDocument/2006/relationships/image"/><Relationship Id="rId11" Target="../media/image16.png" Type="http://schemas.openxmlformats.org/officeDocument/2006/relationships/image"/><Relationship Id="rId12" Target="../media/image17.svg" Type="http://schemas.openxmlformats.org/officeDocument/2006/relationships/image"/><Relationship Id="rId13" Target="../media/image18.png" Type="http://schemas.openxmlformats.org/officeDocument/2006/relationships/image"/><Relationship Id="rId14" Target="../media/image19.svg" Type="http://schemas.openxmlformats.org/officeDocument/2006/relationships/image"/><Relationship Id="rId15" Target="../media/image20.png" Type="http://schemas.openxmlformats.org/officeDocument/2006/relationships/image"/><Relationship Id="rId16" Target="../media/image21.svg" Type="http://schemas.openxmlformats.org/officeDocument/2006/relationships/image"/><Relationship Id="rId17" Target="../media/image22.png" Type="http://schemas.openxmlformats.org/officeDocument/2006/relationships/image"/><Relationship Id="rId18" Target="../media/image23.svg" Type="http://schemas.openxmlformats.org/officeDocument/2006/relationships/image"/><Relationship Id="rId19" Target="../media/image24.png" Type="http://schemas.openxmlformats.org/officeDocument/2006/relationships/image"/><Relationship Id="rId2" Target="../media/image1.png" Type="http://schemas.openxmlformats.org/officeDocument/2006/relationships/image"/><Relationship Id="rId20" Target="../media/image25.svg" Type="http://schemas.openxmlformats.org/officeDocument/2006/relationships/image"/><Relationship Id="rId21" Target="../media/image26.png" Type="http://schemas.openxmlformats.org/officeDocument/2006/relationships/image"/><Relationship Id="rId22" Target="../media/image27.svg" Type="http://schemas.openxmlformats.org/officeDocument/2006/relationships/image"/><Relationship Id="rId23" Target="../media/image28.png" Type="http://schemas.openxmlformats.org/officeDocument/2006/relationships/image"/><Relationship Id="rId24" Target="../media/image29.svg" Type="http://schemas.openxmlformats.org/officeDocument/2006/relationships/image"/><Relationship Id="rId25" Target="../media/image49.png" Type="http://schemas.openxmlformats.org/officeDocument/2006/relationships/image"/><Relationship Id="rId26" Target="../media/image50.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2.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svg" Type="http://schemas.openxmlformats.org/officeDocument/2006/relationships/image"/><Relationship Id="rId11" Target="../media/image16.png" Type="http://schemas.openxmlformats.org/officeDocument/2006/relationships/image"/><Relationship Id="rId12" Target="../media/image17.svg" Type="http://schemas.openxmlformats.org/officeDocument/2006/relationships/image"/><Relationship Id="rId13" Target="../media/image18.png" Type="http://schemas.openxmlformats.org/officeDocument/2006/relationships/image"/><Relationship Id="rId14" Target="../media/image19.svg" Type="http://schemas.openxmlformats.org/officeDocument/2006/relationships/image"/><Relationship Id="rId15" Target="../media/image20.png" Type="http://schemas.openxmlformats.org/officeDocument/2006/relationships/image"/><Relationship Id="rId16" Target="../media/image21.svg" Type="http://schemas.openxmlformats.org/officeDocument/2006/relationships/image"/><Relationship Id="rId17" Target="../media/image22.png" Type="http://schemas.openxmlformats.org/officeDocument/2006/relationships/image"/><Relationship Id="rId18" Target="../media/image23.svg" Type="http://schemas.openxmlformats.org/officeDocument/2006/relationships/image"/><Relationship Id="rId19" Target="../media/image24.png" Type="http://schemas.openxmlformats.org/officeDocument/2006/relationships/image"/><Relationship Id="rId2" Target="../media/image1.png" Type="http://schemas.openxmlformats.org/officeDocument/2006/relationships/image"/><Relationship Id="rId20" Target="../media/image25.svg" Type="http://schemas.openxmlformats.org/officeDocument/2006/relationships/image"/><Relationship Id="rId21" Target="../media/image26.png" Type="http://schemas.openxmlformats.org/officeDocument/2006/relationships/image"/><Relationship Id="rId22" Target="../media/image27.svg" Type="http://schemas.openxmlformats.org/officeDocument/2006/relationships/image"/><Relationship Id="rId23" Target="../media/image28.png" Type="http://schemas.openxmlformats.org/officeDocument/2006/relationships/image"/><Relationship Id="rId24" Target="../media/image29.svg" Type="http://schemas.openxmlformats.org/officeDocument/2006/relationships/image"/><Relationship Id="rId25" Target="../media/image5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2.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29" Target="../media/image30.png" Type="http://schemas.openxmlformats.org/officeDocument/2006/relationships/image"/><Relationship Id="rId3" Target="../media/image2.png" Type="http://schemas.openxmlformats.org/officeDocument/2006/relationships/image"/><Relationship Id="rId30" Target="../media/image31.sv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svg" Type="http://schemas.openxmlformats.org/officeDocument/2006/relationships/image"/><Relationship Id="rId11" Target="../media/image16.png" Type="http://schemas.openxmlformats.org/officeDocument/2006/relationships/image"/><Relationship Id="rId12" Target="../media/image17.svg" Type="http://schemas.openxmlformats.org/officeDocument/2006/relationships/image"/><Relationship Id="rId13" Target="../media/image18.png" Type="http://schemas.openxmlformats.org/officeDocument/2006/relationships/image"/><Relationship Id="rId14" Target="../media/image19.svg" Type="http://schemas.openxmlformats.org/officeDocument/2006/relationships/image"/><Relationship Id="rId15" Target="../media/image20.png" Type="http://schemas.openxmlformats.org/officeDocument/2006/relationships/image"/><Relationship Id="rId16" Target="../media/image21.svg" Type="http://schemas.openxmlformats.org/officeDocument/2006/relationships/image"/><Relationship Id="rId17" Target="../media/image22.png" Type="http://schemas.openxmlformats.org/officeDocument/2006/relationships/image"/><Relationship Id="rId18" Target="../media/image23.svg" Type="http://schemas.openxmlformats.org/officeDocument/2006/relationships/image"/><Relationship Id="rId19" Target="../media/image24.png" Type="http://schemas.openxmlformats.org/officeDocument/2006/relationships/image"/><Relationship Id="rId2" Target="../media/image1.png" Type="http://schemas.openxmlformats.org/officeDocument/2006/relationships/image"/><Relationship Id="rId20" Target="../media/image25.svg" Type="http://schemas.openxmlformats.org/officeDocument/2006/relationships/image"/><Relationship Id="rId21" Target="../media/image26.png" Type="http://schemas.openxmlformats.org/officeDocument/2006/relationships/image"/><Relationship Id="rId22" Target="../media/image27.svg" Type="http://schemas.openxmlformats.org/officeDocument/2006/relationships/image"/><Relationship Id="rId23" Target="../media/image28.png" Type="http://schemas.openxmlformats.org/officeDocument/2006/relationships/image"/><Relationship Id="rId24" Target="../media/image29.svg" Type="http://schemas.openxmlformats.org/officeDocument/2006/relationships/image"/><Relationship Id="rId25" Target="../media/image52.png" Type="http://schemas.openxmlformats.org/officeDocument/2006/relationships/image"/><Relationship Id="rId26" Target="../media/image53.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2.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svg" Type="http://schemas.openxmlformats.org/officeDocument/2006/relationships/image"/><Relationship Id="rId11" Target="../media/image16.png" Type="http://schemas.openxmlformats.org/officeDocument/2006/relationships/image"/><Relationship Id="rId12" Target="../media/image17.svg" Type="http://schemas.openxmlformats.org/officeDocument/2006/relationships/image"/><Relationship Id="rId13" Target="../media/image18.png" Type="http://schemas.openxmlformats.org/officeDocument/2006/relationships/image"/><Relationship Id="rId14" Target="../media/image19.svg" Type="http://schemas.openxmlformats.org/officeDocument/2006/relationships/image"/><Relationship Id="rId15" Target="../media/image20.png" Type="http://schemas.openxmlformats.org/officeDocument/2006/relationships/image"/><Relationship Id="rId16" Target="../media/image21.svg" Type="http://schemas.openxmlformats.org/officeDocument/2006/relationships/image"/><Relationship Id="rId17" Target="../media/image22.png" Type="http://schemas.openxmlformats.org/officeDocument/2006/relationships/image"/><Relationship Id="rId18" Target="../media/image23.svg" Type="http://schemas.openxmlformats.org/officeDocument/2006/relationships/image"/><Relationship Id="rId19" Target="../media/image24.png" Type="http://schemas.openxmlformats.org/officeDocument/2006/relationships/image"/><Relationship Id="rId2" Target="../media/image1.png" Type="http://schemas.openxmlformats.org/officeDocument/2006/relationships/image"/><Relationship Id="rId20" Target="../media/image25.svg" Type="http://schemas.openxmlformats.org/officeDocument/2006/relationships/image"/><Relationship Id="rId21" Target="../media/image26.png" Type="http://schemas.openxmlformats.org/officeDocument/2006/relationships/image"/><Relationship Id="rId22" Target="../media/image27.svg" Type="http://schemas.openxmlformats.org/officeDocument/2006/relationships/image"/><Relationship Id="rId23" Target="../media/image28.png" Type="http://schemas.openxmlformats.org/officeDocument/2006/relationships/image"/><Relationship Id="rId24" Target="../media/image29.svg" Type="http://schemas.openxmlformats.org/officeDocument/2006/relationships/image"/><Relationship Id="rId25" Target="../media/image54.png" Type="http://schemas.openxmlformats.org/officeDocument/2006/relationships/image"/><Relationship Id="rId26" Target="../media/image55.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2.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4.png" Type="http://schemas.openxmlformats.org/officeDocument/2006/relationships/image"/><Relationship Id="rId12" Target="../media/image25.svg" Type="http://schemas.openxmlformats.org/officeDocument/2006/relationships/image"/><Relationship Id="rId13" Target="../media/image28.png" Type="http://schemas.openxmlformats.org/officeDocument/2006/relationships/image"/><Relationship Id="rId14" Target="../media/image29.sv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4.png" Type="http://schemas.openxmlformats.org/officeDocument/2006/relationships/image"/><Relationship Id="rId12" Target="../media/image25.svg" Type="http://schemas.openxmlformats.org/officeDocument/2006/relationships/image"/><Relationship Id="rId13" Target="../media/image28.png" Type="http://schemas.openxmlformats.org/officeDocument/2006/relationships/image"/><Relationship Id="rId14" Target="../media/image29.sv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4.png" Type="http://schemas.openxmlformats.org/officeDocument/2006/relationships/image"/><Relationship Id="rId12" Target="../media/image25.svg" Type="http://schemas.openxmlformats.org/officeDocument/2006/relationships/image"/><Relationship Id="rId13" Target="../media/image28.png" Type="http://schemas.openxmlformats.org/officeDocument/2006/relationships/image"/><Relationship Id="rId14" Target="../media/image29.sv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4.png" Type="http://schemas.openxmlformats.org/officeDocument/2006/relationships/image"/><Relationship Id="rId12" Target="../media/image25.svg" Type="http://schemas.openxmlformats.org/officeDocument/2006/relationships/image"/><Relationship Id="rId13" Target="../media/image28.png" Type="http://schemas.openxmlformats.org/officeDocument/2006/relationships/image"/><Relationship Id="rId14" Target="../media/image29.sv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4.png" Type="http://schemas.openxmlformats.org/officeDocument/2006/relationships/image"/><Relationship Id="rId12" Target="../media/image25.svg" Type="http://schemas.openxmlformats.org/officeDocument/2006/relationships/image"/><Relationship Id="rId13" Target="../media/image28.png" Type="http://schemas.openxmlformats.org/officeDocument/2006/relationships/image"/><Relationship Id="rId14" Target="../media/image29.sv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20.png" Type="http://schemas.openxmlformats.org/officeDocument/2006/relationships/image"/><Relationship Id="rId12" Target="../media/image21.svg" Type="http://schemas.openxmlformats.org/officeDocument/2006/relationships/image"/><Relationship Id="rId13" Target="../media/image26.png" Type="http://schemas.openxmlformats.org/officeDocument/2006/relationships/image"/><Relationship Id="rId14" Target="../media/image27.svg" Type="http://schemas.openxmlformats.org/officeDocument/2006/relationships/image"/><Relationship Id="rId2" Target="../media/image1.png" Type="http://schemas.openxmlformats.org/officeDocument/2006/relationships/image"/><Relationship Id="rId3" Target="../media/image32.png" Type="http://schemas.openxmlformats.org/officeDocument/2006/relationships/image"/><Relationship Id="rId4" Target="../media/image33.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4.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9.svg" Type="http://schemas.openxmlformats.org/officeDocument/2006/relationships/image"/><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6.png" Type="http://schemas.openxmlformats.org/officeDocument/2006/relationships/image"/><Relationship Id="rId6" Target="../media/image17.svg" Type="http://schemas.openxmlformats.org/officeDocument/2006/relationships/image"/><Relationship Id="rId7" Target="../media/image24.png" Type="http://schemas.openxmlformats.org/officeDocument/2006/relationships/image"/><Relationship Id="rId8" Target="../media/image25.svg" Type="http://schemas.openxmlformats.org/officeDocument/2006/relationships/image"/><Relationship Id="rId9" Target="../media/image28.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6.png" Type="http://schemas.openxmlformats.org/officeDocument/2006/relationships/image"/><Relationship Id="rId4" Target="../media/image17.svg" Type="http://schemas.openxmlformats.org/officeDocument/2006/relationships/image"/><Relationship Id="rId5" Target="../media/image28.png" Type="http://schemas.openxmlformats.org/officeDocument/2006/relationships/image"/><Relationship Id="rId6" Target="../media/image29.svg" Type="http://schemas.openxmlformats.org/officeDocument/2006/relationships/image"/><Relationship Id="rId7" Target="../media/image26.png" Type="http://schemas.openxmlformats.org/officeDocument/2006/relationships/image"/><Relationship Id="rId8" Target="../media/image27.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1.png" Type="http://schemas.openxmlformats.org/officeDocument/2006/relationships/image"/><Relationship Id="rId2" Target="../media/image1.png" Type="http://schemas.openxmlformats.org/officeDocument/2006/relationships/image"/><Relationship Id="rId3" Target="../media/image34.png" Type="http://schemas.openxmlformats.org/officeDocument/2006/relationships/image"/><Relationship Id="rId4" Target="../media/image35.svg" Type="http://schemas.openxmlformats.org/officeDocument/2006/relationships/image"/><Relationship Id="rId5" Target="../media/image36.png" Type="http://schemas.openxmlformats.org/officeDocument/2006/relationships/image"/><Relationship Id="rId6" Target="../media/image37.png" Type="http://schemas.openxmlformats.org/officeDocument/2006/relationships/image"/><Relationship Id="rId7" Target="../media/image38.png" Type="http://schemas.openxmlformats.org/officeDocument/2006/relationships/image"/><Relationship Id="rId8" Target="../media/image39.png" Type="http://schemas.openxmlformats.org/officeDocument/2006/relationships/image"/><Relationship Id="rId9" Target="../media/image40.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4.png" Type="http://schemas.openxmlformats.org/officeDocument/2006/relationships/image"/><Relationship Id="rId4" Target="../media/image35.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4.png" Type="http://schemas.openxmlformats.org/officeDocument/2006/relationships/image"/><Relationship Id="rId4" Target="../media/image35.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6" id="16"/>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9">
              <a:extLst>
                <a:ext uri="{96DAC541-7B7A-43D3-8B79-37D633B846F1}">
                  <asvg:svgBlip xmlns:asvg="http://schemas.microsoft.com/office/drawing/2016/SVG/main" r:embed="rId30"/>
                </a:ext>
              </a:extLst>
            </a:blip>
            <a:stretch>
              <a:fillRect l="0" t="0" r="0" b="0"/>
            </a:stretch>
          </a:blipFill>
          <a:ln cap="sq">
            <a:noFill/>
            <a:prstDash val="solid"/>
            <a:miter/>
          </a:ln>
        </p:spPr>
      </p:sp>
      <p:sp>
        <p:nvSpPr>
          <p:cNvPr name="TextBox 17" id="17"/>
          <p:cNvSpPr txBox="true"/>
          <p:nvPr/>
        </p:nvSpPr>
        <p:spPr>
          <a:xfrm rot="0">
            <a:off x="3688802" y="3908068"/>
            <a:ext cx="10910396" cy="1657920"/>
          </a:xfrm>
          <a:prstGeom prst="rect">
            <a:avLst/>
          </a:prstGeom>
        </p:spPr>
        <p:txBody>
          <a:bodyPr anchor="t" rtlCol="false" tIns="0" lIns="0" bIns="0" rIns="0">
            <a:spAutoFit/>
          </a:bodyPr>
          <a:lstStyle/>
          <a:p>
            <a:pPr algn="ctr">
              <a:lnSpc>
                <a:spcPts val="12218"/>
              </a:lnSpc>
            </a:pPr>
            <a:r>
              <a:rPr lang="en-US" sz="12998">
                <a:solidFill>
                  <a:srgbClr val="000000"/>
                </a:solidFill>
                <a:latin typeface="DM Sans"/>
                <a:ea typeface="DM Sans"/>
                <a:cs typeface="DM Sans"/>
                <a:sym typeface="DM Sans"/>
              </a:rPr>
              <a:t>TEAM DNA</a:t>
            </a:r>
          </a:p>
        </p:txBody>
      </p:sp>
      <p:sp>
        <p:nvSpPr>
          <p:cNvPr name="TextBox 18" id="18"/>
          <p:cNvSpPr txBox="true"/>
          <p:nvPr/>
        </p:nvSpPr>
        <p:spPr>
          <a:xfrm rot="0">
            <a:off x="4914102" y="6347808"/>
            <a:ext cx="8459795" cy="1130476"/>
          </a:xfrm>
          <a:prstGeom prst="rect">
            <a:avLst/>
          </a:prstGeom>
        </p:spPr>
        <p:txBody>
          <a:bodyPr anchor="t" rtlCol="false" tIns="0" lIns="0" bIns="0" rIns="0">
            <a:spAutoFit/>
          </a:bodyPr>
          <a:lstStyle/>
          <a:p>
            <a:pPr algn="ctr">
              <a:lnSpc>
                <a:spcPts val="4381"/>
              </a:lnSpc>
            </a:pPr>
            <a:r>
              <a:rPr lang="en-US" b="true" sz="4381" spc="-87">
                <a:solidFill>
                  <a:srgbClr val="000000"/>
                </a:solidFill>
                <a:latin typeface="DM Sans Bold"/>
                <a:ea typeface="DM Sans Bold"/>
                <a:cs typeface="DM Sans Bold"/>
                <a:sym typeface="DM Sans Bold"/>
              </a:rPr>
              <a:t>Problem Statement: </a:t>
            </a:r>
          </a:p>
          <a:p>
            <a:pPr algn="ctr">
              <a:lnSpc>
                <a:spcPts val="4381"/>
              </a:lnSpc>
            </a:pPr>
            <a:r>
              <a:rPr lang="en-US" b="true" sz="4381" spc="-87">
                <a:solidFill>
                  <a:srgbClr val="000000"/>
                </a:solidFill>
                <a:latin typeface="DM Sans Bold"/>
                <a:ea typeface="DM Sans Bold"/>
                <a:cs typeface="DM Sans Bold"/>
                <a:sym typeface="DM Sans Bold"/>
              </a:rPr>
              <a:t>Kanye’s Web Lab</a:t>
            </a:r>
          </a:p>
        </p:txBody>
      </p:sp>
      <p:sp>
        <p:nvSpPr>
          <p:cNvPr name="Freeform 19" id="19"/>
          <p:cNvSpPr/>
          <p:nvPr/>
        </p:nvSpPr>
        <p:spPr>
          <a:xfrm flipH="false" flipV="false" rot="0">
            <a:off x="4737926" y="2576219"/>
            <a:ext cx="724985" cy="920616"/>
          </a:xfrm>
          <a:custGeom>
            <a:avLst/>
            <a:gdLst/>
            <a:ahLst/>
            <a:cxnLst/>
            <a:rect r="r" b="b" t="t" l="l"/>
            <a:pathLst>
              <a:path h="920616" w="724985">
                <a:moveTo>
                  <a:pt x="0" y="0"/>
                </a:moveTo>
                <a:lnTo>
                  <a:pt x="724985" y="0"/>
                </a:lnTo>
                <a:lnTo>
                  <a:pt x="724985"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AutoShape 3" id="3"/>
          <p:cNvSpPr/>
          <p:nvPr/>
        </p:nvSpPr>
        <p:spPr>
          <a:xfrm>
            <a:off x="-886757" y="5074942"/>
            <a:ext cx="20061513" cy="0"/>
          </a:xfrm>
          <a:prstGeom prst="line">
            <a:avLst/>
          </a:prstGeom>
          <a:ln cap="flat" w="28575">
            <a:solidFill>
              <a:srgbClr val="000000"/>
            </a:solidFill>
            <a:prstDash val="solid"/>
            <a:headEnd type="none" len="sm" w="sm"/>
            <a:tailEnd type="none" len="sm" w="sm"/>
          </a:ln>
        </p:spPr>
      </p:sp>
      <p:grpSp>
        <p:nvGrpSpPr>
          <p:cNvPr name="Group 4" id="4"/>
          <p:cNvGrpSpPr/>
          <p:nvPr/>
        </p:nvGrpSpPr>
        <p:grpSpPr>
          <a:xfrm rot="0">
            <a:off x="5930165" y="4823914"/>
            <a:ext cx="502056" cy="502056"/>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6" id="6"/>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grpSp>
        <p:nvGrpSpPr>
          <p:cNvPr name="Group 7" id="7"/>
          <p:cNvGrpSpPr/>
          <p:nvPr/>
        </p:nvGrpSpPr>
        <p:grpSpPr>
          <a:xfrm rot="0">
            <a:off x="2227066" y="4823914"/>
            <a:ext cx="502056" cy="502056"/>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p:spPr>
        </p:sp>
        <p:sp>
          <p:nvSpPr>
            <p:cNvPr name="TextBox 9" id="9"/>
            <p:cNvSpPr txBox="true"/>
            <p:nvPr/>
          </p:nvSpPr>
          <p:spPr>
            <a:xfrm>
              <a:off x="190500" y="219075"/>
              <a:ext cx="431800" cy="403225"/>
            </a:xfrm>
            <a:prstGeom prst="rect">
              <a:avLst/>
            </a:prstGeom>
          </p:spPr>
          <p:txBody>
            <a:bodyPr anchor="ctr" rtlCol="false" tIns="50800" lIns="50800" bIns="50800" rIns="50800"/>
            <a:lstStyle/>
            <a:p>
              <a:pPr algn="ctr">
                <a:lnSpc>
                  <a:spcPts val="2266"/>
                </a:lnSpc>
              </a:pPr>
            </a:p>
          </p:txBody>
        </p:sp>
      </p:grpSp>
      <p:grpSp>
        <p:nvGrpSpPr>
          <p:cNvPr name="Group 10" id="10"/>
          <p:cNvGrpSpPr/>
          <p:nvPr/>
        </p:nvGrpSpPr>
        <p:grpSpPr>
          <a:xfrm rot="0">
            <a:off x="9653627" y="4823914"/>
            <a:ext cx="502056" cy="502056"/>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12" id="12"/>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grpSp>
        <p:nvGrpSpPr>
          <p:cNvPr name="Group 13" id="13"/>
          <p:cNvGrpSpPr/>
          <p:nvPr/>
        </p:nvGrpSpPr>
        <p:grpSpPr>
          <a:xfrm rot="0">
            <a:off x="13396139" y="4823914"/>
            <a:ext cx="502056" cy="502056"/>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15" id="15"/>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sp>
        <p:nvSpPr>
          <p:cNvPr name="TextBox 16" id="16"/>
          <p:cNvSpPr txBox="true"/>
          <p:nvPr/>
        </p:nvSpPr>
        <p:spPr>
          <a:xfrm rot="0">
            <a:off x="3101387" y="1960699"/>
            <a:ext cx="12085227" cy="1177290"/>
          </a:xfrm>
          <a:prstGeom prst="rect">
            <a:avLst/>
          </a:prstGeom>
        </p:spPr>
        <p:txBody>
          <a:bodyPr anchor="t" rtlCol="false" tIns="0" lIns="0" bIns="0" rIns="0">
            <a:spAutoFit/>
          </a:bodyPr>
          <a:lstStyle/>
          <a:p>
            <a:pPr algn="ctr" marL="0" indent="0" lvl="1">
              <a:lnSpc>
                <a:spcPts val="8730"/>
              </a:lnSpc>
              <a:spcBef>
                <a:spcPct val="0"/>
              </a:spcBef>
            </a:pPr>
            <a:r>
              <a:rPr lang="en-US" b="true" sz="9000">
                <a:solidFill>
                  <a:srgbClr val="000000"/>
                </a:solidFill>
                <a:latin typeface="DM Sans Bold"/>
                <a:ea typeface="DM Sans Bold"/>
                <a:cs typeface="DM Sans Bold"/>
                <a:sym typeface="DM Sans Bold"/>
              </a:rPr>
              <a:t>Features in Progress</a:t>
            </a:r>
          </a:p>
        </p:txBody>
      </p:sp>
      <p:sp>
        <p:nvSpPr>
          <p:cNvPr name="TextBox 17" id="17"/>
          <p:cNvSpPr txBox="true"/>
          <p:nvPr/>
        </p:nvSpPr>
        <p:spPr>
          <a:xfrm rot="0">
            <a:off x="2227066" y="5616041"/>
            <a:ext cx="2197323" cy="679451"/>
          </a:xfrm>
          <a:prstGeom prst="rect">
            <a:avLst/>
          </a:prstGeom>
        </p:spPr>
        <p:txBody>
          <a:bodyPr anchor="t" rtlCol="false" tIns="0" lIns="0" bIns="0" rIns="0">
            <a:spAutoFit/>
          </a:bodyPr>
          <a:lstStyle/>
          <a:p>
            <a:pPr algn="l">
              <a:lnSpc>
                <a:spcPts val="5150"/>
              </a:lnSpc>
            </a:pPr>
            <a:r>
              <a:rPr lang="en-US" sz="5000" b="true">
                <a:solidFill>
                  <a:srgbClr val="000000"/>
                </a:solidFill>
                <a:latin typeface="DM Sans Bold"/>
                <a:ea typeface="DM Sans Bold"/>
                <a:cs typeface="DM Sans Bold"/>
                <a:sym typeface="DM Sans Bold"/>
              </a:rPr>
              <a:t>01</a:t>
            </a:r>
          </a:p>
        </p:txBody>
      </p:sp>
      <p:sp>
        <p:nvSpPr>
          <p:cNvPr name="TextBox 18" id="18"/>
          <p:cNvSpPr txBox="true"/>
          <p:nvPr/>
        </p:nvSpPr>
        <p:spPr>
          <a:xfrm rot="0">
            <a:off x="5948468" y="5616041"/>
            <a:ext cx="2197323" cy="679451"/>
          </a:xfrm>
          <a:prstGeom prst="rect">
            <a:avLst/>
          </a:prstGeom>
        </p:spPr>
        <p:txBody>
          <a:bodyPr anchor="t" rtlCol="false" tIns="0" lIns="0" bIns="0" rIns="0">
            <a:spAutoFit/>
          </a:bodyPr>
          <a:lstStyle/>
          <a:p>
            <a:pPr algn="l">
              <a:lnSpc>
                <a:spcPts val="5150"/>
              </a:lnSpc>
            </a:pPr>
            <a:r>
              <a:rPr lang="en-US" sz="5000" b="true">
                <a:solidFill>
                  <a:srgbClr val="000000"/>
                </a:solidFill>
                <a:latin typeface="DM Sans Bold"/>
                <a:ea typeface="DM Sans Bold"/>
                <a:cs typeface="DM Sans Bold"/>
                <a:sym typeface="DM Sans Bold"/>
              </a:rPr>
              <a:t>02</a:t>
            </a:r>
          </a:p>
        </p:txBody>
      </p:sp>
      <p:sp>
        <p:nvSpPr>
          <p:cNvPr name="TextBox 19" id="19"/>
          <p:cNvSpPr txBox="true"/>
          <p:nvPr/>
        </p:nvSpPr>
        <p:spPr>
          <a:xfrm rot="0">
            <a:off x="5711336" y="6409791"/>
            <a:ext cx="3195532" cy="1058428"/>
          </a:xfrm>
          <a:prstGeom prst="rect">
            <a:avLst/>
          </a:prstGeom>
        </p:spPr>
        <p:txBody>
          <a:bodyPr anchor="t" rtlCol="false" tIns="0" lIns="0" bIns="0" rIns="0">
            <a:spAutoFit/>
          </a:bodyPr>
          <a:lstStyle/>
          <a:p>
            <a:pPr algn="l">
              <a:lnSpc>
                <a:spcPts val="4377"/>
              </a:lnSpc>
            </a:pPr>
            <a:r>
              <a:rPr lang="en-US" sz="2806" b="true">
                <a:solidFill>
                  <a:srgbClr val="000000"/>
                </a:solidFill>
                <a:latin typeface="DM Sans Bold"/>
                <a:ea typeface="DM Sans Bold"/>
                <a:cs typeface="DM Sans Bold"/>
                <a:sym typeface="DM Sans Bold"/>
              </a:rPr>
              <a:t>Plugin Support</a:t>
            </a:r>
          </a:p>
          <a:p>
            <a:pPr algn="l">
              <a:lnSpc>
                <a:spcPts val="4377"/>
              </a:lnSpc>
            </a:pPr>
          </a:p>
        </p:txBody>
      </p:sp>
      <p:sp>
        <p:nvSpPr>
          <p:cNvPr name="TextBox 20" id="20"/>
          <p:cNvSpPr txBox="true"/>
          <p:nvPr/>
        </p:nvSpPr>
        <p:spPr>
          <a:xfrm rot="0">
            <a:off x="9671930" y="5616041"/>
            <a:ext cx="2197323" cy="679451"/>
          </a:xfrm>
          <a:prstGeom prst="rect">
            <a:avLst/>
          </a:prstGeom>
        </p:spPr>
        <p:txBody>
          <a:bodyPr anchor="t" rtlCol="false" tIns="0" lIns="0" bIns="0" rIns="0">
            <a:spAutoFit/>
          </a:bodyPr>
          <a:lstStyle/>
          <a:p>
            <a:pPr algn="l">
              <a:lnSpc>
                <a:spcPts val="5150"/>
              </a:lnSpc>
            </a:pPr>
            <a:r>
              <a:rPr lang="en-US" sz="5000" b="true">
                <a:solidFill>
                  <a:srgbClr val="000000"/>
                </a:solidFill>
                <a:latin typeface="DM Sans Bold"/>
                <a:ea typeface="DM Sans Bold"/>
                <a:cs typeface="DM Sans Bold"/>
                <a:sym typeface="DM Sans Bold"/>
              </a:rPr>
              <a:t>03</a:t>
            </a:r>
          </a:p>
        </p:txBody>
      </p:sp>
      <p:sp>
        <p:nvSpPr>
          <p:cNvPr name="TextBox 21" id="21"/>
          <p:cNvSpPr txBox="true"/>
          <p:nvPr/>
        </p:nvSpPr>
        <p:spPr>
          <a:xfrm rot="0">
            <a:off x="9531834" y="6929480"/>
            <a:ext cx="3580963" cy="2923025"/>
          </a:xfrm>
          <a:prstGeom prst="rect">
            <a:avLst/>
          </a:prstGeom>
        </p:spPr>
        <p:txBody>
          <a:bodyPr anchor="t" rtlCol="false" tIns="0" lIns="0" bIns="0" rIns="0">
            <a:spAutoFit/>
          </a:bodyPr>
          <a:lstStyle/>
          <a:p>
            <a:pPr algn="l">
              <a:lnSpc>
                <a:spcPts val="2879"/>
              </a:lnSpc>
            </a:pPr>
            <a:r>
              <a:rPr lang="en-US" sz="1845">
                <a:solidFill>
                  <a:srgbClr val="000000"/>
                </a:solidFill>
                <a:latin typeface="DM Sans"/>
                <a:ea typeface="DM Sans"/>
                <a:cs typeface="DM Sans"/>
                <a:sym typeface="DM Sans"/>
              </a:rPr>
              <a:t>Allows multiple users to work together on a website simultaneously, seeing changes instantly and improving teamwork and productivity.</a:t>
            </a:r>
          </a:p>
          <a:p>
            <a:pPr algn="l">
              <a:lnSpc>
                <a:spcPts val="3049"/>
              </a:lnSpc>
            </a:pPr>
          </a:p>
          <a:p>
            <a:pPr algn="l">
              <a:lnSpc>
                <a:spcPts val="3049"/>
              </a:lnSpc>
            </a:pPr>
          </a:p>
          <a:p>
            <a:pPr algn="l">
              <a:lnSpc>
                <a:spcPts val="3049"/>
              </a:lnSpc>
            </a:pPr>
          </a:p>
        </p:txBody>
      </p:sp>
      <p:sp>
        <p:nvSpPr>
          <p:cNvPr name="TextBox 22" id="22"/>
          <p:cNvSpPr txBox="true"/>
          <p:nvPr/>
        </p:nvSpPr>
        <p:spPr>
          <a:xfrm rot="0">
            <a:off x="13847361" y="5616041"/>
            <a:ext cx="2197323" cy="679451"/>
          </a:xfrm>
          <a:prstGeom prst="rect">
            <a:avLst/>
          </a:prstGeom>
        </p:spPr>
        <p:txBody>
          <a:bodyPr anchor="t" rtlCol="false" tIns="0" lIns="0" bIns="0" rIns="0">
            <a:spAutoFit/>
          </a:bodyPr>
          <a:lstStyle/>
          <a:p>
            <a:pPr algn="l">
              <a:lnSpc>
                <a:spcPts val="5150"/>
              </a:lnSpc>
            </a:pPr>
            <a:r>
              <a:rPr lang="en-US" sz="5000" b="true">
                <a:solidFill>
                  <a:srgbClr val="000000"/>
                </a:solidFill>
                <a:latin typeface="DM Sans Bold"/>
                <a:ea typeface="DM Sans Bold"/>
                <a:cs typeface="DM Sans Bold"/>
                <a:sym typeface="DM Sans Bold"/>
              </a:rPr>
              <a:t>04</a:t>
            </a:r>
          </a:p>
        </p:txBody>
      </p:sp>
      <p:sp>
        <p:nvSpPr>
          <p:cNvPr name="TextBox 23" id="23"/>
          <p:cNvSpPr txBox="true"/>
          <p:nvPr/>
        </p:nvSpPr>
        <p:spPr>
          <a:xfrm rot="0">
            <a:off x="13805212" y="6919955"/>
            <a:ext cx="3949477" cy="2426971"/>
          </a:xfrm>
          <a:prstGeom prst="rect">
            <a:avLst/>
          </a:prstGeom>
        </p:spPr>
        <p:txBody>
          <a:bodyPr anchor="t" rtlCol="false" tIns="0" lIns="0" bIns="0" rIns="0">
            <a:spAutoFit/>
          </a:bodyPr>
          <a:lstStyle/>
          <a:p>
            <a:pPr algn="l">
              <a:lnSpc>
                <a:spcPts val="2963"/>
              </a:lnSpc>
            </a:pPr>
            <a:r>
              <a:rPr lang="en-US" sz="1899">
                <a:solidFill>
                  <a:srgbClr val="000000"/>
                </a:solidFill>
                <a:latin typeface="DM Sans"/>
                <a:ea typeface="DM Sans"/>
                <a:cs typeface="DM Sans"/>
                <a:sym typeface="DM Sans"/>
              </a:rPr>
              <a:t>Easily create and manage multiple pages within a single website, allowing for organized content and seamless navigation.</a:t>
            </a:r>
          </a:p>
          <a:p>
            <a:pPr algn="l">
              <a:lnSpc>
                <a:spcPts val="2340"/>
              </a:lnSpc>
            </a:pPr>
          </a:p>
          <a:p>
            <a:pPr algn="l">
              <a:lnSpc>
                <a:spcPts val="5615"/>
              </a:lnSpc>
            </a:pPr>
          </a:p>
        </p:txBody>
      </p:sp>
      <p:sp>
        <p:nvSpPr>
          <p:cNvPr name="Freeform 24" id="24"/>
          <p:cNvSpPr/>
          <p:nvPr/>
        </p:nvSpPr>
        <p:spPr>
          <a:xfrm flipH="false" flipV="false" rot="0">
            <a:off x="-1573240" y="8893298"/>
            <a:ext cx="4051334" cy="2765036"/>
          </a:xfrm>
          <a:custGeom>
            <a:avLst/>
            <a:gdLst/>
            <a:ahLst/>
            <a:cxnLst/>
            <a:rect r="r" b="b" t="t" l="l"/>
            <a:pathLst>
              <a:path h="2765036" w="4051334">
                <a:moveTo>
                  <a:pt x="0" y="0"/>
                </a:moveTo>
                <a:lnTo>
                  <a:pt x="4051334" y="0"/>
                </a:lnTo>
                <a:lnTo>
                  <a:pt x="4051334" y="2765036"/>
                </a:lnTo>
                <a:lnTo>
                  <a:pt x="0" y="276503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5" id="25"/>
          <p:cNvSpPr/>
          <p:nvPr/>
        </p:nvSpPr>
        <p:spPr>
          <a:xfrm flipH="false" flipV="false" rot="0">
            <a:off x="15262955" y="8864586"/>
            <a:ext cx="4602314" cy="3618569"/>
          </a:xfrm>
          <a:custGeom>
            <a:avLst/>
            <a:gdLst/>
            <a:ahLst/>
            <a:cxnLst/>
            <a:rect r="r" b="b" t="t" l="l"/>
            <a:pathLst>
              <a:path h="3618569" w="4602314">
                <a:moveTo>
                  <a:pt x="0" y="0"/>
                </a:moveTo>
                <a:lnTo>
                  <a:pt x="4602314" y="0"/>
                </a:lnTo>
                <a:lnTo>
                  <a:pt x="4602314" y="3618569"/>
                </a:lnTo>
                <a:lnTo>
                  <a:pt x="0" y="361856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26" id="26"/>
          <p:cNvSpPr/>
          <p:nvPr/>
        </p:nvSpPr>
        <p:spPr>
          <a:xfrm flipH="false" flipV="false" rot="0">
            <a:off x="-674156" y="-1322787"/>
            <a:ext cx="4224468" cy="2645573"/>
          </a:xfrm>
          <a:custGeom>
            <a:avLst/>
            <a:gdLst/>
            <a:ahLst/>
            <a:cxnLst/>
            <a:rect r="r" b="b" t="t" l="l"/>
            <a:pathLst>
              <a:path h="2645573" w="4224468">
                <a:moveTo>
                  <a:pt x="0" y="0"/>
                </a:moveTo>
                <a:lnTo>
                  <a:pt x="4224468" y="0"/>
                </a:lnTo>
                <a:lnTo>
                  <a:pt x="4224468" y="2645574"/>
                </a:lnTo>
                <a:lnTo>
                  <a:pt x="0" y="264557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27" id="27"/>
          <p:cNvSpPr/>
          <p:nvPr/>
        </p:nvSpPr>
        <p:spPr>
          <a:xfrm flipH="false" flipV="false" rot="0">
            <a:off x="11101574" y="9560661"/>
            <a:ext cx="3169280" cy="2226419"/>
          </a:xfrm>
          <a:custGeom>
            <a:avLst/>
            <a:gdLst/>
            <a:ahLst/>
            <a:cxnLst/>
            <a:rect r="r" b="b" t="t" l="l"/>
            <a:pathLst>
              <a:path h="2226419" w="3169280">
                <a:moveTo>
                  <a:pt x="0" y="0"/>
                </a:moveTo>
                <a:lnTo>
                  <a:pt x="3169280" y="0"/>
                </a:lnTo>
                <a:lnTo>
                  <a:pt x="3169280" y="2226419"/>
                </a:lnTo>
                <a:lnTo>
                  <a:pt x="0" y="222641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28" id="28"/>
          <p:cNvSpPr/>
          <p:nvPr/>
        </p:nvSpPr>
        <p:spPr>
          <a:xfrm flipH="false" flipV="false" rot="0">
            <a:off x="9653627" y="-3037933"/>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29" id="29"/>
          <p:cNvSpPr/>
          <p:nvPr/>
        </p:nvSpPr>
        <p:spPr>
          <a:xfrm flipH="false" flipV="false" rot="-5400000">
            <a:off x="4745771" y="-1877331"/>
            <a:ext cx="2892762" cy="2919301"/>
          </a:xfrm>
          <a:custGeom>
            <a:avLst/>
            <a:gdLst/>
            <a:ahLst/>
            <a:cxnLst/>
            <a:rect r="r" b="b" t="t" l="l"/>
            <a:pathLst>
              <a:path h="2919301" w="2892762">
                <a:moveTo>
                  <a:pt x="0" y="0"/>
                </a:moveTo>
                <a:lnTo>
                  <a:pt x="2892761" y="0"/>
                </a:lnTo>
                <a:lnTo>
                  <a:pt x="2892761" y="2919301"/>
                </a:lnTo>
                <a:lnTo>
                  <a:pt x="0" y="2919301"/>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30" id="30"/>
          <p:cNvSpPr/>
          <p:nvPr/>
        </p:nvSpPr>
        <p:spPr>
          <a:xfrm flipH="false" flipV="false" rot="0">
            <a:off x="2932282" y="9271808"/>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31" id="31"/>
          <p:cNvSpPr/>
          <p:nvPr/>
        </p:nvSpPr>
        <p:spPr>
          <a:xfrm flipH="false" flipV="false" rot="0">
            <a:off x="15262955" y="-1072630"/>
            <a:ext cx="1996345" cy="2149497"/>
          </a:xfrm>
          <a:custGeom>
            <a:avLst/>
            <a:gdLst/>
            <a:ahLst/>
            <a:cxnLst/>
            <a:rect r="r" b="b" t="t" l="l"/>
            <a:pathLst>
              <a:path h="2149497" w="1996345">
                <a:moveTo>
                  <a:pt x="0" y="0"/>
                </a:moveTo>
                <a:lnTo>
                  <a:pt x="1996345" y="0"/>
                </a:lnTo>
                <a:lnTo>
                  <a:pt x="1996345" y="2149497"/>
                </a:lnTo>
                <a:lnTo>
                  <a:pt x="0" y="2149497"/>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TextBox 32" id="32"/>
          <p:cNvSpPr txBox="true"/>
          <p:nvPr/>
        </p:nvSpPr>
        <p:spPr>
          <a:xfrm rot="0">
            <a:off x="1198274" y="6419316"/>
            <a:ext cx="3061698" cy="3834003"/>
          </a:xfrm>
          <a:prstGeom prst="rect">
            <a:avLst/>
          </a:prstGeom>
        </p:spPr>
        <p:txBody>
          <a:bodyPr anchor="t" rtlCol="false" tIns="0" lIns="0" bIns="0" rIns="0">
            <a:spAutoFit/>
          </a:bodyPr>
          <a:lstStyle/>
          <a:p>
            <a:pPr algn="l">
              <a:lnSpc>
                <a:spcPts val="4056"/>
              </a:lnSpc>
            </a:pPr>
            <a:r>
              <a:rPr lang="en-US" sz="2600" b="true">
                <a:solidFill>
                  <a:srgbClr val="000000"/>
                </a:solidFill>
                <a:latin typeface="DM Sans Bold"/>
                <a:ea typeface="DM Sans Bold"/>
                <a:cs typeface="DM Sans Bold"/>
                <a:sym typeface="DM Sans Bold"/>
              </a:rPr>
              <a:t>Custom Templates</a:t>
            </a:r>
          </a:p>
          <a:p>
            <a:pPr algn="l">
              <a:lnSpc>
                <a:spcPts val="3120"/>
              </a:lnSpc>
            </a:pPr>
            <a:r>
              <a:rPr lang="en-US" sz="2000">
                <a:solidFill>
                  <a:srgbClr val="000000"/>
                </a:solidFill>
                <a:latin typeface="DM Sans"/>
                <a:ea typeface="DM Sans"/>
                <a:cs typeface="DM Sans"/>
                <a:sym typeface="DM Sans"/>
              </a:rPr>
              <a:t>Easily personalize your website with pre-designed templates tailored to various styles and industries.</a:t>
            </a:r>
          </a:p>
          <a:p>
            <a:pPr algn="l">
              <a:lnSpc>
                <a:spcPts val="4056"/>
              </a:lnSpc>
            </a:pPr>
          </a:p>
          <a:p>
            <a:pPr algn="l">
              <a:lnSpc>
                <a:spcPts val="2964"/>
              </a:lnSpc>
            </a:pPr>
          </a:p>
          <a:p>
            <a:pPr algn="l">
              <a:lnSpc>
                <a:spcPts val="4056"/>
              </a:lnSpc>
            </a:pPr>
          </a:p>
        </p:txBody>
      </p:sp>
      <p:sp>
        <p:nvSpPr>
          <p:cNvPr name="TextBox 33" id="33"/>
          <p:cNvSpPr txBox="true"/>
          <p:nvPr/>
        </p:nvSpPr>
        <p:spPr>
          <a:xfrm rot="0">
            <a:off x="9139238" y="4819967"/>
            <a:ext cx="9525" cy="580390"/>
          </a:xfrm>
          <a:prstGeom prst="rect">
            <a:avLst/>
          </a:prstGeom>
        </p:spPr>
        <p:txBody>
          <a:bodyPr anchor="t" rtlCol="false" tIns="0" lIns="0" bIns="0" rIns="0">
            <a:spAutoFit/>
          </a:bodyPr>
          <a:lstStyle/>
          <a:p>
            <a:pPr algn="ctr">
              <a:lnSpc>
                <a:spcPts val="4759"/>
              </a:lnSpc>
            </a:pPr>
          </a:p>
        </p:txBody>
      </p:sp>
      <p:sp>
        <p:nvSpPr>
          <p:cNvPr name="TextBox 34" id="34"/>
          <p:cNvSpPr txBox="true"/>
          <p:nvPr/>
        </p:nvSpPr>
        <p:spPr>
          <a:xfrm rot="0">
            <a:off x="5684213" y="6958055"/>
            <a:ext cx="3249779" cy="2117536"/>
          </a:xfrm>
          <a:prstGeom prst="rect">
            <a:avLst/>
          </a:prstGeom>
        </p:spPr>
        <p:txBody>
          <a:bodyPr anchor="t" rtlCol="false" tIns="0" lIns="0" bIns="0" rIns="0">
            <a:spAutoFit/>
          </a:bodyPr>
          <a:lstStyle/>
          <a:p>
            <a:pPr algn="l">
              <a:lnSpc>
                <a:spcPts val="2460"/>
              </a:lnSpc>
            </a:pPr>
            <a:r>
              <a:rPr lang="en-US" sz="1757">
                <a:solidFill>
                  <a:srgbClr val="000000"/>
                </a:solidFill>
                <a:latin typeface="Canva Sans"/>
                <a:ea typeface="Canva Sans"/>
                <a:cs typeface="Canva Sans"/>
                <a:sym typeface="Canva Sans"/>
              </a:rPr>
              <a:t>Enables users to expand their website’s functionality by adding third-party tools, such as e-commerce, analytics, and social media integrations, to meet specific needs without coding</a:t>
            </a:r>
          </a:p>
        </p:txBody>
      </p:sp>
      <p:sp>
        <p:nvSpPr>
          <p:cNvPr name="TextBox 35" id="35"/>
          <p:cNvSpPr txBox="true"/>
          <p:nvPr/>
        </p:nvSpPr>
        <p:spPr>
          <a:xfrm rot="0">
            <a:off x="9531834" y="6447891"/>
            <a:ext cx="3728085" cy="431785"/>
          </a:xfrm>
          <a:prstGeom prst="rect">
            <a:avLst/>
          </a:prstGeom>
        </p:spPr>
        <p:txBody>
          <a:bodyPr anchor="t" rtlCol="false" tIns="0" lIns="0" bIns="0" rIns="0">
            <a:spAutoFit/>
          </a:bodyPr>
          <a:lstStyle/>
          <a:p>
            <a:pPr algn="ctr">
              <a:lnSpc>
                <a:spcPts val="3500"/>
              </a:lnSpc>
            </a:pPr>
            <a:r>
              <a:rPr lang="en-US" sz="2500" b="true">
                <a:solidFill>
                  <a:srgbClr val="000000"/>
                </a:solidFill>
                <a:latin typeface="Canva Sans Bold"/>
                <a:ea typeface="Canva Sans Bold"/>
                <a:cs typeface="Canva Sans Bold"/>
                <a:sym typeface="Canva Sans Bold"/>
              </a:rPr>
              <a:t>Real Time Collaboration</a:t>
            </a:r>
          </a:p>
        </p:txBody>
      </p:sp>
      <p:sp>
        <p:nvSpPr>
          <p:cNvPr name="TextBox 36" id="36"/>
          <p:cNvSpPr txBox="true"/>
          <p:nvPr/>
        </p:nvSpPr>
        <p:spPr>
          <a:xfrm rot="0">
            <a:off x="13763062" y="6457416"/>
            <a:ext cx="4033775" cy="1061261"/>
          </a:xfrm>
          <a:prstGeom prst="rect">
            <a:avLst/>
          </a:prstGeom>
        </p:spPr>
        <p:txBody>
          <a:bodyPr anchor="t" rtlCol="false" tIns="0" lIns="0" bIns="0" rIns="0">
            <a:spAutoFit/>
          </a:bodyPr>
          <a:lstStyle/>
          <a:p>
            <a:pPr algn="ctr">
              <a:lnSpc>
                <a:spcPts val="3319"/>
              </a:lnSpc>
            </a:pPr>
            <a:r>
              <a:rPr lang="en-US" sz="2371" b="true">
                <a:solidFill>
                  <a:srgbClr val="000000"/>
                </a:solidFill>
                <a:latin typeface="Canva Sans Bold"/>
                <a:ea typeface="Canva Sans Bold"/>
                <a:cs typeface="Canva Sans Bold"/>
                <a:sym typeface="Canva Sans Bold"/>
              </a:rPr>
              <a:t>Multipage Website Building</a:t>
            </a:r>
          </a:p>
          <a:p>
            <a:pPr algn="ctr">
              <a:lnSpc>
                <a:spcPts val="5352"/>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AutoShape 3" id="3"/>
          <p:cNvSpPr/>
          <p:nvPr/>
        </p:nvSpPr>
        <p:spPr>
          <a:xfrm>
            <a:off x="-674156" y="5095217"/>
            <a:ext cx="20061513" cy="0"/>
          </a:xfrm>
          <a:prstGeom prst="line">
            <a:avLst/>
          </a:prstGeom>
          <a:ln cap="flat" w="28575">
            <a:solidFill>
              <a:srgbClr val="000000"/>
            </a:solidFill>
            <a:prstDash val="solid"/>
            <a:headEnd type="none" len="sm" w="sm"/>
            <a:tailEnd type="none" len="sm" w="sm"/>
          </a:ln>
        </p:spPr>
      </p:sp>
      <p:grpSp>
        <p:nvGrpSpPr>
          <p:cNvPr name="Group 4" id="4"/>
          <p:cNvGrpSpPr/>
          <p:nvPr/>
        </p:nvGrpSpPr>
        <p:grpSpPr>
          <a:xfrm rot="0">
            <a:off x="3974764" y="4823914"/>
            <a:ext cx="502056" cy="502056"/>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6" id="6"/>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grpSp>
        <p:nvGrpSpPr>
          <p:cNvPr name="Group 7" id="7"/>
          <p:cNvGrpSpPr/>
          <p:nvPr/>
        </p:nvGrpSpPr>
        <p:grpSpPr>
          <a:xfrm rot="0">
            <a:off x="1028700" y="4857014"/>
            <a:ext cx="502056" cy="502056"/>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p:spPr>
        </p:sp>
        <p:sp>
          <p:nvSpPr>
            <p:cNvPr name="TextBox 9" id="9"/>
            <p:cNvSpPr txBox="true"/>
            <p:nvPr/>
          </p:nvSpPr>
          <p:spPr>
            <a:xfrm>
              <a:off x="190500" y="219075"/>
              <a:ext cx="431800" cy="403225"/>
            </a:xfrm>
            <a:prstGeom prst="rect">
              <a:avLst/>
            </a:prstGeom>
          </p:spPr>
          <p:txBody>
            <a:bodyPr anchor="ctr" rtlCol="false" tIns="50800" lIns="50800" bIns="50800" rIns="50800"/>
            <a:lstStyle/>
            <a:p>
              <a:pPr algn="ctr">
                <a:lnSpc>
                  <a:spcPts val="2266"/>
                </a:lnSpc>
              </a:pPr>
            </a:p>
          </p:txBody>
        </p:sp>
      </p:grpSp>
      <p:grpSp>
        <p:nvGrpSpPr>
          <p:cNvPr name="Group 10" id="10"/>
          <p:cNvGrpSpPr/>
          <p:nvPr/>
        </p:nvGrpSpPr>
        <p:grpSpPr>
          <a:xfrm rot="0">
            <a:off x="7814384" y="4799452"/>
            <a:ext cx="502056" cy="502056"/>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12" id="12"/>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grpSp>
        <p:nvGrpSpPr>
          <p:cNvPr name="Group 13" id="13"/>
          <p:cNvGrpSpPr/>
          <p:nvPr/>
        </p:nvGrpSpPr>
        <p:grpSpPr>
          <a:xfrm rot="0">
            <a:off x="13396139" y="4823914"/>
            <a:ext cx="502056" cy="502056"/>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15" id="15"/>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sp>
        <p:nvSpPr>
          <p:cNvPr name="TextBox 16" id="16"/>
          <p:cNvSpPr txBox="true"/>
          <p:nvPr/>
        </p:nvSpPr>
        <p:spPr>
          <a:xfrm rot="0">
            <a:off x="3101387" y="1960699"/>
            <a:ext cx="12085227" cy="1177290"/>
          </a:xfrm>
          <a:prstGeom prst="rect">
            <a:avLst/>
          </a:prstGeom>
        </p:spPr>
        <p:txBody>
          <a:bodyPr anchor="t" rtlCol="false" tIns="0" lIns="0" bIns="0" rIns="0">
            <a:spAutoFit/>
          </a:bodyPr>
          <a:lstStyle/>
          <a:p>
            <a:pPr algn="ctr" marL="0" indent="0" lvl="1">
              <a:lnSpc>
                <a:spcPts val="8730"/>
              </a:lnSpc>
              <a:spcBef>
                <a:spcPct val="0"/>
              </a:spcBef>
            </a:pPr>
            <a:r>
              <a:rPr lang="en-US" b="true" sz="9000">
                <a:solidFill>
                  <a:srgbClr val="000000"/>
                </a:solidFill>
                <a:latin typeface="DM Sans Bold"/>
                <a:ea typeface="DM Sans Bold"/>
                <a:cs typeface="DM Sans Bold"/>
                <a:sym typeface="DM Sans Bold"/>
              </a:rPr>
              <a:t>Features in Progress</a:t>
            </a:r>
          </a:p>
        </p:txBody>
      </p:sp>
      <p:sp>
        <p:nvSpPr>
          <p:cNvPr name="TextBox 17" id="17"/>
          <p:cNvSpPr txBox="true"/>
          <p:nvPr/>
        </p:nvSpPr>
        <p:spPr>
          <a:xfrm rot="0">
            <a:off x="339416" y="5717978"/>
            <a:ext cx="2197323" cy="679451"/>
          </a:xfrm>
          <a:prstGeom prst="rect">
            <a:avLst/>
          </a:prstGeom>
        </p:spPr>
        <p:txBody>
          <a:bodyPr anchor="t" rtlCol="false" tIns="0" lIns="0" bIns="0" rIns="0">
            <a:spAutoFit/>
          </a:bodyPr>
          <a:lstStyle/>
          <a:p>
            <a:pPr algn="l">
              <a:lnSpc>
                <a:spcPts val="5150"/>
              </a:lnSpc>
            </a:pPr>
            <a:r>
              <a:rPr lang="en-US" sz="5000" b="true">
                <a:solidFill>
                  <a:srgbClr val="000000"/>
                </a:solidFill>
                <a:latin typeface="DM Sans Bold"/>
                <a:ea typeface="DM Sans Bold"/>
                <a:cs typeface="DM Sans Bold"/>
                <a:sym typeface="DM Sans Bold"/>
              </a:rPr>
              <a:t>05</a:t>
            </a:r>
          </a:p>
        </p:txBody>
      </p:sp>
      <p:sp>
        <p:nvSpPr>
          <p:cNvPr name="TextBox 18" id="18"/>
          <p:cNvSpPr txBox="true"/>
          <p:nvPr/>
        </p:nvSpPr>
        <p:spPr>
          <a:xfrm rot="0">
            <a:off x="3633840" y="5717978"/>
            <a:ext cx="2197323" cy="679451"/>
          </a:xfrm>
          <a:prstGeom prst="rect">
            <a:avLst/>
          </a:prstGeom>
        </p:spPr>
        <p:txBody>
          <a:bodyPr anchor="t" rtlCol="false" tIns="0" lIns="0" bIns="0" rIns="0">
            <a:spAutoFit/>
          </a:bodyPr>
          <a:lstStyle/>
          <a:p>
            <a:pPr algn="l">
              <a:lnSpc>
                <a:spcPts val="5150"/>
              </a:lnSpc>
            </a:pPr>
            <a:r>
              <a:rPr lang="en-US" sz="5000" b="true">
                <a:solidFill>
                  <a:srgbClr val="000000"/>
                </a:solidFill>
                <a:latin typeface="DM Sans Bold"/>
                <a:ea typeface="DM Sans Bold"/>
                <a:cs typeface="DM Sans Bold"/>
                <a:sym typeface="DM Sans Bold"/>
              </a:rPr>
              <a:t>06</a:t>
            </a:r>
          </a:p>
        </p:txBody>
      </p:sp>
      <p:sp>
        <p:nvSpPr>
          <p:cNvPr name="TextBox 19" id="19"/>
          <p:cNvSpPr txBox="true"/>
          <p:nvPr/>
        </p:nvSpPr>
        <p:spPr>
          <a:xfrm rot="0">
            <a:off x="3550312" y="6393282"/>
            <a:ext cx="3195532" cy="1058428"/>
          </a:xfrm>
          <a:prstGeom prst="rect">
            <a:avLst/>
          </a:prstGeom>
        </p:spPr>
        <p:txBody>
          <a:bodyPr anchor="t" rtlCol="false" tIns="0" lIns="0" bIns="0" rIns="0">
            <a:spAutoFit/>
          </a:bodyPr>
          <a:lstStyle/>
          <a:p>
            <a:pPr algn="l">
              <a:lnSpc>
                <a:spcPts val="4377"/>
              </a:lnSpc>
            </a:pPr>
            <a:r>
              <a:rPr lang="en-US" sz="2806" b="true">
                <a:solidFill>
                  <a:srgbClr val="000000"/>
                </a:solidFill>
                <a:latin typeface="DM Sans Bold"/>
                <a:ea typeface="DM Sans Bold"/>
                <a:cs typeface="DM Sans Bold"/>
                <a:sym typeface="DM Sans Bold"/>
              </a:rPr>
              <a:t>Code Import</a:t>
            </a:r>
          </a:p>
          <a:p>
            <a:pPr algn="l">
              <a:lnSpc>
                <a:spcPts val="4377"/>
              </a:lnSpc>
            </a:pPr>
          </a:p>
        </p:txBody>
      </p:sp>
      <p:sp>
        <p:nvSpPr>
          <p:cNvPr name="TextBox 20" id="20"/>
          <p:cNvSpPr txBox="true"/>
          <p:nvPr/>
        </p:nvSpPr>
        <p:spPr>
          <a:xfrm rot="0">
            <a:off x="8146218" y="5781199"/>
            <a:ext cx="2197323" cy="679451"/>
          </a:xfrm>
          <a:prstGeom prst="rect">
            <a:avLst/>
          </a:prstGeom>
        </p:spPr>
        <p:txBody>
          <a:bodyPr anchor="t" rtlCol="false" tIns="0" lIns="0" bIns="0" rIns="0">
            <a:spAutoFit/>
          </a:bodyPr>
          <a:lstStyle/>
          <a:p>
            <a:pPr algn="l">
              <a:lnSpc>
                <a:spcPts val="5150"/>
              </a:lnSpc>
            </a:pPr>
            <a:r>
              <a:rPr lang="en-US" sz="5000" b="true">
                <a:solidFill>
                  <a:srgbClr val="000000"/>
                </a:solidFill>
                <a:latin typeface="DM Sans Bold"/>
                <a:ea typeface="DM Sans Bold"/>
                <a:cs typeface="DM Sans Bold"/>
                <a:sym typeface="DM Sans Bold"/>
              </a:rPr>
              <a:t>07</a:t>
            </a:r>
          </a:p>
        </p:txBody>
      </p:sp>
      <p:sp>
        <p:nvSpPr>
          <p:cNvPr name="TextBox 21" id="21"/>
          <p:cNvSpPr txBox="true"/>
          <p:nvPr/>
        </p:nvSpPr>
        <p:spPr>
          <a:xfrm rot="0">
            <a:off x="7947194" y="7516845"/>
            <a:ext cx="3154380" cy="2242838"/>
          </a:xfrm>
          <a:prstGeom prst="rect">
            <a:avLst/>
          </a:prstGeom>
        </p:spPr>
        <p:txBody>
          <a:bodyPr anchor="t" rtlCol="false" tIns="0" lIns="0" bIns="0" rIns="0">
            <a:spAutoFit/>
          </a:bodyPr>
          <a:lstStyle/>
          <a:p>
            <a:pPr algn="l">
              <a:lnSpc>
                <a:spcPts val="3034"/>
              </a:lnSpc>
            </a:pPr>
            <a:r>
              <a:rPr lang="en-US" sz="1944">
                <a:solidFill>
                  <a:srgbClr val="000000"/>
                </a:solidFill>
                <a:latin typeface="DM Sans"/>
                <a:ea typeface="DM Sans"/>
                <a:cs typeface="DM Sans"/>
                <a:sym typeface="DM Sans"/>
              </a:rPr>
              <a:t>Allow users to chat and communicate with each other not just by code and design but by words</a:t>
            </a:r>
          </a:p>
          <a:p>
            <a:pPr algn="l">
              <a:lnSpc>
                <a:spcPts val="3034"/>
              </a:lnSpc>
            </a:pPr>
          </a:p>
          <a:p>
            <a:pPr algn="l">
              <a:lnSpc>
                <a:spcPts val="3034"/>
              </a:lnSpc>
            </a:pPr>
          </a:p>
        </p:txBody>
      </p:sp>
      <p:sp>
        <p:nvSpPr>
          <p:cNvPr name="TextBox 22" id="22"/>
          <p:cNvSpPr txBox="true"/>
          <p:nvPr/>
        </p:nvSpPr>
        <p:spPr>
          <a:xfrm rot="0">
            <a:off x="11700872" y="5717978"/>
            <a:ext cx="2197323" cy="679451"/>
          </a:xfrm>
          <a:prstGeom prst="rect">
            <a:avLst/>
          </a:prstGeom>
        </p:spPr>
        <p:txBody>
          <a:bodyPr anchor="t" rtlCol="false" tIns="0" lIns="0" bIns="0" rIns="0">
            <a:spAutoFit/>
          </a:bodyPr>
          <a:lstStyle/>
          <a:p>
            <a:pPr algn="l">
              <a:lnSpc>
                <a:spcPts val="5150"/>
              </a:lnSpc>
            </a:pPr>
            <a:r>
              <a:rPr lang="en-US" sz="5000" b="true">
                <a:solidFill>
                  <a:srgbClr val="000000"/>
                </a:solidFill>
                <a:latin typeface="DM Sans Bold"/>
                <a:ea typeface="DM Sans Bold"/>
                <a:cs typeface="DM Sans Bold"/>
                <a:sym typeface="DM Sans Bold"/>
              </a:rPr>
              <a:t>08</a:t>
            </a:r>
          </a:p>
        </p:txBody>
      </p:sp>
      <p:sp>
        <p:nvSpPr>
          <p:cNvPr name="TextBox 23" id="23"/>
          <p:cNvSpPr txBox="true"/>
          <p:nvPr/>
        </p:nvSpPr>
        <p:spPr>
          <a:xfrm rot="0">
            <a:off x="11574736" y="7087079"/>
            <a:ext cx="3949477" cy="2545843"/>
          </a:xfrm>
          <a:prstGeom prst="rect">
            <a:avLst/>
          </a:prstGeom>
        </p:spPr>
        <p:txBody>
          <a:bodyPr anchor="t" rtlCol="false" tIns="0" lIns="0" bIns="0" rIns="0">
            <a:spAutoFit/>
          </a:bodyPr>
          <a:lstStyle/>
          <a:p>
            <a:pPr algn="l">
              <a:lnSpc>
                <a:spcPts val="2495"/>
              </a:lnSpc>
            </a:pPr>
            <a:r>
              <a:rPr lang="en-US" sz="1599">
                <a:solidFill>
                  <a:srgbClr val="000000"/>
                </a:solidFill>
                <a:latin typeface="DM Sans"/>
                <a:ea typeface="DM Sans"/>
                <a:cs typeface="DM Sans"/>
                <a:sym typeface="DM Sans"/>
              </a:rPr>
              <a:t>The community-building feature allows users to create and engage with a network of other website creators, business owners, or industry professionals within the platform. This feature can include:</a:t>
            </a:r>
          </a:p>
          <a:p>
            <a:pPr algn="l">
              <a:lnSpc>
                <a:spcPts val="5771"/>
              </a:lnSpc>
            </a:pPr>
          </a:p>
        </p:txBody>
      </p:sp>
      <p:sp>
        <p:nvSpPr>
          <p:cNvPr name="Freeform 24" id="24"/>
          <p:cNvSpPr/>
          <p:nvPr/>
        </p:nvSpPr>
        <p:spPr>
          <a:xfrm flipH="false" flipV="false" rot="0">
            <a:off x="-1573240" y="8893298"/>
            <a:ext cx="4051334" cy="2765036"/>
          </a:xfrm>
          <a:custGeom>
            <a:avLst/>
            <a:gdLst/>
            <a:ahLst/>
            <a:cxnLst/>
            <a:rect r="r" b="b" t="t" l="l"/>
            <a:pathLst>
              <a:path h="2765036" w="4051334">
                <a:moveTo>
                  <a:pt x="0" y="0"/>
                </a:moveTo>
                <a:lnTo>
                  <a:pt x="4051334" y="0"/>
                </a:lnTo>
                <a:lnTo>
                  <a:pt x="4051334" y="2765036"/>
                </a:lnTo>
                <a:lnTo>
                  <a:pt x="0" y="276503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5" id="25"/>
          <p:cNvSpPr/>
          <p:nvPr/>
        </p:nvSpPr>
        <p:spPr>
          <a:xfrm flipH="false" flipV="false" rot="0">
            <a:off x="15262955" y="8864586"/>
            <a:ext cx="4602314" cy="3618569"/>
          </a:xfrm>
          <a:custGeom>
            <a:avLst/>
            <a:gdLst/>
            <a:ahLst/>
            <a:cxnLst/>
            <a:rect r="r" b="b" t="t" l="l"/>
            <a:pathLst>
              <a:path h="3618569" w="4602314">
                <a:moveTo>
                  <a:pt x="0" y="0"/>
                </a:moveTo>
                <a:lnTo>
                  <a:pt x="4602314" y="0"/>
                </a:lnTo>
                <a:lnTo>
                  <a:pt x="4602314" y="3618569"/>
                </a:lnTo>
                <a:lnTo>
                  <a:pt x="0" y="361856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26" id="26"/>
          <p:cNvSpPr/>
          <p:nvPr/>
        </p:nvSpPr>
        <p:spPr>
          <a:xfrm flipH="false" flipV="false" rot="0">
            <a:off x="-674156" y="-1322787"/>
            <a:ext cx="4224468" cy="2645573"/>
          </a:xfrm>
          <a:custGeom>
            <a:avLst/>
            <a:gdLst/>
            <a:ahLst/>
            <a:cxnLst/>
            <a:rect r="r" b="b" t="t" l="l"/>
            <a:pathLst>
              <a:path h="2645573" w="4224468">
                <a:moveTo>
                  <a:pt x="0" y="0"/>
                </a:moveTo>
                <a:lnTo>
                  <a:pt x="4224468" y="0"/>
                </a:lnTo>
                <a:lnTo>
                  <a:pt x="4224468" y="2645574"/>
                </a:lnTo>
                <a:lnTo>
                  <a:pt x="0" y="264557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27" id="27"/>
          <p:cNvSpPr/>
          <p:nvPr/>
        </p:nvSpPr>
        <p:spPr>
          <a:xfrm flipH="false" flipV="false" rot="0">
            <a:off x="11101574" y="9560661"/>
            <a:ext cx="3169280" cy="2226419"/>
          </a:xfrm>
          <a:custGeom>
            <a:avLst/>
            <a:gdLst/>
            <a:ahLst/>
            <a:cxnLst/>
            <a:rect r="r" b="b" t="t" l="l"/>
            <a:pathLst>
              <a:path h="2226419" w="3169280">
                <a:moveTo>
                  <a:pt x="0" y="0"/>
                </a:moveTo>
                <a:lnTo>
                  <a:pt x="3169280" y="0"/>
                </a:lnTo>
                <a:lnTo>
                  <a:pt x="3169280" y="2226419"/>
                </a:lnTo>
                <a:lnTo>
                  <a:pt x="0" y="222641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28" id="28"/>
          <p:cNvSpPr/>
          <p:nvPr/>
        </p:nvSpPr>
        <p:spPr>
          <a:xfrm flipH="false" flipV="false" rot="0">
            <a:off x="9653627" y="-3037933"/>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29" id="29"/>
          <p:cNvSpPr/>
          <p:nvPr/>
        </p:nvSpPr>
        <p:spPr>
          <a:xfrm flipH="false" flipV="false" rot="-5400000">
            <a:off x="4745771" y="-1877331"/>
            <a:ext cx="2892762" cy="2919301"/>
          </a:xfrm>
          <a:custGeom>
            <a:avLst/>
            <a:gdLst/>
            <a:ahLst/>
            <a:cxnLst/>
            <a:rect r="r" b="b" t="t" l="l"/>
            <a:pathLst>
              <a:path h="2919301" w="2892762">
                <a:moveTo>
                  <a:pt x="0" y="0"/>
                </a:moveTo>
                <a:lnTo>
                  <a:pt x="2892761" y="0"/>
                </a:lnTo>
                <a:lnTo>
                  <a:pt x="2892761" y="2919301"/>
                </a:lnTo>
                <a:lnTo>
                  <a:pt x="0" y="2919301"/>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30" id="30"/>
          <p:cNvSpPr/>
          <p:nvPr/>
        </p:nvSpPr>
        <p:spPr>
          <a:xfrm flipH="false" flipV="false" rot="0">
            <a:off x="2932282" y="9271808"/>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31" id="31"/>
          <p:cNvSpPr/>
          <p:nvPr/>
        </p:nvSpPr>
        <p:spPr>
          <a:xfrm flipH="false" flipV="false" rot="0">
            <a:off x="15262955" y="-1072630"/>
            <a:ext cx="1996345" cy="2149497"/>
          </a:xfrm>
          <a:custGeom>
            <a:avLst/>
            <a:gdLst/>
            <a:ahLst/>
            <a:cxnLst/>
            <a:rect r="r" b="b" t="t" l="l"/>
            <a:pathLst>
              <a:path h="2149497" w="1996345">
                <a:moveTo>
                  <a:pt x="0" y="0"/>
                </a:moveTo>
                <a:lnTo>
                  <a:pt x="1996345" y="0"/>
                </a:lnTo>
                <a:lnTo>
                  <a:pt x="1996345" y="2149497"/>
                </a:lnTo>
                <a:lnTo>
                  <a:pt x="0" y="2149497"/>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TextBox 32" id="32"/>
          <p:cNvSpPr txBox="true"/>
          <p:nvPr/>
        </p:nvSpPr>
        <p:spPr>
          <a:xfrm rot="0">
            <a:off x="236241" y="6947438"/>
            <a:ext cx="2865145" cy="2339576"/>
          </a:xfrm>
          <a:prstGeom prst="rect">
            <a:avLst/>
          </a:prstGeom>
        </p:spPr>
        <p:txBody>
          <a:bodyPr anchor="t" rtlCol="false" tIns="0" lIns="0" bIns="0" rIns="0">
            <a:spAutoFit/>
          </a:bodyPr>
          <a:lstStyle/>
          <a:p>
            <a:pPr algn="l">
              <a:lnSpc>
                <a:spcPts val="3176"/>
              </a:lnSpc>
            </a:pPr>
            <a:r>
              <a:rPr lang="en-US" sz="2036">
                <a:solidFill>
                  <a:srgbClr val="000000"/>
                </a:solidFill>
                <a:latin typeface="DM Sans"/>
                <a:ea typeface="DM Sans"/>
                <a:cs typeface="DM Sans"/>
                <a:sym typeface="DM Sans"/>
              </a:rPr>
              <a:t>Simplified setup for connecting custom domains and email addresses to the website.</a:t>
            </a:r>
          </a:p>
          <a:p>
            <a:pPr algn="l">
              <a:lnSpc>
                <a:spcPts val="2917"/>
              </a:lnSpc>
            </a:pPr>
          </a:p>
        </p:txBody>
      </p:sp>
      <p:sp>
        <p:nvSpPr>
          <p:cNvPr name="TextBox 33" id="33"/>
          <p:cNvSpPr txBox="true"/>
          <p:nvPr/>
        </p:nvSpPr>
        <p:spPr>
          <a:xfrm rot="0">
            <a:off x="9139238" y="4819967"/>
            <a:ext cx="9525" cy="580390"/>
          </a:xfrm>
          <a:prstGeom prst="rect">
            <a:avLst/>
          </a:prstGeom>
        </p:spPr>
        <p:txBody>
          <a:bodyPr anchor="t" rtlCol="false" tIns="0" lIns="0" bIns="0" rIns="0">
            <a:spAutoFit/>
          </a:bodyPr>
          <a:lstStyle/>
          <a:p>
            <a:pPr algn="ctr">
              <a:lnSpc>
                <a:spcPts val="4759"/>
              </a:lnSpc>
            </a:pPr>
          </a:p>
        </p:txBody>
      </p:sp>
      <p:sp>
        <p:nvSpPr>
          <p:cNvPr name="TextBox 34" id="34"/>
          <p:cNvSpPr txBox="true"/>
          <p:nvPr/>
        </p:nvSpPr>
        <p:spPr>
          <a:xfrm rot="0">
            <a:off x="3450311" y="6985538"/>
            <a:ext cx="4201491" cy="2117536"/>
          </a:xfrm>
          <a:prstGeom prst="rect">
            <a:avLst/>
          </a:prstGeom>
        </p:spPr>
        <p:txBody>
          <a:bodyPr anchor="t" rtlCol="false" tIns="0" lIns="0" bIns="0" rIns="0">
            <a:spAutoFit/>
          </a:bodyPr>
          <a:lstStyle/>
          <a:p>
            <a:pPr algn="l">
              <a:lnSpc>
                <a:spcPts val="2460"/>
              </a:lnSpc>
            </a:pPr>
            <a:r>
              <a:rPr lang="en-US" sz="1757">
                <a:solidFill>
                  <a:srgbClr val="000000"/>
                </a:solidFill>
                <a:latin typeface="Canva Sans"/>
                <a:ea typeface="Canva Sans"/>
                <a:cs typeface="Canva Sans"/>
                <a:sym typeface="Canva Sans"/>
              </a:rPr>
              <a:t>The Code Import feature allows users to easily integrate custom HTML, CSS, and JavaScript into their websites. This gives users more control over their website's design and functionality, beyond the default options provided by the platform</a:t>
            </a:r>
          </a:p>
        </p:txBody>
      </p:sp>
      <p:sp>
        <p:nvSpPr>
          <p:cNvPr name="TextBox 35" id="35"/>
          <p:cNvSpPr txBox="true"/>
          <p:nvPr/>
        </p:nvSpPr>
        <p:spPr>
          <a:xfrm rot="0">
            <a:off x="11524685" y="6490022"/>
            <a:ext cx="3622000" cy="480100"/>
          </a:xfrm>
          <a:prstGeom prst="rect">
            <a:avLst/>
          </a:prstGeom>
        </p:spPr>
        <p:txBody>
          <a:bodyPr anchor="t" rtlCol="false" tIns="0" lIns="0" bIns="0" rIns="0">
            <a:spAutoFit/>
          </a:bodyPr>
          <a:lstStyle/>
          <a:p>
            <a:pPr algn="ctr">
              <a:lnSpc>
                <a:spcPts val="3987"/>
              </a:lnSpc>
            </a:pPr>
            <a:r>
              <a:rPr lang="en-US" sz="2848" b="true">
                <a:solidFill>
                  <a:srgbClr val="000000"/>
                </a:solidFill>
                <a:latin typeface="Canva Sans Bold"/>
                <a:ea typeface="Canva Sans Bold"/>
                <a:cs typeface="Canva Sans Bold"/>
                <a:sym typeface="Canva Sans Bold"/>
              </a:rPr>
              <a:t>Community Building</a:t>
            </a:r>
          </a:p>
        </p:txBody>
      </p:sp>
      <p:sp>
        <p:nvSpPr>
          <p:cNvPr name="TextBox 36" id="36"/>
          <p:cNvSpPr txBox="true"/>
          <p:nvPr/>
        </p:nvSpPr>
        <p:spPr>
          <a:xfrm rot="0">
            <a:off x="7938209" y="6471023"/>
            <a:ext cx="2956462" cy="941047"/>
          </a:xfrm>
          <a:prstGeom prst="rect">
            <a:avLst/>
          </a:prstGeom>
        </p:spPr>
        <p:txBody>
          <a:bodyPr anchor="t" rtlCol="false" tIns="0" lIns="0" bIns="0" rIns="0">
            <a:spAutoFit/>
          </a:bodyPr>
          <a:lstStyle/>
          <a:p>
            <a:pPr algn="l">
              <a:lnSpc>
                <a:spcPts val="3781"/>
              </a:lnSpc>
            </a:pPr>
            <a:r>
              <a:rPr lang="en-US" sz="2700" b="true">
                <a:solidFill>
                  <a:srgbClr val="000000"/>
                </a:solidFill>
                <a:latin typeface="Canva Sans Bold"/>
                <a:ea typeface="Canva Sans Bold"/>
                <a:cs typeface="Canva Sans Bold"/>
                <a:sym typeface="Canva Sans Bold"/>
              </a:rPr>
              <a:t>Real Time</a:t>
            </a:r>
          </a:p>
          <a:p>
            <a:pPr algn="l">
              <a:lnSpc>
                <a:spcPts val="3781"/>
              </a:lnSpc>
            </a:pPr>
            <a:r>
              <a:rPr lang="en-US" sz="2700" b="true">
                <a:solidFill>
                  <a:srgbClr val="000000"/>
                </a:solidFill>
                <a:latin typeface="Canva Sans Bold"/>
                <a:ea typeface="Canva Sans Bold"/>
                <a:cs typeface="Canva Sans Bold"/>
                <a:sym typeface="Canva Sans Bold"/>
              </a:rPr>
              <a:t>Communication</a:t>
            </a:r>
          </a:p>
        </p:txBody>
      </p:sp>
      <p:sp>
        <p:nvSpPr>
          <p:cNvPr name="TextBox 37" id="37"/>
          <p:cNvSpPr txBox="true"/>
          <p:nvPr/>
        </p:nvSpPr>
        <p:spPr>
          <a:xfrm rot="0">
            <a:off x="236241" y="6403500"/>
            <a:ext cx="2566392" cy="448890"/>
          </a:xfrm>
          <a:prstGeom prst="rect">
            <a:avLst/>
          </a:prstGeom>
        </p:spPr>
        <p:txBody>
          <a:bodyPr anchor="t" rtlCol="false" tIns="0" lIns="0" bIns="0" rIns="0">
            <a:spAutoFit/>
          </a:bodyPr>
          <a:lstStyle/>
          <a:p>
            <a:pPr algn="ctr">
              <a:lnSpc>
                <a:spcPts val="3608"/>
              </a:lnSpc>
            </a:pPr>
            <a:r>
              <a:rPr lang="en-US" sz="2577" b="true">
                <a:solidFill>
                  <a:srgbClr val="000000"/>
                </a:solidFill>
                <a:latin typeface="Canva Sans Bold"/>
                <a:ea typeface="Canva Sans Bold"/>
                <a:cs typeface="Canva Sans Bold"/>
                <a:sym typeface="Canva Sans Bold"/>
              </a:rPr>
              <a:t>Custom Domain</a:t>
            </a:r>
          </a:p>
        </p:txBody>
      </p:sp>
      <p:grpSp>
        <p:nvGrpSpPr>
          <p:cNvPr name="Group 38" id="38"/>
          <p:cNvGrpSpPr/>
          <p:nvPr/>
        </p:nvGrpSpPr>
        <p:grpSpPr>
          <a:xfrm rot="0">
            <a:off x="16133634" y="4823914"/>
            <a:ext cx="502056" cy="502056"/>
            <a:chOff x="0" y="0"/>
            <a:chExt cx="812800" cy="812800"/>
          </a:xfrm>
        </p:grpSpPr>
        <p:sp>
          <p:nvSpPr>
            <p:cNvPr name="Freeform 39" id="39"/>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40" id="40"/>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sp>
        <p:nvSpPr>
          <p:cNvPr name="TextBox 41" id="41"/>
          <p:cNvSpPr txBox="true"/>
          <p:nvPr/>
        </p:nvSpPr>
        <p:spPr>
          <a:xfrm rot="0">
            <a:off x="16108924" y="5673348"/>
            <a:ext cx="789623" cy="787302"/>
          </a:xfrm>
          <a:prstGeom prst="rect">
            <a:avLst/>
          </a:prstGeom>
        </p:spPr>
        <p:txBody>
          <a:bodyPr anchor="t" rtlCol="false" tIns="0" lIns="0" bIns="0" rIns="0">
            <a:spAutoFit/>
          </a:bodyPr>
          <a:lstStyle/>
          <a:p>
            <a:pPr algn="ctr">
              <a:lnSpc>
                <a:spcPts val="6480"/>
              </a:lnSpc>
            </a:pPr>
            <a:r>
              <a:rPr lang="en-US" sz="4628" b="true">
                <a:solidFill>
                  <a:srgbClr val="000000"/>
                </a:solidFill>
                <a:latin typeface="Canva Sans Bold"/>
                <a:ea typeface="Canva Sans Bold"/>
                <a:cs typeface="Canva Sans Bold"/>
                <a:sym typeface="Canva Sans Bold"/>
              </a:rPr>
              <a:t>09</a:t>
            </a:r>
          </a:p>
        </p:txBody>
      </p:sp>
      <p:sp>
        <p:nvSpPr>
          <p:cNvPr name="TextBox 42" id="42"/>
          <p:cNvSpPr txBox="true"/>
          <p:nvPr/>
        </p:nvSpPr>
        <p:spPr>
          <a:xfrm rot="0">
            <a:off x="15929563" y="6470972"/>
            <a:ext cx="1823705" cy="617989"/>
          </a:xfrm>
          <a:prstGeom prst="rect">
            <a:avLst/>
          </a:prstGeom>
        </p:spPr>
        <p:txBody>
          <a:bodyPr anchor="t" rtlCol="false" tIns="0" lIns="0" bIns="0" rIns="0">
            <a:spAutoFit/>
          </a:bodyPr>
          <a:lstStyle/>
          <a:p>
            <a:pPr algn="ctr">
              <a:lnSpc>
                <a:spcPts val="5089"/>
              </a:lnSpc>
            </a:pPr>
            <a:r>
              <a:rPr lang="en-US" sz="3635" b="true">
                <a:solidFill>
                  <a:srgbClr val="000000"/>
                </a:solidFill>
                <a:latin typeface="Canva Sans Bold"/>
                <a:ea typeface="Canva Sans Bold"/>
                <a:cs typeface="Canva Sans Bold"/>
                <a:sym typeface="Canva Sans Bold"/>
              </a:rPr>
              <a:t>Gitsync </a:t>
            </a:r>
          </a:p>
        </p:txBody>
      </p:sp>
      <p:sp>
        <p:nvSpPr>
          <p:cNvPr name="TextBox 43" id="43"/>
          <p:cNvSpPr txBox="true"/>
          <p:nvPr/>
        </p:nvSpPr>
        <p:spPr>
          <a:xfrm rot="0">
            <a:off x="15819488" y="7210930"/>
            <a:ext cx="2158117" cy="939634"/>
          </a:xfrm>
          <a:prstGeom prst="rect">
            <a:avLst/>
          </a:prstGeom>
        </p:spPr>
        <p:txBody>
          <a:bodyPr anchor="t" rtlCol="false" tIns="0" lIns="0" bIns="0" rIns="0">
            <a:spAutoFit/>
          </a:bodyPr>
          <a:lstStyle/>
          <a:p>
            <a:pPr algn="ctr">
              <a:lnSpc>
                <a:spcPts val="2530"/>
              </a:lnSpc>
            </a:pPr>
            <a:r>
              <a:rPr lang="en-US" sz="1807">
                <a:solidFill>
                  <a:srgbClr val="000000"/>
                </a:solidFill>
                <a:latin typeface="Canva Sans"/>
                <a:ea typeface="Canva Sans"/>
                <a:cs typeface="Canva Sans"/>
                <a:sym typeface="Canva Sans"/>
              </a:rPr>
              <a:t>Allow user to push and pull there project on github.</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901798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5847044" y="9882374"/>
            <a:ext cx="3296956" cy="809253"/>
          </a:xfrm>
          <a:custGeom>
            <a:avLst/>
            <a:gdLst/>
            <a:ahLst/>
            <a:cxnLst/>
            <a:rect r="r" b="b" t="t" l="l"/>
            <a:pathLst>
              <a:path h="809253" w="3296956">
                <a:moveTo>
                  <a:pt x="0" y="0"/>
                </a:moveTo>
                <a:lnTo>
                  <a:pt x="3296956" y="0"/>
                </a:lnTo>
                <a:lnTo>
                  <a:pt x="3296956" y="809252"/>
                </a:lnTo>
                <a:lnTo>
                  <a:pt x="0" y="80925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494772" y="9017983"/>
            <a:ext cx="4427843" cy="3481392"/>
          </a:xfrm>
          <a:custGeom>
            <a:avLst/>
            <a:gdLst/>
            <a:ahLst/>
            <a:cxnLst/>
            <a:rect r="r" b="b" t="t" l="l"/>
            <a:pathLst>
              <a:path h="3481392" w="4427843">
                <a:moveTo>
                  <a:pt x="0" y="0"/>
                </a:moveTo>
                <a:lnTo>
                  <a:pt x="4427843" y="0"/>
                </a:lnTo>
                <a:lnTo>
                  <a:pt x="4427843" y="3481391"/>
                </a:lnTo>
                <a:lnTo>
                  <a:pt x="0" y="348139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95522" y="-3297794"/>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4861154" y="-2102294"/>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2570549" y="949682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6" id="16"/>
          <p:cNvSpPr/>
          <p:nvPr/>
        </p:nvSpPr>
        <p:spPr>
          <a:xfrm flipH="false" flipV="false" rot="0">
            <a:off x="12421006" y="1610128"/>
            <a:ext cx="4838294" cy="7886699"/>
          </a:xfrm>
          <a:custGeom>
            <a:avLst/>
            <a:gdLst/>
            <a:ahLst/>
            <a:cxnLst/>
            <a:rect r="r" b="b" t="t" l="l"/>
            <a:pathLst>
              <a:path h="7886699" w="4838294">
                <a:moveTo>
                  <a:pt x="0" y="0"/>
                </a:moveTo>
                <a:lnTo>
                  <a:pt x="4838294" y="0"/>
                </a:lnTo>
                <a:lnTo>
                  <a:pt x="4838294" y="7886699"/>
                </a:lnTo>
                <a:lnTo>
                  <a:pt x="0" y="7886699"/>
                </a:lnTo>
                <a:lnTo>
                  <a:pt x="0" y="0"/>
                </a:lnTo>
                <a:close/>
              </a:path>
            </a:pathLst>
          </a:custGeom>
          <a:blipFill>
            <a:blip r:embed="rId29"/>
            <a:stretch>
              <a:fillRect l="0" t="0" r="0" b="0"/>
            </a:stretch>
          </a:blipFill>
        </p:spPr>
      </p:sp>
      <p:sp>
        <p:nvSpPr>
          <p:cNvPr name="TextBox 17" id="17"/>
          <p:cNvSpPr txBox="true"/>
          <p:nvPr/>
        </p:nvSpPr>
        <p:spPr>
          <a:xfrm rot="0">
            <a:off x="3550424" y="721756"/>
            <a:ext cx="10032147" cy="841349"/>
          </a:xfrm>
          <a:prstGeom prst="rect">
            <a:avLst/>
          </a:prstGeom>
        </p:spPr>
        <p:txBody>
          <a:bodyPr anchor="t" rtlCol="false" tIns="0" lIns="0" bIns="0" rIns="0">
            <a:spAutoFit/>
          </a:bodyPr>
          <a:lstStyle/>
          <a:p>
            <a:pPr algn="ctr">
              <a:lnSpc>
                <a:spcPts val="6960"/>
              </a:lnSpc>
              <a:spcBef>
                <a:spcPct val="0"/>
              </a:spcBef>
            </a:pPr>
            <a:r>
              <a:rPr lang="en-US" sz="4971">
                <a:solidFill>
                  <a:srgbClr val="000000"/>
                </a:solidFill>
                <a:latin typeface="Open Sans Extra Bold"/>
                <a:ea typeface="Open Sans Extra Bold"/>
                <a:cs typeface="Open Sans Extra Bold"/>
                <a:sym typeface="Open Sans Extra Bold"/>
              </a:rPr>
              <a:t>Detailed Solution and Features</a:t>
            </a:r>
          </a:p>
        </p:txBody>
      </p:sp>
      <p:sp>
        <p:nvSpPr>
          <p:cNvPr name="TextBox 18" id="18"/>
          <p:cNvSpPr txBox="true"/>
          <p:nvPr/>
        </p:nvSpPr>
        <p:spPr>
          <a:xfrm rot="0">
            <a:off x="1551966" y="2114344"/>
            <a:ext cx="10251707" cy="463833"/>
          </a:xfrm>
          <a:prstGeom prst="rect">
            <a:avLst/>
          </a:prstGeom>
        </p:spPr>
        <p:txBody>
          <a:bodyPr anchor="t" rtlCol="false" tIns="0" lIns="0" bIns="0" rIns="0">
            <a:spAutoFit/>
          </a:bodyPr>
          <a:lstStyle/>
          <a:p>
            <a:pPr algn="ctr" marL="591321" indent="-295660" lvl="1">
              <a:lnSpc>
                <a:spcPts val="3834"/>
              </a:lnSpc>
              <a:spcBef>
                <a:spcPct val="0"/>
              </a:spcBef>
              <a:buAutoNum type="arabicPeriod" startAt="1"/>
            </a:pPr>
            <a:r>
              <a:rPr lang="en-US" b="true" sz="2738">
                <a:solidFill>
                  <a:srgbClr val="000000"/>
                </a:solidFill>
                <a:latin typeface="Canva Sans Bold"/>
                <a:ea typeface="Canva Sans Bold"/>
                <a:cs typeface="Canva Sans Bold"/>
                <a:sym typeface="Canva Sans Bold"/>
              </a:rPr>
              <a:t>Basic implementation and Core Idea of the solution:</a:t>
            </a:r>
          </a:p>
        </p:txBody>
      </p:sp>
      <p:sp>
        <p:nvSpPr>
          <p:cNvPr name="TextBox 19" id="19"/>
          <p:cNvSpPr txBox="true"/>
          <p:nvPr/>
        </p:nvSpPr>
        <p:spPr>
          <a:xfrm rot="0">
            <a:off x="2021382" y="2816302"/>
            <a:ext cx="9511137" cy="1462118"/>
          </a:xfrm>
          <a:prstGeom prst="rect">
            <a:avLst/>
          </a:prstGeom>
        </p:spPr>
        <p:txBody>
          <a:bodyPr anchor="t" rtlCol="false" tIns="0" lIns="0" bIns="0" rIns="0">
            <a:spAutoFit/>
          </a:bodyPr>
          <a:lstStyle/>
          <a:p>
            <a:pPr algn="l">
              <a:lnSpc>
                <a:spcPts val="2360"/>
              </a:lnSpc>
              <a:spcBef>
                <a:spcPct val="0"/>
              </a:spcBef>
            </a:pPr>
            <a:r>
              <a:rPr lang="en-US" sz="1686">
                <a:solidFill>
                  <a:srgbClr val="000000"/>
                </a:solidFill>
                <a:latin typeface="Canva Sans"/>
                <a:ea typeface="Canva Sans"/>
                <a:cs typeface="Canva Sans"/>
                <a:sym typeface="Canva Sans"/>
              </a:rPr>
              <a:t>For managing the elements on the site we have created an object which stores the elements used on the site as an object which was rendered for frontend every time the changes are made allowing easy changes in the site  object #webelements have id of each element and which points to an object which contains id, type, styles, attributes and other properties and children</a:t>
            </a:r>
          </a:p>
        </p:txBody>
      </p:sp>
      <p:sp>
        <p:nvSpPr>
          <p:cNvPr name="TextBox 20" id="20"/>
          <p:cNvSpPr txBox="true"/>
          <p:nvPr/>
        </p:nvSpPr>
        <p:spPr>
          <a:xfrm rot="0">
            <a:off x="1551966" y="4887294"/>
            <a:ext cx="4755569" cy="455263"/>
          </a:xfrm>
          <a:prstGeom prst="rect">
            <a:avLst/>
          </a:prstGeom>
        </p:spPr>
        <p:txBody>
          <a:bodyPr anchor="t" rtlCol="false" tIns="0" lIns="0" bIns="0" rIns="0">
            <a:spAutoFit/>
          </a:bodyPr>
          <a:lstStyle/>
          <a:p>
            <a:pPr algn="ctr">
              <a:lnSpc>
                <a:spcPts val="3667"/>
              </a:lnSpc>
            </a:pPr>
            <a:r>
              <a:rPr lang="en-US" sz="2619" b="true">
                <a:solidFill>
                  <a:srgbClr val="000000"/>
                </a:solidFill>
                <a:latin typeface="Canva Sans Bold"/>
                <a:ea typeface="Canva Sans Bold"/>
                <a:cs typeface="Canva Sans Bold"/>
                <a:sym typeface="Canva Sans Bold"/>
              </a:rPr>
              <a:t>2.     Drag and Drop Feature</a:t>
            </a:r>
          </a:p>
        </p:txBody>
      </p:sp>
      <p:sp>
        <p:nvSpPr>
          <p:cNvPr name="TextBox 21" id="21"/>
          <p:cNvSpPr txBox="true"/>
          <p:nvPr/>
        </p:nvSpPr>
        <p:spPr>
          <a:xfrm rot="0">
            <a:off x="2021382" y="5580681"/>
            <a:ext cx="9849018" cy="1757199"/>
          </a:xfrm>
          <a:prstGeom prst="rect">
            <a:avLst/>
          </a:prstGeom>
        </p:spPr>
        <p:txBody>
          <a:bodyPr anchor="t" rtlCol="false" tIns="0" lIns="0" bIns="0" rIns="0">
            <a:spAutoFit/>
          </a:bodyPr>
          <a:lstStyle/>
          <a:p>
            <a:pPr algn="l">
              <a:lnSpc>
                <a:spcPts val="2371"/>
              </a:lnSpc>
            </a:pPr>
            <a:r>
              <a:rPr lang="en-US" sz="1693">
                <a:solidFill>
                  <a:srgbClr val="000000"/>
                </a:solidFill>
                <a:latin typeface="Canva Sans"/>
                <a:ea typeface="Canva Sans"/>
                <a:cs typeface="Canva Sans"/>
                <a:sym typeface="Canva Sans"/>
              </a:rPr>
              <a:t>For Drag and drop features initially we have implemented by managing two states one state for control changes and other for final implemented state and this done using cursor tracking providing an O(nd) time complexity in the process here n is the updates and d is the distances travel while moving , later this is changed to O(d) by reducing the states to one then it is reduced O(1) by using html5 drag and drop API for this we fetch the initail position and offset and calculates its final position hence increasing performance</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901798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5847044" y="9882374"/>
            <a:ext cx="3296956" cy="809253"/>
          </a:xfrm>
          <a:custGeom>
            <a:avLst/>
            <a:gdLst/>
            <a:ahLst/>
            <a:cxnLst/>
            <a:rect r="r" b="b" t="t" l="l"/>
            <a:pathLst>
              <a:path h="809253" w="3296956">
                <a:moveTo>
                  <a:pt x="0" y="0"/>
                </a:moveTo>
                <a:lnTo>
                  <a:pt x="3296956" y="0"/>
                </a:lnTo>
                <a:lnTo>
                  <a:pt x="3296956" y="809252"/>
                </a:lnTo>
                <a:lnTo>
                  <a:pt x="0" y="80925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7495522" y="-3297794"/>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4861154" y="-2102294"/>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2570549" y="949682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0">
            <a:off x="12353416" y="1564333"/>
            <a:ext cx="4482146" cy="8547100"/>
          </a:xfrm>
          <a:custGeom>
            <a:avLst/>
            <a:gdLst/>
            <a:ahLst/>
            <a:cxnLst/>
            <a:rect r="r" b="b" t="t" l="l"/>
            <a:pathLst>
              <a:path h="8547100" w="4482146">
                <a:moveTo>
                  <a:pt x="0" y="0"/>
                </a:moveTo>
                <a:lnTo>
                  <a:pt x="4482146" y="0"/>
                </a:lnTo>
                <a:lnTo>
                  <a:pt x="4482146" y="8547100"/>
                </a:lnTo>
                <a:lnTo>
                  <a:pt x="0" y="8547100"/>
                </a:lnTo>
                <a:lnTo>
                  <a:pt x="0" y="0"/>
                </a:lnTo>
                <a:close/>
              </a:path>
            </a:pathLst>
          </a:custGeom>
          <a:blipFill>
            <a:blip r:embed="rId25"/>
            <a:stretch>
              <a:fillRect l="0" t="0" r="0" b="0"/>
            </a:stretch>
          </a:blipFill>
        </p:spPr>
      </p:sp>
      <p:sp>
        <p:nvSpPr>
          <p:cNvPr name="TextBox 15" id="15"/>
          <p:cNvSpPr txBox="true"/>
          <p:nvPr/>
        </p:nvSpPr>
        <p:spPr>
          <a:xfrm rot="0">
            <a:off x="3550424" y="721756"/>
            <a:ext cx="10032147" cy="841349"/>
          </a:xfrm>
          <a:prstGeom prst="rect">
            <a:avLst/>
          </a:prstGeom>
        </p:spPr>
        <p:txBody>
          <a:bodyPr anchor="t" rtlCol="false" tIns="0" lIns="0" bIns="0" rIns="0">
            <a:spAutoFit/>
          </a:bodyPr>
          <a:lstStyle/>
          <a:p>
            <a:pPr algn="ctr">
              <a:lnSpc>
                <a:spcPts val="6960"/>
              </a:lnSpc>
              <a:spcBef>
                <a:spcPct val="0"/>
              </a:spcBef>
            </a:pPr>
            <a:r>
              <a:rPr lang="en-US" sz="4971">
                <a:solidFill>
                  <a:srgbClr val="000000"/>
                </a:solidFill>
                <a:latin typeface="Open Sans Extra Bold"/>
                <a:ea typeface="Open Sans Extra Bold"/>
                <a:cs typeface="Open Sans Extra Bold"/>
                <a:sym typeface="Open Sans Extra Bold"/>
              </a:rPr>
              <a:t>Detailed Solution and Features</a:t>
            </a:r>
          </a:p>
        </p:txBody>
      </p:sp>
      <p:sp>
        <p:nvSpPr>
          <p:cNvPr name="TextBox 16" id="16"/>
          <p:cNvSpPr txBox="true"/>
          <p:nvPr/>
        </p:nvSpPr>
        <p:spPr>
          <a:xfrm rot="0">
            <a:off x="1584362" y="2115301"/>
            <a:ext cx="5026723" cy="463833"/>
          </a:xfrm>
          <a:prstGeom prst="rect">
            <a:avLst/>
          </a:prstGeom>
        </p:spPr>
        <p:txBody>
          <a:bodyPr anchor="t" rtlCol="false" tIns="0" lIns="0" bIns="0" rIns="0">
            <a:spAutoFit/>
          </a:bodyPr>
          <a:lstStyle/>
          <a:p>
            <a:pPr algn="ctr">
              <a:lnSpc>
                <a:spcPts val="3834"/>
              </a:lnSpc>
              <a:spcBef>
                <a:spcPct val="0"/>
              </a:spcBef>
            </a:pPr>
            <a:r>
              <a:rPr lang="en-US" b="true" sz="2738">
                <a:solidFill>
                  <a:srgbClr val="000000"/>
                </a:solidFill>
                <a:latin typeface="Canva Sans Bold"/>
                <a:ea typeface="Canva Sans Bold"/>
                <a:cs typeface="Canva Sans Bold"/>
                <a:sym typeface="Canva Sans Bold"/>
              </a:rPr>
              <a:t>3.         Component Library:</a:t>
            </a:r>
          </a:p>
        </p:txBody>
      </p:sp>
      <p:sp>
        <p:nvSpPr>
          <p:cNvPr name="TextBox 17" id="17"/>
          <p:cNvSpPr txBox="true"/>
          <p:nvPr/>
        </p:nvSpPr>
        <p:spPr>
          <a:xfrm rot="0">
            <a:off x="1686576" y="3042920"/>
            <a:ext cx="9849018" cy="1990244"/>
          </a:xfrm>
          <a:prstGeom prst="rect">
            <a:avLst/>
          </a:prstGeom>
        </p:spPr>
        <p:txBody>
          <a:bodyPr anchor="t" rtlCol="false" tIns="0" lIns="0" bIns="0" rIns="0">
            <a:spAutoFit/>
          </a:bodyPr>
          <a:lstStyle/>
          <a:p>
            <a:pPr algn="l">
              <a:lnSpc>
                <a:spcPts val="2651"/>
              </a:lnSpc>
            </a:pPr>
            <a:r>
              <a:rPr lang="en-US" sz="1893">
                <a:solidFill>
                  <a:srgbClr val="000000"/>
                </a:solidFill>
                <a:latin typeface="Canva Sans"/>
                <a:ea typeface="Canva Sans"/>
                <a:cs typeface="Canva Sans"/>
                <a:sym typeface="Canva Sans"/>
              </a:rPr>
              <a:t>A component is an predesigned object with some properties like style, attributes, and content and some have children for appending elements inside them </a:t>
            </a:r>
          </a:p>
          <a:p>
            <a:pPr algn="l">
              <a:lnSpc>
                <a:spcPts val="2651"/>
              </a:lnSpc>
            </a:pPr>
            <a:r>
              <a:rPr lang="en-US" sz="1893">
                <a:solidFill>
                  <a:srgbClr val="000000"/>
                </a:solidFill>
                <a:latin typeface="Canva Sans"/>
                <a:ea typeface="Canva Sans"/>
                <a:cs typeface="Canva Sans"/>
                <a:sym typeface="Canva Sans"/>
              </a:rPr>
              <a:t>we used a tree data Structure for resolving multiple components inside each other </a:t>
            </a:r>
          </a:p>
          <a:p>
            <a:pPr algn="l">
              <a:lnSpc>
                <a:spcPts val="2651"/>
              </a:lnSpc>
            </a:pPr>
            <a:r>
              <a:rPr lang="en-US" sz="1893">
                <a:solidFill>
                  <a:srgbClr val="000000"/>
                </a:solidFill>
                <a:latin typeface="Canva Sans"/>
                <a:ea typeface="Canva Sans"/>
                <a:cs typeface="Canva Sans"/>
                <a:sym typeface="Canva Sans"/>
              </a:rPr>
              <a:t>for this component render function render the components in pre order rendering and through which we are able to integrate relative positioning providing responsive design to the users website.</a:t>
            </a:r>
          </a:p>
        </p:txBody>
      </p:sp>
      <p:sp>
        <p:nvSpPr>
          <p:cNvPr name="TextBox 18" id="18"/>
          <p:cNvSpPr txBox="true"/>
          <p:nvPr/>
        </p:nvSpPr>
        <p:spPr>
          <a:xfrm rot="0">
            <a:off x="1584362" y="5690842"/>
            <a:ext cx="5026723" cy="463833"/>
          </a:xfrm>
          <a:prstGeom prst="rect">
            <a:avLst/>
          </a:prstGeom>
        </p:spPr>
        <p:txBody>
          <a:bodyPr anchor="t" rtlCol="false" tIns="0" lIns="0" bIns="0" rIns="0">
            <a:spAutoFit/>
          </a:bodyPr>
          <a:lstStyle/>
          <a:p>
            <a:pPr algn="ctr">
              <a:lnSpc>
                <a:spcPts val="3834"/>
              </a:lnSpc>
              <a:spcBef>
                <a:spcPct val="0"/>
              </a:spcBef>
            </a:pPr>
            <a:r>
              <a:rPr lang="en-US" b="true" sz="2738">
                <a:solidFill>
                  <a:srgbClr val="000000"/>
                </a:solidFill>
                <a:latin typeface="Canva Sans Bold"/>
                <a:ea typeface="Canva Sans Bold"/>
                <a:cs typeface="Canva Sans Bold"/>
                <a:sym typeface="Canva Sans Bold"/>
              </a:rPr>
              <a:t>4.         Interactive Elements:</a:t>
            </a:r>
          </a:p>
        </p:txBody>
      </p:sp>
      <p:sp>
        <p:nvSpPr>
          <p:cNvPr name="TextBox 19" id="19"/>
          <p:cNvSpPr txBox="true"/>
          <p:nvPr/>
        </p:nvSpPr>
        <p:spPr>
          <a:xfrm rot="0">
            <a:off x="1686576" y="6589304"/>
            <a:ext cx="9849018" cy="656744"/>
          </a:xfrm>
          <a:prstGeom prst="rect">
            <a:avLst/>
          </a:prstGeom>
        </p:spPr>
        <p:txBody>
          <a:bodyPr anchor="t" rtlCol="false" tIns="0" lIns="0" bIns="0" rIns="0">
            <a:spAutoFit/>
          </a:bodyPr>
          <a:lstStyle/>
          <a:p>
            <a:pPr algn="l">
              <a:lnSpc>
                <a:spcPts val="2651"/>
              </a:lnSpc>
            </a:pPr>
            <a:r>
              <a:rPr lang="en-US" sz="1893">
                <a:solidFill>
                  <a:srgbClr val="000000"/>
                </a:solidFill>
                <a:latin typeface="Canva Sans"/>
                <a:ea typeface="Canva Sans"/>
                <a:cs typeface="Canva Sans"/>
                <a:sym typeface="Canva Sans"/>
              </a:rPr>
              <a:t>We have added different functionality like resize and color size and many things to make the elements interactive.</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901798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5847044" y="9882374"/>
            <a:ext cx="3296956" cy="809253"/>
          </a:xfrm>
          <a:custGeom>
            <a:avLst/>
            <a:gdLst/>
            <a:ahLst/>
            <a:cxnLst/>
            <a:rect r="r" b="b" t="t" l="l"/>
            <a:pathLst>
              <a:path h="809253" w="3296956">
                <a:moveTo>
                  <a:pt x="0" y="0"/>
                </a:moveTo>
                <a:lnTo>
                  <a:pt x="3296956" y="0"/>
                </a:lnTo>
                <a:lnTo>
                  <a:pt x="3296956" y="809252"/>
                </a:lnTo>
                <a:lnTo>
                  <a:pt x="0" y="80925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7495522" y="-3297794"/>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4861154" y="-2102294"/>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2570549" y="949682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0">
            <a:off x="12210396" y="1694650"/>
            <a:ext cx="5442989" cy="8286467"/>
          </a:xfrm>
          <a:custGeom>
            <a:avLst/>
            <a:gdLst/>
            <a:ahLst/>
            <a:cxnLst/>
            <a:rect r="r" b="b" t="t" l="l"/>
            <a:pathLst>
              <a:path h="8286467" w="5442989">
                <a:moveTo>
                  <a:pt x="0" y="0"/>
                </a:moveTo>
                <a:lnTo>
                  <a:pt x="5442989" y="0"/>
                </a:lnTo>
                <a:lnTo>
                  <a:pt x="5442989" y="8286467"/>
                </a:lnTo>
                <a:lnTo>
                  <a:pt x="0" y="8286467"/>
                </a:lnTo>
                <a:lnTo>
                  <a:pt x="0" y="0"/>
                </a:lnTo>
                <a:close/>
              </a:path>
            </a:pathLst>
          </a:custGeom>
          <a:blipFill>
            <a:blip r:embed="rId25"/>
            <a:stretch>
              <a:fillRect l="0" t="0" r="0" b="0"/>
            </a:stretch>
          </a:blipFill>
        </p:spPr>
      </p:sp>
      <p:sp>
        <p:nvSpPr>
          <p:cNvPr name="TextBox 15" id="15"/>
          <p:cNvSpPr txBox="true"/>
          <p:nvPr/>
        </p:nvSpPr>
        <p:spPr>
          <a:xfrm rot="0">
            <a:off x="3550424" y="721756"/>
            <a:ext cx="10032147" cy="841349"/>
          </a:xfrm>
          <a:prstGeom prst="rect">
            <a:avLst/>
          </a:prstGeom>
        </p:spPr>
        <p:txBody>
          <a:bodyPr anchor="t" rtlCol="false" tIns="0" lIns="0" bIns="0" rIns="0">
            <a:spAutoFit/>
          </a:bodyPr>
          <a:lstStyle/>
          <a:p>
            <a:pPr algn="ctr">
              <a:lnSpc>
                <a:spcPts val="6960"/>
              </a:lnSpc>
              <a:spcBef>
                <a:spcPct val="0"/>
              </a:spcBef>
            </a:pPr>
            <a:r>
              <a:rPr lang="en-US" sz="4971">
                <a:solidFill>
                  <a:srgbClr val="000000"/>
                </a:solidFill>
                <a:latin typeface="Open Sans Extra Bold"/>
                <a:ea typeface="Open Sans Extra Bold"/>
                <a:cs typeface="Open Sans Extra Bold"/>
                <a:sym typeface="Open Sans Extra Bold"/>
              </a:rPr>
              <a:t>Detailed Solution and Features</a:t>
            </a:r>
          </a:p>
        </p:txBody>
      </p:sp>
      <p:sp>
        <p:nvSpPr>
          <p:cNvPr name="TextBox 16" id="16"/>
          <p:cNvSpPr txBox="true"/>
          <p:nvPr/>
        </p:nvSpPr>
        <p:spPr>
          <a:xfrm rot="0">
            <a:off x="1280812" y="2117906"/>
            <a:ext cx="7863188" cy="463833"/>
          </a:xfrm>
          <a:prstGeom prst="rect">
            <a:avLst/>
          </a:prstGeom>
        </p:spPr>
        <p:txBody>
          <a:bodyPr anchor="t" rtlCol="false" tIns="0" lIns="0" bIns="0" rIns="0">
            <a:spAutoFit/>
          </a:bodyPr>
          <a:lstStyle/>
          <a:p>
            <a:pPr algn="ctr">
              <a:lnSpc>
                <a:spcPts val="3834"/>
              </a:lnSpc>
              <a:spcBef>
                <a:spcPct val="0"/>
              </a:spcBef>
            </a:pPr>
            <a:r>
              <a:rPr lang="en-US" b="true" sz="2738">
                <a:solidFill>
                  <a:srgbClr val="000000"/>
                </a:solidFill>
                <a:latin typeface="Canva Sans Bold"/>
                <a:ea typeface="Canva Sans Bold"/>
                <a:cs typeface="Canva Sans Bold"/>
                <a:sym typeface="Canva Sans Bold"/>
              </a:rPr>
              <a:t>5.         CMS content management System:</a:t>
            </a:r>
          </a:p>
        </p:txBody>
      </p:sp>
      <p:sp>
        <p:nvSpPr>
          <p:cNvPr name="TextBox 17" id="17"/>
          <p:cNvSpPr txBox="true"/>
          <p:nvPr/>
        </p:nvSpPr>
        <p:spPr>
          <a:xfrm rot="0">
            <a:off x="1686576" y="3042920"/>
            <a:ext cx="9849018" cy="1990244"/>
          </a:xfrm>
          <a:prstGeom prst="rect">
            <a:avLst/>
          </a:prstGeom>
        </p:spPr>
        <p:txBody>
          <a:bodyPr anchor="t" rtlCol="false" tIns="0" lIns="0" bIns="0" rIns="0">
            <a:spAutoFit/>
          </a:bodyPr>
          <a:lstStyle/>
          <a:p>
            <a:pPr algn="l">
              <a:lnSpc>
                <a:spcPts val="2651"/>
              </a:lnSpc>
            </a:pPr>
            <a:r>
              <a:rPr lang="en-US" sz="1893">
                <a:solidFill>
                  <a:srgbClr val="000000"/>
                </a:solidFill>
                <a:latin typeface="Canva Sans"/>
                <a:ea typeface="Canva Sans"/>
                <a:cs typeface="Canva Sans"/>
                <a:sym typeface="Canva Sans"/>
              </a:rPr>
              <a:t>Content management system contains editing the content of the elements and adding Images to it for this contents are directly changed through state management and the images are considered as a separate entity which was used in the website using img tag for this upload is handled through multer for image processing and then cloudinary for storing those images and in the backend we store images specific to the project.</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901798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5847044" y="9882374"/>
            <a:ext cx="3296956" cy="809253"/>
          </a:xfrm>
          <a:custGeom>
            <a:avLst/>
            <a:gdLst/>
            <a:ahLst/>
            <a:cxnLst/>
            <a:rect r="r" b="b" t="t" l="l"/>
            <a:pathLst>
              <a:path h="809253" w="3296956">
                <a:moveTo>
                  <a:pt x="0" y="0"/>
                </a:moveTo>
                <a:lnTo>
                  <a:pt x="3296956" y="0"/>
                </a:lnTo>
                <a:lnTo>
                  <a:pt x="3296956" y="809252"/>
                </a:lnTo>
                <a:lnTo>
                  <a:pt x="0" y="80925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7495522" y="-3297794"/>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4861154" y="-2102294"/>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2570549" y="949682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0">
            <a:off x="10701616" y="2165531"/>
            <a:ext cx="7651554" cy="8121469"/>
          </a:xfrm>
          <a:custGeom>
            <a:avLst/>
            <a:gdLst/>
            <a:ahLst/>
            <a:cxnLst/>
            <a:rect r="r" b="b" t="t" l="l"/>
            <a:pathLst>
              <a:path h="8121469" w="7651554">
                <a:moveTo>
                  <a:pt x="0" y="0"/>
                </a:moveTo>
                <a:lnTo>
                  <a:pt x="7651554" y="0"/>
                </a:lnTo>
                <a:lnTo>
                  <a:pt x="7651554" y="8121469"/>
                </a:lnTo>
                <a:lnTo>
                  <a:pt x="0" y="8121469"/>
                </a:lnTo>
                <a:lnTo>
                  <a:pt x="0" y="0"/>
                </a:lnTo>
                <a:close/>
              </a:path>
            </a:pathLst>
          </a:custGeom>
          <a:blipFill>
            <a:blip r:embed="rId25"/>
            <a:stretch>
              <a:fillRect l="-15607" t="0" r="-15607" b="-3092"/>
            </a:stretch>
          </a:blipFill>
        </p:spPr>
      </p:sp>
      <p:sp>
        <p:nvSpPr>
          <p:cNvPr name="TextBox 15" id="15"/>
          <p:cNvSpPr txBox="true"/>
          <p:nvPr/>
        </p:nvSpPr>
        <p:spPr>
          <a:xfrm rot="0">
            <a:off x="3550424" y="721756"/>
            <a:ext cx="10032147" cy="841349"/>
          </a:xfrm>
          <a:prstGeom prst="rect">
            <a:avLst/>
          </a:prstGeom>
        </p:spPr>
        <p:txBody>
          <a:bodyPr anchor="t" rtlCol="false" tIns="0" lIns="0" bIns="0" rIns="0">
            <a:spAutoFit/>
          </a:bodyPr>
          <a:lstStyle/>
          <a:p>
            <a:pPr algn="ctr">
              <a:lnSpc>
                <a:spcPts val="6960"/>
              </a:lnSpc>
              <a:spcBef>
                <a:spcPct val="0"/>
              </a:spcBef>
            </a:pPr>
            <a:r>
              <a:rPr lang="en-US" sz="4971">
                <a:solidFill>
                  <a:srgbClr val="000000"/>
                </a:solidFill>
                <a:latin typeface="Open Sans Extra Bold"/>
                <a:ea typeface="Open Sans Extra Bold"/>
                <a:cs typeface="Open Sans Extra Bold"/>
                <a:sym typeface="Open Sans Extra Bold"/>
              </a:rPr>
              <a:t>Detailed Solution and Features</a:t>
            </a:r>
          </a:p>
        </p:txBody>
      </p:sp>
      <p:sp>
        <p:nvSpPr>
          <p:cNvPr name="TextBox 16" id="16"/>
          <p:cNvSpPr txBox="true"/>
          <p:nvPr/>
        </p:nvSpPr>
        <p:spPr>
          <a:xfrm rot="0">
            <a:off x="1280812" y="2117906"/>
            <a:ext cx="4222452" cy="463833"/>
          </a:xfrm>
          <a:prstGeom prst="rect">
            <a:avLst/>
          </a:prstGeom>
        </p:spPr>
        <p:txBody>
          <a:bodyPr anchor="t" rtlCol="false" tIns="0" lIns="0" bIns="0" rIns="0">
            <a:spAutoFit/>
          </a:bodyPr>
          <a:lstStyle/>
          <a:p>
            <a:pPr algn="ctr">
              <a:lnSpc>
                <a:spcPts val="3834"/>
              </a:lnSpc>
              <a:spcBef>
                <a:spcPct val="0"/>
              </a:spcBef>
            </a:pPr>
            <a:r>
              <a:rPr lang="en-US" b="true" sz="2738">
                <a:solidFill>
                  <a:srgbClr val="000000"/>
                </a:solidFill>
                <a:latin typeface="Canva Sans Bold"/>
                <a:ea typeface="Canva Sans Bold"/>
                <a:cs typeface="Canva Sans Bold"/>
                <a:sym typeface="Canva Sans Bold"/>
              </a:rPr>
              <a:t>7.              SEO Tools:          </a:t>
            </a:r>
          </a:p>
        </p:txBody>
      </p:sp>
      <p:sp>
        <p:nvSpPr>
          <p:cNvPr name="TextBox 17" id="17"/>
          <p:cNvSpPr txBox="true"/>
          <p:nvPr/>
        </p:nvSpPr>
        <p:spPr>
          <a:xfrm rot="0">
            <a:off x="1280812" y="5664291"/>
            <a:ext cx="6214710" cy="463833"/>
          </a:xfrm>
          <a:prstGeom prst="rect">
            <a:avLst/>
          </a:prstGeom>
        </p:spPr>
        <p:txBody>
          <a:bodyPr anchor="t" rtlCol="false" tIns="0" lIns="0" bIns="0" rIns="0">
            <a:spAutoFit/>
          </a:bodyPr>
          <a:lstStyle/>
          <a:p>
            <a:pPr algn="ctr">
              <a:lnSpc>
                <a:spcPts val="3834"/>
              </a:lnSpc>
              <a:spcBef>
                <a:spcPct val="0"/>
              </a:spcBef>
            </a:pPr>
            <a:r>
              <a:rPr lang="en-US" b="true" sz="2738">
                <a:solidFill>
                  <a:srgbClr val="000000"/>
                </a:solidFill>
                <a:latin typeface="Canva Sans Bold"/>
                <a:ea typeface="Canva Sans Bold"/>
                <a:cs typeface="Canva Sans Bold"/>
                <a:sym typeface="Canva Sans Bold"/>
              </a:rPr>
              <a:t>8.         Hosting And Domain Support:</a:t>
            </a:r>
          </a:p>
        </p:txBody>
      </p:sp>
      <p:sp>
        <p:nvSpPr>
          <p:cNvPr name="TextBox 18" id="18"/>
          <p:cNvSpPr txBox="true"/>
          <p:nvPr/>
        </p:nvSpPr>
        <p:spPr>
          <a:xfrm rot="0">
            <a:off x="1280812" y="6417854"/>
            <a:ext cx="8961239" cy="4323869"/>
          </a:xfrm>
          <a:prstGeom prst="rect">
            <a:avLst/>
          </a:prstGeom>
        </p:spPr>
        <p:txBody>
          <a:bodyPr anchor="t" rtlCol="false" tIns="0" lIns="0" bIns="0" rIns="0">
            <a:spAutoFit/>
          </a:bodyPr>
          <a:lstStyle/>
          <a:p>
            <a:pPr algn="l">
              <a:lnSpc>
                <a:spcPts val="2651"/>
              </a:lnSpc>
            </a:pPr>
            <a:r>
              <a:rPr lang="en-US" sz="1893">
                <a:solidFill>
                  <a:srgbClr val="000000"/>
                </a:solidFill>
                <a:latin typeface="Canva Sans"/>
                <a:ea typeface="Canva Sans"/>
                <a:cs typeface="Canva Sans"/>
                <a:sym typeface="Canva Sans"/>
              </a:rPr>
              <a:t>Evolution simplifies the process of launching a website by providing built-in domain and hosting support. Users can easily connect their custom domain name to their website without needing to manage third-party services. Whether users are starting with a new domain or transferring an existing one, Evolution streamlines the process, ensuring a seamless setup. Additionally, Evolution offers reliable hosting options, providing secure and fast performance for websites, so users don’t have to worry about the technicalities of server management. This all-in-one solution ensures that users can focus on their website’s content and design, while Evolution handles the backend infrastructure.</a:t>
            </a:r>
          </a:p>
          <a:p>
            <a:pPr algn="l">
              <a:lnSpc>
                <a:spcPts val="2651"/>
              </a:lnSpc>
            </a:pPr>
          </a:p>
          <a:p>
            <a:pPr algn="l">
              <a:lnSpc>
                <a:spcPts val="2651"/>
              </a:lnSpc>
            </a:pPr>
          </a:p>
          <a:p>
            <a:pPr algn="l">
              <a:lnSpc>
                <a:spcPts val="2651"/>
              </a:lnSpc>
            </a:pPr>
          </a:p>
        </p:txBody>
      </p:sp>
      <p:sp>
        <p:nvSpPr>
          <p:cNvPr name="TextBox 19" id="19"/>
          <p:cNvSpPr txBox="true"/>
          <p:nvPr/>
        </p:nvSpPr>
        <p:spPr>
          <a:xfrm rot="0">
            <a:off x="1686576" y="2712606"/>
            <a:ext cx="7729166" cy="2320557"/>
          </a:xfrm>
          <a:prstGeom prst="rect">
            <a:avLst/>
          </a:prstGeom>
        </p:spPr>
        <p:txBody>
          <a:bodyPr anchor="t" rtlCol="false" tIns="0" lIns="0" bIns="0" rIns="0">
            <a:spAutoFit/>
          </a:bodyPr>
          <a:lstStyle/>
          <a:p>
            <a:pPr algn="l">
              <a:lnSpc>
                <a:spcPts val="2625"/>
              </a:lnSpc>
            </a:pPr>
            <a:r>
              <a:rPr lang="en-US" sz="1875">
                <a:solidFill>
                  <a:srgbClr val="000000"/>
                </a:solidFill>
                <a:latin typeface="Canva Sans"/>
                <a:ea typeface="Canva Sans"/>
                <a:cs typeface="Canva Sans"/>
                <a:sym typeface="Canva Sans"/>
              </a:rPr>
              <a:t>We have components such as &lt;article&gt;, &lt;section&gt;, custom keywords etc. to improve visibility and also allow users to utilize Google Lighthouse to immediately analyze their site. </a:t>
            </a:r>
            <a:r>
              <a:rPr lang="en-US" sz="1875" u="sng">
                <a:solidFill>
                  <a:srgbClr val="000000"/>
                </a:solidFill>
                <a:latin typeface="Canva Sans"/>
                <a:ea typeface="Canva Sans"/>
                <a:cs typeface="Canva Sans"/>
                <a:sym typeface="Canva Sans"/>
                <a:hlinkClick r:id="rId26" tooltip="https://github.com/GoogleChrome/lighthouse"/>
              </a:rPr>
              <a:t>Lighthouse</a:t>
            </a:r>
            <a:r>
              <a:rPr lang="en-US" sz="1875">
                <a:solidFill>
                  <a:srgbClr val="000000"/>
                </a:solidFill>
                <a:latin typeface="Canva Sans"/>
                <a:ea typeface="Canva Sans"/>
                <a:cs typeface="Canva Sans"/>
                <a:sym typeface="Canva Sans"/>
              </a:rPr>
              <a:t> is an open-source, automated tool to help improve the quality of web pages. It can be run on any web page, public or requiring authentication. It has audits for performance, accessibility, progressive web apps, SEO, and more.</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901798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5847044" y="9882374"/>
            <a:ext cx="3296956" cy="809253"/>
          </a:xfrm>
          <a:custGeom>
            <a:avLst/>
            <a:gdLst/>
            <a:ahLst/>
            <a:cxnLst/>
            <a:rect r="r" b="b" t="t" l="l"/>
            <a:pathLst>
              <a:path h="809253" w="3296956">
                <a:moveTo>
                  <a:pt x="0" y="0"/>
                </a:moveTo>
                <a:lnTo>
                  <a:pt x="3296956" y="0"/>
                </a:lnTo>
                <a:lnTo>
                  <a:pt x="3296956" y="809252"/>
                </a:lnTo>
                <a:lnTo>
                  <a:pt x="0" y="80925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7495522" y="-3297794"/>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4861154" y="-2102294"/>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2570549" y="949682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0">
            <a:off x="9415741" y="2165531"/>
            <a:ext cx="8872259" cy="6613786"/>
          </a:xfrm>
          <a:custGeom>
            <a:avLst/>
            <a:gdLst/>
            <a:ahLst/>
            <a:cxnLst/>
            <a:rect r="r" b="b" t="t" l="l"/>
            <a:pathLst>
              <a:path h="6613786" w="8872259">
                <a:moveTo>
                  <a:pt x="0" y="0"/>
                </a:moveTo>
                <a:lnTo>
                  <a:pt x="8872259" y="0"/>
                </a:lnTo>
                <a:lnTo>
                  <a:pt x="8872259" y="6613787"/>
                </a:lnTo>
                <a:lnTo>
                  <a:pt x="0" y="6613787"/>
                </a:lnTo>
                <a:lnTo>
                  <a:pt x="0" y="0"/>
                </a:lnTo>
                <a:close/>
              </a:path>
            </a:pathLst>
          </a:custGeom>
          <a:blipFill>
            <a:blip r:embed="rId25"/>
            <a:stretch>
              <a:fillRect l="-735" t="0" r="-735" b="0"/>
            </a:stretch>
          </a:blipFill>
        </p:spPr>
      </p:sp>
      <p:sp>
        <p:nvSpPr>
          <p:cNvPr name="TextBox 15" id="15"/>
          <p:cNvSpPr txBox="true"/>
          <p:nvPr/>
        </p:nvSpPr>
        <p:spPr>
          <a:xfrm rot="0">
            <a:off x="3550424" y="721756"/>
            <a:ext cx="10032147" cy="841349"/>
          </a:xfrm>
          <a:prstGeom prst="rect">
            <a:avLst/>
          </a:prstGeom>
        </p:spPr>
        <p:txBody>
          <a:bodyPr anchor="t" rtlCol="false" tIns="0" lIns="0" bIns="0" rIns="0">
            <a:spAutoFit/>
          </a:bodyPr>
          <a:lstStyle/>
          <a:p>
            <a:pPr algn="ctr">
              <a:lnSpc>
                <a:spcPts val="6960"/>
              </a:lnSpc>
              <a:spcBef>
                <a:spcPct val="0"/>
              </a:spcBef>
            </a:pPr>
            <a:r>
              <a:rPr lang="en-US" sz="4971">
                <a:solidFill>
                  <a:srgbClr val="000000"/>
                </a:solidFill>
                <a:latin typeface="Open Sans Extra Bold"/>
                <a:ea typeface="Open Sans Extra Bold"/>
                <a:cs typeface="Open Sans Extra Bold"/>
                <a:sym typeface="Open Sans Extra Bold"/>
              </a:rPr>
              <a:t>Detailed Solution and Features</a:t>
            </a:r>
          </a:p>
        </p:txBody>
      </p:sp>
      <p:sp>
        <p:nvSpPr>
          <p:cNvPr name="TextBox 16" id="16"/>
          <p:cNvSpPr txBox="true"/>
          <p:nvPr/>
        </p:nvSpPr>
        <p:spPr>
          <a:xfrm rot="0">
            <a:off x="1280812" y="2117906"/>
            <a:ext cx="5898852" cy="463833"/>
          </a:xfrm>
          <a:prstGeom prst="rect">
            <a:avLst/>
          </a:prstGeom>
        </p:spPr>
        <p:txBody>
          <a:bodyPr anchor="t" rtlCol="false" tIns="0" lIns="0" bIns="0" rIns="0">
            <a:spAutoFit/>
          </a:bodyPr>
          <a:lstStyle/>
          <a:p>
            <a:pPr algn="ctr">
              <a:lnSpc>
                <a:spcPts val="3834"/>
              </a:lnSpc>
              <a:spcBef>
                <a:spcPct val="0"/>
              </a:spcBef>
            </a:pPr>
            <a:r>
              <a:rPr lang="en-US" b="true" sz="2738">
                <a:solidFill>
                  <a:srgbClr val="000000"/>
                </a:solidFill>
                <a:latin typeface="Canva Sans Bold"/>
                <a:ea typeface="Canva Sans Bold"/>
                <a:cs typeface="Canva Sans Bold"/>
                <a:sym typeface="Canva Sans Bold"/>
              </a:rPr>
              <a:t>9.              Analytics dashboard       :</a:t>
            </a:r>
          </a:p>
        </p:txBody>
      </p:sp>
      <p:sp>
        <p:nvSpPr>
          <p:cNvPr name="TextBox 17" id="17"/>
          <p:cNvSpPr txBox="true"/>
          <p:nvPr/>
        </p:nvSpPr>
        <p:spPr>
          <a:xfrm rot="0">
            <a:off x="1686576" y="2712606"/>
            <a:ext cx="7729166" cy="2320557"/>
          </a:xfrm>
          <a:prstGeom prst="rect">
            <a:avLst/>
          </a:prstGeom>
        </p:spPr>
        <p:txBody>
          <a:bodyPr anchor="t" rtlCol="false" tIns="0" lIns="0" bIns="0" rIns="0">
            <a:spAutoFit/>
          </a:bodyPr>
          <a:lstStyle/>
          <a:p>
            <a:pPr algn="l">
              <a:lnSpc>
                <a:spcPts val="2625"/>
              </a:lnSpc>
            </a:pPr>
            <a:r>
              <a:rPr lang="en-US" sz="1875">
                <a:solidFill>
                  <a:srgbClr val="000000"/>
                </a:solidFill>
                <a:latin typeface="Canva Sans"/>
                <a:ea typeface="Canva Sans"/>
                <a:cs typeface="Canva Sans"/>
                <a:sym typeface="Canva Sans"/>
              </a:rPr>
              <a:t>We have components such as &lt;article&gt;, &lt;section&gt;, custom keywords etc. to improve visibility and also allow users to utilize Google Lighthouse to immediately analyze their site. </a:t>
            </a:r>
            <a:r>
              <a:rPr lang="en-US" sz="1875" u="sng">
                <a:solidFill>
                  <a:srgbClr val="000000"/>
                </a:solidFill>
                <a:latin typeface="Canva Sans"/>
                <a:ea typeface="Canva Sans"/>
                <a:cs typeface="Canva Sans"/>
                <a:sym typeface="Canva Sans"/>
                <a:hlinkClick r:id="rId26" tooltip="https://github.com/GoogleChrome/lighthouse"/>
              </a:rPr>
              <a:t>Lighthouse</a:t>
            </a:r>
            <a:r>
              <a:rPr lang="en-US" sz="1875">
                <a:solidFill>
                  <a:srgbClr val="000000"/>
                </a:solidFill>
                <a:latin typeface="Canva Sans"/>
                <a:ea typeface="Canva Sans"/>
                <a:cs typeface="Canva Sans"/>
                <a:sym typeface="Canva Sans"/>
              </a:rPr>
              <a:t> is an open-source, automated tool to help improve the quality of web pages. It can be run on any web page, public or requiring authentication. It has audits for performance, accessibility, progressive web apps, SEO, and more.</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901798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5847044" y="9882374"/>
            <a:ext cx="3296956" cy="809253"/>
          </a:xfrm>
          <a:custGeom>
            <a:avLst/>
            <a:gdLst/>
            <a:ahLst/>
            <a:cxnLst/>
            <a:rect r="r" b="b" t="t" l="l"/>
            <a:pathLst>
              <a:path h="809253" w="3296956">
                <a:moveTo>
                  <a:pt x="0" y="0"/>
                </a:moveTo>
                <a:lnTo>
                  <a:pt x="3296956" y="0"/>
                </a:lnTo>
                <a:lnTo>
                  <a:pt x="3296956" y="809252"/>
                </a:lnTo>
                <a:lnTo>
                  <a:pt x="0" y="80925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7495522" y="-3297794"/>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4861154" y="-2102294"/>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2570549" y="949682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0">
            <a:off x="11246663" y="1987653"/>
            <a:ext cx="7041337" cy="7977210"/>
          </a:xfrm>
          <a:custGeom>
            <a:avLst/>
            <a:gdLst/>
            <a:ahLst/>
            <a:cxnLst/>
            <a:rect r="r" b="b" t="t" l="l"/>
            <a:pathLst>
              <a:path h="7977210" w="7041337">
                <a:moveTo>
                  <a:pt x="0" y="0"/>
                </a:moveTo>
                <a:lnTo>
                  <a:pt x="7041337" y="0"/>
                </a:lnTo>
                <a:lnTo>
                  <a:pt x="7041337" y="7977210"/>
                </a:lnTo>
                <a:lnTo>
                  <a:pt x="0" y="7977210"/>
                </a:lnTo>
                <a:lnTo>
                  <a:pt x="0" y="0"/>
                </a:lnTo>
                <a:close/>
              </a:path>
            </a:pathLst>
          </a:custGeom>
          <a:blipFill>
            <a:blip r:embed="rId25"/>
            <a:stretch>
              <a:fillRect l="0" t="0" r="0" b="0"/>
            </a:stretch>
          </a:blipFill>
        </p:spPr>
      </p:sp>
      <p:sp>
        <p:nvSpPr>
          <p:cNvPr name="Freeform 15" id="15"/>
          <p:cNvSpPr/>
          <p:nvPr/>
        </p:nvSpPr>
        <p:spPr>
          <a:xfrm flipH="false" flipV="false" rot="0">
            <a:off x="814065" y="5246775"/>
            <a:ext cx="10432598" cy="4131189"/>
          </a:xfrm>
          <a:custGeom>
            <a:avLst/>
            <a:gdLst/>
            <a:ahLst/>
            <a:cxnLst/>
            <a:rect r="r" b="b" t="t" l="l"/>
            <a:pathLst>
              <a:path h="4131189" w="10432598">
                <a:moveTo>
                  <a:pt x="0" y="0"/>
                </a:moveTo>
                <a:lnTo>
                  <a:pt x="10432598" y="0"/>
                </a:lnTo>
                <a:lnTo>
                  <a:pt x="10432598" y="4131190"/>
                </a:lnTo>
                <a:lnTo>
                  <a:pt x="0" y="4131190"/>
                </a:lnTo>
                <a:lnTo>
                  <a:pt x="0" y="0"/>
                </a:lnTo>
                <a:close/>
              </a:path>
            </a:pathLst>
          </a:custGeom>
          <a:blipFill>
            <a:blip r:embed="rId26"/>
            <a:stretch>
              <a:fillRect l="0" t="0" r="-24808" b="0"/>
            </a:stretch>
          </a:blipFill>
        </p:spPr>
      </p:sp>
      <p:sp>
        <p:nvSpPr>
          <p:cNvPr name="TextBox 16" id="16"/>
          <p:cNvSpPr txBox="true"/>
          <p:nvPr/>
        </p:nvSpPr>
        <p:spPr>
          <a:xfrm rot="0">
            <a:off x="3550424" y="721756"/>
            <a:ext cx="10032147" cy="841349"/>
          </a:xfrm>
          <a:prstGeom prst="rect">
            <a:avLst/>
          </a:prstGeom>
        </p:spPr>
        <p:txBody>
          <a:bodyPr anchor="t" rtlCol="false" tIns="0" lIns="0" bIns="0" rIns="0">
            <a:spAutoFit/>
          </a:bodyPr>
          <a:lstStyle/>
          <a:p>
            <a:pPr algn="ctr">
              <a:lnSpc>
                <a:spcPts val="6960"/>
              </a:lnSpc>
              <a:spcBef>
                <a:spcPct val="0"/>
              </a:spcBef>
            </a:pPr>
            <a:r>
              <a:rPr lang="en-US" sz="4971">
                <a:solidFill>
                  <a:srgbClr val="000000"/>
                </a:solidFill>
                <a:latin typeface="Open Sans Extra Bold"/>
                <a:ea typeface="Open Sans Extra Bold"/>
                <a:cs typeface="Open Sans Extra Bold"/>
                <a:sym typeface="Open Sans Extra Bold"/>
              </a:rPr>
              <a:t>Detailed Solution and Features</a:t>
            </a:r>
          </a:p>
        </p:txBody>
      </p:sp>
      <p:sp>
        <p:nvSpPr>
          <p:cNvPr name="TextBox 17" id="17"/>
          <p:cNvSpPr txBox="true"/>
          <p:nvPr/>
        </p:nvSpPr>
        <p:spPr>
          <a:xfrm rot="0">
            <a:off x="1280812" y="2117906"/>
            <a:ext cx="6819889" cy="463833"/>
          </a:xfrm>
          <a:prstGeom prst="rect">
            <a:avLst/>
          </a:prstGeom>
        </p:spPr>
        <p:txBody>
          <a:bodyPr anchor="t" rtlCol="false" tIns="0" lIns="0" bIns="0" rIns="0">
            <a:spAutoFit/>
          </a:bodyPr>
          <a:lstStyle/>
          <a:p>
            <a:pPr algn="ctr">
              <a:lnSpc>
                <a:spcPts val="3834"/>
              </a:lnSpc>
              <a:spcBef>
                <a:spcPct val="0"/>
              </a:spcBef>
            </a:pPr>
            <a:r>
              <a:rPr lang="en-US" b="true" sz="2738">
                <a:solidFill>
                  <a:srgbClr val="000000"/>
                </a:solidFill>
                <a:latin typeface="Canva Sans Bold"/>
                <a:ea typeface="Canva Sans Bold"/>
                <a:cs typeface="Canva Sans Bold"/>
                <a:sym typeface="Canva Sans Bold"/>
              </a:rPr>
              <a:t>10.              Code Editor / Code export   :</a:t>
            </a:r>
          </a:p>
        </p:txBody>
      </p:sp>
      <p:sp>
        <p:nvSpPr>
          <p:cNvPr name="TextBox 18" id="18"/>
          <p:cNvSpPr txBox="true"/>
          <p:nvPr/>
        </p:nvSpPr>
        <p:spPr>
          <a:xfrm rot="0">
            <a:off x="1519774" y="2712606"/>
            <a:ext cx="7895967" cy="2029760"/>
          </a:xfrm>
          <a:prstGeom prst="rect">
            <a:avLst/>
          </a:prstGeom>
        </p:spPr>
        <p:txBody>
          <a:bodyPr anchor="t" rtlCol="false" tIns="0" lIns="0" bIns="0" rIns="0">
            <a:spAutoFit/>
          </a:bodyPr>
          <a:lstStyle/>
          <a:p>
            <a:pPr algn="l">
              <a:lnSpc>
                <a:spcPts val="2682"/>
              </a:lnSpc>
            </a:pPr>
            <a:r>
              <a:rPr lang="en-US" sz="1915">
                <a:solidFill>
                  <a:srgbClr val="000000"/>
                </a:solidFill>
                <a:latin typeface="Canva Sans"/>
                <a:ea typeface="Canva Sans"/>
                <a:cs typeface="Canva Sans"/>
                <a:sym typeface="Canva Sans"/>
              </a:rPr>
              <a:t>provide Facility to the user to add custorm css and javascript code </a:t>
            </a:r>
          </a:p>
          <a:p>
            <a:pPr algn="l">
              <a:lnSpc>
                <a:spcPts val="2682"/>
              </a:lnSpc>
            </a:pPr>
            <a:r>
              <a:rPr lang="en-US" sz="1915">
                <a:solidFill>
                  <a:srgbClr val="000000"/>
                </a:solidFill>
                <a:latin typeface="Canva Sans"/>
                <a:ea typeface="Canva Sans"/>
                <a:cs typeface="Canva Sans"/>
                <a:sym typeface="Canva Sans"/>
              </a:rPr>
              <a:t>which would be directly linked to the users project. it uses codemirror for code editor format for providing custom colour to the text for the better expereince which can be run by the user remortly as user is not provided with the authorization management.</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901798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5847044" y="9882374"/>
            <a:ext cx="3296956" cy="809253"/>
          </a:xfrm>
          <a:custGeom>
            <a:avLst/>
            <a:gdLst/>
            <a:ahLst/>
            <a:cxnLst/>
            <a:rect r="r" b="b" t="t" l="l"/>
            <a:pathLst>
              <a:path h="809253" w="3296956">
                <a:moveTo>
                  <a:pt x="0" y="0"/>
                </a:moveTo>
                <a:lnTo>
                  <a:pt x="3296956" y="0"/>
                </a:lnTo>
                <a:lnTo>
                  <a:pt x="3296956" y="809252"/>
                </a:lnTo>
                <a:lnTo>
                  <a:pt x="0" y="80925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7495522" y="-3297794"/>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4861154" y="-2102294"/>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2570549" y="949682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0">
            <a:off x="9144000" y="6632325"/>
            <a:ext cx="8310363" cy="3454870"/>
          </a:xfrm>
          <a:custGeom>
            <a:avLst/>
            <a:gdLst/>
            <a:ahLst/>
            <a:cxnLst/>
            <a:rect r="r" b="b" t="t" l="l"/>
            <a:pathLst>
              <a:path h="3454870" w="8310363">
                <a:moveTo>
                  <a:pt x="0" y="0"/>
                </a:moveTo>
                <a:lnTo>
                  <a:pt x="8310363" y="0"/>
                </a:lnTo>
                <a:lnTo>
                  <a:pt x="8310363" y="3454870"/>
                </a:lnTo>
                <a:lnTo>
                  <a:pt x="0" y="3454870"/>
                </a:lnTo>
                <a:lnTo>
                  <a:pt x="0" y="0"/>
                </a:lnTo>
                <a:close/>
              </a:path>
            </a:pathLst>
          </a:custGeom>
          <a:blipFill>
            <a:blip r:embed="rId25"/>
            <a:stretch>
              <a:fillRect l="0" t="0" r="0" b="0"/>
            </a:stretch>
          </a:blipFill>
        </p:spPr>
      </p:sp>
      <p:sp>
        <p:nvSpPr>
          <p:cNvPr name="Freeform 15" id="15"/>
          <p:cNvSpPr/>
          <p:nvPr/>
        </p:nvSpPr>
        <p:spPr>
          <a:xfrm flipH="false" flipV="false" rot="0">
            <a:off x="8282966" y="1879428"/>
            <a:ext cx="9370419" cy="4436575"/>
          </a:xfrm>
          <a:custGeom>
            <a:avLst/>
            <a:gdLst/>
            <a:ahLst/>
            <a:cxnLst/>
            <a:rect r="r" b="b" t="t" l="l"/>
            <a:pathLst>
              <a:path h="4436575" w="9370419">
                <a:moveTo>
                  <a:pt x="0" y="0"/>
                </a:moveTo>
                <a:lnTo>
                  <a:pt x="9370419" y="0"/>
                </a:lnTo>
                <a:lnTo>
                  <a:pt x="9370419" y="4436575"/>
                </a:lnTo>
                <a:lnTo>
                  <a:pt x="0" y="4436575"/>
                </a:lnTo>
                <a:lnTo>
                  <a:pt x="0" y="0"/>
                </a:lnTo>
                <a:close/>
              </a:path>
            </a:pathLst>
          </a:custGeom>
          <a:blipFill>
            <a:blip r:embed="rId26"/>
            <a:stretch>
              <a:fillRect l="0" t="0" r="0" b="0"/>
            </a:stretch>
          </a:blipFill>
        </p:spPr>
      </p:sp>
      <p:sp>
        <p:nvSpPr>
          <p:cNvPr name="TextBox 16" id="16"/>
          <p:cNvSpPr txBox="true"/>
          <p:nvPr/>
        </p:nvSpPr>
        <p:spPr>
          <a:xfrm rot="0">
            <a:off x="3550424" y="721756"/>
            <a:ext cx="10032147" cy="841349"/>
          </a:xfrm>
          <a:prstGeom prst="rect">
            <a:avLst/>
          </a:prstGeom>
        </p:spPr>
        <p:txBody>
          <a:bodyPr anchor="t" rtlCol="false" tIns="0" lIns="0" bIns="0" rIns="0">
            <a:spAutoFit/>
          </a:bodyPr>
          <a:lstStyle/>
          <a:p>
            <a:pPr algn="ctr">
              <a:lnSpc>
                <a:spcPts val="6960"/>
              </a:lnSpc>
              <a:spcBef>
                <a:spcPct val="0"/>
              </a:spcBef>
            </a:pPr>
            <a:r>
              <a:rPr lang="en-US" sz="4971">
                <a:solidFill>
                  <a:srgbClr val="000000"/>
                </a:solidFill>
                <a:latin typeface="Open Sans Extra Bold"/>
                <a:ea typeface="Open Sans Extra Bold"/>
                <a:cs typeface="Open Sans Extra Bold"/>
                <a:sym typeface="Open Sans Extra Bold"/>
              </a:rPr>
              <a:t>Detailed Solution and Features</a:t>
            </a:r>
          </a:p>
        </p:txBody>
      </p:sp>
      <p:sp>
        <p:nvSpPr>
          <p:cNvPr name="TextBox 17" id="17"/>
          <p:cNvSpPr txBox="true"/>
          <p:nvPr/>
        </p:nvSpPr>
        <p:spPr>
          <a:xfrm rot="0">
            <a:off x="1280812" y="2117906"/>
            <a:ext cx="6819889" cy="463833"/>
          </a:xfrm>
          <a:prstGeom prst="rect">
            <a:avLst/>
          </a:prstGeom>
        </p:spPr>
        <p:txBody>
          <a:bodyPr anchor="t" rtlCol="false" tIns="0" lIns="0" bIns="0" rIns="0">
            <a:spAutoFit/>
          </a:bodyPr>
          <a:lstStyle/>
          <a:p>
            <a:pPr algn="ctr">
              <a:lnSpc>
                <a:spcPts val="3834"/>
              </a:lnSpc>
              <a:spcBef>
                <a:spcPct val="0"/>
              </a:spcBef>
            </a:pPr>
            <a:r>
              <a:rPr lang="en-US" b="true" sz="2738">
                <a:solidFill>
                  <a:srgbClr val="000000"/>
                </a:solidFill>
                <a:latin typeface="Canva Sans Bold"/>
                <a:ea typeface="Canva Sans Bold"/>
                <a:cs typeface="Canva Sans Bold"/>
                <a:sym typeface="Canva Sans Bold"/>
              </a:rPr>
              <a:t>11.              Collaboration   :</a:t>
            </a:r>
          </a:p>
        </p:txBody>
      </p:sp>
      <p:sp>
        <p:nvSpPr>
          <p:cNvPr name="TextBox 18" id="18"/>
          <p:cNvSpPr txBox="true"/>
          <p:nvPr/>
        </p:nvSpPr>
        <p:spPr>
          <a:xfrm rot="0">
            <a:off x="1046264" y="3115538"/>
            <a:ext cx="7288985" cy="4771706"/>
          </a:xfrm>
          <a:prstGeom prst="rect">
            <a:avLst/>
          </a:prstGeom>
        </p:spPr>
        <p:txBody>
          <a:bodyPr anchor="t" rtlCol="false" tIns="0" lIns="0" bIns="0" rIns="0">
            <a:spAutoFit/>
          </a:bodyPr>
          <a:lstStyle/>
          <a:p>
            <a:pPr algn="ctr">
              <a:lnSpc>
                <a:spcPts val="3794"/>
              </a:lnSpc>
            </a:pPr>
            <a:r>
              <a:rPr lang="en-US" sz="2710">
                <a:solidFill>
                  <a:srgbClr val="000000"/>
                </a:solidFill>
                <a:latin typeface="Canva Sans"/>
                <a:ea typeface="Canva Sans"/>
                <a:cs typeface="Canva Sans"/>
                <a:sym typeface="Canva Sans"/>
              </a:rPr>
              <a:t>Evolution allows users to invite team members with roles like Viewer, Editor, and Admin, each with preset permissions for viewing, editing, deleting, managing members, or settings. Project owners can also customize these permissions. All changes are saved as commits, logging who made each update for streamlined version control and accountability, while allowing rollback. </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901798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5847044" y="9882374"/>
            <a:ext cx="3296956" cy="809253"/>
          </a:xfrm>
          <a:custGeom>
            <a:avLst/>
            <a:gdLst/>
            <a:ahLst/>
            <a:cxnLst/>
            <a:rect r="r" b="b" t="t" l="l"/>
            <a:pathLst>
              <a:path h="809253" w="3296956">
                <a:moveTo>
                  <a:pt x="0" y="0"/>
                </a:moveTo>
                <a:lnTo>
                  <a:pt x="3296956" y="0"/>
                </a:lnTo>
                <a:lnTo>
                  <a:pt x="3296956" y="809252"/>
                </a:lnTo>
                <a:lnTo>
                  <a:pt x="0" y="80925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7495522" y="-3297794"/>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4861154" y="-2102294"/>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2570549" y="949682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TextBox 14" id="14"/>
          <p:cNvSpPr txBox="true"/>
          <p:nvPr/>
        </p:nvSpPr>
        <p:spPr>
          <a:xfrm rot="0">
            <a:off x="365539" y="2718797"/>
            <a:ext cx="11160933" cy="6778030"/>
          </a:xfrm>
          <a:prstGeom prst="rect">
            <a:avLst/>
          </a:prstGeom>
        </p:spPr>
        <p:txBody>
          <a:bodyPr anchor="t" rtlCol="false" tIns="0" lIns="0" bIns="0" rIns="0">
            <a:spAutoFit/>
          </a:bodyPr>
          <a:lstStyle/>
          <a:p>
            <a:pPr algn="l">
              <a:lnSpc>
                <a:spcPts val="3882"/>
              </a:lnSpc>
            </a:pPr>
            <a:r>
              <a:rPr lang="en-US" sz="2773">
                <a:solidFill>
                  <a:srgbClr val="000000"/>
                </a:solidFill>
                <a:latin typeface="Canva Sans"/>
                <a:ea typeface="Canva Sans"/>
                <a:cs typeface="Canva Sans"/>
                <a:sym typeface="Canva Sans"/>
              </a:rPr>
              <a:t>Authentication are implemented as of 3 types:</a:t>
            </a:r>
          </a:p>
          <a:p>
            <a:pPr algn="l" marL="598784" indent="-299392" lvl="1">
              <a:lnSpc>
                <a:spcPts val="3882"/>
              </a:lnSpc>
              <a:buAutoNum type="arabicPeriod" startAt="1"/>
            </a:pPr>
            <a:r>
              <a:rPr lang="en-US" sz="2773">
                <a:solidFill>
                  <a:srgbClr val="000000"/>
                </a:solidFill>
                <a:latin typeface="Canva Sans"/>
                <a:ea typeface="Canva Sans"/>
                <a:cs typeface="Canva Sans"/>
                <a:sym typeface="Canva Sans"/>
              </a:rPr>
              <a:t>Login/signup thorough email  it is implemented through the following ways first user registers through email and password then a token is created with expiry of 5min and an html page is send to the user on its email using nodemailer and in the frontend a token is given to the user and now by verifying the token and and otp user gets loged in</a:t>
            </a:r>
          </a:p>
          <a:p>
            <a:pPr algn="l" marL="598784" indent="-299392" lvl="1">
              <a:lnSpc>
                <a:spcPts val="3882"/>
              </a:lnSpc>
              <a:buAutoNum type="arabicPeriod" startAt="1"/>
            </a:pPr>
            <a:r>
              <a:rPr lang="en-US" sz="2773">
                <a:solidFill>
                  <a:srgbClr val="000000"/>
                </a:solidFill>
                <a:latin typeface="Canva Sans"/>
                <a:ea typeface="Canva Sans"/>
                <a:cs typeface="Canva Sans"/>
                <a:sym typeface="Canva Sans"/>
              </a:rPr>
              <a:t>Login through google it is implimented through google oauth 2.o here user is redirected to the googles web page with a client id and after accepting the registration in the session an callback is send to the frontend and if user exist it is verified and along with session an jwt token is also created.</a:t>
            </a:r>
          </a:p>
          <a:p>
            <a:pPr algn="l" marL="598784" indent="-299392" lvl="1">
              <a:lnSpc>
                <a:spcPts val="3882"/>
              </a:lnSpc>
              <a:buAutoNum type="arabicPeriod" startAt="1"/>
            </a:pPr>
            <a:r>
              <a:rPr lang="en-US" sz="2773">
                <a:solidFill>
                  <a:srgbClr val="000000"/>
                </a:solidFill>
                <a:latin typeface="Canva Sans"/>
                <a:ea typeface="Canva Sans"/>
                <a:cs typeface="Canva Sans"/>
                <a:sym typeface="Canva Sans"/>
              </a:rPr>
              <a:t>GitHub login it works similar to transaction verification where authenticated user is veriefied using token and client secreat.</a:t>
            </a:r>
          </a:p>
        </p:txBody>
      </p:sp>
      <p:sp>
        <p:nvSpPr>
          <p:cNvPr name="Freeform 15" id="15"/>
          <p:cNvSpPr/>
          <p:nvPr/>
        </p:nvSpPr>
        <p:spPr>
          <a:xfrm flipH="false" flipV="false" rot="0">
            <a:off x="11688397" y="1563105"/>
            <a:ext cx="5806413" cy="8363750"/>
          </a:xfrm>
          <a:custGeom>
            <a:avLst/>
            <a:gdLst/>
            <a:ahLst/>
            <a:cxnLst/>
            <a:rect r="r" b="b" t="t" l="l"/>
            <a:pathLst>
              <a:path h="8363750" w="5806413">
                <a:moveTo>
                  <a:pt x="0" y="0"/>
                </a:moveTo>
                <a:lnTo>
                  <a:pt x="5806413" y="0"/>
                </a:lnTo>
                <a:lnTo>
                  <a:pt x="5806413" y="8363750"/>
                </a:lnTo>
                <a:lnTo>
                  <a:pt x="0" y="8363750"/>
                </a:lnTo>
                <a:lnTo>
                  <a:pt x="0" y="0"/>
                </a:lnTo>
                <a:close/>
              </a:path>
            </a:pathLst>
          </a:custGeom>
          <a:blipFill>
            <a:blip r:embed="rId25"/>
            <a:stretch>
              <a:fillRect l="0" t="0" r="0" b="0"/>
            </a:stretch>
          </a:blipFill>
        </p:spPr>
      </p:sp>
      <p:sp>
        <p:nvSpPr>
          <p:cNvPr name="TextBox 16" id="16"/>
          <p:cNvSpPr txBox="true"/>
          <p:nvPr/>
        </p:nvSpPr>
        <p:spPr>
          <a:xfrm rot="0">
            <a:off x="3550424" y="721756"/>
            <a:ext cx="10032147" cy="841349"/>
          </a:xfrm>
          <a:prstGeom prst="rect">
            <a:avLst/>
          </a:prstGeom>
        </p:spPr>
        <p:txBody>
          <a:bodyPr anchor="t" rtlCol="false" tIns="0" lIns="0" bIns="0" rIns="0">
            <a:spAutoFit/>
          </a:bodyPr>
          <a:lstStyle/>
          <a:p>
            <a:pPr algn="ctr">
              <a:lnSpc>
                <a:spcPts val="6960"/>
              </a:lnSpc>
              <a:spcBef>
                <a:spcPct val="0"/>
              </a:spcBef>
            </a:pPr>
            <a:r>
              <a:rPr lang="en-US" sz="4971">
                <a:solidFill>
                  <a:srgbClr val="000000"/>
                </a:solidFill>
                <a:latin typeface="Open Sans Extra Bold"/>
                <a:ea typeface="Open Sans Extra Bold"/>
                <a:cs typeface="Open Sans Extra Bold"/>
                <a:sym typeface="Open Sans Extra Bold"/>
              </a:rPr>
              <a:t>Detailed Solution and Features</a:t>
            </a:r>
          </a:p>
        </p:txBody>
      </p:sp>
      <p:sp>
        <p:nvSpPr>
          <p:cNvPr name="TextBox 17" id="17"/>
          <p:cNvSpPr txBox="true"/>
          <p:nvPr/>
        </p:nvSpPr>
        <p:spPr>
          <a:xfrm rot="0">
            <a:off x="1280812" y="2117906"/>
            <a:ext cx="6819889" cy="463833"/>
          </a:xfrm>
          <a:prstGeom prst="rect">
            <a:avLst/>
          </a:prstGeom>
        </p:spPr>
        <p:txBody>
          <a:bodyPr anchor="t" rtlCol="false" tIns="0" lIns="0" bIns="0" rIns="0">
            <a:spAutoFit/>
          </a:bodyPr>
          <a:lstStyle/>
          <a:p>
            <a:pPr algn="ctr">
              <a:lnSpc>
                <a:spcPts val="3834"/>
              </a:lnSpc>
              <a:spcBef>
                <a:spcPct val="0"/>
              </a:spcBef>
            </a:pPr>
            <a:r>
              <a:rPr lang="en-US" b="true" sz="2738">
                <a:solidFill>
                  <a:srgbClr val="000000"/>
                </a:solidFill>
                <a:latin typeface="Canva Sans Bold"/>
                <a:ea typeface="Canva Sans Bold"/>
                <a:cs typeface="Canva Sans Bold"/>
                <a:sym typeface="Canva Sans Bold"/>
              </a:rPr>
              <a:t>12.              Authentication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7222006" y="1209675"/>
            <a:ext cx="10014901" cy="1080637"/>
          </a:xfrm>
          <a:prstGeom prst="rect">
            <a:avLst/>
          </a:prstGeom>
        </p:spPr>
        <p:txBody>
          <a:bodyPr anchor="t" rtlCol="false" tIns="0" lIns="0" bIns="0" rIns="0">
            <a:spAutoFit/>
          </a:bodyPr>
          <a:lstStyle/>
          <a:p>
            <a:pPr algn="ctr">
              <a:lnSpc>
                <a:spcPts val="8050"/>
              </a:lnSpc>
            </a:pPr>
            <a:r>
              <a:rPr lang="en-US" b="true" sz="8299">
                <a:solidFill>
                  <a:srgbClr val="000000"/>
                </a:solidFill>
                <a:latin typeface="DM Sans Bold"/>
                <a:ea typeface="DM Sans Bold"/>
                <a:cs typeface="DM Sans Bold"/>
                <a:sym typeface="DM Sans Bold"/>
              </a:rPr>
              <a:t>Evolution</a:t>
            </a:r>
          </a:p>
        </p:txBody>
      </p:sp>
      <p:sp>
        <p:nvSpPr>
          <p:cNvPr name="Freeform 4" id="4"/>
          <p:cNvSpPr/>
          <p:nvPr/>
        </p:nvSpPr>
        <p:spPr>
          <a:xfrm flipH="false" flipV="false" rot="0">
            <a:off x="-2329398" y="901798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5847044" y="9882374"/>
            <a:ext cx="3296956" cy="809253"/>
          </a:xfrm>
          <a:custGeom>
            <a:avLst/>
            <a:gdLst/>
            <a:ahLst/>
            <a:cxnLst/>
            <a:rect r="r" b="b" t="t" l="l"/>
            <a:pathLst>
              <a:path h="809253" w="3296956">
                <a:moveTo>
                  <a:pt x="0" y="0"/>
                </a:moveTo>
                <a:lnTo>
                  <a:pt x="3296956" y="0"/>
                </a:lnTo>
                <a:lnTo>
                  <a:pt x="3296956" y="809252"/>
                </a:lnTo>
                <a:lnTo>
                  <a:pt x="0" y="80925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14494772" y="9017983"/>
            <a:ext cx="4427843" cy="3481392"/>
          </a:xfrm>
          <a:custGeom>
            <a:avLst/>
            <a:gdLst/>
            <a:ahLst/>
            <a:cxnLst/>
            <a:rect r="r" b="b" t="t" l="l"/>
            <a:pathLst>
              <a:path h="3481392" w="4427843">
                <a:moveTo>
                  <a:pt x="0" y="0"/>
                </a:moveTo>
                <a:lnTo>
                  <a:pt x="4427843" y="0"/>
                </a:lnTo>
                <a:lnTo>
                  <a:pt x="4427843" y="3481391"/>
                </a:lnTo>
                <a:lnTo>
                  <a:pt x="0" y="348139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7" id="7"/>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8" id="8"/>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9" id="9"/>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10" id="10"/>
          <p:cNvSpPr/>
          <p:nvPr/>
        </p:nvSpPr>
        <p:spPr>
          <a:xfrm flipH="false" flipV="false" rot="0">
            <a:off x="7495522" y="-3297794"/>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1" id="11"/>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2" id="12"/>
          <p:cNvSpPr/>
          <p:nvPr/>
        </p:nvSpPr>
        <p:spPr>
          <a:xfrm flipH="false" flipV="false" rot="0">
            <a:off x="4861154" y="-2102294"/>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3" id="13"/>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4" id="14"/>
          <p:cNvSpPr/>
          <p:nvPr/>
        </p:nvSpPr>
        <p:spPr>
          <a:xfrm flipH="false" flipV="false" rot="0">
            <a:off x="2570549" y="949682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5" id="15"/>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6" id="16"/>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TextBox 17" id="17"/>
          <p:cNvSpPr txBox="true"/>
          <p:nvPr/>
        </p:nvSpPr>
        <p:spPr>
          <a:xfrm rot="0">
            <a:off x="8240260" y="2456755"/>
            <a:ext cx="7277889" cy="917716"/>
          </a:xfrm>
          <a:prstGeom prst="rect">
            <a:avLst/>
          </a:prstGeom>
        </p:spPr>
        <p:txBody>
          <a:bodyPr anchor="t" rtlCol="false" tIns="0" lIns="0" bIns="0" rIns="0">
            <a:spAutoFit/>
          </a:bodyPr>
          <a:lstStyle/>
          <a:p>
            <a:pPr algn="ctr">
              <a:lnSpc>
                <a:spcPts val="3589"/>
              </a:lnSpc>
            </a:pPr>
            <a:r>
              <a:rPr lang="en-US" b="true" sz="3700">
                <a:solidFill>
                  <a:srgbClr val="000000"/>
                </a:solidFill>
                <a:latin typeface="DM Sans Bold"/>
                <a:ea typeface="DM Sans Bold"/>
                <a:cs typeface="DM Sans Bold"/>
                <a:sym typeface="DM Sans Bold"/>
              </a:rPr>
              <a:t> Custom No-Code Website Builder for Creative Expression</a:t>
            </a:r>
          </a:p>
        </p:txBody>
      </p:sp>
      <p:sp>
        <p:nvSpPr>
          <p:cNvPr name="TextBox 18" id="18"/>
          <p:cNvSpPr txBox="true"/>
          <p:nvPr/>
        </p:nvSpPr>
        <p:spPr>
          <a:xfrm rot="0">
            <a:off x="8397627" y="3787662"/>
            <a:ext cx="7899169" cy="5461460"/>
          </a:xfrm>
          <a:prstGeom prst="rect">
            <a:avLst/>
          </a:prstGeom>
        </p:spPr>
        <p:txBody>
          <a:bodyPr anchor="t" rtlCol="false" tIns="0" lIns="0" bIns="0" rIns="0">
            <a:spAutoFit/>
          </a:bodyPr>
          <a:lstStyle/>
          <a:p>
            <a:pPr algn="l">
              <a:lnSpc>
                <a:spcPts val="3117"/>
              </a:lnSpc>
            </a:pPr>
            <a:r>
              <a:rPr lang="en-US" sz="2309" spc="138">
                <a:solidFill>
                  <a:srgbClr val="000000"/>
                </a:solidFill>
                <a:latin typeface="DM Sans"/>
                <a:ea typeface="DM Sans"/>
                <a:cs typeface="DM Sans"/>
                <a:sym typeface="DM Sans"/>
              </a:rPr>
              <a:t>Evolution is a no-code website builder designed to empower creative individuals to bring their unique visions to life without coding. With an intuitive drag-and-drop interface, rich customization options, and seamless multimedia integration.</a:t>
            </a:r>
          </a:p>
          <a:p>
            <a:pPr algn="l">
              <a:lnSpc>
                <a:spcPts val="3117"/>
              </a:lnSpc>
            </a:pPr>
          </a:p>
          <a:p>
            <a:pPr algn="l" marL="0" indent="0" lvl="0">
              <a:lnSpc>
                <a:spcPts val="3117"/>
              </a:lnSpc>
              <a:spcBef>
                <a:spcPct val="0"/>
              </a:spcBef>
            </a:pPr>
            <a:r>
              <a:rPr lang="en-US" sz="2309" spc="138">
                <a:solidFill>
                  <a:srgbClr val="000000"/>
                </a:solidFill>
                <a:latin typeface="DM Sans"/>
                <a:ea typeface="DM Sans"/>
                <a:cs typeface="DM Sans"/>
                <a:sym typeface="DM Sans"/>
              </a:rPr>
              <a:t>Evolution allows users like Kanye to easily design, personalize, and launch professional websites that reflect their personal brand. The platform also offers live preview and collaboration features, making it easy to create visually striking, fully functional websites tailored for personal branding, product promotions, album releases, and more—without any technical limitations.</a:t>
            </a:r>
          </a:p>
        </p:txBody>
      </p:sp>
      <p:sp>
        <p:nvSpPr>
          <p:cNvPr name="Freeform 19" id="19"/>
          <p:cNvSpPr/>
          <p:nvPr/>
        </p:nvSpPr>
        <p:spPr>
          <a:xfrm flipH="false" flipV="false" rot="-5282649">
            <a:off x="659522" y="3742020"/>
            <a:ext cx="7567145" cy="2582288"/>
          </a:xfrm>
          <a:custGeom>
            <a:avLst/>
            <a:gdLst/>
            <a:ahLst/>
            <a:cxnLst/>
            <a:rect r="r" b="b" t="t" l="l"/>
            <a:pathLst>
              <a:path h="2582288" w="7567145">
                <a:moveTo>
                  <a:pt x="0" y="0"/>
                </a:moveTo>
                <a:lnTo>
                  <a:pt x="7567144" y="0"/>
                </a:lnTo>
                <a:lnTo>
                  <a:pt x="7567144" y="2582288"/>
                </a:lnTo>
                <a:lnTo>
                  <a:pt x="0" y="2582288"/>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20" id="20"/>
          <p:cNvSpPr/>
          <p:nvPr/>
        </p:nvSpPr>
        <p:spPr>
          <a:xfrm flipH="false" flipV="false" rot="0">
            <a:off x="1686576" y="2170203"/>
            <a:ext cx="5513037" cy="6211873"/>
          </a:xfrm>
          <a:custGeom>
            <a:avLst/>
            <a:gdLst/>
            <a:ahLst/>
            <a:cxnLst/>
            <a:rect r="r" b="b" t="t" l="l"/>
            <a:pathLst>
              <a:path h="6211873" w="5513037">
                <a:moveTo>
                  <a:pt x="0" y="0"/>
                </a:moveTo>
                <a:lnTo>
                  <a:pt x="5513037" y="0"/>
                </a:lnTo>
                <a:lnTo>
                  <a:pt x="5513037" y="6211873"/>
                </a:lnTo>
                <a:lnTo>
                  <a:pt x="0" y="6211873"/>
                </a:lnTo>
                <a:lnTo>
                  <a:pt x="0" y="0"/>
                </a:lnTo>
                <a:close/>
              </a:path>
            </a:pathLst>
          </a:custGeom>
          <a:blipFill>
            <a:blip r:embed="rId29">
              <a:extLst>
                <a:ext uri="{96DAC541-7B7A-43D3-8B79-37D633B846F1}">
                  <asvg:svgBlip xmlns:asvg="http://schemas.microsoft.com/office/drawing/2016/SVG/main" r:embed="rId30"/>
                </a:ext>
              </a:extLst>
            </a:blip>
            <a:stretch>
              <a:fillRect l="0" t="0" r="0" b="0"/>
            </a:stretch>
          </a:blipFill>
        </p:spPr>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901798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5847044" y="9882374"/>
            <a:ext cx="3296956" cy="809253"/>
          </a:xfrm>
          <a:custGeom>
            <a:avLst/>
            <a:gdLst/>
            <a:ahLst/>
            <a:cxnLst/>
            <a:rect r="r" b="b" t="t" l="l"/>
            <a:pathLst>
              <a:path h="809253" w="3296956">
                <a:moveTo>
                  <a:pt x="0" y="0"/>
                </a:moveTo>
                <a:lnTo>
                  <a:pt x="3296956" y="0"/>
                </a:lnTo>
                <a:lnTo>
                  <a:pt x="3296956" y="809252"/>
                </a:lnTo>
                <a:lnTo>
                  <a:pt x="0" y="80925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7495522" y="-3297794"/>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4861154" y="-2102294"/>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2570549" y="949682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0">
            <a:off x="2125073" y="2450436"/>
            <a:ext cx="4430952" cy="6292281"/>
          </a:xfrm>
          <a:custGeom>
            <a:avLst/>
            <a:gdLst/>
            <a:ahLst/>
            <a:cxnLst/>
            <a:rect r="r" b="b" t="t" l="l"/>
            <a:pathLst>
              <a:path h="6292281" w="4430952">
                <a:moveTo>
                  <a:pt x="0" y="0"/>
                </a:moveTo>
                <a:lnTo>
                  <a:pt x="4430952" y="0"/>
                </a:lnTo>
                <a:lnTo>
                  <a:pt x="4430952" y="6292282"/>
                </a:lnTo>
                <a:lnTo>
                  <a:pt x="0" y="6292282"/>
                </a:lnTo>
                <a:lnTo>
                  <a:pt x="0" y="0"/>
                </a:lnTo>
                <a:close/>
              </a:path>
            </a:pathLst>
          </a:custGeom>
          <a:blipFill>
            <a:blip r:embed="rId25"/>
            <a:stretch>
              <a:fillRect l="0" t="0" r="0" b="0"/>
            </a:stretch>
          </a:blipFill>
        </p:spPr>
      </p:sp>
      <p:sp>
        <p:nvSpPr>
          <p:cNvPr name="Freeform 15" id="15"/>
          <p:cNvSpPr/>
          <p:nvPr/>
        </p:nvSpPr>
        <p:spPr>
          <a:xfrm flipH="false" flipV="false" rot="0">
            <a:off x="7082152" y="2371030"/>
            <a:ext cx="10011805" cy="6333835"/>
          </a:xfrm>
          <a:custGeom>
            <a:avLst/>
            <a:gdLst/>
            <a:ahLst/>
            <a:cxnLst/>
            <a:rect r="r" b="b" t="t" l="l"/>
            <a:pathLst>
              <a:path h="6333835" w="10011805">
                <a:moveTo>
                  <a:pt x="0" y="0"/>
                </a:moveTo>
                <a:lnTo>
                  <a:pt x="10011805" y="0"/>
                </a:lnTo>
                <a:lnTo>
                  <a:pt x="10011805" y="6333834"/>
                </a:lnTo>
                <a:lnTo>
                  <a:pt x="0" y="6333834"/>
                </a:lnTo>
                <a:lnTo>
                  <a:pt x="0" y="0"/>
                </a:lnTo>
                <a:close/>
              </a:path>
            </a:pathLst>
          </a:custGeom>
          <a:blipFill>
            <a:blip r:embed="rId26"/>
            <a:stretch>
              <a:fillRect l="0" t="0" r="0" b="0"/>
            </a:stretch>
          </a:blipFill>
        </p:spPr>
      </p:sp>
      <p:sp>
        <p:nvSpPr>
          <p:cNvPr name="TextBox 16" id="16"/>
          <p:cNvSpPr txBox="true"/>
          <p:nvPr/>
        </p:nvSpPr>
        <p:spPr>
          <a:xfrm rot="0">
            <a:off x="3550424" y="721756"/>
            <a:ext cx="10032147" cy="841349"/>
          </a:xfrm>
          <a:prstGeom prst="rect">
            <a:avLst/>
          </a:prstGeom>
        </p:spPr>
        <p:txBody>
          <a:bodyPr anchor="t" rtlCol="false" tIns="0" lIns="0" bIns="0" rIns="0">
            <a:spAutoFit/>
          </a:bodyPr>
          <a:lstStyle/>
          <a:p>
            <a:pPr algn="ctr">
              <a:lnSpc>
                <a:spcPts val="6960"/>
              </a:lnSpc>
              <a:spcBef>
                <a:spcPct val="0"/>
              </a:spcBef>
            </a:pPr>
            <a:r>
              <a:rPr lang="en-US" sz="4971">
                <a:solidFill>
                  <a:srgbClr val="000000"/>
                </a:solidFill>
                <a:latin typeface="Open Sans Extra Bold"/>
                <a:ea typeface="Open Sans Extra Bold"/>
                <a:cs typeface="Open Sans Extra Bold"/>
                <a:sym typeface="Open Sans Extra Bold"/>
              </a:rPr>
              <a:t>Detailed Solution and Features</a:t>
            </a:r>
          </a:p>
        </p:txBody>
      </p:sp>
      <p:sp>
        <p:nvSpPr>
          <p:cNvPr name="TextBox 17" id="17"/>
          <p:cNvSpPr txBox="true"/>
          <p:nvPr/>
        </p:nvSpPr>
        <p:spPr>
          <a:xfrm rot="0">
            <a:off x="120575" y="1549142"/>
            <a:ext cx="14530484" cy="545663"/>
          </a:xfrm>
          <a:prstGeom prst="rect">
            <a:avLst/>
          </a:prstGeom>
        </p:spPr>
        <p:txBody>
          <a:bodyPr anchor="t" rtlCol="false" tIns="0" lIns="0" bIns="0" rIns="0">
            <a:spAutoFit/>
          </a:bodyPr>
          <a:lstStyle/>
          <a:p>
            <a:pPr algn="ctr">
              <a:lnSpc>
                <a:spcPts val="4412"/>
              </a:lnSpc>
              <a:spcBef>
                <a:spcPct val="0"/>
              </a:spcBef>
            </a:pPr>
            <a:r>
              <a:rPr lang="en-US" b="true" sz="3151">
                <a:solidFill>
                  <a:srgbClr val="000000"/>
                </a:solidFill>
                <a:latin typeface="Canva Sans Bold"/>
                <a:ea typeface="Canva Sans Bold"/>
                <a:cs typeface="Canva Sans Bold"/>
                <a:sym typeface="Canva Sans Bold"/>
              </a:rPr>
              <a:t>       Authentication   : Password Recovery</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901798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5847044" y="9882374"/>
            <a:ext cx="3296956" cy="809253"/>
          </a:xfrm>
          <a:custGeom>
            <a:avLst/>
            <a:gdLst/>
            <a:ahLst/>
            <a:cxnLst/>
            <a:rect r="r" b="b" t="t" l="l"/>
            <a:pathLst>
              <a:path h="809253" w="3296956">
                <a:moveTo>
                  <a:pt x="0" y="0"/>
                </a:moveTo>
                <a:lnTo>
                  <a:pt x="3296956" y="0"/>
                </a:lnTo>
                <a:lnTo>
                  <a:pt x="3296956" y="809252"/>
                </a:lnTo>
                <a:lnTo>
                  <a:pt x="0" y="80925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7495522" y="-3297794"/>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4861154" y="-2102294"/>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2570549" y="949682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0">
            <a:off x="1586689" y="2412806"/>
            <a:ext cx="3570880" cy="6367543"/>
          </a:xfrm>
          <a:custGeom>
            <a:avLst/>
            <a:gdLst/>
            <a:ahLst/>
            <a:cxnLst/>
            <a:rect r="r" b="b" t="t" l="l"/>
            <a:pathLst>
              <a:path h="6367543" w="3570880">
                <a:moveTo>
                  <a:pt x="0" y="0"/>
                </a:moveTo>
                <a:lnTo>
                  <a:pt x="3570880" y="0"/>
                </a:lnTo>
                <a:lnTo>
                  <a:pt x="3570880" y="6367542"/>
                </a:lnTo>
                <a:lnTo>
                  <a:pt x="0" y="6367542"/>
                </a:lnTo>
                <a:lnTo>
                  <a:pt x="0" y="0"/>
                </a:lnTo>
                <a:close/>
              </a:path>
            </a:pathLst>
          </a:custGeom>
          <a:blipFill>
            <a:blip r:embed="rId25"/>
            <a:stretch>
              <a:fillRect l="0" t="0" r="0" b="0"/>
            </a:stretch>
          </a:blipFill>
        </p:spPr>
      </p:sp>
      <p:sp>
        <p:nvSpPr>
          <p:cNvPr name="Freeform 15" id="15"/>
          <p:cNvSpPr/>
          <p:nvPr/>
        </p:nvSpPr>
        <p:spPr>
          <a:xfrm flipH="false" flipV="false" rot="0">
            <a:off x="5463639" y="3432603"/>
            <a:ext cx="12031171" cy="5027936"/>
          </a:xfrm>
          <a:custGeom>
            <a:avLst/>
            <a:gdLst/>
            <a:ahLst/>
            <a:cxnLst/>
            <a:rect r="r" b="b" t="t" l="l"/>
            <a:pathLst>
              <a:path h="5027936" w="12031171">
                <a:moveTo>
                  <a:pt x="0" y="0"/>
                </a:moveTo>
                <a:lnTo>
                  <a:pt x="12031171" y="0"/>
                </a:lnTo>
                <a:lnTo>
                  <a:pt x="12031171" y="5027936"/>
                </a:lnTo>
                <a:lnTo>
                  <a:pt x="0" y="5027936"/>
                </a:lnTo>
                <a:lnTo>
                  <a:pt x="0" y="0"/>
                </a:lnTo>
                <a:close/>
              </a:path>
            </a:pathLst>
          </a:custGeom>
          <a:blipFill>
            <a:blip r:embed="rId26"/>
            <a:stretch>
              <a:fillRect l="0" t="0" r="-6592" b="0"/>
            </a:stretch>
          </a:blipFill>
        </p:spPr>
      </p:sp>
      <p:sp>
        <p:nvSpPr>
          <p:cNvPr name="TextBox 16" id="16"/>
          <p:cNvSpPr txBox="true"/>
          <p:nvPr/>
        </p:nvSpPr>
        <p:spPr>
          <a:xfrm rot="0">
            <a:off x="3550424" y="721756"/>
            <a:ext cx="10032147" cy="841349"/>
          </a:xfrm>
          <a:prstGeom prst="rect">
            <a:avLst/>
          </a:prstGeom>
        </p:spPr>
        <p:txBody>
          <a:bodyPr anchor="t" rtlCol="false" tIns="0" lIns="0" bIns="0" rIns="0">
            <a:spAutoFit/>
          </a:bodyPr>
          <a:lstStyle/>
          <a:p>
            <a:pPr algn="ctr">
              <a:lnSpc>
                <a:spcPts val="6960"/>
              </a:lnSpc>
              <a:spcBef>
                <a:spcPct val="0"/>
              </a:spcBef>
            </a:pPr>
            <a:r>
              <a:rPr lang="en-US" sz="4971">
                <a:solidFill>
                  <a:srgbClr val="000000"/>
                </a:solidFill>
                <a:latin typeface="Open Sans Extra Bold"/>
                <a:ea typeface="Open Sans Extra Bold"/>
                <a:cs typeface="Open Sans Extra Bold"/>
                <a:sym typeface="Open Sans Extra Bold"/>
              </a:rPr>
              <a:t>Detailed Solution and Features</a:t>
            </a:r>
          </a:p>
        </p:txBody>
      </p:sp>
      <p:sp>
        <p:nvSpPr>
          <p:cNvPr name="TextBox 17" id="17"/>
          <p:cNvSpPr txBox="true"/>
          <p:nvPr/>
        </p:nvSpPr>
        <p:spPr>
          <a:xfrm rot="0">
            <a:off x="1028700" y="1587242"/>
            <a:ext cx="14530484" cy="545663"/>
          </a:xfrm>
          <a:prstGeom prst="rect">
            <a:avLst/>
          </a:prstGeom>
        </p:spPr>
        <p:txBody>
          <a:bodyPr anchor="t" rtlCol="false" tIns="0" lIns="0" bIns="0" rIns="0">
            <a:spAutoFit/>
          </a:bodyPr>
          <a:lstStyle/>
          <a:p>
            <a:pPr algn="ctr">
              <a:lnSpc>
                <a:spcPts val="4412"/>
              </a:lnSpc>
              <a:spcBef>
                <a:spcPct val="0"/>
              </a:spcBef>
            </a:pPr>
            <a:r>
              <a:rPr lang="en-US" b="true" sz="3151">
                <a:solidFill>
                  <a:srgbClr val="000000"/>
                </a:solidFill>
                <a:latin typeface="Canva Sans Bold"/>
                <a:ea typeface="Canva Sans Bold"/>
                <a:cs typeface="Canva Sans Bold"/>
                <a:sym typeface="Canva Sans Bold"/>
              </a:rPr>
              <a:t>       Authentication   :      GitHub and Google Login</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10800000">
            <a:off x="14827993" y="-1392447"/>
            <a:ext cx="4017146" cy="3158481"/>
          </a:xfrm>
          <a:custGeom>
            <a:avLst/>
            <a:gdLst/>
            <a:ahLst/>
            <a:cxnLst/>
            <a:rect r="r" b="b" t="t" l="l"/>
            <a:pathLst>
              <a:path h="3158481" w="4017146">
                <a:moveTo>
                  <a:pt x="0" y="0"/>
                </a:moveTo>
                <a:lnTo>
                  <a:pt x="4017147" y="0"/>
                </a:lnTo>
                <a:lnTo>
                  <a:pt x="4017147" y="3158481"/>
                </a:lnTo>
                <a:lnTo>
                  <a:pt x="0" y="315848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4580296" y="-1616873"/>
            <a:ext cx="4224468" cy="2645573"/>
          </a:xfrm>
          <a:custGeom>
            <a:avLst/>
            <a:gdLst/>
            <a:ahLst/>
            <a:cxnLst/>
            <a:rect r="r" b="b" t="t" l="l"/>
            <a:pathLst>
              <a:path h="2645573" w="4224468">
                <a:moveTo>
                  <a:pt x="0" y="0"/>
                </a:moveTo>
                <a:lnTo>
                  <a:pt x="4224469" y="0"/>
                </a:lnTo>
                <a:lnTo>
                  <a:pt x="4224469" y="2645573"/>
                </a:lnTo>
                <a:lnTo>
                  <a:pt x="0" y="264557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8285780" y="9560661"/>
            <a:ext cx="3169280" cy="2226419"/>
          </a:xfrm>
          <a:custGeom>
            <a:avLst/>
            <a:gdLst/>
            <a:ahLst/>
            <a:cxnLst/>
            <a:rect r="r" b="b" t="t" l="l"/>
            <a:pathLst>
              <a:path h="2226419" w="3169280">
                <a:moveTo>
                  <a:pt x="0" y="0"/>
                </a:moveTo>
                <a:lnTo>
                  <a:pt x="3169280" y="0"/>
                </a:lnTo>
                <a:lnTo>
                  <a:pt x="3169280" y="2226419"/>
                </a:lnTo>
                <a:lnTo>
                  <a:pt x="0" y="222641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5400000">
            <a:off x="12134412" y="9245030"/>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558320"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7259300" y="7433853"/>
            <a:ext cx="1794966" cy="1932669"/>
          </a:xfrm>
          <a:custGeom>
            <a:avLst/>
            <a:gdLst/>
            <a:ahLst/>
            <a:cxnLst/>
            <a:rect r="r" b="b" t="t" l="l"/>
            <a:pathLst>
              <a:path h="1932669" w="1794966">
                <a:moveTo>
                  <a:pt x="0" y="0"/>
                </a:moveTo>
                <a:lnTo>
                  <a:pt x="1794966" y="0"/>
                </a:lnTo>
                <a:lnTo>
                  <a:pt x="1794966" y="1932669"/>
                </a:lnTo>
                <a:lnTo>
                  <a:pt x="0" y="193266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4232" y="460501"/>
            <a:ext cx="1488463" cy="1602652"/>
          </a:xfrm>
          <a:custGeom>
            <a:avLst/>
            <a:gdLst/>
            <a:ahLst/>
            <a:cxnLst/>
            <a:rect r="r" b="b" t="t" l="l"/>
            <a:pathLst>
              <a:path h="1602652" w="1488463">
                <a:moveTo>
                  <a:pt x="0" y="0"/>
                </a:moveTo>
                <a:lnTo>
                  <a:pt x="1488464" y="0"/>
                </a:lnTo>
                <a:lnTo>
                  <a:pt x="1488464" y="1602652"/>
                </a:lnTo>
                <a:lnTo>
                  <a:pt x="0" y="1602652"/>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TextBox 10" id="10"/>
          <p:cNvSpPr txBox="true"/>
          <p:nvPr/>
        </p:nvSpPr>
        <p:spPr>
          <a:xfrm rot="0">
            <a:off x="866534" y="2374011"/>
            <a:ext cx="14838491" cy="3814935"/>
          </a:xfrm>
          <a:prstGeom prst="rect">
            <a:avLst/>
          </a:prstGeom>
        </p:spPr>
        <p:txBody>
          <a:bodyPr anchor="t" rtlCol="false" tIns="0" lIns="0" bIns="0" rIns="0">
            <a:spAutoFit/>
          </a:bodyPr>
          <a:lstStyle/>
          <a:p>
            <a:pPr algn="ctr">
              <a:lnSpc>
                <a:spcPts val="15397"/>
              </a:lnSpc>
            </a:pPr>
            <a:r>
              <a:rPr lang="en-US" sz="10998" b="true">
                <a:solidFill>
                  <a:srgbClr val="000000"/>
                </a:solidFill>
                <a:latin typeface="Canva Sans Bold"/>
                <a:ea typeface="Canva Sans Bold"/>
                <a:cs typeface="Canva Sans Bold"/>
                <a:sym typeface="Canva Sans Bold"/>
              </a:rPr>
              <a:t>Challenges Faced and</a:t>
            </a:r>
          </a:p>
          <a:p>
            <a:pPr algn="ctr">
              <a:lnSpc>
                <a:spcPts val="15397"/>
              </a:lnSpc>
            </a:pPr>
            <a:r>
              <a:rPr lang="en-US" sz="10998" b="true">
                <a:solidFill>
                  <a:srgbClr val="000000"/>
                </a:solidFill>
                <a:latin typeface="Canva Sans Bold"/>
                <a:ea typeface="Canva Sans Bold"/>
                <a:cs typeface="Canva Sans Bold"/>
                <a:sym typeface="Canva Sans Bold"/>
              </a:rPr>
              <a:t> their Solutions</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10800000">
            <a:off x="14827993" y="-1392447"/>
            <a:ext cx="4017146" cy="3158481"/>
          </a:xfrm>
          <a:custGeom>
            <a:avLst/>
            <a:gdLst/>
            <a:ahLst/>
            <a:cxnLst/>
            <a:rect r="r" b="b" t="t" l="l"/>
            <a:pathLst>
              <a:path h="3158481" w="4017146">
                <a:moveTo>
                  <a:pt x="0" y="0"/>
                </a:moveTo>
                <a:lnTo>
                  <a:pt x="4017147" y="0"/>
                </a:lnTo>
                <a:lnTo>
                  <a:pt x="4017147" y="3158481"/>
                </a:lnTo>
                <a:lnTo>
                  <a:pt x="0" y="315848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4580296" y="-1616873"/>
            <a:ext cx="4224468" cy="2645573"/>
          </a:xfrm>
          <a:custGeom>
            <a:avLst/>
            <a:gdLst/>
            <a:ahLst/>
            <a:cxnLst/>
            <a:rect r="r" b="b" t="t" l="l"/>
            <a:pathLst>
              <a:path h="2645573" w="4224468">
                <a:moveTo>
                  <a:pt x="0" y="0"/>
                </a:moveTo>
                <a:lnTo>
                  <a:pt x="4224469" y="0"/>
                </a:lnTo>
                <a:lnTo>
                  <a:pt x="4224469" y="2645573"/>
                </a:lnTo>
                <a:lnTo>
                  <a:pt x="0" y="264557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8285780" y="9560661"/>
            <a:ext cx="3169280" cy="2226419"/>
          </a:xfrm>
          <a:custGeom>
            <a:avLst/>
            <a:gdLst/>
            <a:ahLst/>
            <a:cxnLst/>
            <a:rect r="r" b="b" t="t" l="l"/>
            <a:pathLst>
              <a:path h="2226419" w="3169280">
                <a:moveTo>
                  <a:pt x="0" y="0"/>
                </a:moveTo>
                <a:lnTo>
                  <a:pt x="3169280" y="0"/>
                </a:lnTo>
                <a:lnTo>
                  <a:pt x="3169280" y="2226419"/>
                </a:lnTo>
                <a:lnTo>
                  <a:pt x="0" y="222641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5400000">
            <a:off x="12134412" y="9245030"/>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558320"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7259300" y="7433853"/>
            <a:ext cx="1794966" cy="1932669"/>
          </a:xfrm>
          <a:custGeom>
            <a:avLst/>
            <a:gdLst/>
            <a:ahLst/>
            <a:cxnLst/>
            <a:rect r="r" b="b" t="t" l="l"/>
            <a:pathLst>
              <a:path h="1932669" w="1794966">
                <a:moveTo>
                  <a:pt x="0" y="0"/>
                </a:moveTo>
                <a:lnTo>
                  <a:pt x="1794966" y="0"/>
                </a:lnTo>
                <a:lnTo>
                  <a:pt x="1794966" y="1932669"/>
                </a:lnTo>
                <a:lnTo>
                  <a:pt x="0" y="193266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4232" y="460501"/>
            <a:ext cx="1488463" cy="1602652"/>
          </a:xfrm>
          <a:custGeom>
            <a:avLst/>
            <a:gdLst/>
            <a:ahLst/>
            <a:cxnLst/>
            <a:rect r="r" b="b" t="t" l="l"/>
            <a:pathLst>
              <a:path h="1602652" w="1488463">
                <a:moveTo>
                  <a:pt x="0" y="0"/>
                </a:moveTo>
                <a:lnTo>
                  <a:pt x="1488464" y="0"/>
                </a:lnTo>
                <a:lnTo>
                  <a:pt x="1488464" y="1602652"/>
                </a:lnTo>
                <a:lnTo>
                  <a:pt x="0" y="1602652"/>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TextBox 10" id="10"/>
          <p:cNvSpPr txBox="true"/>
          <p:nvPr/>
        </p:nvSpPr>
        <p:spPr>
          <a:xfrm rot="0">
            <a:off x="1523595" y="1072098"/>
            <a:ext cx="8448101" cy="991055"/>
          </a:xfrm>
          <a:prstGeom prst="rect">
            <a:avLst/>
          </a:prstGeom>
        </p:spPr>
        <p:txBody>
          <a:bodyPr anchor="t" rtlCol="false" tIns="0" lIns="0" bIns="0" rIns="0">
            <a:spAutoFit/>
          </a:bodyPr>
          <a:lstStyle/>
          <a:p>
            <a:pPr algn="ctr">
              <a:lnSpc>
                <a:spcPts val="8094"/>
              </a:lnSpc>
            </a:pPr>
            <a:r>
              <a:rPr lang="en-US" sz="5781" b="true">
                <a:solidFill>
                  <a:srgbClr val="000000"/>
                </a:solidFill>
                <a:latin typeface="Canva Sans Bold"/>
                <a:ea typeface="Canva Sans Bold"/>
                <a:cs typeface="Canva Sans Bold"/>
                <a:sym typeface="Canva Sans Bold"/>
              </a:rPr>
              <a:t>Drag And Drop Feature:</a:t>
            </a:r>
          </a:p>
        </p:txBody>
      </p:sp>
      <p:sp>
        <p:nvSpPr>
          <p:cNvPr name="TextBox 11" id="11"/>
          <p:cNvSpPr txBox="true"/>
          <p:nvPr/>
        </p:nvSpPr>
        <p:spPr>
          <a:xfrm rot="0">
            <a:off x="1045710" y="2709707"/>
            <a:ext cx="15518110" cy="5016213"/>
          </a:xfrm>
          <a:prstGeom prst="rect">
            <a:avLst/>
          </a:prstGeom>
        </p:spPr>
        <p:txBody>
          <a:bodyPr anchor="t" rtlCol="false" tIns="0" lIns="0" bIns="0" rIns="0">
            <a:spAutoFit/>
          </a:bodyPr>
          <a:lstStyle/>
          <a:p>
            <a:pPr algn="just" marL="515200" indent="-257600" lvl="1">
              <a:lnSpc>
                <a:spcPts val="3340"/>
              </a:lnSpc>
              <a:buAutoNum type="arabicPeriod" startAt="1"/>
            </a:pPr>
            <a:r>
              <a:rPr lang="en-US" sz="2386">
                <a:solidFill>
                  <a:srgbClr val="000000"/>
                </a:solidFill>
                <a:latin typeface="Canva Sans"/>
                <a:ea typeface="Canva Sans"/>
                <a:cs typeface="Canva Sans"/>
                <a:sym typeface="Canva Sans"/>
              </a:rPr>
              <a:t> Initially, two states are maintained and the offsets are continously calculated and updated to the   elements leading a continous loops of useless updation making the time complexity of the solution for n elements and d updates: </a:t>
            </a:r>
            <a:r>
              <a:rPr lang="en-US" b="true" sz="2386">
                <a:solidFill>
                  <a:srgbClr val="000000"/>
                </a:solidFill>
                <a:latin typeface="Canva Sans Bold"/>
                <a:ea typeface="Canva Sans Bold"/>
                <a:cs typeface="Canva Sans Bold"/>
                <a:sym typeface="Canva Sans Bold"/>
              </a:rPr>
              <a:t>O(nd)</a:t>
            </a:r>
          </a:p>
          <a:p>
            <a:pPr algn="just">
              <a:lnSpc>
                <a:spcPts val="3340"/>
              </a:lnSpc>
            </a:pPr>
            <a:r>
              <a:rPr lang="en-US" sz="2386" b="true">
                <a:solidFill>
                  <a:srgbClr val="000000"/>
                </a:solidFill>
                <a:latin typeface="Canva Sans Bold"/>
                <a:ea typeface="Canva Sans Bold"/>
                <a:cs typeface="Canva Sans Bold"/>
                <a:sym typeface="Canva Sans Bold"/>
              </a:rPr>
              <a:t>  </a:t>
            </a:r>
          </a:p>
          <a:p>
            <a:pPr algn="just">
              <a:lnSpc>
                <a:spcPts val="3340"/>
              </a:lnSpc>
            </a:pPr>
            <a:r>
              <a:rPr lang="en-US" sz="2386" b="true">
                <a:solidFill>
                  <a:srgbClr val="000000"/>
                </a:solidFill>
                <a:latin typeface="Canva Sans Bold"/>
                <a:ea typeface="Canva Sans Bold"/>
                <a:cs typeface="Canva Sans Bold"/>
                <a:sym typeface="Canva Sans Bold"/>
              </a:rPr>
              <a:t>  </a:t>
            </a:r>
            <a:r>
              <a:rPr lang="en-US" sz="2386">
                <a:solidFill>
                  <a:srgbClr val="000000"/>
                </a:solidFill>
                <a:latin typeface="Canva Sans"/>
                <a:ea typeface="Canva Sans"/>
                <a:cs typeface="Canva Sans"/>
                <a:sym typeface="Canva Sans"/>
              </a:rPr>
              <a:t> 2.  First optimization reduce the states one states with update to the state through managing the </a:t>
            </a:r>
          </a:p>
          <a:p>
            <a:pPr algn="just">
              <a:lnSpc>
                <a:spcPts val="3340"/>
              </a:lnSpc>
            </a:pPr>
            <a:r>
              <a:rPr lang="en-US" sz="2386">
                <a:solidFill>
                  <a:srgbClr val="000000"/>
                </a:solidFill>
                <a:latin typeface="Canva Sans"/>
                <a:ea typeface="Canva Sans"/>
                <a:cs typeface="Canva Sans"/>
                <a:sym typeface="Canva Sans"/>
              </a:rPr>
              <a:t>         in redux and only changing the element being dragged, time complexity of the solution: </a:t>
            </a:r>
            <a:r>
              <a:rPr lang="en-US" sz="2386" b="true">
                <a:solidFill>
                  <a:srgbClr val="000000"/>
                </a:solidFill>
                <a:latin typeface="Canva Sans Bold"/>
                <a:ea typeface="Canva Sans Bold"/>
                <a:cs typeface="Canva Sans Bold"/>
                <a:sym typeface="Canva Sans Bold"/>
              </a:rPr>
              <a:t>O(d)</a:t>
            </a:r>
          </a:p>
          <a:p>
            <a:pPr algn="just">
              <a:lnSpc>
                <a:spcPts val="3340"/>
              </a:lnSpc>
            </a:pPr>
            <a:r>
              <a:rPr lang="en-US" sz="2386" b="true">
                <a:solidFill>
                  <a:srgbClr val="000000"/>
                </a:solidFill>
                <a:latin typeface="Canva Sans Bold"/>
                <a:ea typeface="Canva Sans Bold"/>
                <a:cs typeface="Canva Sans Bold"/>
                <a:sym typeface="Canva Sans Bold"/>
              </a:rPr>
              <a:t>  </a:t>
            </a:r>
          </a:p>
          <a:p>
            <a:pPr algn="just">
              <a:lnSpc>
                <a:spcPts val="3340"/>
              </a:lnSpc>
            </a:pPr>
            <a:r>
              <a:rPr lang="en-US" sz="2386" b="true">
                <a:solidFill>
                  <a:srgbClr val="000000"/>
                </a:solidFill>
                <a:latin typeface="Canva Sans Bold"/>
                <a:ea typeface="Canva Sans Bold"/>
                <a:cs typeface="Canva Sans Bold"/>
                <a:sym typeface="Canva Sans Bold"/>
              </a:rPr>
              <a:t>   </a:t>
            </a:r>
            <a:r>
              <a:rPr lang="en-US" sz="2386">
                <a:solidFill>
                  <a:srgbClr val="000000"/>
                </a:solidFill>
                <a:latin typeface="Canva Sans"/>
                <a:ea typeface="Canva Sans"/>
                <a:cs typeface="Canva Sans"/>
                <a:sym typeface="Canva Sans"/>
              </a:rPr>
              <a:t>3. Final Optimization by utilizing the HTML drag and drop API which handles the initial state and an frame</a:t>
            </a:r>
          </a:p>
          <a:p>
            <a:pPr algn="just">
              <a:lnSpc>
                <a:spcPts val="3340"/>
              </a:lnSpc>
            </a:pPr>
            <a:r>
              <a:rPr lang="en-US" sz="2386">
                <a:solidFill>
                  <a:srgbClr val="000000"/>
                </a:solidFill>
                <a:latin typeface="Canva Sans"/>
                <a:ea typeface="Canva Sans"/>
                <a:cs typeface="Canva Sans"/>
                <a:sym typeface="Canva Sans"/>
              </a:rPr>
              <a:t>       of the element on browser end. When placed, it is moved to correct position by using the offset to that</a:t>
            </a:r>
          </a:p>
          <a:p>
            <a:pPr algn="just">
              <a:lnSpc>
                <a:spcPts val="3340"/>
              </a:lnSpc>
            </a:pPr>
            <a:r>
              <a:rPr lang="en-US" sz="2386">
                <a:solidFill>
                  <a:srgbClr val="000000"/>
                </a:solidFill>
                <a:latin typeface="Canva Sans"/>
                <a:ea typeface="Canva Sans"/>
                <a:cs typeface="Canva Sans"/>
                <a:sym typeface="Canva Sans"/>
              </a:rPr>
              <a:t>       point through which the drag is started, it results in time complexity of the solution : </a:t>
            </a:r>
            <a:r>
              <a:rPr lang="en-US" sz="2386" b="true">
                <a:solidFill>
                  <a:srgbClr val="000000"/>
                </a:solidFill>
                <a:latin typeface="Canva Sans Bold"/>
                <a:ea typeface="Canva Sans Bold"/>
                <a:cs typeface="Canva Sans Bold"/>
                <a:sym typeface="Canva Sans Bold"/>
              </a:rPr>
              <a:t>O(1)</a:t>
            </a:r>
          </a:p>
          <a:p>
            <a:pPr algn="just">
              <a:lnSpc>
                <a:spcPts val="3340"/>
              </a:lnSpc>
            </a:pPr>
          </a:p>
          <a:p>
            <a:pPr algn="just">
              <a:lnSpc>
                <a:spcPts val="3340"/>
              </a:lnSpc>
            </a:pP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10800000">
            <a:off x="14827993" y="-1392447"/>
            <a:ext cx="4017146" cy="3158481"/>
          </a:xfrm>
          <a:custGeom>
            <a:avLst/>
            <a:gdLst/>
            <a:ahLst/>
            <a:cxnLst/>
            <a:rect r="r" b="b" t="t" l="l"/>
            <a:pathLst>
              <a:path h="3158481" w="4017146">
                <a:moveTo>
                  <a:pt x="0" y="0"/>
                </a:moveTo>
                <a:lnTo>
                  <a:pt x="4017147" y="0"/>
                </a:lnTo>
                <a:lnTo>
                  <a:pt x="4017147" y="3158481"/>
                </a:lnTo>
                <a:lnTo>
                  <a:pt x="0" y="315848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4580296" y="-1616873"/>
            <a:ext cx="4224468" cy="2645573"/>
          </a:xfrm>
          <a:custGeom>
            <a:avLst/>
            <a:gdLst/>
            <a:ahLst/>
            <a:cxnLst/>
            <a:rect r="r" b="b" t="t" l="l"/>
            <a:pathLst>
              <a:path h="2645573" w="4224468">
                <a:moveTo>
                  <a:pt x="0" y="0"/>
                </a:moveTo>
                <a:lnTo>
                  <a:pt x="4224469" y="0"/>
                </a:lnTo>
                <a:lnTo>
                  <a:pt x="4224469" y="2645573"/>
                </a:lnTo>
                <a:lnTo>
                  <a:pt x="0" y="264557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8285780" y="9560661"/>
            <a:ext cx="3169280" cy="2226419"/>
          </a:xfrm>
          <a:custGeom>
            <a:avLst/>
            <a:gdLst/>
            <a:ahLst/>
            <a:cxnLst/>
            <a:rect r="r" b="b" t="t" l="l"/>
            <a:pathLst>
              <a:path h="2226419" w="3169280">
                <a:moveTo>
                  <a:pt x="0" y="0"/>
                </a:moveTo>
                <a:lnTo>
                  <a:pt x="3169280" y="0"/>
                </a:lnTo>
                <a:lnTo>
                  <a:pt x="3169280" y="2226419"/>
                </a:lnTo>
                <a:lnTo>
                  <a:pt x="0" y="222641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5400000">
            <a:off x="12134412" y="9245030"/>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558320"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7259300" y="7433853"/>
            <a:ext cx="1794966" cy="1932669"/>
          </a:xfrm>
          <a:custGeom>
            <a:avLst/>
            <a:gdLst/>
            <a:ahLst/>
            <a:cxnLst/>
            <a:rect r="r" b="b" t="t" l="l"/>
            <a:pathLst>
              <a:path h="1932669" w="1794966">
                <a:moveTo>
                  <a:pt x="0" y="0"/>
                </a:moveTo>
                <a:lnTo>
                  <a:pt x="1794966" y="0"/>
                </a:lnTo>
                <a:lnTo>
                  <a:pt x="1794966" y="1932669"/>
                </a:lnTo>
                <a:lnTo>
                  <a:pt x="0" y="193266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4232" y="460501"/>
            <a:ext cx="1488463" cy="1602652"/>
          </a:xfrm>
          <a:custGeom>
            <a:avLst/>
            <a:gdLst/>
            <a:ahLst/>
            <a:cxnLst/>
            <a:rect r="r" b="b" t="t" l="l"/>
            <a:pathLst>
              <a:path h="1602652" w="1488463">
                <a:moveTo>
                  <a:pt x="0" y="0"/>
                </a:moveTo>
                <a:lnTo>
                  <a:pt x="1488464" y="0"/>
                </a:lnTo>
                <a:lnTo>
                  <a:pt x="1488464" y="1602652"/>
                </a:lnTo>
                <a:lnTo>
                  <a:pt x="0" y="1602652"/>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TextBox 10" id="10"/>
          <p:cNvSpPr txBox="true"/>
          <p:nvPr/>
        </p:nvSpPr>
        <p:spPr>
          <a:xfrm rot="0">
            <a:off x="1821700" y="1072098"/>
            <a:ext cx="7851892" cy="991055"/>
          </a:xfrm>
          <a:prstGeom prst="rect">
            <a:avLst/>
          </a:prstGeom>
        </p:spPr>
        <p:txBody>
          <a:bodyPr anchor="t" rtlCol="false" tIns="0" lIns="0" bIns="0" rIns="0">
            <a:spAutoFit/>
          </a:bodyPr>
          <a:lstStyle/>
          <a:p>
            <a:pPr algn="ctr">
              <a:lnSpc>
                <a:spcPts val="8094"/>
              </a:lnSpc>
            </a:pPr>
            <a:r>
              <a:rPr lang="en-US" sz="5781" b="true">
                <a:solidFill>
                  <a:srgbClr val="000000"/>
                </a:solidFill>
                <a:latin typeface="Canva Sans Bold"/>
                <a:ea typeface="Canva Sans Bold"/>
                <a:cs typeface="Canva Sans Bold"/>
                <a:sym typeface="Canva Sans Bold"/>
              </a:rPr>
              <a:t>Componet Rendering:</a:t>
            </a:r>
          </a:p>
        </p:txBody>
      </p:sp>
      <p:sp>
        <p:nvSpPr>
          <p:cNvPr name="TextBox 11" id="11"/>
          <p:cNvSpPr txBox="true"/>
          <p:nvPr/>
        </p:nvSpPr>
        <p:spPr>
          <a:xfrm rot="0">
            <a:off x="744232" y="3046526"/>
            <a:ext cx="16959095" cy="4597113"/>
          </a:xfrm>
          <a:prstGeom prst="rect">
            <a:avLst/>
          </a:prstGeom>
        </p:spPr>
        <p:txBody>
          <a:bodyPr anchor="t" rtlCol="false" tIns="0" lIns="0" bIns="0" rIns="0">
            <a:spAutoFit/>
          </a:bodyPr>
          <a:lstStyle/>
          <a:p>
            <a:pPr algn="just" marL="515200" indent="-257600" lvl="1">
              <a:lnSpc>
                <a:spcPts val="3340"/>
              </a:lnSpc>
              <a:buAutoNum type="arabicPeriod" startAt="1"/>
            </a:pPr>
            <a:r>
              <a:rPr lang="en-US" sz="2386">
                <a:solidFill>
                  <a:srgbClr val="000000"/>
                </a:solidFill>
                <a:latin typeface="Canva Sans"/>
                <a:ea typeface="Canva Sans"/>
                <a:cs typeface="Canva Sans"/>
                <a:sym typeface="Canva Sans"/>
              </a:rPr>
              <a:t> Initial rendering is down through absolute position of elements only which is stored and manipulated through the webElements id rendering as they were changed by the user.</a:t>
            </a:r>
          </a:p>
          <a:p>
            <a:pPr algn="just">
              <a:lnSpc>
                <a:spcPts val="3340"/>
              </a:lnSpc>
            </a:pPr>
            <a:r>
              <a:rPr lang="en-US" sz="2386">
                <a:solidFill>
                  <a:srgbClr val="000000"/>
                </a:solidFill>
                <a:latin typeface="Canva Sans"/>
                <a:ea typeface="Canva Sans"/>
                <a:cs typeface="Canva Sans"/>
                <a:sym typeface="Canva Sans"/>
              </a:rPr>
              <a:t>       problems: </a:t>
            </a:r>
          </a:p>
          <a:p>
            <a:pPr algn="just">
              <a:lnSpc>
                <a:spcPts val="3340"/>
              </a:lnSpc>
            </a:pPr>
            <a:r>
              <a:rPr lang="en-US" sz="2386">
                <a:solidFill>
                  <a:srgbClr val="000000"/>
                </a:solidFill>
                <a:latin typeface="Canva Sans"/>
                <a:ea typeface="Canva Sans"/>
                <a:cs typeface="Canva Sans"/>
                <a:sym typeface="Canva Sans"/>
              </a:rPr>
              <a:t>                        </a:t>
            </a:r>
            <a:r>
              <a:rPr lang="en-US" sz="2386">
                <a:solidFill>
                  <a:srgbClr val="000000"/>
                </a:solidFill>
                <a:latin typeface="Canva Sans"/>
                <a:ea typeface="Canva Sans"/>
                <a:cs typeface="Canva Sans"/>
                <a:sym typeface="Canva Sans"/>
              </a:rPr>
              <a:t>1. Inability to implement child parent relation in the elements.</a:t>
            </a:r>
          </a:p>
          <a:p>
            <a:pPr algn="just">
              <a:lnSpc>
                <a:spcPts val="3340"/>
              </a:lnSpc>
            </a:pPr>
            <a:r>
              <a:rPr lang="en-US" sz="2386">
                <a:solidFill>
                  <a:srgbClr val="000000"/>
                </a:solidFill>
                <a:latin typeface="Canva Sans"/>
                <a:ea typeface="Canva Sans"/>
                <a:cs typeface="Canva Sans"/>
                <a:sym typeface="Canva Sans"/>
              </a:rPr>
              <a:t>                        2. Through this methodology we are not able to implement relative positioning.</a:t>
            </a:r>
          </a:p>
          <a:p>
            <a:pPr algn="just">
              <a:lnSpc>
                <a:spcPts val="3340"/>
              </a:lnSpc>
            </a:pPr>
          </a:p>
          <a:p>
            <a:pPr algn="just">
              <a:lnSpc>
                <a:spcPts val="3340"/>
              </a:lnSpc>
            </a:pPr>
            <a:r>
              <a:rPr lang="en-US" sz="2386">
                <a:solidFill>
                  <a:srgbClr val="000000"/>
                </a:solidFill>
                <a:latin typeface="Canva Sans"/>
                <a:ea typeface="Canva Sans"/>
                <a:cs typeface="Canva Sans"/>
                <a:sym typeface="Canva Sans"/>
              </a:rPr>
              <a:t>   2. Storing web elements in form of a Tree data structure and performing preorder traversal of the tree and</a:t>
            </a:r>
          </a:p>
          <a:p>
            <a:pPr algn="just">
              <a:lnSpc>
                <a:spcPts val="3340"/>
              </a:lnSpc>
            </a:pPr>
            <a:r>
              <a:rPr lang="en-US" sz="2386">
                <a:solidFill>
                  <a:srgbClr val="000000"/>
                </a:solidFill>
                <a:latin typeface="Canva Sans"/>
                <a:ea typeface="Canva Sans"/>
                <a:cs typeface="Canva Sans"/>
                <a:sym typeface="Canva Sans"/>
              </a:rPr>
              <a:t>       appending child elements to its parent. It solved the problems:</a:t>
            </a:r>
          </a:p>
          <a:p>
            <a:pPr algn="just">
              <a:lnSpc>
                <a:spcPts val="3340"/>
              </a:lnSpc>
            </a:pPr>
            <a:r>
              <a:rPr lang="en-US" sz="2386">
                <a:solidFill>
                  <a:srgbClr val="000000"/>
                </a:solidFill>
                <a:latin typeface="Canva Sans"/>
                <a:ea typeface="Canva Sans"/>
                <a:cs typeface="Canva Sans"/>
                <a:sym typeface="Canva Sans"/>
              </a:rPr>
              <a:t>                        1. Through this child parent relation can be established, and we added dragging elements inside other.</a:t>
            </a:r>
          </a:p>
          <a:p>
            <a:pPr algn="just">
              <a:lnSpc>
                <a:spcPts val="3340"/>
              </a:lnSpc>
            </a:pPr>
            <a:r>
              <a:rPr lang="en-US" sz="2386">
                <a:solidFill>
                  <a:srgbClr val="000000"/>
                </a:solidFill>
                <a:latin typeface="Canva Sans"/>
                <a:ea typeface="Canva Sans"/>
                <a:cs typeface="Canva Sans"/>
                <a:sym typeface="Canva Sans"/>
              </a:rPr>
              <a:t>                        2. Relative positioning was implemented by converting absolute positions to padding/margin.</a:t>
            </a:r>
          </a:p>
          <a:p>
            <a:pPr algn="just">
              <a:lnSpc>
                <a:spcPts val="3340"/>
              </a:lnSpc>
            </a:pP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10800000">
            <a:off x="14827993" y="-1392447"/>
            <a:ext cx="4017146" cy="3158481"/>
          </a:xfrm>
          <a:custGeom>
            <a:avLst/>
            <a:gdLst/>
            <a:ahLst/>
            <a:cxnLst/>
            <a:rect r="r" b="b" t="t" l="l"/>
            <a:pathLst>
              <a:path h="3158481" w="4017146">
                <a:moveTo>
                  <a:pt x="0" y="0"/>
                </a:moveTo>
                <a:lnTo>
                  <a:pt x="4017147" y="0"/>
                </a:lnTo>
                <a:lnTo>
                  <a:pt x="4017147" y="3158481"/>
                </a:lnTo>
                <a:lnTo>
                  <a:pt x="0" y="315848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4580296" y="-1616873"/>
            <a:ext cx="4224468" cy="2645573"/>
          </a:xfrm>
          <a:custGeom>
            <a:avLst/>
            <a:gdLst/>
            <a:ahLst/>
            <a:cxnLst/>
            <a:rect r="r" b="b" t="t" l="l"/>
            <a:pathLst>
              <a:path h="2645573" w="4224468">
                <a:moveTo>
                  <a:pt x="0" y="0"/>
                </a:moveTo>
                <a:lnTo>
                  <a:pt x="4224469" y="0"/>
                </a:lnTo>
                <a:lnTo>
                  <a:pt x="4224469" y="2645573"/>
                </a:lnTo>
                <a:lnTo>
                  <a:pt x="0" y="264557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8285780" y="9560661"/>
            <a:ext cx="3169280" cy="2226419"/>
          </a:xfrm>
          <a:custGeom>
            <a:avLst/>
            <a:gdLst/>
            <a:ahLst/>
            <a:cxnLst/>
            <a:rect r="r" b="b" t="t" l="l"/>
            <a:pathLst>
              <a:path h="2226419" w="3169280">
                <a:moveTo>
                  <a:pt x="0" y="0"/>
                </a:moveTo>
                <a:lnTo>
                  <a:pt x="3169280" y="0"/>
                </a:lnTo>
                <a:lnTo>
                  <a:pt x="3169280" y="2226419"/>
                </a:lnTo>
                <a:lnTo>
                  <a:pt x="0" y="222641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5400000">
            <a:off x="12134412" y="9245030"/>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558320"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7259300" y="7433853"/>
            <a:ext cx="1794966" cy="1932669"/>
          </a:xfrm>
          <a:custGeom>
            <a:avLst/>
            <a:gdLst/>
            <a:ahLst/>
            <a:cxnLst/>
            <a:rect r="r" b="b" t="t" l="l"/>
            <a:pathLst>
              <a:path h="1932669" w="1794966">
                <a:moveTo>
                  <a:pt x="0" y="0"/>
                </a:moveTo>
                <a:lnTo>
                  <a:pt x="1794966" y="0"/>
                </a:lnTo>
                <a:lnTo>
                  <a:pt x="1794966" y="1932669"/>
                </a:lnTo>
                <a:lnTo>
                  <a:pt x="0" y="193266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4232" y="460501"/>
            <a:ext cx="1488463" cy="1602652"/>
          </a:xfrm>
          <a:custGeom>
            <a:avLst/>
            <a:gdLst/>
            <a:ahLst/>
            <a:cxnLst/>
            <a:rect r="r" b="b" t="t" l="l"/>
            <a:pathLst>
              <a:path h="1602652" w="1488463">
                <a:moveTo>
                  <a:pt x="0" y="0"/>
                </a:moveTo>
                <a:lnTo>
                  <a:pt x="1488464" y="0"/>
                </a:lnTo>
                <a:lnTo>
                  <a:pt x="1488464" y="1602652"/>
                </a:lnTo>
                <a:lnTo>
                  <a:pt x="0" y="1602652"/>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TextBox 10" id="10"/>
          <p:cNvSpPr txBox="true"/>
          <p:nvPr/>
        </p:nvSpPr>
        <p:spPr>
          <a:xfrm rot="0">
            <a:off x="1785706" y="1508748"/>
            <a:ext cx="5882484" cy="991055"/>
          </a:xfrm>
          <a:prstGeom prst="rect">
            <a:avLst/>
          </a:prstGeom>
        </p:spPr>
        <p:txBody>
          <a:bodyPr anchor="t" rtlCol="false" tIns="0" lIns="0" bIns="0" rIns="0">
            <a:spAutoFit/>
          </a:bodyPr>
          <a:lstStyle/>
          <a:p>
            <a:pPr algn="ctr">
              <a:lnSpc>
                <a:spcPts val="8094"/>
              </a:lnSpc>
            </a:pPr>
            <a:r>
              <a:rPr lang="en-US" sz="5781" b="true">
                <a:solidFill>
                  <a:srgbClr val="000000"/>
                </a:solidFill>
                <a:latin typeface="Canva Sans Bold"/>
                <a:ea typeface="Canva Sans Bold"/>
                <a:cs typeface="Canva Sans Bold"/>
                <a:sym typeface="Canva Sans Bold"/>
              </a:rPr>
              <a:t>Undo and Redo :</a:t>
            </a:r>
          </a:p>
        </p:txBody>
      </p:sp>
      <p:sp>
        <p:nvSpPr>
          <p:cNvPr name="TextBox 11" id="11"/>
          <p:cNvSpPr txBox="true"/>
          <p:nvPr/>
        </p:nvSpPr>
        <p:spPr>
          <a:xfrm rot="0">
            <a:off x="744232" y="3046526"/>
            <a:ext cx="16959095" cy="2501613"/>
          </a:xfrm>
          <a:prstGeom prst="rect">
            <a:avLst/>
          </a:prstGeom>
        </p:spPr>
        <p:txBody>
          <a:bodyPr anchor="t" rtlCol="false" tIns="0" lIns="0" bIns="0" rIns="0">
            <a:spAutoFit/>
          </a:bodyPr>
          <a:lstStyle/>
          <a:p>
            <a:pPr algn="just" marL="515200" indent="-257600" lvl="1">
              <a:lnSpc>
                <a:spcPts val="3340"/>
              </a:lnSpc>
              <a:buAutoNum type="arabicPeriod" startAt="1"/>
            </a:pPr>
            <a:r>
              <a:rPr lang="en-US" sz="2386">
                <a:solidFill>
                  <a:srgbClr val="000000"/>
                </a:solidFill>
                <a:latin typeface="Canva Sans"/>
                <a:ea typeface="Canva Sans"/>
                <a:cs typeface="Canva Sans"/>
                <a:sym typeface="Canva Sans"/>
              </a:rPr>
              <a:t>Initially, Undo Redo is implemented through stack and by maintaining states makes the processing slow due to prop drilling.</a:t>
            </a:r>
          </a:p>
          <a:p>
            <a:pPr algn="just">
              <a:lnSpc>
                <a:spcPts val="3340"/>
              </a:lnSpc>
            </a:pPr>
          </a:p>
          <a:p>
            <a:pPr algn="just">
              <a:lnSpc>
                <a:spcPts val="3340"/>
              </a:lnSpc>
            </a:pPr>
            <a:r>
              <a:rPr lang="en-US" sz="2386">
                <a:solidFill>
                  <a:srgbClr val="000000"/>
                </a:solidFill>
                <a:latin typeface="Canva Sans"/>
                <a:ea typeface="Canva Sans"/>
                <a:cs typeface="Canva Sans"/>
                <a:sym typeface="Canva Sans"/>
              </a:rPr>
              <a:t>   2. Solution By using Action creator of React redux (redux-undo). It manages 3 states, a past array recording the </a:t>
            </a:r>
          </a:p>
          <a:p>
            <a:pPr algn="just">
              <a:lnSpc>
                <a:spcPts val="3340"/>
              </a:lnSpc>
            </a:pPr>
            <a:r>
              <a:rPr lang="en-US" sz="2386">
                <a:solidFill>
                  <a:srgbClr val="000000"/>
                </a:solidFill>
                <a:latin typeface="Canva Sans"/>
                <a:ea typeface="Canva Sans"/>
                <a:cs typeface="Canva Sans"/>
                <a:sym typeface="Canva Sans"/>
              </a:rPr>
              <a:t>       the previous actions which occurs and present which is are present state and then future for redo, as the states </a:t>
            </a:r>
          </a:p>
          <a:p>
            <a:pPr algn="just">
              <a:lnSpc>
                <a:spcPts val="3340"/>
              </a:lnSpc>
            </a:pPr>
            <a:r>
              <a:rPr lang="en-US" sz="2386">
                <a:solidFill>
                  <a:srgbClr val="000000"/>
                </a:solidFill>
                <a:latin typeface="Canva Sans"/>
                <a:ea typeface="Canva Sans"/>
                <a:cs typeface="Canva Sans"/>
                <a:sym typeface="Canva Sans"/>
              </a:rPr>
              <a:t>       popped from past are stored in the future for redo operation.</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10800000">
            <a:off x="14827993" y="-1392447"/>
            <a:ext cx="4017146" cy="3158481"/>
          </a:xfrm>
          <a:custGeom>
            <a:avLst/>
            <a:gdLst/>
            <a:ahLst/>
            <a:cxnLst/>
            <a:rect r="r" b="b" t="t" l="l"/>
            <a:pathLst>
              <a:path h="3158481" w="4017146">
                <a:moveTo>
                  <a:pt x="0" y="0"/>
                </a:moveTo>
                <a:lnTo>
                  <a:pt x="4017147" y="0"/>
                </a:lnTo>
                <a:lnTo>
                  <a:pt x="4017147" y="3158481"/>
                </a:lnTo>
                <a:lnTo>
                  <a:pt x="0" y="315848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4580296" y="-1616873"/>
            <a:ext cx="4224468" cy="2645573"/>
          </a:xfrm>
          <a:custGeom>
            <a:avLst/>
            <a:gdLst/>
            <a:ahLst/>
            <a:cxnLst/>
            <a:rect r="r" b="b" t="t" l="l"/>
            <a:pathLst>
              <a:path h="2645573" w="4224468">
                <a:moveTo>
                  <a:pt x="0" y="0"/>
                </a:moveTo>
                <a:lnTo>
                  <a:pt x="4224469" y="0"/>
                </a:lnTo>
                <a:lnTo>
                  <a:pt x="4224469" y="2645573"/>
                </a:lnTo>
                <a:lnTo>
                  <a:pt x="0" y="264557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8285780" y="9560661"/>
            <a:ext cx="3169280" cy="2226419"/>
          </a:xfrm>
          <a:custGeom>
            <a:avLst/>
            <a:gdLst/>
            <a:ahLst/>
            <a:cxnLst/>
            <a:rect r="r" b="b" t="t" l="l"/>
            <a:pathLst>
              <a:path h="2226419" w="3169280">
                <a:moveTo>
                  <a:pt x="0" y="0"/>
                </a:moveTo>
                <a:lnTo>
                  <a:pt x="3169280" y="0"/>
                </a:lnTo>
                <a:lnTo>
                  <a:pt x="3169280" y="2226419"/>
                </a:lnTo>
                <a:lnTo>
                  <a:pt x="0" y="222641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5400000">
            <a:off x="12134412" y="9245030"/>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558320"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7259300" y="7433853"/>
            <a:ext cx="1794966" cy="1932669"/>
          </a:xfrm>
          <a:custGeom>
            <a:avLst/>
            <a:gdLst/>
            <a:ahLst/>
            <a:cxnLst/>
            <a:rect r="r" b="b" t="t" l="l"/>
            <a:pathLst>
              <a:path h="1932669" w="1794966">
                <a:moveTo>
                  <a:pt x="0" y="0"/>
                </a:moveTo>
                <a:lnTo>
                  <a:pt x="1794966" y="0"/>
                </a:lnTo>
                <a:lnTo>
                  <a:pt x="1794966" y="1932669"/>
                </a:lnTo>
                <a:lnTo>
                  <a:pt x="0" y="193266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4232" y="460501"/>
            <a:ext cx="1488463" cy="1602652"/>
          </a:xfrm>
          <a:custGeom>
            <a:avLst/>
            <a:gdLst/>
            <a:ahLst/>
            <a:cxnLst/>
            <a:rect r="r" b="b" t="t" l="l"/>
            <a:pathLst>
              <a:path h="1602652" w="1488463">
                <a:moveTo>
                  <a:pt x="0" y="0"/>
                </a:moveTo>
                <a:lnTo>
                  <a:pt x="1488464" y="0"/>
                </a:lnTo>
                <a:lnTo>
                  <a:pt x="1488464" y="1602652"/>
                </a:lnTo>
                <a:lnTo>
                  <a:pt x="0" y="1602652"/>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TextBox 10" id="10"/>
          <p:cNvSpPr txBox="true"/>
          <p:nvPr/>
        </p:nvSpPr>
        <p:spPr>
          <a:xfrm rot="0">
            <a:off x="2623178" y="1434330"/>
            <a:ext cx="2137241" cy="991055"/>
          </a:xfrm>
          <a:prstGeom prst="rect">
            <a:avLst/>
          </a:prstGeom>
        </p:spPr>
        <p:txBody>
          <a:bodyPr anchor="t" rtlCol="false" tIns="0" lIns="0" bIns="0" rIns="0">
            <a:spAutoFit/>
          </a:bodyPr>
          <a:lstStyle/>
          <a:p>
            <a:pPr algn="ctr">
              <a:lnSpc>
                <a:spcPts val="8094"/>
              </a:lnSpc>
            </a:pPr>
            <a:r>
              <a:rPr lang="en-US" sz="5781" b="true">
                <a:solidFill>
                  <a:srgbClr val="000000"/>
                </a:solidFill>
                <a:latin typeface="Canva Sans Bold"/>
                <a:ea typeface="Canva Sans Bold"/>
                <a:cs typeface="Canva Sans Bold"/>
                <a:sym typeface="Canva Sans Bold"/>
              </a:rPr>
              <a:t>Time :</a:t>
            </a:r>
          </a:p>
        </p:txBody>
      </p:sp>
      <p:sp>
        <p:nvSpPr>
          <p:cNvPr name="TextBox 11" id="11"/>
          <p:cNvSpPr txBox="true"/>
          <p:nvPr/>
        </p:nvSpPr>
        <p:spPr>
          <a:xfrm rot="0">
            <a:off x="1616784" y="2878641"/>
            <a:ext cx="15642516" cy="585909"/>
          </a:xfrm>
          <a:prstGeom prst="rect">
            <a:avLst/>
          </a:prstGeom>
        </p:spPr>
        <p:txBody>
          <a:bodyPr anchor="t" rtlCol="false" tIns="0" lIns="0" bIns="0" rIns="0">
            <a:spAutoFit/>
          </a:bodyPr>
          <a:lstStyle/>
          <a:p>
            <a:pPr algn="l" marL="741945" indent="-370973" lvl="1">
              <a:lnSpc>
                <a:spcPts val="4811"/>
              </a:lnSpc>
              <a:buAutoNum type="arabicPeriod" startAt="1"/>
            </a:pPr>
            <a:r>
              <a:rPr lang="en-US" b="true" sz="3436">
                <a:solidFill>
                  <a:srgbClr val="000000"/>
                </a:solidFill>
                <a:latin typeface="Canva Sans Bold"/>
                <a:ea typeface="Canva Sans Bold"/>
                <a:cs typeface="Canva Sans Bold"/>
                <a:sym typeface="Canva Sans Bold"/>
              </a:rPr>
              <a:t>   Last Commit Message circulated on 12:48 AM</a:t>
            </a:r>
          </a:p>
        </p:txBody>
      </p:sp>
      <p:sp>
        <p:nvSpPr>
          <p:cNvPr name="TextBox 12" id="12"/>
          <p:cNvSpPr txBox="true"/>
          <p:nvPr/>
        </p:nvSpPr>
        <p:spPr>
          <a:xfrm rot="0">
            <a:off x="1616784" y="4814850"/>
            <a:ext cx="14944622" cy="2619003"/>
          </a:xfrm>
          <a:prstGeom prst="rect">
            <a:avLst/>
          </a:prstGeom>
        </p:spPr>
        <p:txBody>
          <a:bodyPr anchor="t" rtlCol="false" tIns="0" lIns="0" bIns="0" rIns="0">
            <a:spAutoFit/>
          </a:bodyPr>
          <a:lstStyle/>
          <a:p>
            <a:pPr algn="ctr">
              <a:lnSpc>
                <a:spcPts val="10506"/>
              </a:lnSpc>
            </a:pPr>
            <a:r>
              <a:rPr lang="en-US" sz="7504" b="true">
                <a:solidFill>
                  <a:srgbClr val="000000"/>
                </a:solidFill>
                <a:latin typeface="Canva Sans Bold"/>
                <a:ea typeface="Canva Sans Bold"/>
                <a:cs typeface="Canva Sans Bold"/>
                <a:sym typeface="Canva Sans Bold"/>
              </a:rPr>
              <a:t>Solution: </a:t>
            </a:r>
          </a:p>
          <a:p>
            <a:pPr algn="ctr">
              <a:lnSpc>
                <a:spcPts val="10506"/>
              </a:lnSpc>
            </a:pPr>
            <a:r>
              <a:rPr lang="en-US" sz="7504" b="true">
                <a:solidFill>
                  <a:srgbClr val="000000"/>
                </a:solidFill>
                <a:latin typeface="Canva Sans Bold"/>
                <a:ea typeface="Canva Sans Bold"/>
                <a:cs typeface="Canva Sans Bold"/>
                <a:sym typeface="Canva Sans Bold"/>
              </a:rPr>
              <a:t>We didn’t sleep for 2 whole days</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TextBox 16" id="16"/>
          <p:cNvSpPr txBox="true"/>
          <p:nvPr/>
        </p:nvSpPr>
        <p:spPr>
          <a:xfrm rot="0">
            <a:off x="3688802" y="3019867"/>
            <a:ext cx="10910396" cy="3364511"/>
          </a:xfrm>
          <a:prstGeom prst="rect">
            <a:avLst/>
          </a:prstGeom>
        </p:spPr>
        <p:txBody>
          <a:bodyPr anchor="t" rtlCol="false" tIns="0" lIns="0" bIns="0" rIns="0">
            <a:spAutoFit/>
          </a:bodyPr>
          <a:lstStyle/>
          <a:p>
            <a:pPr algn="ctr">
              <a:lnSpc>
                <a:spcPts val="12699"/>
              </a:lnSpc>
            </a:pPr>
            <a:r>
              <a:rPr lang="en-US" b="true" sz="14597">
                <a:solidFill>
                  <a:srgbClr val="000000"/>
                </a:solidFill>
                <a:latin typeface="DM Sans Bold"/>
                <a:ea typeface="DM Sans Bold"/>
                <a:cs typeface="DM Sans Bold"/>
                <a:sym typeface="DM Sans Bold"/>
              </a:rPr>
              <a:t>Thank you very much!</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0994934" y="2091045"/>
            <a:ext cx="6264366" cy="6104909"/>
          </a:xfrm>
          <a:custGeom>
            <a:avLst/>
            <a:gdLst/>
            <a:ahLst/>
            <a:cxnLst/>
            <a:rect r="r" b="b" t="t" l="l"/>
            <a:pathLst>
              <a:path h="6104909" w="6264366">
                <a:moveTo>
                  <a:pt x="0" y="0"/>
                </a:moveTo>
                <a:lnTo>
                  <a:pt x="6264366" y="0"/>
                </a:lnTo>
                <a:lnTo>
                  <a:pt x="6264366" y="6104910"/>
                </a:lnTo>
                <a:lnTo>
                  <a:pt x="0" y="610491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485900" y="2345718"/>
            <a:ext cx="7848753" cy="2282190"/>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Problem Statement</a:t>
            </a:r>
          </a:p>
        </p:txBody>
      </p:sp>
      <p:sp>
        <p:nvSpPr>
          <p:cNvPr name="TextBox 5" id="5"/>
          <p:cNvSpPr txBox="true"/>
          <p:nvPr/>
        </p:nvSpPr>
        <p:spPr>
          <a:xfrm rot="0">
            <a:off x="1504950" y="4798032"/>
            <a:ext cx="7707571" cy="4825365"/>
          </a:xfrm>
          <a:prstGeom prst="rect">
            <a:avLst/>
          </a:prstGeom>
        </p:spPr>
        <p:txBody>
          <a:bodyPr anchor="t" rtlCol="false" tIns="0" lIns="0" bIns="0" rIns="0">
            <a:spAutoFit/>
          </a:bodyPr>
          <a:lstStyle/>
          <a:p>
            <a:pPr algn="l">
              <a:lnSpc>
                <a:spcPts val="2969"/>
              </a:lnSpc>
            </a:pPr>
            <a:r>
              <a:rPr lang="en-US" sz="2199" spc="131">
                <a:solidFill>
                  <a:srgbClr val="000000"/>
                </a:solidFill>
                <a:latin typeface="DM Sans"/>
                <a:ea typeface="DM Sans"/>
                <a:cs typeface="DM Sans"/>
                <a:sym typeface="DM Sans"/>
              </a:rPr>
              <a:t>Create a custom no-code website builder that empowers Kanye to design, customize, and publish visually compelling websites that reflect his unique brand and style—without requiring any coding knowledge. </a:t>
            </a:r>
          </a:p>
          <a:p>
            <a:pPr algn="l">
              <a:lnSpc>
                <a:spcPts val="2969"/>
              </a:lnSpc>
            </a:pPr>
          </a:p>
          <a:p>
            <a:pPr algn="l" marL="0" indent="0" lvl="0">
              <a:lnSpc>
                <a:spcPts val="2969"/>
              </a:lnSpc>
              <a:spcBef>
                <a:spcPct val="0"/>
              </a:spcBef>
            </a:pPr>
            <a:r>
              <a:rPr lang="en-US" sz="2199" spc="131">
                <a:solidFill>
                  <a:srgbClr val="000000"/>
                </a:solidFill>
                <a:latin typeface="DM Sans"/>
                <a:ea typeface="DM Sans"/>
                <a:cs typeface="DM Sans"/>
                <a:sym typeface="DM Sans"/>
              </a:rPr>
              <a:t>This platform should be intuitive and user-friendly, catering to creative individuals who value self-expression and need a seamless way to bring their ideas to life online. It should offer both basic and advanced customization features, allowing users to build fully functional, professional-quality websites that align with their personal or professional brand.</a:t>
            </a:r>
          </a:p>
        </p:txBody>
      </p:sp>
      <p:sp>
        <p:nvSpPr>
          <p:cNvPr name="Freeform 6" id="6"/>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7" id="7"/>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8" id="8"/>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9" id="9"/>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10" id="10"/>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1504950" y="3118971"/>
            <a:ext cx="7025086" cy="2282190"/>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Problem It Solves</a:t>
            </a:r>
          </a:p>
        </p:txBody>
      </p:sp>
      <p:sp>
        <p:nvSpPr>
          <p:cNvPr name="TextBox 4" id="4"/>
          <p:cNvSpPr txBox="true"/>
          <p:nvPr/>
        </p:nvSpPr>
        <p:spPr>
          <a:xfrm rot="0">
            <a:off x="1504950" y="5723631"/>
            <a:ext cx="7025086" cy="2324100"/>
          </a:xfrm>
          <a:prstGeom prst="rect">
            <a:avLst/>
          </a:prstGeom>
        </p:spPr>
        <p:txBody>
          <a:bodyPr anchor="t" rtlCol="false" tIns="0" lIns="0" bIns="0" rIns="0">
            <a:spAutoFit/>
          </a:bodyPr>
          <a:lstStyle/>
          <a:p>
            <a:pPr algn="l" marL="0" indent="0" lvl="0">
              <a:lnSpc>
                <a:spcPts val="2699"/>
              </a:lnSpc>
              <a:spcBef>
                <a:spcPct val="0"/>
              </a:spcBef>
            </a:pPr>
            <a:r>
              <a:rPr lang="en-US" sz="1999" spc="119">
                <a:solidFill>
                  <a:srgbClr val="000000"/>
                </a:solidFill>
                <a:latin typeface="DM Sans"/>
                <a:ea typeface="DM Sans"/>
                <a:cs typeface="DM Sans"/>
                <a:sym typeface="DM Sans"/>
              </a:rPr>
              <a:t>In today’s fast-paced digital world, many creative individuals struggle to find website-building platforms that truly meet their needs. While existing solutions offer some degree of flexibility, they often require technical knowledge or lack the customization that artists, entrepreneurs, and brands desire for self-expression.</a:t>
            </a:r>
          </a:p>
        </p:txBody>
      </p:sp>
      <p:grpSp>
        <p:nvGrpSpPr>
          <p:cNvPr name="Group 5" id="5"/>
          <p:cNvGrpSpPr/>
          <p:nvPr/>
        </p:nvGrpSpPr>
        <p:grpSpPr>
          <a:xfrm rot="0">
            <a:off x="8530036" y="244733"/>
            <a:ext cx="9583017" cy="2116475"/>
            <a:chOff x="0" y="0"/>
            <a:chExt cx="3207994" cy="708508"/>
          </a:xfrm>
        </p:grpSpPr>
        <p:sp>
          <p:nvSpPr>
            <p:cNvPr name="Freeform 6" id="6"/>
            <p:cNvSpPr/>
            <p:nvPr/>
          </p:nvSpPr>
          <p:spPr>
            <a:xfrm flipH="false" flipV="false" rot="0">
              <a:off x="0" y="0"/>
              <a:ext cx="3207994" cy="708508"/>
            </a:xfrm>
            <a:custGeom>
              <a:avLst/>
              <a:gdLst/>
              <a:ahLst/>
              <a:cxnLst/>
              <a:rect r="r" b="b" t="t" l="l"/>
              <a:pathLst>
                <a:path h="708508" w="3207994">
                  <a:moveTo>
                    <a:pt x="12118" y="0"/>
                  </a:moveTo>
                  <a:lnTo>
                    <a:pt x="3195876" y="0"/>
                  </a:lnTo>
                  <a:cubicBezTo>
                    <a:pt x="3199090" y="0"/>
                    <a:pt x="3202172" y="1277"/>
                    <a:pt x="3204445" y="3549"/>
                  </a:cubicBezTo>
                  <a:cubicBezTo>
                    <a:pt x="3206717" y="5822"/>
                    <a:pt x="3207994" y="8904"/>
                    <a:pt x="3207994" y="12118"/>
                  </a:cubicBezTo>
                  <a:lnTo>
                    <a:pt x="3207994" y="696389"/>
                  </a:lnTo>
                  <a:cubicBezTo>
                    <a:pt x="3207994" y="703082"/>
                    <a:pt x="3202568" y="708508"/>
                    <a:pt x="3195876" y="708508"/>
                  </a:cubicBezTo>
                  <a:lnTo>
                    <a:pt x="12118" y="708508"/>
                  </a:lnTo>
                  <a:cubicBezTo>
                    <a:pt x="5425" y="708508"/>
                    <a:pt x="0" y="703082"/>
                    <a:pt x="0" y="696389"/>
                  </a:cubicBezTo>
                  <a:lnTo>
                    <a:pt x="0" y="12118"/>
                  </a:lnTo>
                  <a:cubicBezTo>
                    <a:pt x="0" y="5425"/>
                    <a:pt x="5425" y="0"/>
                    <a:pt x="12118" y="0"/>
                  </a:cubicBezTo>
                  <a:close/>
                </a:path>
              </a:pathLst>
            </a:custGeom>
            <a:solidFill>
              <a:srgbClr val="8AB7E2"/>
            </a:solidFill>
          </p:spPr>
        </p:sp>
        <p:sp>
          <p:nvSpPr>
            <p:cNvPr name="TextBox 7" id="7"/>
            <p:cNvSpPr txBox="true"/>
            <p:nvPr/>
          </p:nvSpPr>
          <p:spPr>
            <a:xfrm>
              <a:off x="0" y="85725"/>
              <a:ext cx="3207994" cy="622783"/>
            </a:xfrm>
            <a:prstGeom prst="rect">
              <a:avLst/>
            </a:prstGeom>
          </p:spPr>
          <p:txBody>
            <a:bodyPr anchor="ctr" rtlCol="false" tIns="50800" lIns="50800" bIns="50800" rIns="50800"/>
            <a:lstStyle/>
            <a:p>
              <a:pPr algn="ctr">
                <a:lnSpc>
                  <a:spcPts val="1925"/>
                </a:lnSpc>
              </a:pPr>
            </a:p>
          </p:txBody>
        </p:sp>
      </p:grpSp>
      <p:sp>
        <p:nvSpPr>
          <p:cNvPr name="TextBox 8" id="8"/>
          <p:cNvSpPr txBox="true"/>
          <p:nvPr/>
        </p:nvSpPr>
        <p:spPr>
          <a:xfrm rot="0">
            <a:off x="8866925" y="514181"/>
            <a:ext cx="2162189" cy="1034423"/>
          </a:xfrm>
          <a:prstGeom prst="rect">
            <a:avLst/>
          </a:prstGeom>
        </p:spPr>
        <p:txBody>
          <a:bodyPr anchor="t" rtlCol="false" tIns="0" lIns="0" bIns="0" rIns="0">
            <a:spAutoFit/>
          </a:bodyPr>
          <a:lstStyle/>
          <a:p>
            <a:pPr algn="l">
              <a:lnSpc>
                <a:spcPts val="7680"/>
              </a:lnSpc>
            </a:pPr>
            <a:r>
              <a:rPr lang="en-US" sz="8000" spc="-656">
                <a:solidFill>
                  <a:srgbClr val="000000"/>
                </a:solidFill>
                <a:latin typeface="DM Sans"/>
                <a:ea typeface="DM Sans"/>
                <a:cs typeface="DM Sans"/>
                <a:sym typeface="DM Sans"/>
              </a:rPr>
              <a:t>01.</a:t>
            </a:r>
          </a:p>
        </p:txBody>
      </p:sp>
      <p:sp>
        <p:nvSpPr>
          <p:cNvPr name="TextBox 9" id="9"/>
          <p:cNvSpPr txBox="true"/>
          <p:nvPr/>
        </p:nvSpPr>
        <p:spPr>
          <a:xfrm rot="0">
            <a:off x="10491672" y="459892"/>
            <a:ext cx="7180017" cy="1657350"/>
          </a:xfrm>
          <a:prstGeom prst="rect">
            <a:avLst/>
          </a:prstGeom>
        </p:spPr>
        <p:txBody>
          <a:bodyPr anchor="t" rtlCol="false" tIns="0" lIns="0" bIns="0" rIns="0">
            <a:spAutoFit/>
          </a:bodyPr>
          <a:lstStyle/>
          <a:p>
            <a:pPr algn="l" marL="0" indent="0" lvl="0">
              <a:lnSpc>
                <a:spcPts val="2699"/>
              </a:lnSpc>
              <a:spcBef>
                <a:spcPct val="0"/>
              </a:spcBef>
            </a:pPr>
            <a:r>
              <a:rPr lang="en-US" b="true" sz="1999" spc="31">
                <a:solidFill>
                  <a:srgbClr val="000000"/>
                </a:solidFill>
                <a:latin typeface="DM Sans Bold"/>
                <a:ea typeface="DM Sans Bold"/>
                <a:cs typeface="DM Sans Bold"/>
                <a:sym typeface="DM Sans Bold"/>
              </a:rPr>
              <a:t>Simplified Website Creation</a:t>
            </a:r>
            <a:r>
              <a:rPr lang="en-US" sz="1999" spc="31">
                <a:solidFill>
                  <a:srgbClr val="000000"/>
                </a:solidFill>
                <a:latin typeface="DM Sans"/>
                <a:ea typeface="DM Sans"/>
                <a:cs typeface="DM Sans"/>
                <a:sym typeface="DM Sans"/>
              </a:rPr>
              <a:t>: It provides an intuitive, all-in-one platform for users to create websites without requiring deep technical knowledge or coding skills. This lowers the barrier to entry for individuals and small businesses who want a professional web presence.</a:t>
            </a:r>
          </a:p>
        </p:txBody>
      </p:sp>
      <p:sp>
        <p:nvSpPr>
          <p:cNvPr name="Freeform 10" id="10"/>
          <p:cNvSpPr/>
          <p:nvPr/>
        </p:nvSpPr>
        <p:spPr>
          <a:xfrm flipH="false" flipV="false" rot="0">
            <a:off x="-848571" y="8919661"/>
            <a:ext cx="3870946" cy="950141"/>
          </a:xfrm>
          <a:custGeom>
            <a:avLst/>
            <a:gdLst/>
            <a:ahLst/>
            <a:cxnLst/>
            <a:rect r="r" b="b" t="t" l="l"/>
            <a:pathLst>
              <a:path h="950141" w="3870946">
                <a:moveTo>
                  <a:pt x="0" y="0"/>
                </a:moveTo>
                <a:lnTo>
                  <a:pt x="3870946" y="0"/>
                </a:lnTo>
                <a:lnTo>
                  <a:pt x="3870946" y="950141"/>
                </a:lnTo>
                <a:lnTo>
                  <a:pt x="0" y="9501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1" id="11"/>
          <p:cNvSpPr/>
          <p:nvPr/>
        </p:nvSpPr>
        <p:spPr>
          <a:xfrm flipH="false" flipV="false" rot="0">
            <a:off x="4472906" y="-2364815"/>
            <a:ext cx="4980952" cy="3731186"/>
          </a:xfrm>
          <a:custGeom>
            <a:avLst/>
            <a:gdLst/>
            <a:ahLst/>
            <a:cxnLst/>
            <a:rect r="r" b="b" t="t" l="l"/>
            <a:pathLst>
              <a:path h="3731186" w="4980952">
                <a:moveTo>
                  <a:pt x="0" y="0"/>
                </a:moveTo>
                <a:lnTo>
                  <a:pt x="4980951" y="0"/>
                </a:lnTo>
                <a:lnTo>
                  <a:pt x="4980951" y="3731186"/>
                </a:lnTo>
                <a:lnTo>
                  <a:pt x="0" y="373118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12" id="12"/>
          <p:cNvSpPr/>
          <p:nvPr/>
        </p:nvSpPr>
        <p:spPr>
          <a:xfrm flipH="false" flipV="false" rot="0">
            <a:off x="3431074" y="8919661"/>
            <a:ext cx="2587020" cy="2386526"/>
          </a:xfrm>
          <a:custGeom>
            <a:avLst/>
            <a:gdLst/>
            <a:ahLst/>
            <a:cxnLst/>
            <a:rect r="r" b="b" t="t" l="l"/>
            <a:pathLst>
              <a:path h="2386526" w="2587020">
                <a:moveTo>
                  <a:pt x="0" y="0"/>
                </a:moveTo>
                <a:lnTo>
                  <a:pt x="2587019" y="0"/>
                </a:lnTo>
                <a:lnTo>
                  <a:pt x="2587019" y="2386525"/>
                </a:lnTo>
                <a:lnTo>
                  <a:pt x="0" y="238652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13" id="13"/>
          <p:cNvSpPr/>
          <p:nvPr/>
        </p:nvSpPr>
        <p:spPr>
          <a:xfrm flipH="false" flipV="false" rot="0">
            <a:off x="-848571" y="-744412"/>
            <a:ext cx="2597326" cy="2796583"/>
          </a:xfrm>
          <a:custGeom>
            <a:avLst/>
            <a:gdLst/>
            <a:ahLst/>
            <a:cxnLst/>
            <a:rect r="r" b="b" t="t" l="l"/>
            <a:pathLst>
              <a:path h="2796583" w="2597326">
                <a:moveTo>
                  <a:pt x="0" y="0"/>
                </a:moveTo>
                <a:lnTo>
                  <a:pt x="2597327" y="0"/>
                </a:lnTo>
                <a:lnTo>
                  <a:pt x="2597327" y="2796583"/>
                </a:lnTo>
                <a:lnTo>
                  <a:pt x="0" y="279658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grpSp>
        <p:nvGrpSpPr>
          <p:cNvPr name="Group 14" id="14"/>
          <p:cNvGrpSpPr/>
          <p:nvPr/>
        </p:nvGrpSpPr>
        <p:grpSpPr>
          <a:xfrm rot="0">
            <a:off x="8530036" y="2794730"/>
            <a:ext cx="9583017" cy="2116475"/>
            <a:chOff x="0" y="0"/>
            <a:chExt cx="3207994" cy="708508"/>
          </a:xfrm>
        </p:grpSpPr>
        <p:sp>
          <p:nvSpPr>
            <p:cNvPr name="Freeform 15" id="15"/>
            <p:cNvSpPr/>
            <p:nvPr/>
          </p:nvSpPr>
          <p:spPr>
            <a:xfrm flipH="false" flipV="false" rot="0">
              <a:off x="0" y="0"/>
              <a:ext cx="3207994" cy="708508"/>
            </a:xfrm>
            <a:custGeom>
              <a:avLst/>
              <a:gdLst/>
              <a:ahLst/>
              <a:cxnLst/>
              <a:rect r="r" b="b" t="t" l="l"/>
              <a:pathLst>
                <a:path h="708508" w="3207994">
                  <a:moveTo>
                    <a:pt x="12118" y="0"/>
                  </a:moveTo>
                  <a:lnTo>
                    <a:pt x="3195876" y="0"/>
                  </a:lnTo>
                  <a:cubicBezTo>
                    <a:pt x="3199090" y="0"/>
                    <a:pt x="3202172" y="1277"/>
                    <a:pt x="3204445" y="3549"/>
                  </a:cubicBezTo>
                  <a:cubicBezTo>
                    <a:pt x="3206717" y="5822"/>
                    <a:pt x="3207994" y="8904"/>
                    <a:pt x="3207994" y="12118"/>
                  </a:cubicBezTo>
                  <a:lnTo>
                    <a:pt x="3207994" y="696389"/>
                  </a:lnTo>
                  <a:cubicBezTo>
                    <a:pt x="3207994" y="703082"/>
                    <a:pt x="3202568" y="708508"/>
                    <a:pt x="3195876" y="708508"/>
                  </a:cubicBezTo>
                  <a:lnTo>
                    <a:pt x="12118" y="708508"/>
                  </a:lnTo>
                  <a:cubicBezTo>
                    <a:pt x="5425" y="708508"/>
                    <a:pt x="0" y="703082"/>
                    <a:pt x="0" y="696389"/>
                  </a:cubicBezTo>
                  <a:lnTo>
                    <a:pt x="0" y="12118"/>
                  </a:lnTo>
                  <a:cubicBezTo>
                    <a:pt x="0" y="5425"/>
                    <a:pt x="5425" y="0"/>
                    <a:pt x="12118" y="0"/>
                  </a:cubicBezTo>
                  <a:close/>
                </a:path>
              </a:pathLst>
            </a:custGeom>
            <a:solidFill>
              <a:srgbClr val="8AB7E2"/>
            </a:solidFill>
          </p:spPr>
        </p:sp>
        <p:sp>
          <p:nvSpPr>
            <p:cNvPr name="TextBox 16" id="16"/>
            <p:cNvSpPr txBox="true"/>
            <p:nvPr/>
          </p:nvSpPr>
          <p:spPr>
            <a:xfrm>
              <a:off x="0" y="85725"/>
              <a:ext cx="3207994" cy="622783"/>
            </a:xfrm>
            <a:prstGeom prst="rect">
              <a:avLst/>
            </a:prstGeom>
          </p:spPr>
          <p:txBody>
            <a:bodyPr anchor="ctr" rtlCol="false" tIns="50800" lIns="50800" bIns="50800" rIns="50800"/>
            <a:lstStyle/>
            <a:p>
              <a:pPr algn="ctr">
                <a:lnSpc>
                  <a:spcPts val="1925"/>
                </a:lnSpc>
              </a:pPr>
            </a:p>
          </p:txBody>
        </p:sp>
      </p:grpSp>
      <p:sp>
        <p:nvSpPr>
          <p:cNvPr name="TextBox 17" id="17"/>
          <p:cNvSpPr txBox="true"/>
          <p:nvPr/>
        </p:nvSpPr>
        <p:spPr>
          <a:xfrm rot="0">
            <a:off x="8786870" y="3325526"/>
            <a:ext cx="2162189" cy="1034423"/>
          </a:xfrm>
          <a:prstGeom prst="rect">
            <a:avLst/>
          </a:prstGeom>
        </p:spPr>
        <p:txBody>
          <a:bodyPr anchor="t" rtlCol="false" tIns="0" lIns="0" bIns="0" rIns="0">
            <a:spAutoFit/>
          </a:bodyPr>
          <a:lstStyle/>
          <a:p>
            <a:pPr algn="l">
              <a:lnSpc>
                <a:spcPts val="7680"/>
              </a:lnSpc>
            </a:pPr>
            <a:r>
              <a:rPr lang="en-US" sz="8000" spc="-656">
                <a:solidFill>
                  <a:srgbClr val="000000"/>
                </a:solidFill>
                <a:latin typeface="DM Sans"/>
                <a:ea typeface="DM Sans"/>
                <a:cs typeface="DM Sans"/>
                <a:sym typeface="DM Sans"/>
              </a:rPr>
              <a:t>02.</a:t>
            </a:r>
          </a:p>
        </p:txBody>
      </p:sp>
      <p:sp>
        <p:nvSpPr>
          <p:cNvPr name="TextBox 18" id="18"/>
          <p:cNvSpPr txBox="true"/>
          <p:nvPr/>
        </p:nvSpPr>
        <p:spPr>
          <a:xfrm rot="0">
            <a:off x="10491672" y="3075974"/>
            <a:ext cx="7180017" cy="1323975"/>
          </a:xfrm>
          <a:prstGeom prst="rect">
            <a:avLst/>
          </a:prstGeom>
        </p:spPr>
        <p:txBody>
          <a:bodyPr anchor="t" rtlCol="false" tIns="0" lIns="0" bIns="0" rIns="0">
            <a:spAutoFit/>
          </a:bodyPr>
          <a:lstStyle/>
          <a:p>
            <a:pPr algn="l" marL="0" indent="0" lvl="0">
              <a:lnSpc>
                <a:spcPts val="2699"/>
              </a:lnSpc>
              <a:spcBef>
                <a:spcPct val="0"/>
              </a:spcBef>
            </a:pPr>
            <a:r>
              <a:rPr lang="en-US" b="true" sz="1999" spc="31">
                <a:solidFill>
                  <a:srgbClr val="000000"/>
                </a:solidFill>
                <a:latin typeface="DM Sans Bold"/>
                <a:ea typeface="DM Sans Bold"/>
                <a:cs typeface="DM Sans Bold"/>
                <a:sym typeface="DM Sans Bold"/>
              </a:rPr>
              <a:t>Customization Design and Publishing Options</a:t>
            </a:r>
            <a:r>
              <a:rPr lang="en-US" sz="1999" spc="31">
                <a:solidFill>
                  <a:srgbClr val="000000"/>
                </a:solidFill>
                <a:latin typeface="DM Sans"/>
                <a:ea typeface="DM Sans"/>
                <a:cs typeface="DM Sans"/>
                <a:sym typeface="DM Sans"/>
              </a:rPr>
              <a:t>: Users can customize and publish websites according to their specific needs and styles, which offers flexibility and control over branding and layout.</a:t>
            </a:r>
          </a:p>
        </p:txBody>
      </p:sp>
      <p:grpSp>
        <p:nvGrpSpPr>
          <p:cNvPr name="Group 19" id="19"/>
          <p:cNvGrpSpPr/>
          <p:nvPr/>
        </p:nvGrpSpPr>
        <p:grpSpPr>
          <a:xfrm rot="0">
            <a:off x="8530036" y="5344726"/>
            <a:ext cx="9583017" cy="1783100"/>
            <a:chOff x="0" y="0"/>
            <a:chExt cx="3207994" cy="596908"/>
          </a:xfrm>
        </p:grpSpPr>
        <p:sp>
          <p:nvSpPr>
            <p:cNvPr name="Freeform 20" id="20"/>
            <p:cNvSpPr/>
            <p:nvPr/>
          </p:nvSpPr>
          <p:spPr>
            <a:xfrm flipH="false" flipV="false" rot="0">
              <a:off x="0" y="0"/>
              <a:ext cx="3207994" cy="596908"/>
            </a:xfrm>
            <a:custGeom>
              <a:avLst/>
              <a:gdLst/>
              <a:ahLst/>
              <a:cxnLst/>
              <a:rect r="r" b="b" t="t" l="l"/>
              <a:pathLst>
                <a:path h="596908" w="3207994">
                  <a:moveTo>
                    <a:pt x="12118" y="0"/>
                  </a:moveTo>
                  <a:lnTo>
                    <a:pt x="3195876" y="0"/>
                  </a:lnTo>
                  <a:cubicBezTo>
                    <a:pt x="3199090" y="0"/>
                    <a:pt x="3202172" y="1277"/>
                    <a:pt x="3204445" y="3549"/>
                  </a:cubicBezTo>
                  <a:cubicBezTo>
                    <a:pt x="3206717" y="5822"/>
                    <a:pt x="3207994" y="8904"/>
                    <a:pt x="3207994" y="12118"/>
                  </a:cubicBezTo>
                  <a:lnTo>
                    <a:pt x="3207994" y="584789"/>
                  </a:lnTo>
                  <a:cubicBezTo>
                    <a:pt x="3207994" y="591482"/>
                    <a:pt x="3202568" y="596908"/>
                    <a:pt x="3195876" y="596908"/>
                  </a:cubicBezTo>
                  <a:lnTo>
                    <a:pt x="12118" y="596908"/>
                  </a:lnTo>
                  <a:cubicBezTo>
                    <a:pt x="8904" y="596908"/>
                    <a:pt x="5822" y="595631"/>
                    <a:pt x="3549" y="593358"/>
                  </a:cubicBezTo>
                  <a:cubicBezTo>
                    <a:pt x="1277" y="591086"/>
                    <a:pt x="0" y="588003"/>
                    <a:pt x="0" y="584789"/>
                  </a:cubicBezTo>
                  <a:lnTo>
                    <a:pt x="0" y="12118"/>
                  </a:lnTo>
                  <a:cubicBezTo>
                    <a:pt x="0" y="5425"/>
                    <a:pt x="5425" y="0"/>
                    <a:pt x="12118" y="0"/>
                  </a:cubicBezTo>
                  <a:close/>
                </a:path>
              </a:pathLst>
            </a:custGeom>
            <a:solidFill>
              <a:srgbClr val="8AB7E2"/>
            </a:solidFill>
          </p:spPr>
        </p:sp>
        <p:sp>
          <p:nvSpPr>
            <p:cNvPr name="TextBox 21" id="21"/>
            <p:cNvSpPr txBox="true"/>
            <p:nvPr/>
          </p:nvSpPr>
          <p:spPr>
            <a:xfrm>
              <a:off x="0" y="85725"/>
              <a:ext cx="3207994" cy="511183"/>
            </a:xfrm>
            <a:prstGeom prst="rect">
              <a:avLst/>
            </a:prstGeom>
          </p:spPr>
          <p:txBody>
            <a:bodyPr anchor="ctr" rtlCol="false" tIns="50800" lIns="50800" bIns="50800" rIns="50800"/>
            <a:lstStyle/>
            <a:p>
              <a:pPr algn="ctr">
                <a:lnSpc>
                  <a:spcPts val="1925"/>
                </a:lnSpc>
              </a:pPr>
            </a:p>
          </p:txBody>
        </p:sp>
      </p:grpSp>
      <p:sp>
        <p:nvSpPr>
          <p:cNvPr name="TextBox 22" id="22"/>
          <p:cNvSpPr txBox="true"/>
          <p:nvPr/>
        </p:nvSpPr>
        <p:spPr>
          <a:xfrm rot="0">
            <a:off x="8824970" y="5614175"/>
            <a:ext cx="2162189" cy="1034423"/>
          </a:xfrm>
          <a:prstGeom prst="rect">
            <a:avLst/>
          </a:prstGeom>
        </p:spPr>
        <p:txBody>
          <a:bodyPr anchor="t" rtlCol="false" tIns="0" lIns="0" bIns="0" rIns="0">
            <a:spAutoFit/>
          </a:bodyPr>
          <a:lstStyle/>
          <a:p>
            <a:pPr algn="l">
              <a:lnSpc>
                <a:spcPts val="7680"/>
              </a:lnSpc>
            </a:pPr>
            <a:r>
              <a:rPr lang="en-US" sz="8000" spc="-656">
                <a:solidFill>
                  <a:srgbClr val="000000"/>
                </a:solidFill>
                <a:latin typeface="DM Sans"/>
                <a:ea typeface="DM Sans"/>
                <a:cs typeface="DM Sans"/>
                <a:sym typeface="DM Sans"/>
              </a:rPr>
              <a:t>03.</a:t>
            </a:r>
          </a:p>
        </p:txBody>
      </p:sp>
      <p:sp>
        <p:nvSpPr>
          <p:cNvPr name="TextBox 23" id="23"/>
          <p:cNvSpPr txBox="true"/>
          <p:nvPr/>
        </p:nvSpPr>
        <p:spPr>
          <a:xfrm rot="0">
            <a:off x="10491672" y="5559886"/>
            <a:ext cx="7180017" cy="1323975"/>
          </a:xfrm>
          <a:prstGeom prst="rect">
            <a:avLst/>
          </a:prstGeom>
        </p:spPr>
        <p:txBody>
          <a:bodyPr anchor="t" rtlCol="false" tIns="0" lIns="0" bIns="0" rIns="0">
            <a:spAutoFit/>
          </a:bodyPr>
          <a:lstStyle/>
          <a:p>
            <a:pPr algn="l" marL="0" indent="0" lvl="0">
              <a:lnSpc>
                <a:spcPts val="2699"/>
              </a:lnSpc>
              <a:spcBef>
                <a:spcPct val="0"/>
              </a:spcBef>
            </a:pPr>
            <a:r>
              <a:rPr lang="en-US" b="true" sz="1999" spc="31">
                <a:solidFill>
                  <a:srgbClr val="000000"/>
                </a:solidFill>
                <a:latin typeface="DM Sans Bold"/>
                <a:ea typeface="DM Sans Bold"/>
                <a:cs typeface="DM Sans Bold"/>
                <a:sym typeface="DM Sans Bold"/>
              </a:rPr>
              <a:t>Team Collaboration</a:t>
            </a:r>
            <a:r>
              <a:rPr lang="en-US" sz="1999" spc="31">
                <a:solidFill>
                  <a:srgbClr val="000000"/>
                </a:solidFill>
                <a:latin typeface="DM Sans"/>
                <a:ea typeface="DM Sans"/>
                <a:cs typeface="DM Sans"/>
                <a:sym typeface="DM Sans"/>
              </a:rPr>
              <a:t>: The platform incorporates collaboration features, making it easier for teams to work on web projects together, streamline feedback, and ensure alignment in design and content.</a:t>
            </a:r>
          </a:p>
        </p:txBody>
      </p:sp>
      <p:grpSp>
        <p:nvGrpSpPr>
          <p:cNvPr name="Group 24" id="24"/>
          <p:cNvGrpSpPr/>
          <p:nvPr/>
        </p:nvGrpSpPr>
        <p:grpSpPr>
          <a:xfrm rot="0">
            <a:off x="8530036" y="7669550"/>
            <a:ext cx="9583017" cy="2116475"/>
            <a:chOff x="0" y="0"/>
            <a:chExt cx="3207994" cy="708508"/>
          </a:xfrm>
        </p:grpSpPr>
        <p:sp>
          <p:nvSpPr>
            <p:cNvPr name="Freeform 25" id="25"/>
            <p:cNvSpPr/>
            <p:nvPr/>
          </p:nvSpPr>
          <p:spPr>
            <a:xfrm flipH="false" flipV="false" rot="0">
              <a:off x="0" y="0"/>
              <a:ext cx="3207994" cy="708508"/>
            </a:xfrm>
            <a:custGeom>
              <a:avLst/>
              <a:gdLst/>
              <a:ahLst/>
              <a:cxnLst/>
              <a:rect r="r" b="b" t="t" l="l"/>
              <a:pathLst>
                <a:path h="708508" w="3207994">
                  <a:moveTo>
                    <a:pt x="12118" y="0"/>
                  </a:moveTo>
                  <a:lnTo>
                    <a:pt x="3195876" y="0"/>
                  </a:lnTo>
                  <a:cubicBezTo>
                    <a:pt x="3199090" y="0"/>
                    <a:pt x="3202172" y="1277"/>
                    <a:pt x="3204445" y="3549"/>
                  </a:cubicBezTo>
                  <a:cubicBezTo>
                    <a:pt x="3206717" y="5822"/>
                    <a:pt x="3207994" y="8904"/>
                    <a:pt x="3207994" y="12118"/>
                  </a:cubicBezTo>
                  <a:lnTo>
                    <a:pt x="3207994" y="696389"/>
                  </a:lnTo>
                  <a:cubicBezTo>
                    <a:pt x="3207994" y="703082"/>
                    <a:pt x="3202568" y="708508"/>
                    <a:pt x="3195876" y="708508"/>
                  </a:cubicBezTo>
                  <a:lnTo>
                    <a:pt x="12118" y="708508"/>
                  </a:lnTo>
                  <a:cubicBezTo>
                    <a:pt x="5425" y="708508"/>
                    <a:pt x="0" y="703082"/>
                    <a:pt x="0" y="696389"/>
                  </a:cubicBezTo>
                  <a:lnTo>
                    <a:pt x="0" y="12118"/>
                  </a:lnTo>
                  <a:cubicBezTo>
                    <a:pt x="0" y="5425"/>
                    <a:pt x="5425" y="0"/>
                    <a:pt x="12118" y="0"/>
                  </a:cubicBezTo>
                  <a:close/>
                </a:path>
              </a:pathLst>
            </a:custGeom>
            <a:solidFill>
              <a:srgbClr val="8AB7E2"/>
            </a:solidFill>
          </p:spPr>
        </p:sp>
        <p:sp>
          <p:nvSpPr>
            <p:cNvPr name="TextBox 26" id="26"/>
            <p:cNvSpPr txBox="true"/>
            <p:nvPr/>
          </p:nvSpPr>
          <p:spPr>
            <a:xfrm>
              <a:off x="0" y="85725"/>
              <a:ext cx="3207994" cy="622783"/>
            </a:xfrm>
            <a:prstGeom prst="rect">
              <a:avLst/>
            </a:prstGeom>
          </p:spPr>
          <p:txBody>
            <a:bodyPr anchor="ctr" rtlCol="false" tIns="50800" lIns="50800" bIns="50800" rIns="50800"/>
            <a:lstStyle/>
            <a:p>
              <a:pPr algn="ctr">
                <a:lnSpc>
                  <a:spcPts val="1925"/>
                </a:lnSpc>
              </a:pPr>
            </a:p>
          </p:txBody>
        </p:sp>
      </p:grpSp>
      <p:sp>
        <p:nvSpPr>
          <p:cNvPr name="TextBox 27" id="27"/>
          <p:cNvSpPr txBox="true"/>
          <p:nvPr/>
        </p:nvSpPr>
        <p:spPr>
          <a:xfrm rot="0">
            <a:off x="8939611" y="7938999"/>
            <a:ext cx="2162189" cy="1034423"/>
          </a:xfrm>
          <a:prstGeom prst="rect">
            <a:avLst/>
          </a:prstGeom>
        </p:spPr>
        <p:txBody>
          <a:bodyPr anchor="t" rtlCol="false" tIns="0" lIns="0" bIns="0" rIns="0">
            <a:spAutoFit/>
          </a:bodyPr>
          <a:lstStyle/>
          <a:p>
            <a:pPr algn="l">
              <a:lnSpc>
                <a:spcPts val="7680"/>
              </a:lnSpc>
            </a:pPr>
            <a:r>
              <a:rPr lang="en-US" sz="8000" spc="-656">
                <a:solidFill>
                  <a:srgbClr val="000000"/>
                </a:solidFill>
                <a:latin typeface="DM Sans"/>
                <a:ea typeface="DM Sans"/>
                <a:cs typeface="DM Sans"/>
                <a:sym typeface="DM Sans"/>
              </a:rPr>
              <a:t>04.</a:t>
            </a:r>
          </a:p>
        </p:txBody>
      </p:sp>
      <p:sp>
        <p:nvSpPr>
          <p:cNvPr name="TextBox 28" id="28"/>
          <p:cNvSpPr txBox="true"/>
          <p:nvPr/>
        </p:nvSpPr>
        <p:spPr>
          <a:xfrm rot="0">
            <a:off x="10491672" y="7884710"/>
            <a:ext cx="7180017" cy="1657350"/>
          </a:xfrm>
          <a:prstGeom prst="rect">
            <a:avLst/>
          </a:prstGeom>
        </p:spPr>
        <p:txBody>
          <a:bodyPr anchor="t" rtlCol="false" tIns="0" lIns="0" bIns="0" rIns="0">
            <a:spAutoFit/>
          </a:bodyPr>
          <a:lstStyle/>
          <a:p>
            <a:pPr algn="just" marL="0" indent="0" lvl="0">
              <a:lnSpc>
                <a:spcPts val="2699"/>
              </a:lnSpc>
              <a:spcBef>
                <a:spcPct val="0"/>
              </a:spcBef>
            </a:pPr>
            <a:r>
              <a:rPr lang="en-US" b="true" sz="1999" spc="31">
                <a:solidFill>
                  <a:srgbClr val="000000"/>
                </a:solidFill>
                <a:latin typeface="DM Sans Bold"/>
                <a:ea typeface="DM Sans Bold"/>
                <a:cs typeface="DM Sans Bold"/>
                <a:sym typeface="DM Sans Bold"/>
              </a:rPr>
              <a:t>Time constraints</a:t>
            </a:r>
            <a:r>
              <a:rPr lang="en-US" sz="1999" spc="31">
                <a:solidFill>
                  <a:srgbClr val="000000"/>
                </a:solidFill>
                <a:latin typeface="DM Sans"/>
                <a:ea typeface="DM Sans"/>
                <a:cs typeface="DM Sans"/>
                <a:sym typeface="DM Sans"/>
              </a:rPr>
              <a:t>: It make it difficult for individuals to create visually appealing websites or learn complex tools and coding languages. We provides an intuitive solution, enabling quick and easy website creation without technical expertise.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9310393" y="658817"/>
            <a:ext cx="7948907" cy="1177290"/>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Our Solutions</a:t>
            </a:r>
          </a:p>
        </p:txBody>
      </p:sp>
      <p:sp>
        <p:nvSpPr>
          <p:cNvPr name="Freeform 4" id="4"/>
          <p:cNvSpPr/>
          <p:nvPr/>
        </p:nvSpPr>
        <p:spPr>
          <a:xfrm flipH="false" flipV="false" rot="0">
            <a:off x="4472906" y="-2364815"/>
            <a:ext cx="4980952" cy="3731186"/>
          </a:xfrm>
          <a:custGeom>
            <a:avLst/>
            <a:gdLst/>
            <a:ahLst/>
            <a:cxnLst/>
            <a:rect r="r" b="b" t="t" l="l"/>
            <a:pathLst>
              <a:path h="3731186" w="4980952">
                <a:moveTo>
                  <a:pt x="0" y="0"/>
                </a:moveTo>
                <a:lnTo>
                  <a:pt x="4980951" y="0"/>
                </a:lnTo>
                <a:lnTo>
                  <a:pt x="4980951" y="3731186"/>
                </a:lnTo>
                <a:lnTo>
                  <a:pt x="0" y="373118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5" id="5"/>
          <p:cNvSpPr/>
          <p:nvPr/>
        </p:nvSpPr>
        <p:spPr>
          <a:xfrm flipH="false" flipV="false" rot="0">
            <a:off x="-848571" y="-744412"/>
            <a:ext cx="2597326" cy="2796583"/>
          </a:xfrm>
          <a:custGeom>
            <a:avLst/>
            <a:gdLst/>
            <a:ahLst/>
            <a:cxnLst/>
            <a:rect r="r" b="b" t="t" l="l"/>
            <a:pathLst>
              <a:path h="2796583" w="2597326">
                <a:moveTo>
                  <a:pt x="0" y="0"/>
                </a:moveTo>
                <a:lnTo>
                  <a:pt x="2597327" y="0"/>
                </a:lnTo>
                <a:lnTo>
                  <a:pt x="2597327" y="2796583"/>
                </a:lnTo>
                <a:lnTo>
                  <a:pt x="0" y="279658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7" id="7"/>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grpSp>
        <p:nvGrpSpPr>
          <p:cNvPr name="Group 8" id="8"/>
          <p:cNvGrpSpPr/>
          <p:nvPr/>
        </p:nvGrpSpPr>
        <p:grpSpPr>
          <a:xfrm rot="0">
            <a:off x="1748756" y="1894825"/>
            <a:ext cx="13080571" cy="1783100"/>
            <a:chOff x="0" y="0"/>
            <a:chExt cx="5197510" cy="708508"/>
          </a:xfrm>
        </p:grpSpPr>
        <p:sp>
          <p:nvSpPr>
            <p:cNvPr name="Freeform 9" id="9"/>
            <p:cNvSpPr/>
            <p:nvPr/>
          </p:nvSpPr>
          <p:spPr>
            <a:xfrm flipH="false" flipV="false" rot="0">
              <a:off x="0" y="0"/>
              <a:ext cx="5197510" cy="708508"/>
            </a:xfrm>
            <a:custGeom>
              <a:avLst/>
              <a:gdLst/>
              <a:ahLst/>
              <a:cxnLst/>
              <a:rect r="r" b="b" t="t" l="l"/>
              <a:pathLst>
                <a:path h="708508" w="5197510">
                  <a:moveTo>
                    <a:pt x="8878" y="0"/>
                  </a:moveTo>
                  <a:lnTo>
                    <a:pt x="5188632" y="0"/>
                  </a:lnTo>
                  <a:cubicBezTo>
                    <a:pt x="5190987" y="0"/>
                    <a:pt x="5193245" y="935"/>
                    <a:pt x="5194910" y="2600"/>
                  </a:cubicBezTo>
                  <a:cubicBezTo>
                    <a:pt x="5196575" y="4265"/>
                    <a:pt x="5197510" y="6523"/>
                    <a:pt x="5197510" y="8878"/>
                  </a:cubicBezTo>
                  <a:lnTo>
                    <a:pt x="5197510" y="699630"/>
                  </a:lnTo>
                  <a:cubicBezTo>
                    <a:pt x="5197510" y="701984"/>
                    <a:pt x="5196575" y="704242"/>
                    <a:pt x="5194910" y="705907"/>
                  </a:cubicBezTo>
                  <a:cubicBezTo>
                    <a:pt x="5193245" y="707572"/>
                    <a:pt x="5190987" y="708508"/>
                    <a:pt x="5188632" y="708508"/>
                  </a:cubicBezTo>
                  <a:lnTo>
                    <a:pt x="8878" y="708508"/>
                  </a:lnTo>
                  <a:cubicBezTo>
                    <a:pt x="6523" y="708508"/>
                    <a:pt x="4265" y="707572"/>
                    <a:pt x="2600" y="705907"/>
                  </a:cubicBezTo>
                  <a:cubicBezTo>
                    <a:pt x="935" y="704242"/>
                    <a:pt x="0" y="701984"/>
                    <a:pt x="0" y="699630"/>
                  </a:cubicBezTo>
                  <a:lnTo>
                    <a:pt x="0" y="8878"/>
                  </a:lnTo>
                  <a:cubicBezTo>
                    <a:pt x="0" y="6523"/>
                    <a:pt x="935" y="4265"/>
                    <a:pt x="2600" y="2600"/>
                  </a:cubicBezTo>
                  <a:cubicBezTo>
                    <a:pt x="4265" y="935"/>
                    <a:pt x="6523" y="0"/>
                    <a:pt x="8878" y="0"/>
                  </a:cubicBezTo>
                  <a:close/>
                </a:path>
              </a:pathLst>
            </a:custGeom>
            <a:solidFill>
              <a:srgbClr val="8AB7E2"/>
            </a:solidFill>
          </p:spPr>
        </p:sp>
        <p:sp>
          <p:nvSpPr>
            <p:cNvPr name="TextBox 10" id="10"/>
            <p:cNvSpPr txBox="true"/>
            <p:nvPr/>
          </p:nvSpPr>
          <p:spPr>
            <a:xfrm>
              <a:off x="0" y="85725"/>
              <a:ext cx="5197510" cy="622783"/>
            </a:xfrm>
            <a:prstGeom prst="rect">
              <a:avLst/>
            </a:prstGeom>
          </p:spPr>
          <p:txBody>
            <a:bodyPr anchor="ctr" rtlCol="false" tIns="50800" lIns="50800" bIns="50800" rIns="50800"/>
            <a:lstStyle/>
            <a:p>
              <a:pPr algn="ctr">
                <a:lnSpc>
                  <a:spcPts val="1925"/>
                </a:lnSpc>
              </a:pPr>
            </a:p>
          </p:txBody>
        </p:sp>
      </p:grpSp>
      <p:sp>
        <p:nvSpPr>
          <p:cNvPr name="TextBox 11" id="11"/>
          <p:cNvSpPr txBox="true"/>
          <p:nvPr/>
        </p:nvSpPr>
        <p:spPr>
          <a:xfrm rot="0">
            <a:off x="2279772" y="2276642"/>
            <a:ext cx="2932484" cy="871555"/>
          </a:xfrm>
          <a:prstGeom prst="rect">
            <a:avLst/>
          </a:prstGeom>
        </p:spPr>
        <p:txBody>
          <a:bodyPr anchor="t" rtlCol="false" tIns="0" lIns="0" bIns="0" rIns="0">
            <a:spAutoFit/>
          </a:bodyPr>
          <a:lstStyle/>
          <a:p>
            <a:pPr algn="l">
              <a:lnSpc>
                <a:spcPts val="6470"/>
              </a:lnSpc>
            </a:pPr>
            <a:r>
              <a:rPr lang="en-US" sz="6740" spc="-552">
                <a:solidFill>
                  <a:srgbClr val="000000"/>
                </a:solidFill>
                <a:latin typeface="DM Sans"/>
                <a:ea typeface="DM Sans"/>
                <a:cs typeface="DM Sans"/>
                <a:sym typeface="DM Sans"/>
              </a:rPr>
              <a:t>01.</a:t>
            </a:r>
          </a:p>
        </p:txBody>
      </p:sp>
      <p:sp>
        <p:nvSpPr>
          <p:cNvPr name="TextBox 12" id="12"/>
          <p:cNvSpPr txBox="true"/>
          <p:nvPr/>
        </p:nvSpPr>
        <p:spPr>
          <a:xfrm rot="0">
            <a:off x="3755438" y="2105192"/>
            <a:ext cx="10940785" cy="1260128"/>
          </a:xfrm>
          <a:prstGeom prst="rect">
            <a:avLst/>
          </a:prstGeom>
        </p:spPr>
        <p:txBody>
          <a:bodyPr anchor="t" rtlCol="false" tIns="0" lIns="0" bIns="0" rIns="0">
            <a:spAutoFit/>
          </a:bodyPr>
          <a:lstStyle/>
          <a:p>
            <a:pPr algn="l">
              <a:lnSpc>
                <a:spcPts val="2586"/>
              </a:lnSpc>
              <a:spcBef>
                <a:spcPct val="0"/>
              </a:spcBef>
            </a:pPr>
            <a:r>
              <a:rPr lang="en-US" b="true" sz="1916" spc="30">
                <a:solidFill>
                  <a:srgbClr val="000000"/>
                </a:solidFill>
                <a:latin typeface="DM Sans Bold"/>
                <a:ea typeface="DM Sans Bold"/>
                <a:cs typeface="DM Sans Bold"/>
                <a:sym typeface="DM Sans Bold"/>
              </a:rPr>
              <a:t>Simplified Website Creation: </a:t>
            </a:r>
            <a:r>
              <a:rPr lang="en-US" sz="1916" spc="30">
                <a:solidFill>
                  <a:srgbClr val="000000"/>
                </a:solidFill>
                <a:latin typeface="DM Sans"/>
                <a:ea typeface="DM Sans"/>
                <a:cs typeface="DM Sans"/>
                <a:sym typeface="DM Sans"/>
              </a:rPr>
              <a:t>Evolution provides an all-in-one platform with drag-and-drop functionality, pre-designed templates, and a user-friendly interface. This eliminates the need for coding skills, making it easy for anyone to create a professional-looking website quickly, regardless of their technical background.</a:t>
            </a:r>
          </a:p>
        </p:txBody>
      </p:sp>
      <p:grpSp>
        <p:nvGrpSpPr>
          <p:cNvPr name="Group 13" id="13"/>
          <p:cNvGrpSpPr/>
          <p:nvPr/>
        </p:nvGrpSpPr>
        <p:grpSpPr>
          <a:xfrm rot="0">
            <a:off x="1748756" y="3963675"/>
            <a:ext cx="13080571" cy="1783100"/>
            <a:chOff x="0" y="0"/>
            <a:chExt cx="5197510" cy="708508"/>
          </a:xfrm>
        </p:grpSpPr>
        <p:sp>
          <p:nvSpPr>
            <p:cNvPr name="Freeform 14" id="14"/>
            <p:cNvSpPr/>
            <p:nvPr/>
          </p:nvSpPr>
          <p:spPr>
            <a:xfrm flipH="false" flipV="false" rot="0">
              <a:off x="0" y="0"/>
              <a:ext cx="5197510" cy="708508"/>
            </a:xfrm>
            <a:custGeom>
              <a:avLst/>
              <a:gdLst/>
              <a:ahLst/>
              <a:cxnLst/>
              <a:rect r="r" b="b" t="t" l="l"/>
              <a:pathLst>
                <a:path h="708508" w="5197510">
                  <a:moveTo>
                    <a:pt x="8878" y="0"/>
                  </a:moveTo>
                  <a:lnTo>
                    <a:pt x="5188632" y="0"/>
                  </a:lnTo>
                  <a:cubicBezTo>
                    <a:pt x="5190987" y="0"/>
                    <a:pt x="5193245" y="935"/>
                    <a:pt x="5194910" y="2600"/>
                  </a:cubicBezTo>
                  <a:cubicBezTo>
                    <a:pt x="5196575" y="4265"/>
                    <a:pt x="5197510" y="6523"/>
                    <a:pt x="5197510" y="8878"/>
                  </a:cubicBezTo>
                  <a:lnTo>
                    <a:pt x="5197510" y="699630"/>
                  </a:lnTo>
                  <a:cubicBezTo>
                    <a:pt x="5197510" y="701984"/>
                    <a:pt x="5196575" y="704242"/>
                    <a:pt x="5194910" y="705907"/>
                  </a:cubicBezTo>
                  <a:cubicBezTo>
                    <a:pt x="5193245" y="707572"/>
                    <a:pt x="5190987" y="708508"/>
                    <a:pt x="5188632" y="708508"/>
                  </a:cubicBezTo>
                  <a:lnTo>
                    <a:pt x="8878" y="708508"/>
                  </a:lnTo>
                  <a:cubicBezTo>
                    <a:pt x="6523" y="708508"/>
                    <a:pt x="4265" y="707572"/>
                    <a:pt x="2600" y="705907"/>
                  </a:cubicBezTo>
                  <a:cubicBezTo>
                    <a:pt x="935" y="704242"/>
                    <a:pt x="0" y="701984"/>
                    <a:pt x="0" y="699630"/>
                  </a:cubicBezTo>
                  <a:lnTo>
                    <a:pt x="0" y="8878"/>
                  </a:lnTo>
                  <a:cubicBezTo>
                    <a:pt x="0" y="6523"/>
                    <a:pt x="935" y="4265"/>
                    <a:pt x="2600" y="2600"/>
                  </a:cubicBezTo>
                  <a:cubicBezTo>
                    <a:pt x="4265" y="935"/>
                    <a:pt x="6523" y="0"/>
                    <a:pt x="8878" y="0"/>
                  </a:cubicBezTo>
                  <a:close/>
                </a:path>
              </a:pathLst>
            </a:custGeom>
            <a:solidFill>
              <a:srgbClr val="8AB7E2"/>
            </a:solidFill>
          </p:spPr>
        </p:sp>
        <p:sp>
          <p:nvSpPr>
            <p:cNvPr name="TextBox 15" id="15"/>
            <p:cNvSpPr txBox="true"/>
            <p:nvPr/>
          </p:nvSpPr>
          <p:spPr>
            <a:xfrm>
              <a:off x="0" y="85725"/>
              <a:ext cx="5197510" cy="622783"/>
            </a:xfrm>
            <a:prstGeom prst="rect">
              <a:avLst/>
            </a:prstGeom>
          </p:spPr>
          <p:txBody>
            <a:bodyPr anchor="ctr" rtlCol="false" tIns="50800" lIns="50800" bIns="50800" rIns="50800"/>
            <a:lstStyle/>
            <a:p>
              <a:pPr algn="ctr">
                <a:lnSpc>
                  <a:spcPts val="1925"/>
                </a:lnSpc>
              </a:pPr>
            </a:p>
          </p:txBody>
        </p:sp>
      </p:grpSp>
      <p:sp>
        <p:nvSpPr>
          <p:cNvPr name="TextBox 16" id="16"/>
          <p:cNvSpPr txBox="true"/>
          <p:nvPr/>
        </p:nvSpPr>
        <p:spPr>
          <a:xfrm rot="0">
            <a:off x="2218023" y="4271945"/>
            <a:ext cx="2932484" cy="871555"/>
          </a:xfrm>
          <a:prstGeom prst="rect">
            <a:avLst/>
          </a:prstGeom>
        </p:spPr>
        <p:txBody>
          <a:bodyPr anchor="t" rtlCol="false" tIns="0" lIns="0" bIns="0" rIns="0">
            <a:spAutoFit/>
          </a:bodyPr>
          <a:lstStyle/>
          <a:p>
            <a:pPr algn="l">
              <a:lnSpc>
                <a:spcPts val="6470"/>
              </a:lnSpc>
            </a:pPr>
            <a:r>
              <a:rPr lang="en-US" sz="6740" spc="-552">
                <a:solidFill>
                  <a:srgbClr val="000000"/>
                </a:solidFill>
                <a:latin typeface="DM Sans"/>
                <a:ea typeface="DM Sans"/>
                <a:cs typeface="DM Sans"/>
                <a:sym typeface="DM Sans"/>
              </a:rPr>
              <a:t>02.</a:t>
            </a:r>
          </a:p>
        </p:txBody>
      </p:sp>
      <p:sp>
        <p:nvSpPr>
          <p:cNvPr name="TextBox 17" id="17"/>
          <p:cNvSpPr txBox="true"/>
          <p:nvPr/>
        </p:nvSpPr>
        <p:spPr>
          <a:xfrm rot="0">
            <a:off x="3755438" y="4149968"/>
            <a:ext cx="11073888" cy="1260128"/>
          </a:xfrm>
          <a:prstGeom prst="rect">
            <a:avLst/>
          </a:prstGeom>
        </p:spPr>
        <p:txBody>
          <a:bodyPr anchor="t" rtlCol="false" tIns="0" lIns="0" bIns="0" rIns="0">
            <a:spAutoFit/>
          </a:bodyPr>
          <a:lstStyle/>
          <a:p>
            <a:pPr algn="l">
              <a:lnSpc>
                <a:spcPts val="2586"/>
              </a:lnSpc>
              <a:spcBef>
                <a:spcPct val="0"/>
              </a:spcBef>
            </a:pPr>
            <a:r>
              <a:rPr lang="en-US" b="true" sz="1916" spc="30">
                <a:solidFill>
                  <a:srgbClr val="000000"/>
                </a:solidFill>
                <a:latin typeface="DM Sans Bold"/>
                <a:ea typeface="DM Sans Bold"/>
                <a:cs typeface="DM Sans Bold"/>
                <a:sym typeface="DM Sans Bold"/>
              </a:rPr>
              <a:t>Customization, Design, and Publishing Options: </a:t>
            </a:r>
            <a:r>
              <a:rPr lang="en-US" sz="1916" spc="30">
                <a:solidFill>
                  <a:srgbClr val="000000"/>
                </a:solidFill>
                <a:latin typeface="DM Sans"/>
                <a:ea typeface="DM Sans"/>
                <a:cs typeface="DM Sans"/>
                <a:sym typeface="DM Sans"/>
              </a:rPr>
              <a:t>The platform offers flexible design tools that allow users to customize their website’s layout, color schemes, fonts, and content. Users have full control over their branding, ensuring their website matches their unique style. Once ready, they can easily publish their site with just a few clicks, streamlining the entire process</a:t>
            </a:r>
          </a:p>
        </p:txBody>
      </p:sp>
      <p:grpSp>
        <p:nvGrpSpPr>
          <p:cNvPr name="Group 18" id="18"/>
          <p:cNvGrpSpPr/>
          <p:nvPr/>
        </p:nvGrpSpPr>
        <p:grpSpPr>
          <a:xfrm rot="0">
            <a:off x="1748756" y="5949082"/>
            <a:ext cx="13080571" cy="1794561"/>
            <a:chOff x="0" y="0"/>
            <a:chExt cx="5164319" cy="708508"/>
          </a:xfrm>
        </p:grpSpPr>
        <p:sp>
          <p:nvSpPr>
            <p:cNvPr name="Freeform 19" id="19"/>
            <p:cNvSpPr/>
            <p:nvPr/>
          </p:nvSpPr>
          <p:spPr>
            <a:xfrm flipH="false" flipV="false" rot="0">
              <a:off x="0" y="0"/>
              <a:ext cx="5164319" cy="708508"/>
            </a:xfrm>
            <a:custGeom>
              <a:avLst/>
              <a:gdLst/>
              <a:ahLst/>
              <a:cxnLst/>
              <a:rect r="r" b="b" t="t" l="l"/>
              <a:pathLst>
                <a:path h="708508" w="5164319">
                  <a:moveTo>
                    <a:pt x="8878" y="0"/>
                  </a:moveTo>
                  <a:lnTo>
                    <a:pt x="5155441" y="0"/>
                  </a:lnTo>
                  <a:cubicBezTo>
                    <a:pt x="5157796" y="0"/>
                    <a:pt x="5160054" y="935"/>
                    <a:pt x="5161719" y="2600"/>
                  </a:cubicBezTo>
                  <a:cubicBezTo>
                    <a:pt x="5163384" y="4265"/>
                    <a:pt x="5164319" y="6523"/>
                    <a:pt x="5164319" y="8878"/>
                  </a:cubicBezTo>
                  <a:lnTo>
                    <a:pt x="5164319" y="699630"/>
                  </a:lnTo>
                  <a:cubicBezTo>
                    <a:pt x="5164319" y="701984"/>
                    <a:pt x="5163384" y="704242"/>
                    <a:pt x="5161719" y="705907"/>
                  </a:cubicBezTo>
                  <a:cubicBezTo>
                    <a:pt x="5160054" y="707572"/>
                    <a:pt x="5157796" y="708508"/>
                    <a:pt x="5155441" y="708508"/>
                  </a:cubicBezTo>
                  <a:lnTo>
                    <a:pt x="8878" y="708508"/>
                  </a:lnTo>
                  <a:cubicBezTo>
                    <a:pt x="6523" y="708508"/>
                    <a:pt x="4265" y="707572"/>
                    <a:pt x="2600" y="705907"/>
                  </a:cubicBezTo>
                  <a:cubicBezTo>
                    <a:pt x="935" y="704242"/>
                    <a:pt x="0" y="701984"/>
                    <a:pt x="0" y="699630"/>
                  </a:cubicBezTo>
                  <a:lnTo>
                    <a:pt x="0" y="8878"/>
                  </a:lnTo>
                  <a:cubicBezTo>
                    <a:pt x="0" y="6523"/>
                    <a:pt x="935" y="4265"/>
                    <a:pt x="2600" y="2600"/>
                  </a:cubicBezTo>
                  <a:cubicBezTo>
                    <a:pt x="4265" y="935"/>
                    <a:pt x="6523" y="0"/>
                    <a:pt x="8878" y="0"/>
                  </a:cubicBezTo>
                  <a:close/>
                </a:path>
              </a:pathLst>
            </a:custGeom>
            <a:solidFill>
              <a:srgbClr val="8AB7E2"/>
            </a:solidFill>
          </p:spPr>
        </p:sp>
        <p:sp>
          <p:nvSpPr>
            <p:cNvPr name="TextBox 20" id="20"/>
            <p:cNvSpPr txBox="true"/>
            <p:nvPr/>
          </p:nvSpPr>
          <p:spPr>
            <a:xfrm>
              <a:off x="0" y="85725"/>
              <a:ext cx="5164319" cy="622783"/>
            </a:xfrm>
            <a:prstGeom prst="rect">
              <a:avLst/>
            </a:prstGeom>
          </p:spPr>
          <p:txBody>
            <a:bodyPr anchor="ctr" rtlCol="false" tIns="50800" lIns="50800" bIns="50800" rIns="50800"/>
            <a:lstStyle/>
            <a:p>
              <a:pPr algn="ctr">
                <a:lnSpc>
                  <a:spcPts val="1925"/>
                </a:lnSpc>
              </a:pPr>
            </a:p>
          </p:txBody>
        </p:sp>
      </p:grpSp>
      <p:sp>
        <p:nvSpPr>
          <p:cNvPr name="TextBox 21" id="21"/>
          <p:cNvSpPr txBox="true"/>
          <p:nvPr/>
        </p:nvSpPr>
        <p:spPr>
          <a:xfrm rot="0">
            <a:off x="2218821" y="6355375"/>
            <a:ext cx="2951331" cy="868611"/>
          </a:xfrm>
          <a:prstGeom prst="rect">
            <a:avLst/>
          </a:prstGeom>
        </p:spPr>
        <p:txBody>
          <a:bodyPr anchor="t" rtlCol="false" tIns="0" lIns="0" bIns="0" rIns="0">
            <a:spAutoFit/>
          </a:bodyPr>
          <a:lstStyle/>
          <a:p>
            <a:pPr algn="l">
              <a:lnSpc>
                <a:spcPts val="6512"/>
              </a:lnSpc>
            </a:pPr>
            <a:r>
              <a:rPr lang="en-US" sz="6783" spc="-556">
                <a:solidFill>
                  <a:srgbClr val="000000"/>
                </a:solidFill>
                <a:latin typeface="DM Sans"/>
                <a:ea typeface="DM Sans"/>
                <a:cs typeface="DM Sans"/>
                <a:sym typeface="DM Sans"/>
              </a:rPr>
              <a:t>03.</a:t>
            </a:r>
          </a:p>
        </p:txBody>
      </p:sp>
      <p:sp>
        <p:nvSpPr>
          <p:cNvPr name="TextBox 22" id="22"/>
          <p:cNvSpPr txBox="true"/>
          <p:nvPr/>
        </p:nvSpPr>
        <p:spPr>
          <a:xfrm rot="0">
            <a:off x="3685063" y="6052412"/>
            <a:ext cx="11144263" cy="1284038"/>
          </a:xfrm>
          <a:prstGeom prst="rect">
            <a:avLst/>
          </a:prstGeom>
        </p:spPr>
        <p:txBody>
          <a:bodyPr anchor="t" rtlCol="false" tIns="0" lIns="0" bIns="0" rIns="0">
            <a:spAutoFit/>
          </a:bodyPr>
          <a:lstStyle/>
          <a:p>
            <a:pPr algn="l">
              <a:lnSpc>
                <a:spcPts val="2603"/>
              </a:lnSpc>
              <a:spcBef>
                <a:spcPct val="0"/>
              </a:spcBef>
            </a:pPr>
            <a:r>
              <a:rPr lang="en-US" b="true" sz="1928" spc="30">
                <a:solidFill>
                  <a:srgbClr val="000000"/>
                </a:solidFill>
                <a:latin typeface="DM Sans Bold"/>
                <a:ea typeface="DM Sans Bold"/>
                <a:cs typeface="DM Sans Bold"/>
                <a:sym typeface="DM Sans Bold"/>
              </a:rPr>
              <a:t>Team Collaboration: </a:t>
            </a:r>
            <a:r>
              <a:rPr lang="en-US" sz="1928" spc="30">
                <a:solidFill>
                  <a:srgbClr val="000000"/>
                </a:solidFill>
                <a:latin typeface="DM Sans"/>
                <a:ea typeface="DM Sans"/>
                <a:cs typeface="DM Sans"/>
                <a:sym typeface="DM Sans"/>
              </a:rPr>
              <a:t>Evolution includes real-time collaboration tools that let teams work on the same project simultaneously. This feature facilitates smooth communication, feedback sharing, and design alignment, helping ensure that all team members are on the same page, which is especially useful for remote teams or large projects.</a:t>
            </a:r>
          </a:p>
        </p:txBody>
      </p:sp>
      <p:grpSp>
        <p:nvGrpSpPr>
          <p:cNvPr name="Group 23" id="23"/>
          <p:cNvGrpSpPr/>
          <p:nvPr/>
        </p:nvGrpSpPr>
        <p:grpSpPr>
          <a:xfrm rot="0">
            <a:off x="1748756" y="7984049"/>
            <a:ext cx="13080571" cy="1794561"/>
            <a:chOff x="0" y="0"/>
            <a:chExt cx="5164319" cy="708508"/>
          </a:xfrm>
        </p:grpSpPr>
        <p:sp>
          <p:nvSpPr>
            <p:cNvPr name="Freeform 24" id="24"/>
            <p:cNvSpPr/>
            <p:nvPr/>
          </p:nvSpPr>
          <p:spPr>
            <a:xfrm flipH="false" flipV="false" rot="0">
              <a:off x="0" y="0"/>
              <a:ext cx="5164319" cy="708508"/>
            </a:xfrm>
            <a:custGeom>
              <a:avLst/>
              <a:gdLst/>
              <a:ahLst/>
              <a:cxnLst/>
              <a:rect r="r" b="b" t="t" l="l"/>
              <a:pathLst>
                <a:path h="708508" w="5164319">
                  <a:moveTo>
                    <a:pt x="8878" y="0"/>
                  </a:moveTo>
                  <a:lnTo>
                    <a:pt x="5155441" y="0"/>
                  </a:lnTo>
                  <a:cubicBezTo>
                    <a:pt x="5157796" y="0"/>
                    <a:pt x="5160054" y="935"/>
                    <a:pt x="5161719" y="2600"/>
                  </a:cubicBezTo>
                  <a:cubicBezTo>
                    <a:pt x="5163384" y="4265"/>
                    <a:pt x="5164319" y="6523"/>
                    <a:pt x="5164319" y="8878"/>
                  </a:cubicBezTo>
                  <a:lnTo>
                    <a:pt x="5164319" y="699630"/>
                  </a:lnTo>
                  <a:cubicBezTo>
                    <a:pt x="5164319" y="701984"/>
                    <a:pt x="5163384" y="704242"/>
                    <a:pt x="5161719" y="705907"/>
                  </a:cubicBezTo>
                  <a:cubicBezTo>
                    <a:pt x="5160054" y="707572"/>
                    <a:pt x="5157796" y="708508"/>
                    <a:pt x="5155441" y="708508"/>
                  </a:cubicBezTo>
                  <a:lnTo>
                    <a:pt x="8878" y="708508"/>
                  </a:lnTo>
                  <a:cubicBezTo>
                    <a:pt x="6523" y="708508"/>
                    <a:pt x="4265" y="707572"/>
                    <a:pt x="2600" y="705907"/>
                  </a:cubicBezTo>
                  <a:cubicBezTo>
                    <a:pt x="935" y="704242"/>
                    <a:pt x="0" y="701984"/>
                    <a:pt x="0" y="699630"/>
                  </a:cubicBezTo>
                  <a:lnTo>
                    <a:pt x="0" y="8878"/>
                  </a:lnTo>
                  <a:cubicBezTo>
                    <a:pt x="0" y="6523"/>
                    <a:pt x="935" y="4265"/>
                    <a:pt x="2600" y="2600"/>
                  </a:cubicBezTo>
                  <a:cubicBezTo>
                    <a:pt x="4265" y="935"/>
                    <a:pt x="6523" y="0"/>
                    <a:pt x="8878" y="0"/>
                  </a:cubicBezTo>
                  <a:close/>
                </a:path>
              </a:pathLst>
            </a:custGeom>
            <a:solidFill>
              <a:srgbClr val="8AB7E2"/>
            </a:solidFill>
          </p:spPr>
        </p:sp>
        <p:sp>
          <p:nvSpPr>
            <p:cNvPr name="TextBox 25" id="25"/>
            <p:cNvSpPr txBox="true"/>
            <p:nvPr/>
          </p:nvSpPr>
          <p:spPr>
            <a:xfrm>
              <a:off x="0" y="85725"/>
              <a:ext cx="5164319" cy="622783"/>
            </a:xfrm>
            <a:prstGeom prst="rect">
              <a:avLst/>
            </a:prstGeom>
          </p:spPr>
          <p:txBody>
            <a:bodyPr anchor="ctr" rtlCol="false" tIns="50800" lIns="50800" bIns="50800" rIns="50800"/>
            <a:lstStyle/>
            <a:p>
              <a:pPr algn="ctr">
                <a:lnSpc>
                  <a:spcPts val="1925"/>
                </a:lnSpc>
              </a:pPr>
            </a:p>
          </p:txBody>
        </p:sp>
      </p:grpSp>
      <p:sp>
        <p:nvSpPr>
          <p:cNvPr name="TextBox 26" id="26"/>
          <p:cNvSpPr txBox="true"/>
          <p:nvPr/>
        </p:nvSpPr>
        <p:spPr>
          <a:xfrm rot="0">
            <a:off x="2218821" y="8353242"/>
            <a:ext cx="2951331" cy="868611"/>
          </a:xfrm>
          <a:prstGeom prst="rect">
            <a:avLst/>
          </a:prstGeom>
        </p:spPr>
        <p:txBody>
          <a:bodyPr anchor="t" rtlCol="false" tIns="0" lIns="0" bIns="0" rIns="0">
            <a:spAutoFit/>
          </a:bodyPr>
          <a:lstStyle/>
          <a:p>
            <a:pPr algn="l">
              <a:lnSpc>
                <a:spcPts val="6512"/>
              </a:lnSpc>
            </a:pPr>
            <a:r>
              <a:rPr lang="en-US" sz="6783" spc="-556">
                <a:solidFill>
                  <a:srgbClr val="000000"/>
                </a:solidFill>
                <a:latin typeface="DM Sans"/>
                <a:ea typeface="DM Sans"/>
                <a:cs typeface="DM Sans"/>
                <a:sym typeface="DM Sans"/>
              </a:rPr>
              <a:t>04.</a:t>
            </a:r>
          </a:p>
        </p:txBody>
      </p:sp>
      <p:sp>
        <p:nvSpPr>
          <p:cNvPr name="TextBox 27" id="27"/>
          <p:cNvSpPr txBox="true"/>
          <p:nvPr/>
        </p:nvSpPr>
        <p:spPr>
          <a:xfrm rot="0">
            <a:off x="3684266" y="8087379"/>
            <a:ext cx="11145061" cy="1934938"/>
          </a:xfrm>
          <a:prstGeom prst="rect">
            <a:avLst/>
          </a:prstGeom>
        </p:spPr>
        <p:txBody>
          <a:bodyPr anchor="t" rtlCol="false" tIns="0" lIns="0" bIns="0" rIns="0">
            <a:spAutoFit/>
          </a:bodyPr>
          <a:lstStyle/>
          <a:p>
            <a:pPr algn="l">
              <a:lnSpc>
                <a:spcPts val="2603"/>
              </a:lnSpc>
              <a:spcBef>
                <a:spcPct val="0"/>
              </a:spcBef>
            </a:pPr>
            <a:r>
              <a:rPr lang="en-US" b="true" sz="1928" spc="30">
                <a:solidFill>
                  <a:srgbClr val="000000"/>
                </a:solidFill>
                <a:latin typeface="DM Sans Bold"/>
                <a:ea typeface="DM Sans Bold"/>
                <a:cs typeface="DM Sans Bold"/>
                <a:sym typeface="DM Sans Bold"/>
              </a:rPr>
              <a:t>Time Constraints:</a:t>
            </a:r>
            <a:r>
              <a:rPr lang="en-US" sz="1928" spc="30">
                <a:solidFill>
                  <a:srgbClr val="000000"/>
                </a:solidFill>
                <a:latin typeface="DM Sans"/>
                <a:ea typeface="DM Sans"/>
                <a:cs typeface="DM Sans"/>
                <a:sym typeface="DM Sans"/>
              </a:rPr>
              <a:t> For individuals with limited time or resources, Evolution simplifies the website creation process, making it fast and easy to create a visually appealing website without needing to learn complex tools or programming languages. This saves time and allows users to focus on other aspects of their business or project.</a:t>
            </a:r>
          </a:p>
          <a:p>
            <a:pPr algn="l">
              <a:lnSpc>
                <a:spcPts val="2603"/>
              </a:lnSpc>
              <a:spcBef>
                <a:spcPct val="0"/>
              </a:spcBef>
            </a:pPr>
          </a:p>
          <a:p>
            <a:pPr algn="l">
              <a:lnSpc>
                <a:spcPts val="2603"/>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grpSp>
        <p:nvGrpSpPr>
          <p:cNvPr name="Group 3" id="3"/>
          <p:cNvGrpSpPr/>
          <p:nvPr/>
        </p:nvGrpSpPr>
        <p:grpSpPr>
          <a:xfrm rot="0">
            <a:off x="11672061" y="1025292"/>
            <a:ext cx="5587239" cy="2662922"/>
            <a:chOff x="0" y="0"/>
            <a:chExt cx="2065940" cy="984643"/>
          </a:xfrm>
        </p:grpSpPr>
        <p:sp>
          <p:nvSpPr>
            <p:cNvPr name="Freeform 4" id="4"/>
            <p:cNvSpPr/>
            <p:nvPr/>
          </p:nvSpPr>
          <p:spPr>
            <a:xfrm flipH="false" flipV="false" rot="0">
              <a:off x="0" y="0"/>
              <a:ext cx="2065940" cy="984643"/>
            </a:xfrm>
            <a:custGeom>
              <a:avLst/>
              <a:gdLst/>
              <a:ahLst/>
              <a:cxnLst/>
              <a:rect r="r" b="b" t="t" l="l"/>
              <a:pathLst>
                <a:path h="984643" w="2065940">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000000">
                <a:alpha val="0"/>
              </a:srgbClr>
            </a:solidFill>
            <a:ln w="9525" cap="sq">
              <a:solidFill>
                <a:srgbClr val="000000"/>
              </a:solidFill>
              <a:prstDash val="solid"/>
              <a:miter/>
            </a:ln>
          </p:spPr>
        </p:sp>
        <p:sp>
          <p:nvSpPr>
            <p:cNvPr name="TextBox 5" id="5"/>
            <p:cNvSpPr txBox="true"/>
            <p:nvPr/>
          </p:nvSpPr>
          <p:spPr>
            <a:xfrm>
              <a:off x="0" y="-38100"/>
              <a:ext cx="2065940" cy="1022743"/>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6" id="6"/>
          <p:cNvGrpSpPr/>
          <p:nvPr/>
        </p:nvGrpSpPr>
        <p:grpSpPr>
          <a:xfrm rot="0">
            <a:off x="11672061" y="3808631"/>
            <a:ext cx="5587239" cy="2662922"/>
            <a:chOff x="0" y="0"/>
            <a:chExt cx="2065940" cy="984643"/>
          </a:xfrm>
        </p:grpSpPr>
        <p:sp>
          <p:nvSpPr>
            <p:cNvPr name="Freeform 7" id="7"/>
            <p:cNvSpPr/>
            <p:nvPr/>
          </p:nvSpPr>
          <p:spPr>
            <a:xfrm flipH="false" flipV="false" rot="0">
              <a:off x="0" y="0"/>
              <a:ext cx="2065940" cy="984643"/>
            </a:xfrm>
            <a:custGeom>
              <a:avLst/>
              <a:gdLst/>
              <a:ahLst/>
              <a:cxnLst/>
              <a:rect r="r" b="b" t="t" l="l"/>
              <a:pathLst>
                <a:path h="984643" w="2065940">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000000">
                <a:alpha val="0"/>
              </a:srgbClr>
            </a:solidFill>
            <a:ln w="9525" cap="sq">
              <a:solidFill>
                <a:srgbClr val="000000"/>
              </a:solidFill>
              <a:prstDash val="solid"/>
              <a:miter/>
            </a:ln>
          </p:spPr>
        </p:sp>
        <p:sp>
          <p:nvSpPr>
            <p:cNvPr name="TextBox 8" id="8"/>
            <p:cNvSpPr txBox="true"/>
            <p:nvPr/>
          </p:nvSpPr>
          <p:spPr>
            <a:xfrm>
              <a:off x="0" y="-38100"/>
              <a:ext cx="2065940" cy="1022743"/>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9" id="9"/>
          <p:cNvGrpSpPr/>
          <p:nvPr/>
        </p:nvGrpSpPr>
        <p:grpSpPr>
          <a:xfrm rot="0">
            <a:off x="11672061" y="6595378"/>
            <a:ext cx="5587239" cy="2662922"/>
            <a:chOff x="0" y="0"/>
            <a:chExt cx="2065940" cy="984643"/>
          </a:xfrm>
        </p:grpSpPr>
        <p:sp>
          <p:nvSpPr>
            <p:cNvPr name="Freeform 10" id="10"/>
            <p:cNvSpPr/>
            <p:nvPr/>
          </p:nvSpPr>
          <p:spPr>
            <a:xfrm flipH="false" flipV="false" rot="0">
              <a:off x="0" y="0"/>
              <a:ext cx="2065940" cy="984643"/>
            </a:xfrm>
            <a:custGeom>
              <a:avLst/>
              <a:gdLst/>
              <a:ahLst/>
              <a:cxnLst/>
              <a:rect r="r" b="b" t="t" l="l"/>
              <a:pathLst>
                <a:path h="984643" w="2065940">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000000">
                <a:alpha val="0"/>
              </a:srgbClr>
            </a:solidFill>
            <a:ln w="9525" cap="sq">
              <a:solidFill>
                <a:srgbClr val="000000"/>
              </a:solidFill>
              <a:prstDash val="solid"/>
              <a:miter/>
            </a:ln>
          </p:spPr>
        </p:sp>
        <p:sp>
          <p:nvSpPr>
            <p:cNvPr name="TextBox 11" id="11"/>
            <p:cNvSpPr txBox="true"/>
            <p:nvPr/>
          </p:nvSpPr>
          <p:spPr>
            <a:xfrm>
              <a:off x="0" y="-38100"/>
              <a:ext cx="2065940" cy="1022743"/>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2" id="12"/>
          <p:cNvGrpSpPr/>
          <p:nvPr/>
        </p:nvGrpSpPr>
        <p:grpSpPr>
          <a:xfrm rot="0">
            <a:off x="1028700" y="1028700"/>
            <a:ext cx="5587239" cy="2662922"/>
            <a:chOff x="0" y="0"/>
            <a:chExt cx="2065940" cy="984643"/>
          </a:xfrm>
        </p:grpSpPr>
        <p:sp>
          <p:nvSpPr>
            <p:cNvPr name="Freeform 13" id="13"/>
            <p:cNvSpPr/>
            <p:nvPr/>
          </p:nvSpPr>
          <p:spPr>
            <a:xfrm flipH="false" flipV="false" rot="0">
              <a:off x="0" y="0"/>
              <a:ext cx="2065940" cy="984643"/>
            </a:xfrm>
            <a:custGeom>
              <a:avLst/>
              <a:gdLst/>
              <a:ahLst/>
              <a:cxnLst/>
              <a:rect r="r" b="b" t="t" l="l"/>
              <a:pathLst>
                <a:path h="984643" w="2065940">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000000">
                <a:alpha val="0"/>
              </a:srgbClr>
            </a:solidFill>
            <a:ln w="9525" cap="sq">
              <a:solidFill>
                <a:srgbClr val="000000"/>
              </a:solidFill>
              <a:prstDash val="solid"/>
              <a:miter/>
            </a:ln>
          </p:spPr>
        </p:sp>
        <p:sp>
          <p:nvSpPr>
            <p:cNvPr name="TextBox 14" id="14"/>
            <p:cNvSpPr txBox="true"/>
            <p:nvPr/>
          </p:nvSpPr>
          <p:spPr>
            <a:xfrm>
              <a:off x="0" y="-38100"/>
              <a:ext cx="2065940" cy="1022743"/>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5" id="15"/>
          <p:cNvGrpSpPr/>
          <p:nvPr/>
        </p:nvGrpSpPr>
        <p:grpSpPr>
          <a:xfrm rot="0">
            <a:off x="1028700" y="3812039"/>
            <a:ext cx="5587239" cy="2662922"/>
            <a:chOff x="0" y="0"/>
            <a:chExt cx="2065940" cy="984643"/>
          </a:xfrm>
        </p:grpSpPr>
        <p:sp>
          <p:nvSpPr>
            <p:cNvPr name="Freeform 16" id="16"/>
            <p:cNvSpPr/>
            <p:nvPr/>
          </p:nvSpPr>
          <p:spPr>
            <a:xfrm flipH="false" flipV="false" rot="0">
              <a:off x="0" y="0"/>
              <a:ext cx="2065940" cy="984643"/>
            </a:xfrm>
            <a:custGeom>
              <a:avLst/>
              <a:gdLst/>
              <a:ahLst/>
              <a:cxnLst/>
              <a:rect r="r" b="b" t="t" l="l"/>
              <a:pathLst>
                <a:path h="984643" w="2065940">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000000">
                <a:alpha val="0"/>
              </a:srgbClr>
            </a:solidFill>
            <a:ln w="9525" cap="sq">
              <a:solidFill>
                <a:srgbClr val="000000"/>
              </a:solidFill>
              <a:prstDash val="solid"/>
              <a:miter/>
            </a:ln>
          </p:spPr>
        </p:sp>
        <p:sp>
          <p:nvSpPr>
            <p:cNvPr name="TextBox 17" id="17"/>
            <p:cNvSpPr txBox="true"/>
            <p:nvPr/>
          </p:nvSpPr>
          <p:spPr>
            <a:xfrm>
              <a:off x="0" y="-38100"/>
              <a:ext cx="2065940" cy="1022743"/>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8" id="18"/>
          <p:cNvGrpSpPr/>
          <p:nvPr/>
        </p:nvGrpSpPr>
        <p:grpSpPr>
          <a:xfrm rot="0">
            <a:off x="1028700" y="6598786"/>
            <a:ext cx="5587239" cy="2662922"/>
            <a:chOff x="0" y="0"/>
            <a:chExt cx="2065940" cy="984643"/>
          </a:xfrm>
        </p:grpSpPr>
        <p:sp>
          <p:nvSpPr>
            <p:cNvPr name="Freeform 19" id="19"/>
            <p:cNvSpPr/>
            <p:nvPr/>
          </p:nvSpPr>
          <p:spPr>
            <a:xfrm flipH="false" flipV="false" rot="0">
              <a:off x="0" y="0"/>
              <a:ext cx="2065940" cy="984643"/>
            </a:xfrm>
            <a:custGeom>
              <a:avLst/>
              <a:gdLst/>
              <a:ahLst/>
              <a:cxnLst/>
              <a:rect r="r" b="b" t="t" l="l"/>
              <a:pathLst>
                <a:path h="984643" w="2065940">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000000">
                <a:alpha val="0"/>
              </a:srgbClr>
            </a:solidFill>
            <a:ln w="9525" cap="sq">
              <a:solidFill>
                <a:srgbClr val="000000"/>
              </a:solidFill>
              <a:prstDash val="solid"/>
              <a:miter/>
            </a:ln>
          </p:spPr>
        </p:sp>
        <p:sp>
          <p:nvSpPr>
            <p:cNvPr name="TextBox 20" id="20"/>
            <p:cNvSpPr txBox="true"/>
            <p:nvPr/>
          </p:nvSpPr>
          <p:spPr>
            <a:xfrm>
              <a:off x="0" y="-38100"/>
              <a:ext cx="2065940" cy="1022743"/>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21" id="21"/>
          <p:cNvSpPr/>
          <p:nvPr/>
        </p:nvSpPr>
        <p:spPr>
          <a:xfrm flipH="false" flipV="false" rot="-7900054">
            <a:off x="7348622" y="2133028"/>
            <a:ext cx="1012981" cy="454921"/>
          </a:xfrm>
          <a:custGeom>
            <a:avLst/>
            <a:gdLst/>
            <a:ahLst/>
            <a:cxnLst/>
            <a:rect r="r" b="b" t="t" l="l"/>
            <a:pathLst>
              <a:path h="454921" w="1012981">
                <a:moveTo>
                  <a:pt x="0" y="0"/>
                </a:moveTo>
                <a:lnTo>
                  <a:pt x="1012982" y="0"/>
                </a:lnTo>
                <a:lnTo>
                  <a:pt x="1012982" y="454921"/>
                </a:lnTo>
                <a:lnTo>
                  <a:pt x="0" y="45492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2" id="22"/>
          <p:cNvSpPr/>
          <p:nvPr/>
        </p:nvSpPr>
        <p:spPr>
          <a:xfrm flipH="false" flipV="false" rot="-2700000">
            <a:off x="10017119" y="2144497"/>
            <a:ext cx="1012981" cy="454921"/>
          </a:xfrm>
          <a:custGeom>
            <a:avLst/>
            <a:gdLst/>
            <a:ahLst/>
            <a:cxnLst/>
            <a:rect r="r" b="b" t="t" l="l"/>
            <a:pathLst>
              <a:path h="454921" w="1012981">
                <a:moveTo>
                  <a:pt x="0" y="0"/>
                </a:moveTo>
                <a:lnTo>
                  <a:pt x="1012982" y="0"/>
                </a:lnTo>
                <a:lnTo>
                  <a:pt x="1012982" y="454921"/>
                </a:lnTo>
                <a:lnTo>
                  <a:pt x="0" y="45492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3" id="23"/>
          <p:cNvSpPr/>
          <p:nvPr/>
        </p:nvSpPr>
        <p:spPr>
          <a:xfrm flipH="false" flipV="false" rot="3209977">
            <a:off x="9982257" y="7689589"/>
            <a:ext cx="1012981" cy="454921"/>
          </a:xfrm>
          <a:custGeom>
            <a:avLst/>
            <a:gdLst/>
            <a:ahLst/>
            <a:cxnLst/>
            <a:rect r="r" b="b" t="t" l="l"/>
            <a:pathLst>
              <a:path h="454921" w="1012981">
                <a:moveTo>
                  <a:pt x="0" y="0"/>
                </a:moveTo>
                <a:lnTo>
                  <a:pt x="1012981" y="0"/>
                </a:lnTo>
                <a:lnTo>
                  <a:pt x="1012981" y="454921"/>
                </a:lnTo>
                <a:lnTo>
                  <a:pt x="0" y="45492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4" id="24"/>
          <p:cNvSpPr/>
          <p:nvPr/>
        </p:nvSpPr>
        <p:spPr>
          <a:xfrm flipH="false" flipV="false" rot="7866361">
            <a:off x="7243302" y="7665457"/>
            <a:ext cx="1012981" cy="454921"/>
          </a:xfrm>
          <a:custGeom>
            <a:avLst/>
            <a:gdLst/>
            <a:ahLst/>
            <a:cxnLst/>
            <a:rect r="r" b="b" t="t" l="l"/>
            <a:pathLst>
              <a:path h="454921" w="1012981">
                <a:moveTo>
                  <a:pt x="0" y="0"/>
                </a:moveTo>
                <a:lnTo>
                  <a:pt x="1012982" y="0"/>
                </a:lnTo>
                <a:lnTo>
                  <a:pt x="1012982" y="454921"/>
                </a:lnTo>
                <a:lnTo>
                  <a:pt x="0" y="45492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5" id="25"/>
          <p:cNvSpPr/>
          <p:nvPr/>
        </p:nvSpPr>
        <p:spPr>
          <a:xfrm flipH="false" flipV="false" rot="0">
            <a:off x="1206092" y="1604433"/>
            <a:ext cx="1641746" cy="1641746"/>
          </a:xfrm>
          <a:custGeom>
            <a:avLst/>
            <a:gdLst/>
            <a:ahLst/>
            <a:cxnLst/>
            <a:rect r="r" b="b" t="t" l="l"/>
            <a:pathLst>
              <a:path h="1641746" w="1641746">
                <a:moveTo>
                  <a:pt x="0" y="0"/>
                </a:moveTo>
                <a:lnTo>
                  <a:pt x="1641746" y="0"/>
                </a:lnTo>
                <a:lnTo>
                  <a:pt x="1641746" y="1641746"/>
                </a:lnTo>
                <a:lnTo>
                  <a:pt x="0" y="1641746"/>
                </a:lnTo>
                <a:lnTo>
                  <a:pt x="0" y="0"/>
                </a:lnTo>
                <a:close/>
              </a:path>
            </a:pathLst>
          </a:custGeom>
          <a:blipFill>
            <a:blip r:embed="rId5"/>
            <a:stretch>
              <a:fillRect l="0" t="0" r="0" b="0"/>
            </a:stretch>
          </a:blipFill>
        </p:spPr>
      </p:sp>
      <p:sp>
        <p:nvSpPr>
          <p:cNvPr name="Freeform 26" id="26"/>
          <p:cNvSpPr/>
          <p:nvPr/>
        </p:nvSpPr>
        <p:spPr>
          <a:xfrm flipH="false" flipV="false" rot="0">
            <a:off x="1082267" y="3972314"/>
            <a:ext cx="2357158" cy="2357158"/>
          </a:xfrm>
          <a:custGeom>
            <a:avLst/>
            <a:gdLst/>
            <a:ahLst/>
            <a:cxnLst/>
            <a:rect r="r" b="b" t="t" l="l"/>
            <a:pathLst>
              <a:path h="2357158" w="2357158">
                <a:moveTo>
                  <a:pt x="0" y="0"/>
                </a:moveTo>
                <a:lnTo>
                  <a:pt x="2357158" y="0"/>
                </a:lnTo>
                <a:lnTo>
                  <a:pt x="2357158" y="2357158"/>
                </a:lnTo>
                <a:lnTo>
                  <a:pt x="0" y="2357158"/>
                </a:lnTo>
                <a:lnTo>
                  <a:pt x="0" y="0"/>
                </a:lnTo>
                <a:close/>
              </a:path>
            </a:pathLst>
          </a:custGeom>
          <a:blipFill>
            <a:blip r:embed="rId6"/>
            <a:stretch>
              <a:fillRect l="0" t="0" r="0" b="0"/>
            </a:stretch>
          </a:blipFill>
        </p:spPr>
      </p:sp>
      <p:sp>
        <p:nvSpPr>
          <p:cNvPr name="Freeform 27" id="27"/>
          <p:cNvSpPr/>
          <p:nvPr/>
        </p:nvSpPr>
        <p:spPr>
          <a:xfrm flipH="false" flipV="false" rot="0">
            <a:off x="1304613" y="7131683"/>
            <a:ext cx="5035412" cy="1365156"/>
          </a:xfrm>
          <a:custGeom>
            <a:avLst/>
            <a:gdLst/>
            <a:ahLst/>
            <a:cxnLst/>
            <a:rect r="r" b="b" t="t" l="l"/>
            <a:pathLst>
              <a:path h="1365156" w="5035412">
                <a:moveTo>
                  <a:pt x="0" y="0"/>
                </a:moveTo>
                <a:lnTo>
                  <a:pt x="5035413" y="0"/>
                </a:lnTo>
                <a:lnTo>
                  <a:pt x="5035413" y="1365156"/>
                </a:lnTo>
                <a:lnTo>
                  <a:pt x="0" y="1365156"/>
                </a:lnTo>
                <a:lnTo>
                  <a:pt x="0" y="0"/>
                </a:lnTo>
                <a:close/>
              </a:path>
            </a:pathLst>
          </a:custGeom>
          <a:blipFill>
            <a:blip r:embed="rId7"/>
            <a:stretch>
              <a:fillRect l="0" t="0" r="0" b="0"/>
            </a:stretch>
          </a:blipFill>
        </p:spPr>
      </p:sp>
      <p:sp>
        <p:nvSpPr>
          <p:cNvPr name="Freeform 28" id="28"/>
          <p:cNvSpPr/>
          <p:nvPr/>
        </p:nvSpPr>
        <p:spPr>
          <a:xfrm flipH="false" flipV="false" rot="0">
            <a:off x="11673756" y="1136895"/>
            <a:ext cx="2675144" cy="2675144"/>
          </a:xfrm>
          <a:custGeom>
            <a:avLst/>
            <a:gdLst/>
            <a:ahLst/>
            <a:cxnLst/>
            <a:rect r="r" b="b" t="t" l="l"/>
            <a:pathLst>
              <a:path h="2675144" w="2675144">
                <a:moveTo>
                  <a:pt x="0" y="0"/>
                </a:moveTo>
                <a:lnTo>
                  <a:pt x="2675144" y="0"/>
                </a:lnTo>
                <a:lnTo>
                  <a:pt x="2675144" y="2675144"/>
                </a:lnTo>
                <a:lnTo>
                  <a:pt x="0" y="2675144"/>
                </a:lnTo>
                <a:lnTo>
                  <a:pt x="0" y="0"/>
                </a:lnTo>
                <a:close/>
              </a:path>
            </a:pathLst>
          </a:custGeom>
          <a:blipFill>
            <a:blip r:embed="rId8"/>
            <a:stretch>
              <a:fillRect l="0" t="0" r="0" b="0"/>
            </a:stretch>
          </a:blipFill>
        </p:spPr>
      </p:sp>
      <p:sp>
        <p:nvSpPr>
          <p:cNvPr name="Freeform 29" id="29"/>
          <p:cNvSpPr/>
          <p:nvPr/>
        </p:nvSpPr>
        <p:spPr>
          <a:xfrm flipH="false" flipV="false" rot="0">
            <a:off x="11412169" y="3369678"/>
            <a:ext cx="6107024" cy="3562430"/>
          </a:xfrm>
          <a:custGeom>
            <a:avLst/>
            <a:gdLst/>
            <a:ahLst/>
            <a:cxnLst/>
            <a:rect r="r" b="b" t="t" l="l"/>
            <a:pathLst>
              <a:path h="3562430" w="6107024">
                <a:moveTo>
                  <a:pt x="0" y="0"/>
                </a:moveTo>
                <a:lnTo>
                  <a:pt x="6107023" y="0"/>
                </a:lnTo>
                <a:lnTo>
                  <a:pt x="6107023" y="3562430"/>
                </a:lnTo>
                <a:lnTo>
                  <a:pt x="0" y="3562430"/>
                </a:lnTo>
                <a:lnTo>
                  <a:pt x="0" y="0"/>
                </a:lnTo>
                <a:close/>
              </a:path>
            </a:pathLst>
          </a:custGeom>
          <a:blipFill>
            <a:blip r:embed="rId9"/>
            <a:stretch>
              <a:fillRect l="0" t="0" r="0" b="0"/>
            </a:stretch>
          </a:blipFill>
        </p:spPr>
      </p:sp>
      <p:sp>
        <p:nvSpPr>
          <p:cNvPr name="Freeform 30" id="30"/>
          <p:cNvSpPr/>
          <p:nvPr/>
        </p:nvSpPr>
        <p:spPr>
          <a:xfrm flipH="false" flipV="false" rot="0">
            <a:off x="12068882" y="6806921"/>
            <a:ext cx="2280018" cy="2246652"/>
          </a:xfrm>
          <a:custGeom>
            <a:avLst/>
            <a:gdLst/>
            <a:ahLst/>
            <a:cxnLst/>
            <a:rect r="r" b="b" t="t" l="l"/>
            <a:pathLst>
              <a:path h="2246652" w="2280018">
                <a:moveTo>
                  <a:pt x="0" y="0"/>
                </a:moveTo>
                <a:lnTo>
                  <a:pt x="2280018" y="0"/>
                </a:lnTo>
                <a:lnTo>
                  <a:pt x="2280018" y="2246652"/>
                </a:lnTo>
                <a:lnTo>
                  <a:pt x="0" y="2246652"/>
                </a:lnTo>
                <a:lnTo>
                  <a:pt x="0" y="0"/>
                </a:lnTo>
                <a:close/>
              </a:path>
            </a:pathLst>
          </a:custGeom>
          <a:blipFill>
            <a:blip r:embed="rId10"/>
            <a:stretch>
              <a:fillRect l="0" t="0" r="0" b="0"/>
            </a:stretch>
          </a:blipFill>
        </p:spPr>
      </p:sp>
      <p:sp>
        <p:nvSpPr>
          <p:cNvPr name="TextBox 31" id="31"/>
          <p:cNvSpPr txBox="true"/>
          <p:nvPr/>
        </p:nvSpPr>
        <p:spPr>
          <a:xfrm rot="0">
            <a:off x="6985719" y="4262527"/>
            <a:ext cx="4297511" cy="2024381"/>
          </a:xfrm>
          <a:prstGeom prst="rect">
            <a:avLst/>
          </a:prstGeom>
        </p:spPr>
        <p:txBody>
          <a:bodyPr anchor="t" rtlCol="false" tIns="0" lIns="0" bIns="0" rIns="0">
            <a:spAutoFit/>
          </a:bodyPr>
          <a:lstStyle/>
          <a:p>
            <a:pPr algn="ctr" marL="0" indent="0" lvl="1">
              <a:lnSpc>
                <a:spcPts val="7760"/>
              </a:lnSpc>
              <a:spcBef>
                <a:spcPct val="0"/>
              </a:spcBef>
            </a:pPr>
            <a:r>
              <a:rPr lang="en-US" b="true" sz="8000">
                <a:solidFill>
                  <a:srgbClr val="000000"/>
                </a:solidFill>
                <a:latin typeface="DM Sans Bold"/>
                <a:ea typeface="DM Sans Bold"/>
                <a:cs typeface="DM Sans Bold"/>
                <a:sym typeface="DM Sans Bold"/>
              </a:rPr>
              <a:t>Tech Stack</a:t>
            </a:r>
          </a:p>
        </p:txBody>
      </p:sp>
      <p:sp>
        <p:nvSpPr>
          <p:cNvPr name="TextBox 32" id="32"/>
          <p:cNvSpPr txBox="true"/>
          <p:nvPr/>
        </p:nvSpPr>
        <p:spPr>
          <a:xfrm rot="0">
            <a:off x="3200450" y="2095722"/>
            <a:ext cx="2999863" cy="724131"/>
          </a:xfrm>
          <a:prstGeom prst="rect">
            <a:avLst/>
          </a:prstGeom>
        </p:spPr>
        <p:txBody>
          <a:bodyPr anchor="t" rtlCol="false" tIns="0" lIns="0" bIns="0" rIns="0">
            <a:spAutoFit/>
          </a:bodyPr>
          <a:lstStyle/>
          <a:p>
            <a:pPr algn="ctr" marL="0" indent="0" lvl="1">
              <a:lnSpc>
                <a:spcPts val="5416"/>
              </a:lnSpc>
              <a:spcBef>
                <a:spcPct val="0"/>
              </a:spcBef>
            </a:pPr>
            <a:r>
              <a:rPr lang="en-US" b="true" sz="5584">
                <a:solidFill>
                  <a:srgbClr val="000000"/>
                </a:solidFill>
                <a:latin typeface="DM Sans Bold"/>
                <a:ea typeface="DM Sans Bold"/>
                <a:cs typeface="DM Sans Bold"/>
                <a:sym typeface="DM Sans Bold"/>
              </a:rPr>
              <a:t>ReactJS</a:t>
            </a:r>
          </a:p>
        </p:txBody>
      </p:sp>
      <p:sp>
        <p:nvSpPr>
          <p:cNvPr name="TextBox 33" id="33"/>
          <p:cNvSpPr txBox="true"/>
          <p:nvPr/>
        </p:nvSpPr>
        <p:spPr>
          <a:xfrm rot="0">
            <a:off x="3200450" y="4887399"/>
            <a:ext cx="2999863" cy="591111"/>
          </a:xfrm>
          <a:prstGeom prst="rect">
            <a:avLst/>
          </a:prstGeom>
        </p:spPr>
        <p:txBody>
          <a:bodyPr anchor="t" rtlCol="false" tIns="0" lIns="0" bIns="0" rIns="0">
            <a:spAutoFit/>
          </a:bodyPr>
          <a:lstStyle/>
          <a:p>
            <a:pPr algn="ctr" marL="0" indent="0" lvl="1">
              <a:lnSpc>
                <a:spcPts val="4446"/>
              </a:lnSpc>
              <a:spcBef>
                <a:spcPct val="0"/>
              </a:spcBef>
            </a:pPr>
            <a:r>
              <a:rPr lang="en-US" b="true" sz="4584">
                <a:solidFill>
                  <a:srgbClr val="000000"/>
                </a:solidFill>
                <a:latin typeface="DM Sans Bold"/>
                <a:ea typeface="DM Sans Bold"/>
                <a:cs typeface="DM Sans Bold"/>
                <a:sym typeface="DM Sans Bold"/>
              </a:rPr>
              <a:t>Mongo DB</a:t>
            </a:r>
          </a:p>
        </p:txBody>
      </p:sp>
      <p:sp>
        <p:nvSpPr>
          <p:cNvPr name="TextBox 34" id="34"/>
          <p:cNvSpPr txBox="true"/>
          <p:nvPr/>
        </p:nvSpPr>
        <p:spPr>
          <a:xfrm rot="0">
            <a:off x="14101836" y="2174314"/>
            <a:ext cx="2999863" cy="724131"/>
          </a:xfrm>
          <a:prstGeom prst="rect">
            <a:avLst/>
          </a:prstGeom>
        </p:spPr>
        <p:txBody>
          <a:bodyPr anchor="t" rtlCol="false" tIns="0" lIns="0" bIns="0" rIns="0">
            <a:spAutoFit/>
          </a:bodyPr>
          <a:lstStyle/>
          <a:p>
            <a:pPr algn="ctr" marL="0" indent="0" lvl="1">
              <a:lnSpc>
                <a:spcPts val="5416"/>
              </a:lnSpc>
              <a:spcBef>
                <a:spcPct val="0"/>
              </a:spcBef>
            </a:pPr>
            <a:r>
              <a:rPr lang="en-US" b="true" sz="5584">
                <a:solidFill>
                  <a:srgbClr val="000000"/>
                </a:solidFill>
                <a:latin typeface="DM Sans Bold"/>
                <a:ea typeface="DM Sans Bold"/>
                <a:cs typeface="DM Sans Bold"/>
                <a:sym typeface="DM Sans Bold"/>
              </a:rPr>
              <a:t>Redux </a:t>
            </a:r>
          </a:p>
        </p:txBody>
      </p:sp>
      <p:sp>
        <p:nvSpPr>
          <p:cNvPr name="TextBox 35" id="35"/>
          <p:cNvSpPr txBox="true"/>
          <p:nvPr/>
        </p:nvSpPr>
        <p:spPr>
          <a:xfrm rot="0">
            <a:off x="13725588" y="7496790"/>
            <a:ext cx="3752358" cy="908260"/>
          </a:xfrm>
          <a:prstGeom prst="rect">
            <a:avLst/>
          </a:prstGeom>
        </p:spPr>
        <p:txBody>
          <a:bodyPr anchor="t" rtlCol="false" tIns="0" lIns="0" bIns="0" rIns="0">
            <a:spAutoFit/>
          </a:bodyPr>
          <a:lstStyle/>
          <a:p>
            <a:pPr algn="ctr" marL="0" indent="0" lvl="1">
              <a:lnSpc>
                <a:spcPts val="6775"/>
              </a:lnSpc>
              <a:spcBef>
                <a:spcPct val="0"/>
              </a:spcBef>
            </a:pPr>
            <a:r>
              <a:rPr lang="en-US" b="true" sz="6985">
                <a:solidFill>
                  <a:srgbClr val="000000"/>
                </a:solidFill>
                <a:latin typeface="DM Sans Bold"/>
                <a:ea typeface="DM Sans Bold"/>
                <a:cs typeface="DM Sans Bold"/>
                <a:sym typeface="DM Sans Bold"/>
              </a:rPr>
              <a:t>Vite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1406003" y="592772"/>
            <a:ext cx="15475994" cy="1043306"/>
          </a:xfrm>
          <a:prstGeom prst="rect">
            <a:avLst/>
          </a:prstGeom>
        </p:spPr>
        <p:txBody>
          <a:bodyPr anchor="t" rtlCol="false" tIns="0" lIns="0" bIns="0" rIns="0">
            <a:spAutoFit/>
          </a:bodyPr>
          <a:lstStyle/>
          <a:p>
            <a:pPr algn="ctr" marL="0" indent="0" lvl="1">
              <a:lnSpc>
                <a:spcPts val="7760"/>
              </a:lnSpc>
              <a:spcBef>
                <a:spcPct val="0"/>
              </a:spcBef>
            </a:pPr>
            <a:r>
              <a:rPr lang="en-US" b="true" sz="8000">
                <a:solidFill>
                  <a:srgbClr val="000000"/>
                </a:solidFill>
                <a:latin typeface="DM Sans Bold"/>
                <a:ea typeface="DM Sans Bold"/>
                <a:cs typeface="DM Sans Bold"/>
                <a:sym typeface="DM Sans Bold"/>
              </a:rPr>
              <a:t>Services</a:t>
            </a:r>
          </a:p>
        </p:txBody>
      </p:sp>
      <p:grpSp>
        <p:nvGrpSpPr>
          <p:cNvPr name="Group 4" id="4"/>
          <p:cNvGrpSpPr/>
          <p:nvPr/>
        </p:nvGrpSpPr>
        <p:grpSpPr>
          <a:xfrm rot="0">
            <a:off x="1571042" y="1974105"/>
            <a:ext cx="5958869" cy="7889206"/>
            <a:chOff x="0" y="0"/>
            <a:chExt cx="7945158" cy="10518942"/>
          </a:xfrm>
        </p:grpSpPr>
        <p:grpSp>
          <p:nvGrpSpPr>
            <p:cNvPr name="Group 5" id="5"/>
            <p:cNvGrpSpPr/>
            <p:nvPr/>
          </p:nvGrpSpPr>
          <p:grpSpPr>
            <a:xfrm rot="0">
              <a:off x="0" y="0"/>
              <a:ext cx="7945158" cy="1382740"/>
              <a:chOff x="0" y="0"/>
              <a:chExt cx="1240413" cy="215876"/>
            </a:xfrm>
          </p:grpSpPr>
          <p:sp>
            <p:nvSpPr>
              <p:cNvPr name="Freeform 6" id="6"/>
              <p:cNvSpPr/>
              <p:nvPr/>
            </p:nvSpPr>
            <p:spPr>
              <a:xfrm flipH="false" flipV="false" rot="0">
                <a:off x="0" y="0"/>
                <a:ext cx="1240413" cy="215876"/>
              </a:xfrm>
              <a:custGeom>
                <a:avLst/>
                <a:gdLst/>
                <a:ahLst/>
                <a:cxnLst/>
                <a:rect r="r" b="b" t="t" l="l"/>
                <a:pathLst>
                  <a:path h="215876" w="1240413">
                    <a:moveTo>
                      <a:pt x="22087" y="0"/>
                    </a:moveTo>
                    <a:lnTo>
                      <a:pt x="1218326" y="0"/>
                    </a:lnTo>
                    <a:cubicBezTo>
                      <a:pt x="1230525" y="0"/>
                      <a:pt x="1240413" y="9889"/>
                      <a:pt x="1240413" y="22087"/>
                    </a:cubicBezTo>
                    <a:lnTo>
                      <a:pt x="1240413" y="193789"/>
                    </a:lnTo>
                    <a:cubicBezTo>
                      <a:pt x="1240413" y="199647"/>
                      <a:pt x="1238086" y="205265"/>
                      <a:pt x="1233944" y="209407"/>
                    </a:cubicBezTo>
                    <a:cubicBezTo>
                      <a:pt x="1229802" y="213549"/>
                      <a:pt x="1224184" y="215876"/>
                      <a:pt x="1218326" y="215876"/>
                    </a:cubicBezTo>
                    <a:lnTo>
                      <a:pt x="22087" y="215876"/>
                    </a:lnTo>
                    <a:cubicBezTo>
                      <a:pt x="16229" y="215876"/>
                      <a:pt x="10611" y="213549"/>
                      <a:pt x="6469" y="209407"/>
                    </a:cubicBezTo>
                    <a:cubicBezTo>
                      <a:pt x="2327" y="205265"/>
                      <a:pt x="0" y="199647"/>
                      <a:pt x="0" y="193789"/>
                    </a:cubicBezTo>
                    <a:lnTo>
                      <a:pt x="0" y="22087"/>
                    </a:lnTo>
                    <a:cubicBezTo>
                      <a:pt x="0" y="16229"/>
                      <a:pt x="2327" y="10611"/>
                      <a:pt x="6469" y="6469"/>
                    </a:cubicBezTo>
                    <a:cubicBezTo>
                      <a:pt x="10611" y="2327"/>
                      <a:pt x="16229" y="0"/>
                      <a:pt x="22087" y="0"/>
                    </a:cubicBezTo>
                    <a:close/>
                  </a:path>
                </a:pathLst>
              </a:custGeom>
              <a:solidFill>
                <a:srgbClr val="8AB7E2"/>
              </a:solidFill>
              <a:ln w="19050" cap="sq">
                <a:solidFill>
                  <a:srgbClr val="000000"/>
                </a:solidFill>
                <a:prstDash val="solid"/>
                <a:miter/>
              </a:ln>
            </p:spPr>
          </p:sp>
          <p:sp>
            <p:nvSpPr>
              <p:cNvPr name="TextBox 7" id="7"/>
              <p:cNvSpPr txBox="true"/>
              <p:nvPr/>
            </p:nvSpPr>
            <p:spPr>
              <a:xfrm>
                <a:off x="0" y="-66675"/>
                <a:ext cx="1240413" cy="282551"/>
              </a:xfrm>
              <a:prstGeom prst="rect">
                <a:avLst/>
              </a:prstGeom>
            </p:spPr>
            <p:txBody>
              <a:bodyPr anchor="ctr" rtlCol="false" tIns="50800" lIns="50800" bIns="50800" rIns="50800"/>
              <a:lstStyle/>
              <a:p>
                <a:pPr algn="ctr">
                  <a:lnSpc>
                    <a:spcPts val="5179"/>
                  </a:lnSpc>
                </a:pPr>
                <a:r>
                  <a:rPr lang="en-US" b="true" sz="3699">
                    <a:solidFill>
                      <a:srgbClr val="000000"/>
                    </a:solidFill>
                    <a:latin typeface="DM Sans Bold"/>
                    <a:ea typeface="DM Sans Bold"/>
                    <a:cs typeface="DM Sans Bold"/>
                    <a:sym typeface="DM Sans Bold"/>
                  </a:rPr>
                  <a:t>Tailwind</a:t>
                </a:r>
              </a:p>
            </p:txBody>
          </p:sp>
        </p:grpSp>
        <p:grpSp>
          <p:nvGrpSpPr>
            <p:cNvPr name="Group 8" id="8"/>
            <p:cNvGrpSpPr/>
            <p:nvPr/>
          </p:nvGrpSpPr>
          <p:grpSpPr>
            <a:xfrm rot="0">
              <a:off x="0" y="3654481"/>
              <a:ext cx="7945158" cy="1382740"/>
              <a:chOff x="0" y="0"/>
              <a:chExt cx="1240413" cy="215876"/>
            </a:xfrm>
          </p:grpSpPr>
          <p:sp>
            <p:nvSpPr>
              <p:cNvPr name="Freeform 9" id="9"/>
              <p:cNvSpPr/>
              <p:nvPr/>
            </p:nvSpPr>
            <p:spPr>
              <a:xfrm flipH="false" flipV="false" rot="0">
                <a:off x="0" y="0"/>
                <a:ext cx="1240413" cy="215876"/>
              </a:xfrm>
              <a:custGeom>
                <a:avLst/>
                <a:gdLst/>
                <a:ahLst/>
                <a:cxnLst/>
                <a:rect r="r" b="b" t="t" l="l"/>
                <a:pathLst>
                  <a:path h="215876" w="1240413">
                    <a:moveTo>
                      <a:pt x="22087" y="0"/>
                    </a:moveTo>
                    <a:lnTo>
                      <a:pt x="1218326" y="0"/>
                    </a:lnTo>
                    <a:cubicBezTo>
                      <a:pt x="1230525" y="0"/>
                      <a:pt x="1240413" y="9889"/>
                      <a:pt x="1240413" y="22087"/>
                    </a:cubicBezTo>
                    <a:lnTo>
                      <a:pt x="1240413" y="193789"/>
                    </a:lnTo>
                    <a:cubicBezTo>
                      <a:pt x="1240413" y="199647"/>
                      <a:pt x="1238086" y="205265"/>
                      <a:pt x="1233944" y="209407"/>
                    </a:cubicBezTo>
                    <a:cubicBezTo>
                      <a:pt x="1229802" y="213549"/>
                      <a:pt x="1224184" y="215876"/>
                      <a:pt x="1218326" y="215876"/>
                    </a:cubicBezTo>
                    <a:lnTo>
                      <a:pt x="22087" y="215876"/>
                    </a:lnTo>
                    <a:cubicBezTo>
                      <a:pt x="16229" y="215876"/>
                      <a:pt x="10611" y="213549"/>
                      <a:pt x="6469" y="209407"/>
                    </a:cubicBezTo>
                    <a:cubicBezTo>
                      <a:pt x="2327" y="205265"/>
                      <a:pt x="0" y="199647"/>
                      <a:pt x="0" y="193789"/>
                    </a:cubicBezTo>
                    <a:lnTo>
                      <a:pt x="0" y="22087"/>
                    </a:lnTo>
                    <a:cubicBezTo>
                      <a:pt x="0" y="16229"/>
                      <a:pt x="2327" y="10611"/>
                      <a:pt x="6469" y="6469"/>
                    </a:cubicBezTo>
                    <a:cubicBezTo>
                      <a:pt x="10611" y="2327"/>
                      <a:pt x="16229" y="0"/>
                      <a:pt x="22087" y="0"/>
                    </a:cubicBezTo>
                    <a:close/>
                  </a:path>
                </a:pathLst>
              </a:custGeom>
              <a:solidFill>
                <a:srgbClr val="8AB7E2"/>
              </a:solidFill>
              <a:ln w="19050" cap="sq">
                <a:solidFill>
                  <a:srgbClr val="000000"/>
                </a:solidFill>
                <a:prstDash val="solid"/>
                <a:miter/>
              </a:ln>
            </p:spPr>
          </p:sp>
          <p:sp>
            <p:nvSpPr>
              <p:cNvPr name="TextBox 10" id="10"/>
              <p:cNvSpPr txBox="true"/>
              <p:nvPr/>
            </p:nvSpPr>
            <p:spPr>
              <a:xfrm>
                <a:off x="0" y="-66675"/>
                <a:ext cx="1240413" cy="282551"/>
              </a:xfrm>
              <a:prstGeom prst="rect">
                <a:avLst/>
              </a:prstGeom>
            </p:spPr>
            <p:txBody>
              <a:bodyPr anchor="ctr" rtlCol="false" tIns="50800" lIns="50800" bIns="50800" rIns="50800"/>
              <a:lstStyle/>
              <a:p>
                <a:pPr algn="ctr">
                  <a:lnSpc>
                    <a:spcPts val="5179"/>
                  </a:lnSpc>
                </a:pPr>
                <a:r>
                  <a:rPr lang="en-US" b="true" sz="3699">
                    <a:solidFill>
                      <a:srgbClr val="000000"/>
                    </a:solidFill>
                    <a:latin typeface="DM Sans Bold"/>
                    <a:ea typeface="DM Sans Bold"/>
                    <a:cs typeface="DM Sans Bold"/>
                    <a:sym typeface="DM Sans Bold"/>
                  </a:rPr>
                  <a:t>Axios</a:t>
                </a:r>
              </a:p>
            </p:txBody>
          </p:sp>
        </p:grpSp>
        <p:grpSp>
          <p:nvGrpSpPr>
            <p:cNvPr name="Group 11" id="11"/>
            <p:cNvGrpSpPr/>
            <p:nvPr/>
          </p:nvGrpSpPr>
          <p:grpSpPr>
            <a:xfrm rot="0">
              <a:off x="0" y="1827240"/>
              <a:ext cx="7945158" cy="1382740"/>
              <a:chOff x="0" y="0"/>
              <a:chExt cx="1240413" cy="215876"/>
            </a:xfrm>
          </p:grpSpPr>
          <p:sp>
            <p:nvSpPr>
              <p:cNvPr name="Freeform 12" id="12"/>
              <p:cNvSpPr/>
              <p:nvPr/>
            </p:nvSpPr>
            <p:spPr>
              <a:xfrm flipH="false" flipV="false" rot="0">
                <a:off x="0" y="0"/>
                <a:ext cx="1240413" cy="215876"/>
              </a:xfrm>
              <a:custGeom>
                <a:avLst/>
                <a:gdLst/>
                <a:ahLst/>
                <a:cxnLst/>
                <a:rect r="r" b="b" t="t" l="l"/>
                <a:pathLst>
                  <a:path h="215876" w="1240413">
                    <a:moveTo>
                      <a:pt x="22087" y="0"/>
                    </a:moveTo>
                    <a:lnTo>
                      <a:pt x="1218326" y="0"/>
                    </a:lnTo>
                    <a:cubicBezTo>
                      <a:pt x="1230525" y="0"/>
                      <a:pt x="1240413" y="9889"/>
                      <a:pt x="1240413" y="22087"/>
                    </a:cubicBezTo>
                    <a:lnTo>
                      <a:pt x="1240413" y="193789"/>
                    </a:lnTo>
                    <a:cubicBezTo>
                      <a:pt x="1240413" y="199647"/>
                      <a:pt x="1238086" y="205265"/>
                      <a:pt x="1233944" y="209407"/>
                    </a:cubicBezTo>
                    <a:cubicBezTo>
                      <a:pt x="1229802" y="213549"/>
                      <a:pt x="1224184" y="215876"/>
                      <a:pt x="1218326" y="215876"/>
                    </a:cubicBezTo>
                    <a:lnTo>
                      <a:pt x="22087" y="215876"/>
                    </a:lnTo>
                    <a:cubicBezTo>
                      <a:pt x="16229" y="215876"/>
                      <a:pt x="10611" y="213549"/>
                      <a:pt x="6469" y="209407"/>
                    </a:cubicBezTo>
                    <a:cubicBezTo>
                      <a:pt x="2327" y="205265"/>
                      <a:pt x="0" y="199647"/>
                      <a:pt x="0" y="193789"/>
                    </a:cubicBezTo>
                    <a:lnTo>
                      <a:pt x="0" y="22087"/>
                    </a:lnTo>
                    <a:cubicBezTo>
                      <a:pt x="0" y="16229"/>
                      <a:pt x="2327" y="10611"/>
                      <a:pt x="6469" y="6469"/>
                    </a:cubicBezTo>
                    <a:cubicBezTo>
                      <a:pt x="10611" y="2327"/>
                      <a:pt x="16229" y="0"/>
                      <a:pt x="22087" y="0"/>
                    </a:cubicBezTo>
                    <a:close/>
                  </a:path>
                </a:pathLst>
              </a:custGeom>
              <a:solidFill>
                <a:srgbClr val="8AB7E2"/>
              </a:solidFill>
              <a:ln w="19050" cap="sq">
                <a:solidFill>
                  <a:srgbClr val="000000"/>
                </a:solidFill>
                <a:prstDash val="solid"/>
                <a:miter/>
              </a:ln>
            </p:spPr>
          </p:sp>
          <p:sp>
            <p:nvSpPr>
              <p:cNvPr name="TextBox 13" id="13"/>
              <p:cNvSpPr txBox="true"/>
              <p:nvPr/>
            </p:nvSpPr>
            <p:spPr>
              <a:xfrm>
                <a:off x="0" y="-66675"/>
                <a:ext cx="1240413" cy="282551"/>
              </a:xfrm>
              <a:prstGeom prst="rect">
                <a:avLst/>
              </a:prstGeom>
            </p:spPr>
            <p:txBody>
              <a:bodyPr anchor="ctr" rtlCol="false" tIns="50800" lIns="50800" bIns="50800" rIns="50800"/>
              <a:lstStyle/>
              <a:p>
                <a:pPr algn="ctr">
                  <a:lnSpc>
                    <a:spcPts val="5179"/>
                  </a:lnSpc>
                </a:pPr>
                <a:r>
                  <a:rPr lang="en-US" b="true" sz="3699">
                    <a:solidFill>
                      <a:srgbClr val="000000"/>
                    </a:solidFill>
                    <a:latin typeface="DM Sans Bold"/>
                    <a:ea typeface="DM Sans Bold"/>
                    <a:cs typeface="DM Sans Bold"/>
                    <a:sym typeface="DM Sans Bold"/>
                  </a:rPr>
                  <a:t>Code Mirror</a:t>
                </a:r>
              </a:p>
            </p:txBody>
          </p:sp>
        </p:grpSp>
        <p:grpSp>
          <p:nvGrpSpPr>
            <p:cNvPr name="Group 14" id="14"/>
            <p:cNvGrpSpPr/>
            <p:nvPr/>
          </p:nvGrpSpPr>
          <p:grpSpPr>
            <a:xfrm rot="0">
              <a:off x="0" y="5481721"/>
              <a:ext cx="7945158" cy="1382740"/>
              <a:chOff x="0" y="0"/>
              <a:chExt cx="1240413" cy="215876"/>
            </a:xfrm>
          </p:grpSpPr>
          <p:sp>
            <p:nvSpPr>
              <p:cNvPr name="Freeform 15" id="15"/>
              <p:cNvSpPr/>
              <p:nvPr/>
            </p:nvSpPr>
            <p:spPr>
              <a:xfrm flipH="false" flipV="false" rot="0">
                <a:off x="0" y="0"/>
                <a:ext cx="1240413" cy="215876"/>
              </a:xfrm>
              <a:custGeom>
                <a:avLst/>
                <a:gdLst/>
                <a:ahLst/>
                <a:cxnLst/>
                <a:rect r="r" b="b" t="t" l="l"/>
                <a:pathLst>
                  <a:path h="215876" w="1240413">
                    <a:moveTo>
                      <a:pt x="22087" y="0"/>
                    </a:moveTo>
                    <a:lnTo>
                      <a:pt x="1218326" y="0"/>
                    </a:lnTo>
                    <a:cubicBezTo>
                      <a:pt x="1230525" y="0"/>
                      <a:pt x="1240413" y="9889"/>
                      <a:pt x="1240413" y="22087"/>
                    </a:cubicBezTo>
                    <a:lnTo>
                      <a:pt x="1240413" y="193789"/>
                    </a:lnTo>
                    <a:cubicBezTo>
                      <a:pt x="1240413" y="199647"/>
                      <a:pt x="1238086" y="205265"/>
                      <a:pt x="1233944" y="209407"/>
                    </a:cubicBezTo>
                    <a:cubicBezTo>
                      <a:pt x="1229802" y="213549"/>
                      <a:pt x="1224184" y="215876"/>
                      <a:pt x="1218326" y="215876"/>
                    </a:cubicBezTo>
                    <a:lnTo>
                      <a:pt x="22087" y="215876"/>
                    </a:lnTo>
                    <a:cubicBezTo>
                      <a:pt x="16229" y="215876"/>
                      <a:pt x="10611" y="213549"/>
                      <a:pt x="6469" y="209407"/>
                    </a:cubicBezTo>
                    <a:cubicBezTo>
                      <a:pt x="2327" y="205265"/>
                      <a:pt x="0" y="199647"/>
                      <a:pt x="0" y="193789"/>
                    </a:cubicBezTo>
                    <a:lnTo>
                      <a:pt x="0" y="22087"/>
                    </a:lnTo>
                    <a:cubicBezTo>
                      <a:pt x="0" y="16229"/>
                      <a:pt x="2327" y="10611"/>
                      <a:pt x="6469" y="6469"/>
                    </a:cubicBezTo>
                    <a:cubicBezTo>
                      <a:pt x="10611" y="2327"/>
                      <a:pt x="16229" y="0"/>
                      <a:pt x="22087" y="0"/>
                    </a:cubicBezTo>
                    <a:close/>
                  </a:path>
                </a:pathLst>
              </a:custGeom>
              <a:solidFill>
                <a:srgbClr val="8AB7E2"/>
              </a:solidFill>
              <a:ln w="19050" cap="sq">
                <a:solidFill>
                  <a:srgbClr val="000000"/>
                </a:solidFill>
                <a:prstDash val="solid"/>
                <a:miter/>
              </a:ln>
            </p:spPr>
          </p:sp>
          <p:sp>
            <p:nvSpPr>
              <p:cNvPr name="TextBox 16" id="16"/>
              <p:cNvSpPr txBox="true"/>
              <p:nvPr/>
            </p:nvSpPr>
            <p:spPr>
              <a:xfrm>
                <a:off x="0" y="-66675"/>
                <a:ext cx="1240413" cy="282551"/>
              </a:xfrm>
              <a:prstGeom prst="rect">
                <a:avLst/>
              </a:prstGeom>
            </p:spPr>
            <p:txBody>
              <a:bodyPr anchor="ctr" rtlCol="false" tIns="50800" lIns="50800" bIns="50800" rIns="50800"/>
              <a:lstStyle/>
              <a:p>
                <a:pPr algn="ctr">
                  <a:lnSpc>
                    <a:spcPts val="5179"/>
                  </a:lnSpc>
                </a:pPr>
                <a:r>
                  <a:rPr lang="en-US" b="true" sz="3699">
                    <a:solidFill>
                      <a:srgbClr val="000000"/>
                    </a:solidFill>
                    <a:latin typeface="DM Sans Bold"/>
                    <a:ea typeface="DM Sans Bold"/>
                    <a:cs typeface="DM Sans Bold"/>
                    <a:sym typeface="DM Sans Bold"/>
                  </a:rPr>
                  <a:t>JWT</a:t>
                </a:r>
              </a:p>
            </p:txBody>
          </p:sp>
        </p:grpSp>
        <p:grpSp>
          <p:nvGrpSpPr>
            <p:cNvPr name="Group 17" id="17"/>
            <p:cNvGrpSpPr/>
            <p:nvPr/>
          </p:nvGrpSpPr>
          <p:grpSpPr>
            <a:xfrm rot="0">
              <a:off x="0" y="7308961"/>
              <a:ext cx="7945158" cy="1382740"/>
              <a:chOff x="0" y="0"/>
              <a:chExt cx="1240413" cy="215876"/>
            </a:xfrm>
          </p:grpSpPr>
          <p:sp>
            <p:nvSpPr>
              <p:cNvPr name="Freeform 18" id="18"/>
              <p:cNvSpPr/>
              <p:nvPr/>
            </p:nvSpPr>
            <p:spPr>
              <a:xfrm flipH="false" flipV="false" rot="0">
                <a:off x="0" y="0"/>
                <a:ext cx="1240413" cy="215876"/>
              </a:xfrm>
              <a:custGeom>
                <a:avLst/>
                <a:gdLst/>
                <a:ahLst/>
                <a:cxnLst/>
                <a:rect r="r" b="b" t="t" l="l"/>
                <a:pathLst>
                  <a:path h="215876" w="1240413">
                    <a:moveTo>
                      <a:pt x="22087" y="0"/>
                    </a:moveTo>
                    <a:lnTo>
                      <a:pt x="1218326" y="0"/>
                    </a:lnTo>
                    <a:cubicBezTo>
                      <a:pt x="1230525" y="0"/>
                      <a:pt x="1240413" y="9889"/>
                      <a:pt x="1240413" y="22087"/>
                    </a:cubicBezTo>
                    <a:lnTo>
                      <a:pt x="1240413" y="193789"/>
                    </a:lnTo>
                    <a:cubicBezTo>
                      <a:pt x="1240413" y="199647"/>
                      <a:pt x="1238086" y="205265"/>
                      <a:pt x="1233944" y="209407"/>
                    </a:cubicBezTo>
                    <a:cubicBezTo>
                      <a:pt x="1229802" y="213549"/>
                      <a:pt x="1224184" y="215876"/>
                      <a:pt x="1218326" y="215876"/>
                    </a:cubicBezTo>
                    <a:lnTo>
                      <a:pt x="22087" y="215876"/>
                    </a:lnTo>
                    <a:cubicBezTo>
                      <a:pt x="16229" y="215876"/>
                      <a:pt x="10611" y="213549"/>
                      <a:pt x="6469" y="209407"/>
                    </a:cubicBezTo>
                    <a:cubicBezTo>
                      <a:pt x="2327" y="205265"/>
                      <a:pt x="0" y="199647"/>
                      <a:pt x="0" y="193789"/>
                    </a:cubicBezTo>
                    <a:lnTo>
                      <a:pt x="0" y="22087"/>
                    </a:lnTo>
                    <a:cubicBezTo>
                      <a:pt x="0" y="16229"/>
                      <a:pt x="2327" y="10611"/>
                      <a:pt x="6469" y="6469"/>
                    </a:cubicBezTo>
                    <a:cubicBezTo>
                      <a:pt x="10611" y="2327"/>
                      <a:pt x="16229" y="0"/>
                      <a:pt x="22087" y="0"/>
                    </a:cubicBezTo>
                    <a:close/>
                  </a:path>
                </a:pathLst>
              </a:custGeom>
              <a:solidFill>
                <a:srgbClr val="8AB7E2"/>
              </a:solidFill>
              <a:ln w="19050" cap="sq">
                <a:solidFill>
                  <a:srgbClr val="000000"/>
                </a:solidFill>
                <a:prstDash val="solid"/>
                <a:miter/>
              </a:ln>
            </p:spPr>
          </p:sp>
          <p:sp>
            <p:nvSpPr>
              <p:cNvPr name="TextBox 19" id="19"/>
              <p:cNvSpPr txBox="true"/>
              <p:nvPr/>
            </p:nvSpPr>
            <p:spPr>
              <a:xfrm>
                <a:off x="0" y="-66675"/>
                <a:ext cx="1240413" cy="282551"/>
              </a:xfrm>
              <a:prstGeom prst="rect">
                <a:avLst/>
              </a:prstGeom>
            </p:spPr>
            <p:txBody>
              <a:bodyPr anchor="ctr" rtlCol="false" tIns="50800" lIns="50800" bIns="50800" rIns="50800"/>
              <a:lstStyle/>
              <a:p>
                <a:pPr algn="ctr">
                  <a:lnSpc>
                    <a:spcPts val="5179"/>
                  </a:lnSpc>
                </a:pPr>
                <a:r>
                  <a:rPr lang="en-US" b="true" sz="3699">
                    <a:solidFill>
                      <a:srgbClr val="000000"/>
                    </a:solidFill>
                    <a:latin typeface="DM Sans Bold"/>
                    <a:ea typeface="DM Sans Bold"/>
                    <a:cs typeface="DM Sans Bold"/>
                    <a:sym typeface="DM Sans Bold"/>
                  </a:rPr>
                  <a:t>Node Mailer</a:t>
                </a:r>
              </a:p>
            </p:txBody>
          </p:sp>
        </p:grpSp>
        <p:grpSp>
          <p:nvGrpSpPr>
            <p:cNvPr name="Group 20" id="20"/>
            <p:cNvGrpSpPr/>
            <p:nvPr/>
          </p:nvGrpSpPr>
          <p:grpSpPr>
            <a:xfrm rot="0">
              <a:off x="0" y="9136202"/>
              <a:ext cx="7945158" cy="1382740"/>
              <a:chOff x="0" y="0"/>
              <a:chExt cx="1240413" cy="215876"/>
            </a:xfrm>
          </p:grpSpPr>
          <p:sp>
            <p:nvSpPr>
              <p:cNvPr name="Freeform 21" id="21"/>
              <p:cNvSpPr/>
              <p:nvPr/>
            </p:nvSpPr>
            <p:spPr>
              <a:xfrm flipH="false" flipV="false" rot="0">
                <a:off x="0" y="0"/>
                <a:ext cx="1240413" cy="215876"/>
              </a:xfrm>
              <a:custGeom>
                <a:avLst/>
                <a:gdLst/>
                <a:ahLst/>
                <a:cxnLst/>
                <a:rect r="r" b="b" t="t" l="l"/>
                <a:pathLst>
                  <a:path h="215876" w="1240413">
                    <a:moveTo>
                      <a:pt x="22087" y="0"/>
                    </a:moveTo>
                    <a:lnTo>
                      <a:pt x="1218326" y="0"/>
                    </a:lnTo>
                    <a:cubicBezTo>
                      <a:pt x="1230525" y="0"/>
                      <a:pt x="1240413" y="9889"/>
                      <a:pt x="1240413" y="22087"/>
                    </a:cubicBezTo>
                    <a:lnTo>
                      <a:pt x="1240413" y="193789"/>
                    </a:lnTo>
                    <a:cubicBezTo>
                      <a:pt x="1240413" y="199647"/>
                      <a:pt x="1238086" y="205265"/>
                      <a:pt x="1233944" y="209407"/>
                    </a:cubicBezTo>
                    <a:cubicBezTo>
                      <a:pt x="1229802" y="213549"/>
                      <a:pt x="1224184" y="215876"/>
                      <a:pt x="1218326" y="215876"/>
                    </a:cubicBezTo>
                    <a:lnTo>
                      <a:pt x="22087" y="215876"/>
                    </a:lnTo>
                    <a:cubicBezTo>
                      <a:pt x="16229" y="215876"/>
                      <a:pt x="10611" y="213549"/>
                      <a:pt x="6469" y="209407"/>
                    </a:cubicBezTo>
                    <a:cubicBezTo>
                      <a:pt x="2327" y="205265"/>
                      <a:pt x="0" y="199647"/>
                      <a:pt x="0" y="193789"/>
                    </a:cubicBezTo>
                    <a:lnTo>
                      <a:pt x="0" y="22087"/>
                    </a:lnTo>
                    <a:cubicBezTo>
                      <a:pt x="0" y="16229"/>
                      <a:pt x="2327" y="10611"/>
                      <a:pt x="6469" y="6469"/>
                    </a:cubicBezTo>
                    <a:cubicBezTo>
                      <a:pt x="10611" y="2327"/>
                      <a:pt x="16229" y="0"/>
                      <a:pt x="22087" y="0"/>
                    </a:cubicBezTo>
                    <a:close/>
                  </a:path>
                </a:pathLst>
              </a:custGeom>
              <a:solidFill>
                <a:srgbClr val="8AB7E2"/>
              </a:solidFill>
              <a:ln w="19050" cap="sq">
                <a:solidFill>
                  <a:srgbClr val="000000"/>
                </a:solidFill>
                <a:prstDash val="solid"/>
                <a:miter/>
              </a:ln>
            </p:spPr>
          </p:sp>
          <p:sp>
            <p:nvSpPr>
              <p:cNvPr name="TextBox 22" id="22"/>
              <p:cNvSpPr txBox="true"/>
              <p:nvPr/>
            </p:nvSpPr>
            <p:spPr>
              <a:xfrm>
                <a:off x="0" y="-66675"/>
                <a:ext cx="1240413" cy="282551"/>
              </a:xfrm>
              <a:prstGeom prst="rect">
                <a:avLst/>
              </a:prstGeom>
            </p:spPr>
            <p:txBody>
              <a:bodyPr anchor="ctr" rtlCol="false" tIns="50800" lIns="50800" bIns="50800" rIns="50800"/>
              <a:lstStyle/>
              <a:p>
                <a:pPr algn="ctr">
                  <a:lnSpc>
                    <a:spcPts val="5179"/>
                  </a:lnSpc>
                </a:pPr>
                <a:r>
                  <a:rPr lang="en-US" b="true" sz="3699">
                    <a:solidFill>
                      <a:srgbClr val="000000"/>
                    </a:solidFill>
                    <a:latin typeface="DM Sans Bold"/>
                    <a:ea typeface="DM Sans Bold"/>
                    <a:cs typeface="DM Sans Bold"/>
                    <a:sym typeface="DM Sans Bold"/>
                  </a:rPr>
                  <a:t>Google OAuth 2.0</a:t>
                </a:r>
              </a:p>
            </p:txBody>
          </p:sp>
        </p:grpSp>
      </p:grpSp>
      <p:grpSp>
        <p:nvGrpSpPr>
          <p:cNvPr name="Group 23" id="23"/>
          <p:cNvGrpSpPr/>
          <p:nvPr/>
        </p:nvGrpSpPr>
        <p:grpSpPr>
          <a:xfrm rot="0">
            <a:off x="10263913" y="1974105"/>
            <a:ext cx="6161444" cy="7889206"/>
            <a:chOff x="0" y="0"/>
            <a:chExt cx="8215259" cy="10518942"/>
          </a:xfrm>
        </p:grpSpPr>
        <p:grpSp>
          <p:nvGrpSpPr>
            <p:cNvPr name="Group 24" id="24"/>
            <p:cNvGrpSpPr/>
            <p:nvPr/>
          </p:nvGrpSpPr>
          <p:grpSpPr>
            <a:xfrm rot="0">
              <a:off x="0" y="0"/>
              <a:ext cx="8215259" cy="1382740"/>
              <a:chOff x="0" y="0"/>
              <a:chExt cx="1282582" cy="215876"/>
            </a:xfrm>
          </p:grpSpPr>
          <p:sp>
            <p:nvSpPr>
              <p:cNvPr name="Freeform 25" id="25"/>
              <p:cNvSpPr/>
              <p:nvPr/>
            </p:nvSpPr>
            <p:spPr>
              <a:xfrm flipH="false" flipV="false" rot="0">
                <a:off x="0" y="0"/>
                <a:ext cx="1282582" cy="215876"/>
              </a:xfrm>
              <a:custGeom>
                <a:avLst/>
                <a:gdLst/>
                <a:ahLst/>
                <a:cxnLst/>
                <a:rect r="r" b="b" t="t" l="l"/>
                <a:pathLst>
                  <a:path h="215876" w="1282582">
                    <a:moveTo>
                      <a:pt x="21361" y="0"/>
                    </a:moveTo>
                    <a:lnTo>
                      <a:pt x="1261221" y="0"/>
                    </a:lnTo>
                    <a:cubicBezTo>
                      <a:pt x="1266886" y="0"/>
                      <a:pt x="1272320" y="2250"/>
                      <a:pt x="1276325" y="6256"/>
                    </a:cubicBezTo>
                    <a:cubicBezTo>
                      <a:pt x="1280331" y="10262"/>
                      <a:pt x="1282582" y="15695"/>
                      <a:pt x="1282582" y="21361"/>
                    </a:cubicBezTo>
                    <a:lnTo>
                      <a:pt x="1282582" y="194515"/>
                    </a:lnTo>
                    <a:cubicBezTo>
                      <a:pt x="1282582" y="206313"/>
                      <a:pt x="1273018" y="215876"/>
                      <a:pt x="1261221" y="215876"/>
                    </a:cubicBezTo>
                    <a:lnTo>
                      <a:pt x="21361" y="215876"/>
                    </a:lnTo>
                    <a:cubicBezTo>
                      <a:pt x="15695" y="215876"/>
                      <a:pt x="10262" y="213626"/>
                      <a:pt x="6256" y="209620"/>
                    </a:cubicBezTo>
                    <a:cubicBezTo>
                      <a:pt x="2250" y="205614"/>
                      <a:pt x="0" y="200181"/>
                      <a:pt x="0" y="194515"/>
                    </a:cubicBezTo>
                    <a:lnTo>
                      <a:pt x="0" y="21361"/>
                    </a:lnTo>
                    <a:cubicBezTo>
                      <a:pt x="0" y="15695"/>
                      <a:pt x="2250" y="10262"/>
                      <a:pt x="6256" y="6256"/>
                    </a:cubicBezTo>
                    <a:cubicBezTo>
                      <a:pt x="10262" y="2250"/>
                      <a:pt x="15695" y="0"/>
                      <a:pt x="21361" y="0"/>
                    </a:cubicBezTo>
                    <a:close/>
                  </a:path>
                </a:pathLst>
              </a:custGeom>
              <a:solidFill>
                <a:srgbClr val="8AB7E2"/>
              </a:solidFill>
              <a:ln w="19050" cap="sq">
                <a:solidFill>
                  <a:srgbClr val="000000"/>
                </a:solidFill>
                <a:prstDash val="solid"/>
                <a:miter/>
              </a:ln>
            </p:spPr>
          </p:sp>
          <p:sp>
            <p:nvSpPr>
              <p:cNvPr name="TextBox 26" id="26"/>
              <p:cNvSpPr txBox="true"/>
              <p:nvPr/>
            </p:nvSpPr>
            <p:spPr>
              <a:xfrm>
                <a:off x="0" y="-66675"/>
                <a:ext cx="1282582" cy="282551"/>
              </a:xfrm>
              <a:prstGeom prst="rect">
                <a:avLst/>
              </a:prstGeom>
            </p:spPr>
            <p:txBody>
              <a:bodyPr anchor="ctr" rtlCol="false" tIns="50800" lIns="50800" bIns="50800" rIns="50800"/>
              <a:lstStyle/>
              <a:p>
                <a:pPr algn="ctr">
                  <a:lnSpc>
                    <a:spcPts val="5179"/>
                  </a:lnSpc>
                </a:pPr>
                <a:r>
                  <a:rPr lang="en-US" b="true" sz="3699">
                    <a:solidFill>
                      <a:srgbClr val="000000"/>
                    </a:solidFill>
                    <a:latin typeface="DM Sans Bold"/>
                    <a:ea typeface="DM Sans Bold"/>
                    <a:cs typeface="DM Sans Bold"/>
                    <a:sym typeface="DM Sans Bold"/>
                  </a:rPr>
                  <a:t>Archiver</a:t>
                </a:r>
              </a:p>
            </p:txBody>
          </p:sp>
        </p:grpSp>
        <p:grpSp>
          <p:nvGrpSpPr>
            <p:cNvPr name="Group 27" id="27"/>
            <p:cNvGrpSpPr/>
            <p:nvPr/>
          </p:nvGrpSpPr>
          <p:grpSpPr>
            <a:xfrm rot="0">
              <a:off x="0" y="1827240"/>
              <a:ext cx="8215259" cy="1382740"/>
              <a:chOff x="0" y="0"/>
              <a:chExt cx="1282582" cy="215876"/>
            </a:xfrm>
          </p:grpSpPr>
          <p:sp>
            <p:nvSpPr>
              <p:cNvPr name="Freeform 28" id="28"/>
              <p:cNvSpPr/>
              <p:nvPr/>
            </p:nvSpPr>
            <p:spPr>
              <a:xfrm flipH="false" flipV="false" rot="0">
                <a:off x="0" y="0"/>
                <a:ext cx="1282582" cy="215876"/>
              </a:xfrm>
              <a:custGeom>
                <a:avLst/>
                <a:gdLst/>
                <a:ahLst/>
                <a:cxnLst/>
                <a:rect r="r" b="b" t="t" l="l"/>
                <a:pathLst>
                  <a:path h="215876" w="1282582">
                    <a:moveTo>
                      <a:pt x="21361" y="0"/>
                    </a:moveTo>
                    <a:lnTo>
                      <a:pt x="1261221" y="0"/>
                    </a:lnTo>
                    <a:cubicBezTo>
                      <a:pt x="1266886" y="0"/>
                      <a:pt x="1272320" y="2250"/>
                      <a:pt x="1276325" y="6256"/>
                    </a:cubicBezTo>
                    <a:cubicBezTo>
                      <a:pt x="1280331" y="10262"/>
                      <a:pt x="1282582" y="15695"/>
                      <a:pt x="1282582" y="21361"/>
                    </a:cubicBezTo>
                    <a:lnTo>
                      <a:pt x="1282582" y="194515"/>
                    </a:lnTo>
                    <a:cubicBezTo>
                      <a:pt x="1282582" y="206313"/>
                      <a:pt x="1273018" y="215876"/>
                      <a:pt x="1261221" y="215876"/>
                    </a:cubicBezTo>
                    <a:lnTo>
                      <a:pt x="21361" y="215876"/>
                    </a:lnTo>
                    <a:cubicBezTo>
                      <a:pt x="15695" y="215876"/>
                      <a:pt x="10262" y="213626"/>
                      <a:pt x="6256" y="209620"/>
                    </a:cubicBezTo>
                    <a:cubicBezTo>
                      <a:pt x="2250" y="205614"/>
                      <a:pt x="0" y="200181"/>
                      <a:pt x="0" y="194515"/>
                    </a:cubicBezTo>
                    <a:lnTo>
                      <a:pt x="0" y="21361"/>
                    </a:lnTo>
                    <a:cubicBezTo>
                      <a:pt x="0" y="15695"/>
                      <a:pt x="2250" y="10262"/>
                      <a:pt x="6256" y="6256"/>
                    </a:cubicBezTo>
                    <a:cubicBezTo>
                      <a:pt x="10262" y="2250"/>
                      <a:pt x="15695" y="0"/>
                      <a:pt x="21361" y="0"/>
                    </a:cubicBezTo>
                    <a:close/>
                  </a:path>
                </a:pathLst>
              </a:custGeom>
              <a:solidFill>
                <a:srgbClr val="8AB7E2"/>
              </a:solidFill>
              <a:ln w="19050" cap="sq">
                <a:solidFill>
                  <a:srgbClr val="000000"/>
                </a:solidFill>
                <a:prstDash val="solid"/>
                <a:miter/>
              </a:ln>
            </p:spPr>
          </p:sp>
          <p:sp>
            <p:nvSpPr>
              <p:cNvPr name="TextBox 29" id="29"/>
              <p:cNvSpPr txBox="true"/>
              <p:nvPr/>
            </p:nvSpPr>
            <p:spPr>
              <a:xfrm>
                <a:off x="0" y="-66675"/>
                <a:ext cx="1282582" cy="282551"/>
              </a:xfrm>
              <a:prstGeom prst="rect">
                <a:avLst/>
              </a:prstGeom>
            </p:spPr>
            <p:txBody>
              <a:bodyPr anchor="ctr" rtlCol="false" tIns="50800" lIns="50800" bIns="50800" rIns="50800"/>
              <a:lstStyle/>
              <a:p>
                <a:pPr algn="ctr">
                  <a:lnSpc>
                    <a:spcPts val="5179"/>
                  </a:lnSpc>
                </a:pPr>
                <a:r>
                  <a:rPr lang="en-US" b="true" sz="3699">
                    <a:solidFill>
                      <a:srgbClr val="000000"/>
                    </a:solidFill>
                    <a:latin typeface="DM Sans Bold"/>
                    <a:ea typeface="DM Sans Bold"/>
                    <a:cs typeface="DM Sans Bold"/>
                    <a:sym typeface="DM Sans Bold"/>
                  </a:rPr>
                  <a:t>Multer</a:t>
                </a:r>
              </a:p>
            </p:txBody>
          </p:sp>
        </p:grpSp>
        <p:grpSp>
          <p:nvGrpSpPr>
            <p:cNvPr name="Group 30" id="30"/>
            <p:cNvGrpSpPr/>
            <p:nvPr/>
          </p:nvGrpSpPr>
          <p:grpSpPr>
            <a:xfrm rot="0">
              <a:off x="0" y="3654481"/>
              <a:ext cx="8215259" cy="1382740"/>
              <a:chOff x="0" y="0"/>
              <a:chExt cx="1282582" cy="215876"/>
            </a:xfrm>
          </p:grpSpPr>
          <p:sp>
            <p:nvSpPr>
              <p:cNvPr name="Freeform 31" id="31"/>
              <p:cNvSpPr/>
              <p:nvPr/>
            </p:nvSpPr>
            <p:spPr>
              <a:xfrm flipH="false" flipV="false" rot="0">
                <a:off x="0" y="0"/>
                <a:ext cx="1282582" cy="215876"/>
              </a:xfrm>
              <a:custGeom>
                <a:avLst/>
                <a:gdLst/>
                <a:ahLst/>
                <a:cxnLst/>
                <a:rect r="r" b="b" t="t" l="l"/>
                <a:pathLst>
                  <a:path h="215876" w="1282582">
                    <a:moveTo>
                      <a:pt x="21361" y="0"/>
                    </a:moveTo>
                    <a:lnTo>
                      <a:pt x="1261221" y="0"/>
                    </a:lnTo>
                    <a:cubicBezTo>
                      <a:pt x="1266886" y="0"/>
                      <a:pt x="1272320" y="2250"/>
                      <a:pt x="1276325" y="6256"/>
                    </a:cubicBezTo>
                    <a:cubicBezTo>
                      <a:pt x="1280331" y="10262"/>
                      <a:pt x="1282582" y="15695"/>
                      <a:pt x="1282582" y="21361"/>
                    </a:cubicBezTo>
                    <a:lnTo>
                      <a:pt x="1282582" y="194515"/>
                    </a:lnTo>
                    <a:cubicBezTo>
                      <a:pt x="1282582" y="206313"/>
                      <a:pt x="1273018" y="215876"/>
                      <a:pt x="1261221" y="215876"/>
                    </a:cubicBezTo>
                    <a:lnTo>
                      <a:pt x="21361" y="215876"/>
                    </a:lnTo>
                    <a:cubicBezTo>
                      <a:pt x="15695" y="215876"/>
                      <a:pt x="10262" y="213626"/>
                      <a:pt x="6256" y="209620"/>
                    </a:cubicBezTo>
                    <a:cubicBezTo>
                      <a:pt x="2250" y="205614"/>
                      <a:pt x="0" y="200181"/>
                      <a:pt x="0" y="194515"/>
                    </a:cubicBezTo>
                    <a:lnTo>
                      <a:pt x="0" y="21361"/>
                    </a:lnTo>
                    <a:cubicBezTo>
                      <a:pt x="0" y="15695"/>
                      <a:pt x="2250" y="10262"/>
                      <a:pt x="6256" y="6256"/>
                    </a:cubicBezTo>
                    <a:cubicBezTo>
                      <a:pt x="10262" y="2250"/>
                      <a:pt x="15695" y="0"/>
                      <a:pt x="21361" y="0"/>
                    </a:cubicBezTo>
                    <a:close/>
                  </a:path>
                </a:pathLst>
              </a:custGeom>
              <a:solidFill>
                <a:srgbClr val="8AB7E2"/>
              </a:solidFill>
              <a:ln w="19050" cap="sq">
                <a:solidFill>
                  <a:srgbClr val="000000"/>
                </a:solidFill>
                <a:prstDash val="solid"/>
                <a:miter/>
              </a:ln>
            </p:spPr>
          </p:sp>
          <p:sp>
            <p:nvSpPr>
              <p:cNvPr name="TextBox 32" id="32"/>
              <p:cNvSpPr txBox="true"/>
              <p:nvPr/>
            </p:nvSpPr>
            <p:spPr>
              <a:xfrm>
                <a:off x="0" y="-66675"/>
                <a:ext cx="1282582" cy="282551"/>
              </a:xfrm>
              <a:prstGeom prst="rect">
                <a:avLst/>
              </a:prstGeom>
            </p:spPr>
            <p:txBody>
              <a:bodyPr anchor="ctr" rtlCol="false" tIns="50800" lIns="50800" bIns="50800" rIns="50800"/>
              <a:lstStyle/>
              <a:p>
                <a:pPr algn="ctr">
                  <a:lnSpc>
                    <a:spcPts val="5179"/>
                  </a:lnSpc>
                </a:pPr>
                <a:r>
                  <a:rPr lang="en-US" b="true" sz="3699">
                    <a:solidFill>
                      <a:srgbClr val="000000"/>
                    </a:solidFill>
                    <a:latin typeface="DM Sans Bold"/>
                    <a:ea typeface="DM Sans Bold"/>
                    <a:cs typeface="DM Sans Bold"/>
                    <a:sym typeface="DM Sans Bold"/>
                  </a:rPr>
                  <a:t>Chrome Laucher</a:t>
                </a:r>
              </a:p>
            </p:txBody>
          </p:sp>
        </p:grpSp>
        <p:grpSp>
          <p:nvGrpSpPr>
            <p:cNvPr name="Group 33" id="33"/>
            <p:cNvGrpSpPr/>
            <p:nvPr/>
          </p:nvGrpSpPr>
          <p:grpSpPr>
            <a:xfrm rot="0">
              <a:off x="0" y="5481721"/>
              <a:ext cx="8215259" cy="1382740"/>
              <a:chOff x="0" y="0"/>
              <a:chExt cx="1282582" cy="215876"/>
            </a:xfrm>
          </p:grpSpPr>
          <p:sp>
            <p:nvSpPr>
              <p:cNvPr name="Freeform 34" id="34"/>
              <p:cNvSpPr/>
              <p:nvPr/>
            </p:nvSpPr>
            <p:spPr>
              <a:xfrm flipH="false" flipV="false" rot="0">
                <a:off x="0" y="0"/>
                <a:ext cx="1282582" cy="215876"/>
              </a:xfrm>
              <a:custGeom>
                <a:avLst/>
                <a:gdLst/>
                <a:ahLst/>
                <a:cxnLst/>
                <a:rect r="r" b="b" t="t" l="l"/>
                <a:pathLst>
                  <a:path h="215876" w="1282582">
                    <a:moveTo>
                      <a:pt x="21361" y="0"/>
                    </a:moveTo>
                    <a:lnTo>
                      <a:pt x="1261221" y="0"/>
                    </a:lnTo>
                    <a:cubicBezTo>
                      <a:pt x="1266886" y="0"/>
                      <a:pt x="1272320" y="2250"/>
                      <a:pt x="1276325" y="6256"/>
                    </a:cubicBezTo>
                    <a:cubicBezTo>
                      <a:pt x="1280331" y="10262"/>
                      <a:pt x="1282582" y="15695"/>
                      <a:pt x="1282582" y="21361"/>
                    </a:cubicBezTo>
                    <a:lnTo>
                      <a:pt x="1282582" y="194515"/>
                    </a:lnTo>
                    <a:cubicBezTo>
                      <a:pt x="1282582" y="206313"/>
                      <a:pt x="1273018" y="215876"/>
                      <a:pt x="1261221" y="215876"/>
                    </a:cubicBezTo>
                    <a:lnTo>
                      <a:pt x="21361" y="215876"/>
                    </a:lnTo>
                    <a:cubicBezTo>
                      <a:pt x="15695" y="215876"/>
                      <a:pt x="10262" y="213626"/>
                      <a:pt x="6256" y="209620"/>
                    </a:cubicBezTo>
                    <a:cubicBezTo>
                      <a:pt x="2250" y="205614"/>
                      <a:pt x="0" y="200181"/>
                      <a:pt x="0" y="194515"/>
                    </a:cubicBezTo>
                    <a:lnTo>
                      <a:pt x="0" y="21361"/>
                    </a:lnTo>
                    <a:cubicBezTo>
                      <a:pt x="0" y="15695"/>
                      <a:pt x="2250" y="10262"/>
                      <a:pt x="6256" y="6256"/>
                    </a:cubicBezTo>
                    <a:cubicBezTo>
                      <a:pt x="10262" y="2250"/>
                      <a:pt x="15695" y="0"/>
                      <a:pt x="21361" y="0"/>
                    </a:cubicBezTo>
                    <a:close/>
                  </a:path>
                </a:pathLst>
              </a:custGeom>
              <a:solidFill>
                <a:srgbClr val="8AB7E2"/>
              </a:solidFill>
              <a:ln w="19050" cap="sq">
                <a:solidFill>
                  <a:srgbClr val="000000"/>
                </a:solidFill>
                <a:prstDash val="solid"/>
                <a:miter/>
              </a:ln>
            </p:spPr>
          </p:sp>
          <p:sp>
            <p:nvSpPr>
              <p:cNvPr name="TextBox 35" id="35"/>
              <p:cNvSpPr txBox="true"/>
              <p:nvPr/>
            </p:nvSpPr>
            <p:spPr>
              <a:xfrm>
                <a:off x="0" y="-66675"/>
                <a:ext cx="1282582" cy="282551"/>
              </a:xfrm>
              <a:prstGeom prst="rect">
                <a:avLst/>
              </a:prstGeom>
            </p:spPr>
            <p:txBody>
              <a:bodyPr anchor="ctr" rtlCol="false" tIns="50800" lIns="50800" bIns="50800" rIns="50800"/>
              <a:lstStyle/>
              <a:p>
                <a:pPr algn="ctr">
                  <a:lnSpc>
                    <a:spcPts val="5179"/>
                  </a:lnSpc>
                </a:pPr>
                <a:r>
                  <a:rPr lang="en-US" b="true" sz="3699">
                    <a:solidFill>
                      <a:srgbClr val="000000"/>
                    </a:solidFill>
                    <a:latin typeface="DM Sans Bold"/>
                    <a:ea typeface="DM Sans Bold"/>
                    <a:cs typeface="DM Sans Bold"/>
                    <a:sym typeface="DM Sans Bold"/>
                  </a:rPr>
                  <a:t>Lighthouse</a:t>
                </a:r>
              </a:p>
            </p:txBody>
          </p:sp>
        </p:grpSp>
        <p:grpSp>
          <p:nvGrpSpPr>
            <p:cNvPr name="Group 36" id="36"/>
            <p:cNvGrpSpPr/>
            <p:nvPr/>
          </p:nvGrpSpPr>
          <p:grpSpPr>
            <a:xfrm rot="0">
              <a:off x="94859" y="7308961"/>
              <a:ext cx="7945158" cy="1382740"/>
              <a:chOff x="0" y="0"/>
              <a:chExt cx="1240413" cy="215876"/>
            </a:xfrm>
          </p:grpSpPr>
          <p:sp>
            <p:nvSpPr>
              <p:cNvPr name="Freeform 37" id="37"/>
              <p:cNvSpPr/>
              <p:nvPr/>
            </p:nvSpPr>
            <p:spPr>
              <a:xfrm flipH="false" flipV="false" rot="0">
                <a:off x="0" y="0"/>
                <a:ext cx="1240413" cy="215876"/>
              </a:xfrm>
              <a:custGeom>
                <a:avLst/>
                <a:gdLst/>
                <a:ahLst/>
                <a:cxnLst/>
                <a:rect r="r" b="b" t="t" l="l"/>
                <a:pathLst>
                  <a:path h="215876" w="1240413">
                    <a:moveTo>
                      <a:pt x="22087" y="0"/>
                    </a:moveTo>
                    <a:lnTo>
                      <a:pt x="1218326" y="0"/>
                    </a:lnTo>
                    <a:cubicBezTo>
                      <a:pt x="1230525" y="0"/>
                      <a:pt x="1240413" y="9889"/>
                      <a:pt x="1240413" y="22087"/>
                    </a:cubicBezTo>
                    <a:lnTo>
                      <a:pt x="1240413" y="193789"/>
                    </a:lnTo>
                    <a:cubicBezTo>
                      <a:pt x="1240413" y="199647"/>
                      <a:pt x="1238086" y="205265"/>
                      <a:pt x="1233944" y="209407"/>
                    </a:cubicBezTo>
                    <a:cubicBezTo>
                      <a:pt x="1229802" y="213549"/>
                      <a:pt x="1224184" y="215876"/>
                      <a:pt x="1218326" y="215876"/>
                    </a:cubicBezTo>
                    <a:lnTo>
                      <a:pt x="22087" y="215876"/>
                    </a:lnTo>
                    <a:cubicBezTo>
                      <a:pt x="16229" y="215876"/>
                      <a:pt x="10611" y="213549"/>
                      <a:pt x="6469" y="209407"/>
                    </a:cubicBezTo>
                    <a:cubicBezTo>
                      <a:pt x="2327" y="205265"/>
                      <a:pt x="0" y="199647"/>
                      <a:pt x="0" y="193789"/>
                    </a:cubicBezTo>
                    <a:lnTo>
                      <a:pt x="0" y="22087"/>
                    </a:lnTo>
                    <a:cubicBezTo>
                      <a:pt x="0" y="16229"/>
                      <a:pt x="2327" y="10611"/>
                      <a:pt x="6469" y="6469"/>
                    </a:cubicBezTo>
                    <a:cubicBezTo>
                      <a:pt x="10611" y="2327"/>
                      <a:pt x="16229" y="0"/>
                      <a:pt x="22087" y="0"/>
                    </a:cubicBezTo>
                    <a:close/>
                  </a:path>
                </a:pathLst>
              </a:custGeom>
              <a:solidFill>
                <a:srgbClr val="8AB7E2"/>
              </a:solidFill>
              <a:ln w="19050" cap="sq">
                <a:solidFill>
                  <a:srgbClr val="000000"/>
                </a:solidFill>
                <a:prstDash val="solid"/>
                <a:miter/>
              </a:ln>
            </p:spPr>
          </p:sp>
          <p:sp>
            <p:nvSpPr>
              <p:cNvPr name="TextBox 38" id="38"/>
              <p:cNvSpPr txBox="true"/>
              <p:nvPr/>
            </p:nvSpPr>
            <p:spPr>
              <a:xfrm>
                <a:off x="0" y="-66675"/>
                <a:ext cx="1240413" cy="282551"/>
              </a:xfrm>
              <a:prstGeom prst="rect">
                <a:avLst/>
              </a:prstGeom>
            </p:spPr>
            <p:txBody>
              <a:bodyPr anchor="ctr" rtlCol="false" tIns="50800" lIns="50800" bIns="50800" rIns="50800"/>
              <a:lstStyle/>
              <a:p>
                <a:pPr algn="ctr">
                  <a:lnSpc>
                    <a:spcPts val="5179"/>
                  </a:lnSpc>
                </a:pPr>
                <a:r>
                  <a:rPr lang="en-US" b="true" sz="3699">
                    <a:solidFill>
                      <a:srgbClr val="000000"/>
                    </a:solidFill>
                    <a:latin typeface="DM Sans Bold"/>
                    <a:ea typeface="DM Sans Bold"/>
                    <a:cs typeface="DM Sans Bold"/>
                    <a:sym typeface="DM Sans Bold"/>
                  </a:rPr>
                  <a:t>Cloundinary</a:t>
                </a:r>
              </a:p>
            </p:txBody>
          </p:sp>
        </p:grpSp>
        <p:grpSp>
          <p:nvGrpSpPr>
            <p:cNvPr name="Group 39" id="39"/>
            <p:cNvGrpSpPr/>
            <p:nvPr/>
          </p:nvGrpSpPr>
          <p:grpSpPr>
            <a:xfrm rot="0">
              <a:off x="0" y="9136202"/>
              <a:ext cx="8109476" cy="1382740"/>
              <a:chOff x="0" y="0"/>
              <a:chExt cx="1266067" cy="215876"/>
            </a:xfrm>
          </p:grpSpPr>
          <p:sp>
            <p:nvSpPr>
              <p:cNvPr name="Freeform 40" id="40"/>
              <p:cNvSpPr/>
              <p:nvPr/>
            </p:nvSpPr>
            <p:spPr>
              <a:xfrm flipH="false" flipV="false" rot="0">
                <a:off x="0" y="0"/>
                <a:ext cx="1266067" cy="215876"/>
              </a:xfrm>
              <a:custGeom>
                <a:avLst/>
                <a:gdLst/>
                <a:ahLst/>
                <a:cxnLst/>
                <a:rect r="r" b="b" t="t" l="l"/>
                <a:pathLst>
                  <a:path h="215876" w="1266067">
                    <a:moveTo>
                      <a:pt x="21639" y="0"/>
                    </a:moveTo>
                    <a:lnTo>
                      <a:pt x="1244427" y="0"/>
                    </a:lnTo>
                    <a:cubicBezTo>
                      <a:pt x="1256378" y="0"/>
                      <a:pt x="1266067" y="9688"/>
                      <a:pt x="1266067" y="21639"/>
                    </a:cubicBezTo>
                    <a:lnTo>
                      <a:pt x="1266067" y="194237"/>
                    </a:lnTo>
                    <a:cubicBezTo>
                      <a:pt x="1266067" y="206188"/>
                      <a:pt x="1256378" y="215876"/>
                      <a:pt x="1244427" y="215876"/>
                    </a:cubicBezTo>
                    <a:lnTo>
                      <a:pt x="21639" y="215876"/>
                    </a:lnTo>
                    <a:cubicBezTo>
                      <a:pt x="15900" y="215876"/>
                      <a:pt x="10396" y="213596"/>
                      <a:pt x="6338" y="209538"/>
                    </a:cubicBezTo>
                    <a:cubicBezTo>
                      <a:pt x="2280" y="205480"/>
                      <a:pt x="0" y="199976"/>
                      <a:pt x="0" y="194237"/>
                    </a:cubicBezTo>
                    <a:lnTo>
                      <a:pt x="0" y="21639"/>
                    </a:lnTo>
                    <a:cubicBezTo>
                      <a:pt x="0" y="9688"/>
                      <a:pt x="9688" y="0"/>
                      <a:pt x="21639" y="0"/>
                    </a:cubicBezTo>
                    <a:close/>
                  </a:path>
                </a:pathLst>
              </a:custGeom>
              <a:solidFill>
                <a:srgbClr val="8AB7E2"/>
              </a:solidFill>
              <a:ln w="19050" cap="sq">
                <a:solidFill>
                  <a:srgbClr val="000000"/>
                </a:solidFill>
                <a:prstDash val="solid"/>
                <a:miter/>
              </a:ln>
            </p:spPr>
          </p:sp>
          <p:sp>
            <p:nvSpPr>
              <p:cNvPr name="TextBox 41" id="41"/>
              <p:cNvSpPr txBox="true"/>
              <p:nvPr/>
            </p:nvSpPr>
            <p:spPr>
              <a:xfrm>
                <a:off x="0" y="-66675"/>
                <a:ext cx="1266067" cy="282551"/>
              </a:xfrm>
              <a:prstGeom prst="rect">
                <a:avLst/>
              </a:prstGeom>
            </p:spPr>
            <p:txBody>
              <a:bodyPr anchor="ctr" rtlCol="false" tIns="50800" lIns="50800" bIns="50800" rIns="50800"/>
              <a:lstStyle/>
              <a:p>
                <a:pPr algn="ctr">
                  <a:lnSpc>
                    <a:spcPts val="5179"/>
                  </a:lnSpc>
                </a:pPr>
                <a:r>
                  <a:rPr lang="en-US" b="true" sz="3699">
                    <a:solidFill>
                      <a:srgbClr val="000000"/>
                    </a:solidFill>
                    <a:latin typeface="DM Sans Bold"/>
                    <a:ea typeface="DM Sans Bold"/>
                    <a:cs typeface="DM Sans Bold"/>
                    <a:sym typeface="DM Sans Bold"/>
                  </a:rPr>
                  <a:t>Github OAuth</a:t>
                </a:r>
              </a:p>
            </p:txBody>
          </p:sp>
        </p:gr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grpSp>
        <p:nvGrpSpPr>
          <p:cNvPr name="Group 3" id="3"/>
          <p:cNvGrpSpPr/>
          <p:nvPr/>
        </p:nvGrpSpPr>
        <p:grpSpPr>
          <a:xfrm rot="0">
            <a:off x="962844" y="1009650"/>
            <a:ext cx="5587239" cy="2662922"/>
            <a:chOff x="0" y="0"/>
            <a:chExt cx="2065940" cy="984643"/>
          </a:xfrm>
        </p:grpSpPr>
        <p:sp>
          <p:nvSpPr>
            <p:cNvPr name="Freeform 4" id="4"/>
            <p:cNvSpPr/>
            <p:nvPr/>
          </p:nvSpPr>
          <p:spPr>
            <a:xfrm flipH="false" flipV="false" rot="0">
              <a:off x="0" y="0"/>
              <a:ext cx="2065940" cy="984643"/>
            </a:xfrm>
            <a:custGeom>
              <a:avLst/>
              <a:gdLst/>
              <a:ahLst/>
              <a:cxnLst/>
              <a:rect r="r" b="b" t="t" l="l"/>
              <a:pathLst>
                <a:path h="984643" w="2065940">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sp>
        <p:sp>
          <p:nvSpPr>
            <p:cNvPr name="TextBox 5" id="5"/>
            <p:cNvSpPr txBox="true"/>
            <p:nvPr/>
          </p:nvSpPr>
          <p:spPr>
            <a:xfrm>
              <a:off x="0" y="-38100"/>
              <a:ext cx="2065940" cy="1022743"/>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6" id="6"/>
          <p:cNvSpPr/>
          <p:nvPr/>
        </p:nvSpPr>
        <p:spPr>
          <a:xfrm flipH="false" flipV="false" rot="-7900054">
            <a:off x="7245553" y="2915538"/>
            <a:ext cx="1012981" cy="454921"/>
          </a:xfrm>
          <a:custGeom>
            <a:avLst/>
            <a:gdLst/>
            <a:ahLst/>
            <a:cxnLst/>
            <a:rect r="r" b="b" t="t" l="l"/>
            <a:pathLst>
              <a:path h="454921" w="1012981">
                <a:moveTo>
                  <a:pt x="0" y="0"/>
                </a:moveTo>
                <a:lnTo>
                  <a:pt x="1012981" y="0"/>
                </a:lnTo>
                <a:lnTo>
                  <a:pt x="1012981" y="454921"/>
                </a:lnTo>
                <a:lnTo>
                  <a:pt x="0" y="45492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2700000">
            <a:off x="9877670" y="2926130"/>
            <a:ext cx="1012981" cy="454921"/>
          </a:xfrm>
          <a:custGeom>
            <a:avLst/>
            <a:gdLst/>
            <a:ahLst/>
            <a:cxnLst/>
            <a:rect r="r" b="b" t="t" l="l"/>
            <a:pathLst>
              <a:path h="454921" w="1012981">
                <a:moveTo>
                  <a:pt x="0" y="0"/>
                </a:moveTo>
                <a:lnTo>
                  <a:pt x="1012982" y="0"/>
                </a:lnTo>
                <a:lnTo>
                  <a:pt x="1012982" y="454921"/>
                </a:lnTo>
                <a:lnTo>
                  <a:pt x="0" y="45492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3209977">
            <a:off x="9912532" y="6890874"/>
            <a:ext cx="1012981" cy="454921"/>
          </a:xfrm>
          <a:custGeom>
            <a:avLst/>
            <a:gdLst/>
            <a:ahLst/>
            <a:cxnLst/>
            <a:rect r="r" b="b" t="t" l="l"/>
            <a:pathLst>
              <a:path h="454921" w="1012981">
                <a:moveTo>
                  <a:pt x="0" y="0"/>
                </a:moveTo>
                <a:lnTo>
                  <a:pt x="1012982" y="0"/>
                </a:lnTo>
                <a:lnTo>
                  <a:pt x="1012982" y="454920"/>
                </a:lnTo>
                <a:lnTo>
                  <a:pt x="0" y="45492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7866361">
            <a:off x="7247803" y="6866982"/>
            <a:ext cx="1012981" cy="454921"/>
          </a:xfrm>
          <a:custGeom>
            <a:avLst/>
            <a:gdLst/>
            <a:ahLst/>
            <a:cxnLst/>
            <a:rect r="r" b="b" t="t" l="l"/>
            <a:pathLst>
              <a:path h="454921" w="1012981">
                <a:moveTo>
                  <a:pt x="0" y="0"/>
                </a:moveTo>
                <a:lnTo>
                  <a:pt x="1012982" y="0"/>
                </a:lnTo>
                <a:lnTo>
                  <a:pt x="1012982" y="454921"/>
                </a:lnTo>
                <a:lnTo>
                  <a:pt x="0" y="45492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7066564" y="4004243"/>
            <a:ext cx="4297511" cy="2013396"/>
          </a:xfrm>
          <a:prstGeom prst="rect">
            <a:avLst/>
          </a:prstGeom>
        </p:spPr>
        <p:txBody>
          <a:bodyPr anchor="t" rtlCol="false" tIns="0" lIns="0" bIns="0" rIns="0">
            <a:spAutoFit/>
          </a:bodyPr>
          <a:lstStyle/>
          <a:p>
            <a:pPr algn="ctr">
              <a:lnSpc>
                <a:spcPts val="7760"/>
              </a:lnSpc>
            </a:pPr>
            <a:r>
              <a:rPr lang="en-US" sz="8000" b="true">
                <a:solidFill>
                  <a:srgbClr val="000000"/>
                </a:solidFill>
                <a:latin typeface="DM Sans Bold"/>
                <a:ea typeface="DM Sans Bold"/>
                <a:cs typeface="DM Sans Bold"/>
                <a:sym typeface="DM Sans Bold"/>
              </a:rPr>
              <a:t>Our</a:t>
            </a:r>
          </a:p>
          <a:p>
            <a:pPr algn="ctr" marL="0" indent="0" lvl="1">
              <a:lnSpc>
                <a:spcPts val="7663"/>
              </a:lnSpc>
              <a:spcBef>
                <a:spcPct val="0"/>
              </a:spcBef>
            </a:pPr>
            <a:r>
              <a:rPr lang="en-US" b="true" sz="7900">
                <a:solidFill>
                  <a:srgbClr val="000000"/>
                </a:solidFill>
                <a:latin typeface="DM Sans Bold"/>
                <a:ea typeface="DM Sans Bold"/>
                <a:cs typeface="DM Sans Bold"/>
                <a:sym typeface="DM Sans Bold"/>
              </a:rPr>
              <a:t>Features</a:t>
            </a:r>
          </a:p>
        </p:txBody>
      </p:sp>
      <p:sp>
        <p:nvSpPr>
          <p:cNvPr name="TextBox 11" id="11"/>
          <p:cNvSpPr txBox="true"/>
          <p:nvPr/>
        </p:nvSpPr>
        <p:spPr>
          <a:xfrm rot="0">
            <a:off x="1445004" y="2030674"/>
            <a:ext cx="4869952" cy="603934"/>
          </a:xfrm>
          <a:prstGeom prst="rect">
            <a:avLst/>
          </a:prstGeom>
        </p:spPr>
        <p:txBody>
          <a:bodyPr anchor="t" rtlCol="false" tIns="0" lIns="0" bIns="0" rIns="0">
            <a:spAutoFit/>
          </a:bodyPr>
          <a:lstStyle/>
          <a:p>
            <a:pPr algn="l">
              <a:lnSpc>
                <a:spcPts val="4523"/>
              </a:lnSpc>
            </a:pPr>
            <a:r>
              <a:rPr lang="en-US" sz="4663" b="true">
                <a:solidFill>
                  <a:srgbClr val="000000"/>
                </a:solidFill>
                <a:latin typeface="DM Sans Bold"/>
                <a:ea typeface="DM Sans Bold"/>
                <a:cs typeface="DM Sans Bold"/>
                <a:sym typeface="DM Sans Bold"/>
              </a:rPr>
              <a:t>Drap And Drop</a:t>
            </a:r>
          </a:p>
        </p:txBody>
      </p:sp>
      <p:grpSp>
        <p:nvGrpSpPr>
          <p:cNvPr name="Group 12" id="12"/>
          <p:cNvGrpSpPr/>
          <p:nvPr/>
        </p:nvGrpSpPr>
        <p:grpSpPr>
          <a:xfrm rot="0">
            <a:off x="11672061" y="909207"/>
            <a:ext cx="5587239" cy="2662922"/>
            <a:chOff x="0" y="0"/>
            <a:chExt cx="2065940" cy="984643"/>
          </a:xfrm>
        </p:grpSpPr>
        <p:sp>
          <p:nvSpPr>
            <p:cNvPr name="Freeform 13" id="13"/>
            <p:cNvSpPr/>
            <p:nvPr/>
          </p:nvSpPr>
          <p:spPr>
            <a:xfrm flipH="false" flipV="false" rot="0">
              <a:off x="0" y="0"/>
              <a:ext cx="2065940" cy="984643"/>
            </a:xfrm>
            <a:custGeom>
              <a:avLst/>
              <a:gdLst/>
              <a:ahLst/>
              <a:cxnLst/>
              <a:rect r="r" b="b" t="t" l="l"/>
              <a:pathLst>
                <a:path h="984643" w="2065940">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sp>
        <p:sp>
          <p:nvSpPr>
            <p:cNvPr name="TextBox 14" id="14"/>
            <p:cNvSpPr txBox="true"/>
            <p:nvPr/>
          </p:nvSpPr>
          <p:spPr>
            <a:xfrm>
              <a:off x="0" y="-38100"/>
              <a:ext cx="2065940" cy="1022743"/>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15" id="15"/>
          <p:cNvSpPr txBox="true"/>
          <p:nvPr/>
        </p:nvSpPr>
        <p:spPr>
          <a:xfrm rot="0">
            <a:off x="12358707" y="2061376"/>
            <a:ext cx="5284375" cy="664244"/>
          </a:xfrm>
          <a:prstGeom prst="rect">
            <a:avLst/>
          </a:prstGeom>
        </p:spPr>
        <p:txBody>
          <a:bodyPr anchor="t" rtlCol="false" tIns="0" lIns="0" bIns="0" rIns="0">
            <a:spAutoFit/>
          </a:bodyPr>
          <a:lstStyle/>
          <a:p>
            <a:pPr algn="l">
              <a:lnSpc>
                <a:spcPts val="4908"/>
              </a:lnSpc>
            </a:pPr>
            <a:r>
              <a:rPr lang="en-US" sz="5060" b="true">
                <a:solidFill>
                  <a:srgbClr val="000000"/>
                </a:solidFill>
                <a:latin typeface="DM Sans Bold"/>
                <a:ea typeface="DM Sans Bold"/>
                <a:cs typeface="DM Sans Bold"/>
                <a:sym typeface="DM Sans Bold"/>
              </a:rPr>
              <a:t>Collabarations</a:t>
            </a:r>
          </a:p>
        </p:txBody>
      </p:sp>
      <p:grpSp>
        <p:nvGrpSpPr>
          <p:cNvPr name="Group 16" id="16"/>
          <p:cNvGrpSpPr/>
          <p:nvPr/>
        </p:nvGrpSpPr>
        <p:grpSpPr>
          <a:xfrm rot="0">
            <a:off x="962844" y="3813743"/>
            <a:ext cx="5587239" cy="2662922"/>
            <a:chOff x="0" y="0"/>
            <a:chExt cx="2065940" cy="984643"/>
          </a:xfrm>
        </p:grpSpPr>
        <p:sp>
          <p:nvSpPr>
            <p:cNvPr name="Freeform 17" id="17"/>
            <p:cNvSpPr/>
            <p:nvPr/>
          </p:nvSpPr>
          <p:spPr>
            <a:xfrm flipH="false" flipV="false" rot="0">
              <a:off x="0" y="0"/>
              <a:ext cx="2065940" cy="984643"/>
            </a:xfrm>
            <a:custGeom>
              <a:avLst/>
              <a:gdLst/>
              <a:ahLst/>
              <a:cxnLst/>
              <a:rect r="r" b="b" t="t" l="l"/>
              <a:pathLst>
                <a:path h="984643" w="2065940">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sp>
        <p:sp>
          <p:nvSpPr>
            <p:cNvPr name="TextBox 18" id="18"/>
            <p:cNvSpPr txBox="true"/>
            <p:nvPr/>
          </p:nvSpPr>
          <p:spPr>
            <a:xfrm>
              <a:off x="0" y="-38100"/>
              <a:ext cx="2065940" cy="1022743"/>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19" id="19"/>
          <p:cNvSpPr txBox="true"/>
          <p:nvPr/>
        </p:nvSpPr>
        <p:spPr>
          <a:xfrm rot="0">
            <a:off x="1621627" y="4578341"/>
            <a:ext cx="4475758" cy="1077141"/>
          </a:xfrm>
          <a:prstGeom prst="rect">
            <a:avLst/>
          </a:prstGeom>
        </p:spPr>
        <p:txBody>
          <a:bodyPr anchor="t" rtlCol="false" tIns="0" lIns="0" bIns="0" rIns="0">
            <a:spAutoFit/>
          </a:bodyPr>
          <a:lstStyle/>
          <a:p>
            <a:pPr algn="l">
              <a:lnSpc>
                <a:spcPts val="4157"/>
              </a:lnSpc>
            </a:pPr>
            <a:r>
              <a:rPr lang="en-US" sz="4285" b="true">
                <a:solidFill>
                  <a:srgbClr val="000000"/>
                </a:solidFill>
                <a:latin typeface="DM Sans Bold"/>
                <a:ea typeface="DM Sans Bold"/>
                <a:cs typeface="DM Sans Bold"/>
                <a:sym typeface="DM Sans Bold"/>
              </a:rPr>
              <a:t>Component Library</a:t>
            </a:r>
          </a:p>
        </p:txBody>
      </p:sp>
      <p:grpSp>
        <p:nvGrpSpPr>
          <p:cNvPr name="Group 20" id="20"/>
          <p:cNvGrpSpPr/>
          <p:nvPr/>
        </p:nvGrpSpPr>
        <p:grpSpPr>
          <a:xfrm rot="0">
            <a:off x="11672061" y="3812039"/>
            <a:ext cx="5587239" cy="2664626"/>
            <a:chOff x="0" y="0"/>
            <a:chExt cx="2065940" cy="985274"/>
          </a:xfrm>
        </p:grpSpPr>
        <p:sp>
          <p:nvSpPr>
            <p:cNvPr name="Freeform 21" id="21"/>
            <p:cNvSpPr/>
            <p:nvPr/>
          </p:nvSpPr>
          <p:spPr>
            <a:xfrm flipH="false" flipV="false" rot="0">
              <a:off x="0" y="0"/>
              <a:ext cx="2065940" cy="985273"/>
            </a:xfrm>
            <a:custGeom>
              <a:avLst/>
              <a:gdLst/>
              <a:ahLst/>
              <a:cxnLst/>
              <a:rect r="r" b="b" t="t" l="l"/>
              <a:pathLst>
                <a:path h="985273" w="2065940">
                  <a:moveTo>
                    <a:pt x="20785" y="0"/>
                  </a:moveTo>
                  <a:lnTo>
                    <a:pt x="2045156" y="0"/>
                  </a:lnTo>
                  <a:cubicBezTo>
                    <a:pt x="2056635" y="0"/>
                    <a:pt x="2065940" y="9306"/>
                    <a:pt x="2065940" y="20785"/>
                  </a:cubicBezTo>
                  <a:lnTo>
                    <a:pt x="2065940" y="964489"/>
                  </a:lnTo>
                  <a:cubicBezTo>
                    <a:pt x="2065940" y="975968"/>
                    <a:pt x="2056635" y="985273"/>
                    <a:pt x="2045156" y="985273"/>
                  </a:cubicBezTo>
                  <a:lnTo>
                    <a:pt x="20785" y="985273"/>
                  </a:lnTo>
                  <a:cubicBezTo>
                    <a:pt x="9306" y="985273"/>
                    <a:pt x="0" y="975968"/>
                    <a:pt x="0" y="964489"/>
                  </a:cubicBezTo>
                  <a:lnTo>
                    <a:pt x="0" y="20785"/>
                  </a:lnTo>
                  <a:cubicBezTo>
                    <a:pt x="0" y="9306"/>
                    <a:pt x="9306" y="0"/>
                    <a:pt x="20785" y="0"/>
                  </a:cubicBezTo>
                  <a:close/>
                </a:path>
              </a:pathLst>
            </a:custGeom>
            <a:solidFill>
              <a:srgbClr val="8AB7E2"/>
            </a:solidFill>
            <a:ln w="9525" cap="sq">
              <a:solidFill>
                <a:srgbClr val="000000"/>
              </a:solidFill>
              <a:prstDash val="solid"/>
              <a:miter/>
            </a:ln>
          </p:spPr>
        </p:sp>
        <p:sp>
          <p:nvSpPr>
            <p:cNvPr name="TextBox 22" id="22"/>
            <p:cNvSpPr txBox="true"/>
            <p:nvPr/>
          </p:nvSpPr>
          <p:spPr>
            <a:xfrm>
              <a:off x="0" y="-38100"/>
              <a:ext cx="2065940" cy="1023374"/>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23" id="23"/>
          <p:cNvSpPr txBox="true"/>
          <p:nvPr/>
        </p:nvSpPr>
        <p:spPr>
          <a:xfrm rot="0">
            <a:off x="12358707" y="4837112"/>
            <a:ext cx="4900593" cy="608393"/>
          </a:xfrm>
          <a:prstGeom prst="rect">
            <a:avLst/>
          </a:prstGeom>
        </p:spPr>
        <p:txBody>
          <a:bodyPr anchor="t" rtlCol="false" tIns="0" lIns="0" bIns="0" rIns="0">
            <a:spAutoFit/>
          </a:bodyPr>
          <a:lstStyle/>
          <a:p>
            <a:pPr algn="l">
              <a:lnSpc>
                <a:spcPts val="4551"/>
              </a:lnSpc>
            </a:pPr>
            <a:r>
              <a:rPr lang="en-US" sz="4692" b="true">
                <a:solidFill>
                  <a:srgbClr val="000000"/>
                </a:solidFill>
                <a:latin typeface="DM Sans Bold"/>
                <a:ea typeface="DM Sans Bold"/>
                <a:cs typeface="DM Sans Bold"/>
                <a:sym typeface="DM Sans Bold"/>
              </a:rPr>
              <a:t>SEO Tools</a:t>
            </a:r>
          </a:p>
        </p:txBody>
      </p:sp>
      <p:grpSp>
        <p:nvGrpSpPr>
          <p:cNvPr name="Group 24" id="24"/>
          <p:cNvGrpSpPr/>
          <p:nvPr/>
        </p:nvGrpSpPr>
        <p:grpSpPr>
          <a:xfrm rot="0">
            <a:off x="11672061" y="6605714"/>
            <a:ext cx="5587239" cy="2662922"/>
            <a:chOff x="0" y="0"/>
            <a:chExt cx="2065940" cy="984643"/>
          </a:xfrm>
        </p:grpSpPr>
        <p:sp>
          <p:nvSpPr>
            <p:cNvPr name="Freeform 25" id="25"/>
            <p:cNvSpPr/>
            <p:nvPr/>
          </p:nvSpPr>
          <p:spPr>
            <a:xfrm flipH="false" flipV="false" rot="0">
              <a:off x="0" y="0"/>
              <a:ext cx="2065940" cy="984643"/>
            </a:xfrm>
            <a:custGeom>
              <a:avLst/>
              <a:gdLst/>
              <a:ahLst/>
              <a:cxnLst/>
              <a:rect r="r" b="b" t="t" l="l"/>
              <a:pathLst>
                <a:path h="984643" w="2065940">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sp>
        <p:sp>
          <p:nvSpPr>
            <p:cNvPr name="TextBox 26" id="26"/>
            <p:cNvSpPr txBox="true"/>
            <p:nvPr/>
          </p:nvSpPr>
          <p:spPr>
            <a:xfrm>
              <a:off x="0" y="-38100"/>
              <a:ext cx="2065940" cy="1022743"/>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27" id="27"/>
          <p:cNvSpPr txBox="true"/>
          <p:nvPr/>
        </p:nvSpPr>
        <p:spPr>
          <a:xfrm rot="0">
            <a:off x="12435789" y="7407457"/>
            <a:ext cx="4823511" cy="1164211"/>
          </a:xfrm>
          <a:prstGeom prst="rect">
            <a:avLst/>
          </a:prstGeom>
        </p:spPr>
        <p:txBody>
          <a:bodyPr anchor="t" rtlCol="false" tIns="0" lIns="0" bIns="0" rIns="0">
            <a:spAutoFit/>
          </a:bodyPr>
          <a:lstStyle/>
          <a:p>
            <a:pPr algn="l">
              <a:lnSpc>
                <a:spcPts val="4480"/>
              </a:lnSpc>
            </a:pPr>
            <a:r>
              <a:rPr lang="en-US" sz="4618" b="true">
                <a:solidFill>
                  <a:srgbClr val="000000"/>
                </a:solidFill>
                <a:latin typeface="DM Sans Bold"/>
                <a:ea typeface="DM Sans Bold"/>
                <a:cs typeface="DM Sans Bold"/>
                <a:sym typeface="DM Sans Bold"/>
              </a:rPr>
              <a:t>Interavtive Elements</a:t>
            </a:r>
          </a:p>
        </p:txBody>
      </p:sp>
      <p:grpSp>
        <p:nvGrpSpPr>
          <p:cNvPr name="Group 28" id="28"/>
          <p:cNvGrpSpPr/>
          <p:nvPr/>
        </p:nvGrpSpPr>
        <p:grpSpPr>
          <a:xfrm rot="0">
            <a:off x="962844" y="6667165"/>
            <a:ext cx="5587239" cy="2662922"/>
            <a:chOff x="0" y="0"/>
            <a:chExt cx="2065940" cy="984643"/>
          </a:xfrm>
        </p:grpSpPr>
        <p:sp>
          <p:nvSpPr>
            <p:cNvPr name="Freeform 29" id="29"/>
            <p:cNvSpPr/>
            <p:nvPr/>
          </p:nvSpPr>
          <p:spPr>
            <a:xfrm flipH="false" flipV="false" rot="0">
              <a:off x="0" y="0"/>
              <a:ext cx="2065940" cy="984643"/>
            </a:xfrm>
            <a:custGeom>
              <a:avLst/>
              <a:gdLst/>
              <a:ahLst/>
              <a:cxnLst/>
              <a:rect r="r" b="b" t="t" l="l"/>
              <a:pathLst>
                <a:path h="984643" w="2065940">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sp>
        <p:sp>
          <p:nvSpPr>
            <p:cNvPr name="TextBox 30" id="30"/>
            <p:cNvSpPr txBox="true"/>
            <p:nvPr/>
          </p:nvSpPr>
          <p:spPr>
            <a:xfrm>
              <a:off x="0" y="-38100"/>
              <a:ext cx="2065940" cy="1022743"/>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31" id="31"/>
          <p:cNvSpPr txBox="true"/>
          <p:nvPr/>
        </p:nvSpPr>
        <p:spPr>
          <a:xfrm rot="0">
            <a:off x="1268382" y="7608740"/>
            <a:ext cx="4829002" cy="597975"/>
          </a:xfrm>
          <a:prstGeom prst="rect">
            <a:avLst/>
          </a:prstGeom>
        </p:spPr>
        <p:txBody>
          <a:bodyPr anchor="t" rtlCol="false" tIns="0" lIns="0" bIns="0" rIns="0">
            <a:spAutoFit/>
          </a:bodyPr>
          <a:lstStyle/>
          <a:p>
            <a:pPr algn="l">
              <a:lnSpc>
                <a:spcPts val="4485"/>
              </a:lnSpc>
            </a:pPr>
            <a:r>
              <a:rPr lang="en-US" sz="4624" b="true">
                <a:solidFill>
                  <a:srgbClr val="000000"/>
                </a:solidFill>
                <a:latin typeface="DM Sans Bold"/>
                <a:ea typeface="DM Sans Bold"/>
                <a:cs typeface="DM Sans Bold"/>
                <a:sym typeface="DM Sans Bold"/>
              </a:rPr>
              <a:t>CMS Integration</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grpSp>
        <p:nvGrpSpPr>
          <p:cNvPr name="Group 3" id="3"/>
          <p:cNvGrpSpPr/>
          <p:nvPr/>
        </p:nvGrpSpPr>
        <p:grpSpPr>
          <a:xfrm rot="0">
            <a:off x="962844" y="1009650"/>
            <a:ext cx="5417920" cy="1533126"/>
            <a:chOff x="0" y="0"/>
            <a:chExt cx="2003333" cy="566889"/>
          </a:xfrm>
        </p:grpSpPr>
        <p:sp>
          <p:nvSpPr>
            <p:cNvPr name="Freeform 4" id="4"/>
            <p:cNvSpPr/>
            <p:nvPr/>
          </p:nvSpPr>
          <p:spPr>
            <a:xfrm flipH="false" flipV="false" rot="0">
              <a:off x="0" y="0"/>
              <a:ext cx="2003333" cy="566889"/>
            </a:xfrm>
            <a:custGeom>
              <a:avLst/>
              <a:gdLst/>
              <a:ahLst/>
              <a:cxnLst/>
              <a:rect r="r" b="b" t="t" l="l"/>
              <a:pathLst>
                <a:path h="566889" w="2003333">
                  <a:moveTo>
                    <a:pt x="21434" y="0"/>
                  </a:moveTo>
                  <a:lnTo>
                    <a:pt x="1981899" y="0"/>
                  </a:lnTo>
                  <a:cubicBezTo>
                    <a:pt x="1987584" y="0"/>
                    <a:pt x="1993035" y="2258"/>
                    <a:pt x="1997055" y="6278"/>
                  </a:cubicBezTo>
                  <a:cubicBezTo>
                    <a:pt x="2001075" y="10298"/>
                    <a:pt x="2003333" y="15749"/>
                    <a:pt x="2003333" y="21434"/>
                  </a:cubicBezTo>
                  <a:lnTo>
                    <a:pt x="2003333" y="545455"/>
                  </a:lnTo>
                  <a:cubicBezTo>
                    <a:pt x="2003333" y="557293"/>
                    <a:pt x="1993736" y="566889"/>
                    <a:pt x="1981899" y="566889"/>
                  </a:cubicBezTo>
                  <a:lnTo>
                    <a:pt x="21434" y="566889"/>
                  </a:lnTo>
                  <a:cubicBezTo>
                    <a:pt x="9596" y="566889"/>
                    <a:pt x="0" y="557293"/>
                    <a:pt x="0" y="545455"/>
                  </a:cubicBezTo>
                  <a:lnTo>
                    <a:pt x="0" y="21434"/>
                  </a:lnTo>
                  <a:cubicBezTo>
                    <a:pt x="0" y="9596"/>
                    <a:pt x="9596" y="0"/>
                    <a:pt x="21434" y="0"/>
                  </a:cubicBezTo>
                  <a:close/>
                </a:path>
              </a:pathLst>
            </a:custGeom>
            <a:solidFill>
              <a:srgbClr val="8AB7E2"/>
            </a:solidFill>
            <a:ln w="9525" cap="sq">
              <a:solidFill>
                <a:srgbClr val="000000"/>
              </a:solidFill>
              <a:prstDash val="solid"/>
              <a:miter/>
            </a:ln>
          </p:spPr>
        </p:sp>
        <p:sp>
          <p:nvSpPr>
            <p:cNvPr name="TextBox 5" id="5"/>
            <p:cNvSpPr txBox="true"/>
            <p:nvPr/>
          </p:nvSpPr>
          <p:spPr>
            <a:xfrm>
              <a:off x="0" y="-38100"/>
              <a:ext cx="2003333" cy="604989"/>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6" id="6"/>
          <p:cNvSpPr/>
          <p:nvPr/>
        </p:nvSpPr>
        <p:spPr>
          <a:xfrm flipH="false" flipV="false" rot="-7900054">
            <a:off x="7245553" y="2915538"/>
            <a:ext cx="1012981" cy="454921"/>
          </a:xfrm>
          <a:custGeom>
            <a:avLst/>
            <a:gdLst/>
            <a:ahLst/>
            <a:cxnLst/>
            <a:rect r="r" b="b" t="t" l="l"/>
            <a:pathLst>
              <a:path h="454921" w="1012981">
                <a:moveTo>
                  <a:pt x="0" y="0"/>
                </a:moveTo>
                <a:lnTo>
                  <a:pt x="1012981" y="0"/>
                </a:lnTo>
                <a:lnTo>
                  <a:pt x="1012981" y="454921"/>
                </a:lnTo>
                <a:lnTo>
                  <a:pt x="0" y="45492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2700000">
            <a:off x="9877670" y="2926130"/>
            <a:ext cx="1012981" cy="454921"/>
          </a:xfrm>
          <a:custGeom>
            <a:avLst/>
            <a:gdLst/>
            <a:ahLst/>
            <a:cxnLst/>
            <a:rect r="r" b="b" t="t" l="l"/>
            <a:pathLst>
              <a:path h="454921" w="1012981">
                <a:moveTo>
                  <a:pt x="0" y="0"/>
                </a:moveTo>
                <a:lnTo>
                  <a:pt x="1012982" y="0"/>
                </a:lnTo>
                <a:lnTo>
                  <a:pt x="1012982" y="454921"/>
                </a:lnTo>
                <a:lnTo>
                  <a:pt x="0" y="45492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3209977">
            <a:off x="9912532" y="6890874"/>
            <a:ext cx="1012981" cy="454921"/>
          </a:xfrm>
          <a:custGeom>
            <a:avLst/>
            <a:gdLst/>
            <a:ahLst/>
            <a:cxnLst/>
            <a:rect r="r" b="b" t="t" l="l"/>
            <a:pathLst>
              <a:path h="454921" w="1012981">
                <a:moveTo>
                  <a:pt x="0" y="0"/>
                </a:moveTo>
                <a:lnTo>
                  <a:pt x="1012982" y="0"/>
                </a:lnTo>
                <a:lnTo>
                  <a:pt x="1012982" y="454920"/>
                </a:lnTo>
                <a:lnTo>
                  <a:pt x="0" y="45492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7866361">
            <a:off x="7247803" y="6866982"/>
            <a:ext cx="1012981" cy="454921"/>
          </a:xfrm>
          <a:custGeom>
            <a:avLst/>
            <a:gdLst/>
            <a:ahLst/>
            <a:cxnLst/>
            <a:rect r="r" b="b" t="t" l="l"/>
            <a:pathLst>
              <a:path h="454921" w="1012981">
                <a:moveTo>
                  <a:pt x="0" y="0"/>
                </a:moveTo>
                <a:lnTo>
                  <a:pt x="1012982" y="0"/>
                </a:lnTo>
                <a:lnTo>
                  <a:pt x="1012982" y="454921"/>
                </a:lnTo>
                <a:lnTo>
                  <a:pt x="0" y="45492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7066564" y="4004243"/>
            <a:ext cx="4297511" cy="2013396"/>
          </a:xfrm>
          <a:prstGeom prst="rect">
            <a:avLst/>
          </a:prstGeom>
        </p:spPr>
        <p:txBody>
          <a:bodyPr anchor="t" rtlCol="false" tIns="0" lIns="0" bIns="0" rIns="0">
            <a:spAutoFit/>
          </a:bodyPr>
          <a:lstStyle/>
          <a:p>
            <a:pPr algn="ctr">
              <a:lnSpc>
                <a:spcPts val="7760"/>
              </a:lnSpc>
            </a:pPr>
            <a:r>
              <a:rPr lang="en-US" sz="8000" b="true">
                <a:solidFill>
                  <a:srgbClr val="000000"/>
                </a:solidFill>
                <a:latin typeface="DM Sans Bold"/>
                <a:ea typeface="DM Sans Bold"/>
                <a:cs typeface="DM Sans Bold"/>
                <a:sym typeface="DM Sans Bold"/>
              </a:rPr>
              <a:t>Our</a:t>
            </a:r>
          </a:p>
          <a:p>
            <a:pPr algn="ctr" marL="0" indent="0" lvl="1">
              <a:lnSpc>
                <a:spcPts val="7663"/>
              </a:lnSpc>
              <a:spcBef>
                <a:spcPct val="0"/>
              </a:spcBef>
            </a:pPr>
            <a:r>
              <a:rPr lang="en-US" b="true" sz="7900">
                <a:solidFill>
                  <a:srgbClr val="000000"/>
                </a:solidFill>
                <a:latin typeface="DM Sans Bold"/>
                <a:ea typeface="DM Sans Bold"/>
                <a:cs typeface="DM Sans Bold"/>
                <a:sym typeface="DM Sans Bold"/>
              </a:rPr>
              <a:t>Features</a:t>
            </a:r>
          </a:p>
        </p:txBody>
      </p:sp>
      <p:sp>
        <p:nvSpPr>
          <p:cNvPr name="TextBox 11" id="11"/>
          <p:cNvSpPr txBox="true"/>
          <p:nvPr/>
        </p:nvSpPr>
        <p:spPr>
          <a:xfrm rot="0">
            <a:off x="1342790" y="1335879"/>
            <a:ext cx="3908155" cy="942446"/>
          </a:xfrm>
          <a:prstGeom prst="rect">
            <a:avLst/>
          </a:prstGeom>
        </p:spPr>
        <p:txBody>
          <a:bodyPr anchor="t" rtlCol="false" tIns="0" lIns="0" bIns="0" rIns="0">
            <a:spAutoFit/>
          </a:bodyPr>
          <a:lstStyle/>
          <a:p>
            <a:pPr algn="l">
              <a:lnSpc>
                <a:spcPts val="3630"/>
              </a:lnSpc>
            </a:pPr>
            <a:r>
              <a:rPr lang="en-US" sz="3742" b="true">
                <a:solidFill>
                  <a:srgbClr val="000000"/>
                </a:solidFill>
                <a:latin typeface="DM Sans Bold"/>
                <a:ea typeface="DM Sans Bold"/>
                <a:cs typeface="DM Sans Bold"/>
                <a:sym typeface="DM Sans Bold"/>
              </a:rPr>
              <a:t>Hosting And Domain Support</a:t>
            </a:r>
          </a:p>
        </p:txBody>
      </p:sp>
      <p:grpSp>
        <p:nvGrpSpPr>
          <p:cNvPr name="Group 12" id="12"/>
          <p:cNvGrpSpPr/>
          <p:nvPr/>
        </p:nvGrpSpPr>
        <p:grpSpPr>
          <a:xfrm rot="0">
            <a:off x="11855665" y="1028700"/>
            <a:ext cx="5467157" cy="1514076"/>
            <a:chOff x="0" y="0"/>
            <a:chExt cx="2021539" cy="559845"/>
          </a:xfrm>
        </p:grpSpPr>
        <p:sp>
          <p:nvSpPr>
            <p:cNvPr name="Freeform 13" id="13"/>
            <p:cNvSpPr/>
            <p:nvPr/>
          </p:nvSpPr>
          <p:spPr>
            <a:xfrm flipH="false" flipV="false" rot="0">
              <a:off x="0" y="0"/>
              <a:ext cx="2021539" cy="559845"/>
            </a:xfrm>
            <a:custGeom>
              <a:avLst/>
              <a:gdLst/>
              <a:ahLst/>
              <a:cxnLst/>
              <a:rect r="r" b="b" t="t" l="l"/>
              <a:pathLst>
                <a:path h="559845" w="2021539">
                  <a:moveTo>
                    <a:pt x="21241" y="0"/>
                  </a:moveTo>
                  <a:lnTo>
                    <a:pt x="2000298" y="0"/>
                  </a:lnTo>
                  <a:cubicBezTo>
                    <a:pt x="2005931" y="0"/>
                    <a:pt x="2011334" y="2238"/>
                    <a:pt x="2015317" y="6221"/>
                  </a:cubicBezTo>
                  <a:cubicBezTo>
                    <a:pt x="2019301" y="10205"/>
                    <a:pt x="2021539" y="15608"/>
                    <a:pt x="2021539" y="21241"/>
                  </a:cubicBezTo>
                  <a:lnTo>
                    <a:pt x="2021539" y="538604"/>
                  </a:lnTo>
                  <a:cubicBezTo>
                    <a:pt x="2021539" y="544238"/>
                    <a:pt x="2019301" y="549641"/>
                    <a:pt x="2015317" y="553624"/>
                  </a:cubicBezTo>
                  <a:cubicBezTo>
                    <a:pt x="2011334" y="557608"/>
                    <a:pt x="2005931" y="559845"/>
                    <a:pt x="2000298" y="559845"/>
                  </a:cubicBezTo>
                  <a:lnTo>
                    <a:pt x="21241" y="559845"/>
                  </a:lnTo>
                  <a:cubicBezTo>
                    <a:pt x="15608" y="559845"/>
                    <a:pt x="10205" y="557608"/>
                    <a:pt x="6221" y="553624"/>
                  </a:cubicBezTo>
                  <a:cubicBezTo>
                    <a:pt x="2238" y="549641"/>
                    <a:pt x="0" y="544238"/>
                    <a:pt x="0" y="538604"/>
                  </a:cubicBezTo>
                  <a:lnTo>
                    <a:pt x="0" y="21241"/>
                  </a:lnTo>
                  <a:cubicBezTo>
                    <a:pt x="0" y="15608"/>
                    <a:pt x="2238" y="10205"/>
                    <a:pt x="6221" y="6221"/>
                  </a:cubicBezTo>
                  <a:cubicBezTo>
                    <a:pt x="10205" y="2238"/>
                    <a:pt x="15608" y="0"/>
                    <a:pt x="21241" y="0"/>
                  </a:cubicBezTo>
                  <a:close/>
                </a:path>
              </a:pathLst>
            </a:custGeom>
            <a:solidFill>
              <a:srgbClr val="8AB7E2"/>
            </a:solidFill>
            <a:ln w="9525" cap="sq">
              <a:solidFill>
                <a:srgbClr val="000000"/>
              </a:solidFill>
              <a:prstDash val="solid"/>
              <a:miter/>
            </a:ln>
          </p:spPr>
        </p:sp>
        <p:sp>
          <p:nvSpPr>
            <p:cNvPr name="TextBox 14" id="14"/>
            <p:cNvSpPr txBox="true"/>
            <p:nvPr/>
          </p:nvSpPr>
          <p:spPr>
            <a:xfrm>
              <a:off x="0" y="-38100"/>
              <a:ext cx="2021539" cy="597945"/>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15" id="15"/>
          <p:cNvSpPr txBox="true"/>
          <p:nvPr/>
        </p:nvSpPr>
        <p:spPr>
          <a:xfrm rot="0">
            <a:off x="12172089" y="1301369"/>
            <a:ext cx="4026061" cy="942446"/>
          </a:xfrm>
          <a:prstGeom prst="rect">
            <a:avLst/>
          </a:prstGeom>
        </p:spPr>
        <p:txBody>
          <a:bodyPr anchor="t" rtlCol="false" tIns="0" lIns="0" bIns="0" rIns="0">
            <a:spAutoFit/>
          </a:bodyPr>
          <a:lstStyle/>
          <a:p>
            <a:pPr algn="l">
              <a:lnSpc>
                <a:spcPts val="3630"/>
              </a:lnSpc>
            </a:pPr>
            <a:r>
              <a:rPr lang="en-US" sz="3742" b="true">
                <a:solidFill>
                  <a:srgbClr val="000000"/>
                </a:solidFill>
                <a:latin typeface="DM Sans Bold"/>
                <a:ea typeface="DM Sans Bold"/>
                <a:cs typeface="DM Sans Bold"/>
                <a:sym typeface="DM Sans Bold"/>
              </a:rPr>
              <a:t>Authentication &amp; Secure Access</a:t>
            </a:r>
          </a:p>
        </p:txBody>
      </p:sp>
      <p:grpSp>
        <p:nvGrpSpPr>
          <p:cNvPr name="Group 16" id="16"/>
          <p:cNvGrpSpPr/>
          <p:nvPr/>
        </p:nvGrpSpPr>
        <p:grpSpPr>
          <a:xfrm rot="0">
            <a:off x="962844" y="3370658"/>
            <a:ext cx="5417920" cy="1593601"/>
            <a:chOff x="0" y="0"/>
            <a:chExt cx="2003333" cy="589251"/>
          </a:xfrm>
        </p:grpSpPr>
        <p:sp>
          <p:nvSpPr>
            <p:cNvPr name="Freeform 17" id="17"/>
            <p:cNvSpPr/>
            <p:nvPr/>
          </p:nvSpPr>
          <p:spPr>
            <a:xfrm flipH="false" flipV="false" rot="0">
              <a:off x="0" y="0"/>
              <a:ext cx="2003333" cy="589251"/>
            </a:xfrm>
            <a:custGeom>
              <a:avLst/>
              <a:gdLst/>
              <a:ahLst/>
              <a:cxnLst/>
              <a:rect r="r" b="b" t="t" l="l"/>
              <a:pathLst>
                <a:path h="589251" w="2003333">
                  <a:moveTo>
                    <a:pt x="21434" y="0"/>
                  </a:moveTo>
                  <a:lnTo>
                    <a:pt x="1981899" y="0"/>
                  </a:lnTo>
                  <a:cubicBezTo>
                    <a:pt x="1987584" y="0"/>
                    <a:pt x="1993035" y="2258"/>
                    <a:pt x="1997055" y="6278"/>
                  </a:cubicBezTo>
                  <a:cubicBezTo>
                    <a:pt x="2001075" y="10298"/>
                    <a:pt x="2003333" y="15749"/>
                    <a:pt x="2003333" y="21434"/>
                  </a:cubicBezTo>
                  <a:lnTo>
                    <a:pt x="2003333" y="567817"/>
                  </a:lnTo>
                  <a:cubicBezTo>
                    <a:pt x="2003333" y="579654"/>
                    <a:pt x="1993736" y="589251"/>
                    <a:pt x="1981899" y="589251"/>
                  </a:cubicBezTo>
                  <a:lnTo>
                    <a:pt x="21434" y="589251"/>
                  </a:lnTo>
                  <a:cubicBezTo>
                    <a:pt x="15749" y="589251"/>
                    <a:pt x="10298" y="586993"/>
                    <a:pt x="6278" y="582973"/>
                  </a:cubicBezTo>
                  <a:cubicBezTo>
                    <a:pt x="2258" y="578953"/>
                    <a:pt x="0" y="573501"/>
                    <a:pt x="0" y="567817"/>
                  </a:cubicBezTo>
                  <a:lnTo>
                    <a:pt x="0" y="21434"/>
                  </a:lnTo>
                  <a:cubicBezTo>
                    <a:pt x="0" y="9596"/>
                    <a:pt x="9596" y="0"/>
                    <a:pt x="21434" y="0"/>
                  </a:cubicBezTo>
                  <a:close/>
                </a:path>
              </a:pathLst>
            </a:custGeom>
            <a:solidFill>
              <a:srgbClr val="8AB7E2"/>
            </a:solidFill>
            <a:ln w="9525" cap="sq">
              <a:solidFill>
                <a:srgbClr val="000000"/>
              </a:solidFill>
              <a:prstDash val="solid"/>
              <a:miter/>
            </a:ln>
          </p:spPr>
        </p:sp>
        <p:sp>
          <p:nvSpPr>
            <p:cNvPr name="TextBox 18" id="18"/>
            <p:cNvSpPr txBox="true"/>
            <p:nvPr/>
          </p:nvSpPr>
          <p:spPr>
            <a:xfrm>
              <a:off x="0" y="-38100"/>
              <a:ext cx="2003333" cy="627351"/>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19" id="19"/>
          <p:cNvSpPr txBox="true"/>
          <p:nvPr/>
        </p:nvSpPr>
        <p:spPr>
          <a:xfrm rot="0">
            <a:off x="1329980" y="3680067"/>
            <a:ext cx="3908155" cy="937987"/>
          </a:xfrm>
          <a:prstGeom prst="rect">
            <a:avLst/>
          </a:prstGeom>
        </p:spPr>
        <p:txBody>
          <a:bodyPr anchor="t" rtlCol="false" tIns="0" lIns="0" bIns="0" rIns="0">
            <a:spAutoFit/>
          </a:bodyPr>
          <a:lstStyle/>
          <a:p>
            <a:pPr algn="l">
              <a:lnSpc>
                <a:spcPts val="3630"/>
              </a:lnSpc>
            </a:pPr>
            <a:r>
              <a:rPr lang="en-US" sz="3742" b="true">
                <a:solidFill>
                  <a:srgbClr val="000000"/>
                </a:solidFill>
                <a:latin typeface="DM Sans Bold"/>
                <a:ea typeface="DM Sans Bold"/>
                <a:cs typeface="DM Sans Bold"/>
                <a:sym typeface="DM Sans Bold"/>
              </a:rPr>
              <a:t>Analytics Dashboard</a:t>
            </a:r>
          </a:p>
        </p:txBody>
      </p:sp>
      <p:grpSp>
        <p:nvGrpSpPr>
          <p:cNvPr name="Group 20" id="20"/>
          <p:cNvGrpSpPr/>
          <p:nvPr/>
        </p:nvGrpSpPr>
        <p:grpSpPr>
          <a:xfrm rot="0">
            <a:off x="11792143" y="3370658"/>
            <a:ext cx="5467157" cy="1502129"/>
            <a:chOff x="0" y="0"/>
            <a:chExt cx="2021539" cy="555428"/>
          </a:xfrm>
        </p:grpSpPr>
        <p:sp>
          <p:nvSpPr>
            <p:cNvPr name="Freeform 21" id="21"/>
            <p:cNvSpPr/>
            <p:nvPr/>
          </p:nvSpPr>
          <p:spPr>
            <a:xfrm flipH="false" flipV="false" rot="0">
              <a:off x="0" y="0"/>
              <a:ext cx="2021539" cy="555428"/>
            </a:xfrm>
            <a:custGeom>
              <a:avLst/>
              <a:gdLst/>
              <a:ahLst/>
              <a:cxnLst/>
              <a:rect r="r" b="b" t="t" l="l"/>
              <a:pathLst>
                <a:path h="555428" w="2021539">
                  <a:moveTo>
                    <a:pt x="21241" y="0"/>
                  </a:moveTo>
                  <a:lnTo>
                    <a:pt x="2000298" y="0"/>
                  </a:lnTo>
                  <a:cubicBezTo>
                    <a:pt x="2005931" y="0"/>
                    <a:pt x="2011334" y="2238"/>
                    <a:pt x="2015317" y="6221"/>
                  </a:cubicBezTo>
                  <a:cubicBezTo>
                    <a:pt x="2019301" y="10205"/>
                    <a:pt x="2021539" y="15608"/>
                    <a:pt x="2021539" y="21241"/>
                  </a:cubicBezTo>
                  <a:lnTo>
                    <a:pt x="2021539" y="534187"/>
                  </a:lnTo>
                  <a:cubicBezTo>
                    <a:pt x="2021539" y="539820"/>
                    <a:pt x="2019301" y="545223"/>
                    <a:pt x="2015317" y="549206"/>
                  </a:cubicBezTo>
                  <a:cubicBezTo>
                    <a:pt x="2011334" y="553190"/>
                    <a:pt x="2005931" y="555428"/>
                    <a:pt x="2000298" y="555428"/>
                  </a:cubicBezTo>
                  <a:lnTo>
                    <a:pt x="21241" y="555428"/>
                  </a:lnTo>
                  <a:cubicBezTo>
                    <a:pt x="15608" y="555428"/>
                    <a:pt x="10205" y="553190"/>
                    <a:pt x="6221" y="549206"/>
                  </a:cubicBezTo>
                  <a:cubicBezTo>
                    <a:pt x="2238" y="545223"/>
                    <a:pt x="0" y="539820"/>
                    <a:pt x="0" y="534187"/>
                  </a:cubicBezTo>
                  <a:lnTo>
                    <a:pt x="0" y="21241"/>
                  </a:lnTo>
                  <a:cubicBezTo>
                    <a:pt x="0" y="15608"/>
                    <a:pt x="2238" y="10205"/>
                    <a:pt x="6221" y="6221"/>
                  </a:cubicBezTo>
                  <a:cubicBezTo>
                    <a:pt x="10205" y="2238"/>
                    <a:pt x="15608" y="0"/>
                    <a:pt x="21241" y="0"/>
                  </a:cubicBezTo>
                  <a:close/>
                </a:path>
              </a:pathLst>
            </a:custGeom>
            <a:solidFill>
              <a:srgbClr val="8AB7E2"/>
            </a:solidFill>
            <a:ln w="9525" cap="sq">
              <a:solidFill>
                <a:srgbClr val="000000"/>
              </a:solidFill>
              <a:prstDash val="solid"/>
              <a:miter/>
            </a:ln>
          </p:spPr>
        </p:sp>
        <p:sp>
          <p:nvSpPr>
            <p:cNvPr name="TextBox 22" id="22"/>
            <p:cNvSpPr txBox="true"/>
            <p:nvPr/>
          </p:nvSpPr>
          <p:spPr>
            <a:xfrm>
              <a:off x="0" y="-38100"/>
              <a:ext cx="2021539" cy="593528"/>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23" id="23"/>
          <p:cNvSpPr txBox="true"/>
          <p:nvPr/>
        </p:nvSpPr>
        <p:spPr>
          <a:xfrm rot="0">
            <a:off x="12172089" y="3916351"/>
            <a:ext cx="4474063" cy="455895"/>
          </a:xfrm>
          <a:prstGeom prst="rect">
            <a:avLst/>
          </a:prstGeom>
        </p:spPr>
        <p:txBody>
          <a:bodyPr anchor="t" rtlCol="false" tIns="0" lIns="0" bIns="0" rIns="0">
            <a:spAutoFit/>
          </a:bodyPr>
          <a:lstStyle/>
          <a:p>
            <a:pPr algn="ctr">
              <a:lnSpc>
                <a:spcPts val="3436"/>
              </a:lnSpc>
            </a:pPr>
            <a:r>
              <a:rPr lang="en-US" b="true" sz="3542">
                <a:solidFill>
                  <a:srgbClr val="000000"/>
                </a:solidFill>
                <a:latin typeface="DM Sans Bold"/>
                <a:ea typeface="DM Sans Bold"/>
                <a:cs typeface="DM Sans Bold"/>
                <a:sym typeface="DM Sans Bold"/>
              </a:rPr>
              <a:t>Version Control</a:t>
            </a:r>
          </a:p>
        </p:txBody>
      </p:sp>
      <p:grpSp>
        <p:nvGrpSpPr>
          <p:cNvPr name="Group 24" id="24"/>
          <p:cNvGrpSpPr/>
          <p:nvPr/>
        </p:nvGrpSpPr>
        <p:grpSpPr>
          <a:xfrm rot="0">
            <a:off x="962844" y="8461286"/>
            <a:ext cx="5417920" cy="1342019"/>
            <a:chOff x="0" y="0"/>
            <a:chExt cx="2003333" cy="496226"/>
          </a:xfrm>
        </p:grpSpPr>
        <p:sp>
          <p:nvSpPr>
            <p:cNvPr name="Freeform 25" id="25"/>
            <p:cNvSpPr/>
            <p:nvPr/>
          </p:nvSpPr>
          <p:spPr>
            <a:xfrm flipH="false" flipV="false" rot="0">
              <a:off x="0" y="0"/>
              <a:ext cx="2003333" cy="496226"/>
            </a:xfrm>
            <a:custGeom>
              <a:avLst/>
              <a:gdLst/>
              <a:ahLst/>
              <a:cxnLst/>
              <a:rect r="r" b="b" t="t" l="l"/>
              <a:pathLst>
                <a:path h="496226" w="2003333">
                  <a:moveTo>
                    <a:pt x="21434" y="0"/>
                  </a:moveTo>
                  <a:lnTo>
                    <a:pt x="1981899" y="0"/>
                  </a:lnTo>
                  <a:cubicBezTo>
                    <a:pt x="1987584" y="0"/>
                    <a:pt x="1993035" y="2258"/>
                    <a:pt x="1997055" y="6278"/>
                  </a:cubicBezTo>
                  <a:cubicBezTo>
                    <a:pt x="2001075" y="10298"/>
                    <a:pt x="2003333" y="15749"/>
                    <a:pt x="2003333" y="21434"/>
                  </a:cubicBezTo>
                  <a:lnTo>
                    <a:pt x="2003333" y="474792"/>
                  </a:lnTo>
                  <a:cubicBezTo>
                    <a:pt x="2003333" y="486629"/>
                    <a:pt x="1993736" y="496226"/>
                    <a:pt x="1981899" y="496226"/>
                  </a:cubicBezTo>
                  <a:lnTo>
                    <a:pt x="21434" y="496226"/>
                  </a:lnTo>
                  <a:cubicBezTo>
                    <a:pt x="9596" y="496226"/>
                    <a:pt x="0" y="486629"/>
                    <a:pt x="0" y="474792"/>
                  </a:cubicBezTo>
                  <a:lnTo>
                    <a:pt x="0" y="21434"/>
                  </a:lnTo>
                  <a:cubicBezTo>
                    <a:pt x="0" y="9596"/>
                    <a:pt x="9596" y="0"/>
                    <a:pt x="21434" y="0"/>
                  </a:cubicBezTo>
                  <a:close/>
                </a:path>
              </a:pathLst>
            </a:custGeom>
            <a:solidFill>
              <a:srgbClr val="8AB7E2"/>
            </a:solidFill>
            <a:ln w="9525" cap="sq">
              <a:solidFill>
                <a:srgbClr val="000000"/>
              </a:solidFill>
              <a:prstDash val="solid"/>
              <a:miter/>
            </a:ln>
          </p:spPr>
        </p:sp>
        <p:sp>
          <p:nvSpPr>
            <p:cNvPr name="TextBox 26" id="26"/>
            <p:cNvSpPr txBox="true"/>
            <p:nvPr/>
          </p:nvSpPr>
          <p:spPr>
            <a:xfrm>
              <a:off x="0" y="-38100"/>
              <a:ext cx="2003333" cy="534326"/>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27" id="27"/>
          <p:cNvGrpSpPr/>
          <p:nvPr/>
        </p:nvGrpSpPr>
        <p:grpSpPr>
          <a:xfrm rot="0">
            <a:off x="914257" y="6026797"/>
            <a:ext cx="5466508" cy="1633981"/>
            <a:chOff x="0" y="0"/>
            <a:chExt cx="2034637" cy="608169"/>
          </a:xfrm>
        </p:grpSpPr>
        <p:sp>
          <p:nvSpPr>
            <p:cNvPr name="Freeform 28" id="28"/>
            <p:cNvSpPr/>
            <p:nvPr/>
          </p:nvSpPr>
          <p:spPr>
            <a:xfrm flipH="false" flipV="false" rot="0">
              <a:off x="0" y="0"/>
              <a:ext cx="2034637" cy="608169"/>
            </a:xfrm>
            <a:custGeom>
              <a:avLst/>
              <a:gdLst/>
              <a:ahLst/>
              <a:cxnLst/>
              <a:rect r="r" b="b" t="t" l="l"/>
              <a:pathLst>
                <a:path h="608169" w="2034637">
                  <a:moveTo>
                    <a:pt x="21244" y="0"/>
                  </a:moveTo>
                  <a:lnTo>
                    <a:pt x="2013393" y="0"/>
                  </a:lnTo>
                  <a:cubicBezTo>
                    <a:pt x="2019027" y="0"/>
                    <a:pt x="2024431" y="2238"/>
                    <a:pt x="2028415" y="6222"/>
                  </a:cubicBezTo>
                  <a:cubicBezTo>
                    <a:pt x="2032398" y="10206"/>
                    <a:pt x="2034637" y="15610"/>
                    <a:pt x="2034637" y="21244"/>
                  </a:cubicBezTo>
                  <a:lnTo>
                    <a:pt x="2034637" y="586925"/>
                  </a:lnTo>
                  <a:cubicBezTo>
                    <a:pt x="2034637" y="592559"/>
                    <a:pt x="2032398" y="597962"/>
                    <a:pt x="2028415" y="601946"/>
                  </a:cubicBezTo>
                  <a:cubicBezTo>
                    <a:pt x="2024431" y="605930"/>
                    <a:pt x="2019027" y="608169"/>
                    <a:pt x="2013393" y="608169"/>
                  </a:cubicBezTo>
                  <a:lnTo>
                    <a:pt x="21244" y="608169"/>
                  </a:lnTo>
                  <a:cubicBezTo>
                    <a:pt x="15610" y="608169"/>
                    <a:pt x="10206" y="605930"/>
                    <a:pt x="6222" y="601946"/>
                  </a:cubicBezTo>
                  <a:cubicBezTo>
                    <a:pt x="2238" y="597962"/>
                    <a:pt x="0" y="592559"/>
                    <a:pt x="0" y="586925"/>
                  </a:cubicBezTo>
                  <a:lnTo>
                    <a:pt x="0" y="21244"/>
                  </a:lnTo>
                  <a:cubicBezTo>
                    <a:pt x="0" y="15610"/>
                    <a:pt x="2238" y="10206"/>
                    <a:pt x="6222" y="6222"/>
                  </a:cubicBezTo>
                  <a:cubicBezTo>
                    <a:pt x="10206" y="2238"/>
                    <a:pt x="15610" y="0"/>
                    <a:pt x="21244" y="0"/>
                  </a:cubicBezTo>
                  <a:close/>
                </a:path>
              </a:pathLst>
            </a:custGeom>
            <a:solidFill>
              <a:srgbClr val="8AB7E2"/>
            </a:solidFill>
            <a:ln w="9525" cap="sq">
              <a:solidFill>
                <a:srgbClr val="000000"/>
              </a:solidFill>
              <a:prstDash val="solid"/>
              <a:miter/>
            </a:ln>
          </p:spPr>
        </p:sp>
        <p:sp>
          <p:nvSpPr>
            <p:cNvPr name="TextBox 29" id="29"/>
            <p:cNvSpPr txBox="true"/>
            <p:nvPr/>
          </p:nvSpPr>
          <p:spPr>
            <a:xfrm>
              <a:off x="0" y="-38100"/>
              <a:ext cx="2034637" cy="646269"/>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30" id="30"/>
          <p:cNvSpPr txBox="true"/>
          <p:nvPr/>
        </p:nvSpPr>
        <p:spPr>
          <a:xfrm rot="0">
            <a:off x="1342790" y="6385482"/>
            <a:ext cx="3882535" cy="945231"/>
          </a:xfrm>
          <a:prstGeom prst="rect">
            <a:avLst/>
          </a:prstGeom>
        </p:spPr>
        <p:txBody>
          <a:bodyPr anchor="t" rtlCol="false" tIns="0" lIns="0" bIns="0" rIns="0">
            <a:spAutoFit/>
          </a:bodyPr>
          <a:lstStyle/>
          <a:p>
            <a:pPr algn="l">
              <a:lnSpc>
                <a:spcPts val="3606"/>
              </a:lnSpc>
            </a:pPr>
            <a:r>
              <a:rPr lang="en-US" sz="3717" b="true">
                <a:solidFill>
                  <a:srgbClr val="000000"/>
                </a:solidFill>
                <a:latin typeface="DM Sans Bold"/>
                <a:ea typeface="DM Sans Bold"/>
                <a:cs typeface="DM Sans Bold"/>
                <a:sym typeface="DM Sans Bold"/>
              </a:rPr>
              <a:t>Code Export Feature</a:t>
            </a:r>
          </a:p>
        </p:txBody>
      </p:sp>
      <p:sp>
        <p:nvSpPr>
          <p:cNvPr name="TextBox 31" id="31"/>
          <p:cNvSpPr txBox="true"/>
          <p:nvPr/>
        </p:nvSpPr>
        <p:spPr>
          <a:xfrm rot="0">
            <a:off x="1342790" y="8942448"/>
            <a:ext cx="4474063" cy="455895"/>
          </a:xfrm>
          <a:prstGeom prst="rect">
            <a:avLst/>
          </a:prstGeom>
        </p:spPr>
        <p:txBody>
          <a:bodyPr anchor="t" rtlCol="false" tIns="0" lIns="0" bIns="0" rIns="0">
            <a:spAutoFit/>
          </a:bodyPr>
          <a:lstStyle/>
          <a:p>
            <a:pPr algn="l">
              <a:lnSpc>
                <a:spcPts val="3436"/>
              </a:lnSpc>
            </a:pPr>
            <a:r>
              <a:rPr lang="en-US" sz="3542" b="true">
                <a:solidFill>
                  <a:srgbClr val="000000"/>
                </a:solidFill>
                <a:latin typeface="DM Sans Bold"/>
                <a:ea typeface="DM Sans Bold"/>
                <a:cs typeface="DM Sans Bold"/>
                <a:sym typeface="DM Sans Bold"/>
              </a:rPr>
              <a:t>Code Editor</a:t>
            </a:r>
          </a:p>
        </p:txBody>
      </p:sp>
      <p:grpSp>
        <p:nvGrpSpPr>
          <p:cNvPr name="Group 32" id="32"/>
          <p:cNvGrpSpPr/>
          <p:nvPr/>
        </p:nvGrpSpPr>
        <p:grpSpPr>
          <a:xfrm rot="0">
            <a:off x="11855665" y="5973461"/>
            <a:ext cx="5403635" cy="1582183"/>
            <a:chOff x="0" y="0"/>
            <a:chExt cx="1998051" cy="585029"/>
          </a:xfrm>
        </p:grpSpPr>
        <p:sp>
          <p:nvSpPr>
            <p:cNvPr name="Freeform 33" id="33"/>
            <p:cNvSpPr/>
            <p:nvPr/>
          </p:nvSpPr>
          <p:spPr>
            <a:xfrm flipH="false" flipV="false" rot="0">
              <a:off x="0" y="0"/>
              <a:ext cx="1998051" cy="585029"/>
            </a:xfrm>
            <a:custGeom>
              <a:avLst/>
              <a:gdLst/>
              <a:ahLst/>
              <a:cxnLst/>
              <a:rect r="r" b="b" t="t" l="l"/>
              <a:pathLst>
                <a:path h="585029" w="1998051">
                  <a:moveTo>
                    <a:pt x="21491" y="0"/>
                  </a:moveTo>
                  <a:lnTo>
                    <a:pt x="1976560" y="0"/>
                  </a:lnTo>
                  <a:cubicBezTo>
                    <a:pt x="1988429" y="0"/>
                    <a:pt x="1998051" y="9622"/>
                    <a:pt x="1998051" y="21491"/>
                  </a:cubicBezTo>
                  <a:lnTo>
                    <a:pt x="1998051" y="563538"/>
                  </a:lnTo>
                  <a:cubicBezTo>
                    <a:pt x="1998051" y="569238"/>
                    <a:pt x="1995787" y="574704"/>
                    <a:pt x="1991757" y="578734"/>
                  </a:cubicBezTo>
                  <a:cubicBezTo>
                    <a:pt x="1987726" y="582765"/>
                    <a:pt x="1982260" y="585029"/>
                    <a:pt x="1976560" y="585029"/>
                  </a:cubicBezTo>
                  <a:lnTo>
                    <a:pt x="21491" y="585029"/>
                  </a:lnTo>
                  <a:cubicBezTo>
                    <a:pt x="15791" y="585029"/>
                    <a:pt x="10325" y="582765"/>
                    <a:pt x="6295" y="578734"/>
                  </a:cubicBezTo>
                  <a:cubicBezTo>
                    <a:pt x="2264" y="574704"/>
                    <a:pt x="0" y="569238"/>
                    <a:pt x="0" y="563538"/>
                  </a:cubicBezTo>
                  <a:lnTo>
                    <a:pt x="0" y="21491"/>
                  </a:lnTo>
                  <a:cubicBezTo>
                    <a:pt x="0" y="9622"/>
                    <a:pt x="9622" y="0"/>
                    <a:pt x="21491" y="0"/>
                  </a:cubicBezTo>
                  <a:close/>
                </a:path>
              </a:pathLst>
            </a:custGeom>
            <a:solidFill>
              <a:srgbClr val="8AB7E2"/>
            </a:solidFill>
            <a:ln w="9525" cap="sq">
              <a:solidFill>
                <a:srgbClr val="000000"/>
              </a:solidFill>
              <a:prstDash val="solid"/>
              <a:miter/>
            </a:ln>
          </p:spPr>
        </p:sp>
        <p:sp>
          <p:nvSpPr>
            <p:cNvPr name="TextBox 34" id="34"/>
            <p:cNvSpPr txBox="true"/>
            <p:nvPr/>
          </p:nvSpPr>
          <p:spPr>
            <a:xfrm>
              <a:off x="0" y="-38100"/>
              <a:ext cx="1998051" cy="623129"/>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35" id="35"/>
          <p:cNvSpPr txBox="true"/>
          <p:nvPr/>
        </p:nvSpPr>
        <p:spPr>
          <a:xfrm rot="0">
            <a:off x="12172089" y="6415837"/>
            <a:ext cx="4474063" cy="884520"/>
          </a:xfrm>
          <a:prstGeom prst="rect">
            <a:avLst/>
          </a:prstGeom>
        </p:spPr>
        <p:txBody>
          <a:bodyPr anchor="t" rtlCol="false" tIns="0" lIns="0" bIns="0" rIns="0">
            <a:spAutoFit/>
          </a:bodyPr>
          <a:lstStyle/>
          <a:p>
            <a:pPr algn="ctr">
              <a:lnSpc>
                <a:spcPts val="3436"/>
              </a:lnSpc>
            </a:pPr>
            <a:r>
              <a:rPr lang="en-US" b="true" sz="3542">
                <a:solidFill>
                  <a:srgbClr val="000000"/>
                </a:solidFill>
                <a:latin typeface="DM Sans Bold"/>
                <a:ea typeface="DM Sans Bold"/>
                <a:cs typeface="DM Sans Bold"/>
                <a:sym typeface="DM Sans Bold"/>
              </a:rPr>
              <a:t>Custom Javascript and CSS</a:t>
            </a:r>
          </a:p>
        </p:txBody>
      </p:sp>
      <p:grpSp>
        <p:nvGrpSpPr>
          <p:cNvPr name="Group 36" id="36"/>
          <p:cNvGrpSpPr/>
          <p:nvPr/>
        </p:nvGrpSpPr>
        <p:grpSpPr>
          <a:xfrm rot="0">
            <a:off x="11855665" y="8221122"/>
            <a:ext cx="5403635" cy="1582183"/>
            <a:chOff x="0" y="0"/>
            <a:chExt cx="1998051" cy="585029"/>
          </a:xfrm>
        </p:grpSpPr>
        <p:sp>
          <p:nvSpPr>
            <p:cNvPr name="Freeform 37" id="37"/>
            <p:cNvSpPr/>
            <p:nvPr/>
          </p:nvSpPr>
          <p:spPr>
            <a:xfrm flipH="false" flipV="false" rot="0">
              <a:off x="0" y="0"/>
              <a:ext cx="1998051" cy="585029"/>
            </a:xfrm>
            <a:custGeom>
              <a:avLst/>
              <a:gdLst/>
              <a:ahLst/>
              <a:cxnLst/>
              <a:rect r="r" b="b" t="t" l="l"/>
              <a:pathLst>
                <a:path h="585029" w="1998051">
                  <a:moveTo>
                    <a:pt x="21491" y="0"/>
                  </a:moveTo>
                  <a:lnTo>
                    <a:pt x="1976560" y="0"/>
                  </a:lnTo>
                  <a:cubicBezTo>
                    <a:pt x="1988429" y="0"/>
                    <a:pt x="1998051" y="9622"/>
                    <a:pt x="1998051" y="21491"/>
                  </a:cubicBezTo>
                  <a:lnTo>
                    <a:pt x="1998051" y="563538"/>
                  </a:lnTo>
                  <a:cubicBezTo>
                    <a:pt x="1998051" y="569238"/>
                    <a:pt x="1995787" y="574704"/>
                    <a:pt x="1991757" y="578734"/>
                  </a:cubicBezTo>
                  <a:cubicBezTo>
                    <a:pt x="1987726" y="582765"/>
                    <a:pt x="1982260" y="585029"/>
                    <a:pt x="1976560" y="585029"/>
                  </a:cubicBezTo>
                  <a:lnTo>
                    <a:pt x="21491" y="585029"/>
                  </a:lnTo>
                  <a:cubicBezTo>
                    <a:pt x="15791" y="585029"/>
                    <a:pt x="10325" y="582765"/>
                    <a:pt x="6295" y="578734"/>
                  </a:cubicBezTo>
                  <a:cubicBezTo>
                    <a:pt x="2264" y="574704"/>
                    <a:pt x="0" y="569238"/>
                    <a:pt x="0" y="563538"/>
                  </a:cubicBezTo>
                  <a:lnTo>
                    <a:pt x="0" y="21491"/>
                  </a:lnTo>
                  <a:cubicBezTo>
                    <a:pt x="0" y="9622"/>
                    <a:pt x="9622" y="0"/>
                    <a:pt x="21491" y="0"/>
                  </a:cubicBezTo>
                  <a:close/>
                </a:path>
              </a:pathLst>
            </a:custGeom>
            <a:solidFill>
              <a:srgbClr val="8AB7E2"/>
            </a:solidFill>
            <a:ln w="9525" cap="sq">
              <a:solidFill>
                <a:srgbClr val="000000"/>
              </a:solidFill>
              <a:prstDash val="solid"/>
              <a:miter/>
            </a:ln>
          </p:spPr>
        </p:sp>
        <p:sp>
          <p:nvSpPr>
            <p:cNvPr name="TextBox 38" id="38"/>
            <p:cNvSpPr txBox="true"/>
            <p:nvPr/>
          </p:nvSpPr>
          <p:spPr>
            <a:xfrm>
              <a:off x="0" y="-38100"/>
              <a:ext cx="1998051" cy="623129"/>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39" id="39"/>
          <p:cNvSpPr txBox="true"/>
          <p:nvPr/>
        </p:nvSpPr>
        <p:spPr>
          <a:xfrm rot="0">
            <a:off x="12172089" y="8663498"/>
            <a:ext cx="4474063" cy="884520"/>
          </a:xfrm>
          <a:prstGeom prst="rect">
            <a:avLst/>
          </a:prstGeom>
        </p:spPr>
        <p:txBody>
          <a:bodyPr anchor="t" rtlCol="false" tIns="0" lIns="0" bIns="0" rIns="0">
            <a:spAutoFit/>
          </a:bodyPr>
          <a:lstStyle/>
          <a:p>
            <a:pPr algn="ctr">
              <a:lnSpc>
                <a:spcPts val="3436"/>
              </a:lnSpc>
            </a:pPr>
            <a:r>
              <a:rPr lang="en-US" b="true" sz="3542">
                <a:solidFill>
                  <a:srgbClr val="000000"/>
                </a:solidFill>
                <a:latin typeface="DM Sans Bold"/>
                <a:ea typeface="DM Sans Bold"/>
                <a:cs typeface="DM Sans Bold"/>
                <a:sym typeface="DM Sans Bold"/>
              </a:rPr>
              <a:t>Element customization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DAGWMenwpKs</dc:identifier>
  <dcterms:modified xsi:type="dcterms:W3CDTF">2011-08-01T06:04:30Z</dcterms:modified>
  <cp:revision>1</cp:revision>
  <dc:title>Blue Doodle Project Presentation</dc:title>
</cp:coreProperties>
</file>