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7" r:id="rId7"/>
    <p:sldId id="260" r:id="rId8"/>
    <p:sldId id="261" r:id="rId9"/>
    <p:sldId id="262" r:id="rId10"/>
    <p:sldId id="275" r:id="rId11"/>
    <p:sldId id="264" r:id="rId12"/>
    <p:sldId id="263"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18C79C5D-2A6F-F04D-97DA-BEF2467B64E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8DFA1846-DA80-1C48-A609-854EA85C59A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endParaRPr lang="en-GB"/>
          </a:p>
        </p:txBody>
      </p:sp>
      <p:sp>
        <p:nvSpPr>
          <p:cNvPr id="2" name="Date Placeholder 1"/>
          <p:cNvSpPr>
            <a:spLocks noGrp="1"/>
          </p:cNvSpPr>
          <p:nvPr>
            <p:ph type="dt" sz="half" idx="10"/>
          </p:nvPr>
        </p:nvSpPr>
        <p:spPr/>
        <p:txBody>
          <a:bodyPr/>
          <a:lstStyle/>
          <a:p>
            <a:fld id="{FBF54567-0DE4-3F47-BF90-CB84690072F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8DFA1846-DA80-1C48-A609-854EA85C59A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D0DF5E60-9974-AC48-9591-99C2BB44B7CF}"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1.png"/><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2.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nperf.com/en/map/IN/-/1639.Airtel/download/?ll=15.572244602734123&amp;lg=82.08105415105821&amp;zoom=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5.png"/><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83159"/>
            <a:ext cx="9144000" cy="2387600"/>
          </a:xfrm>
        </p:spPr>
        <p:txBody>
          <a:bodyPr/>
          <a:lstStyle/>
          <a:p>
            <a:pPr algn="ctr"/>
            <a:r>
              <a:rPr lang="en-US" altLang="zh-CN" dirty="0">
                <a:solidFill>
                  <a:schemeClr val="tx1"/>
                </a:solidFill>
                <a:latin typeface="Arial" panose="020B0604020202020204" pitchFamily="34" charset="0"/>
                <a:ea typeface="Arial" panose="020B0604020202020204" pitchFamily="34" charset="0"/>
                <a:sym typeface="Arial" panose="020B0604020202020204" pitchFamily="34" charset="0"/>
              </a:rPr>
              <a:t>Major Project Defense</a:t>
            </a:r>
            <a:endParaRPr lang="en-US" altLang="zh-CN"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3" name="Subtitle 2"/>
          <p:cNvSpPr>
            <a:spLocks noGrp="1"/>
          </p:cNvSpPr>
          <p:nvPr>
            <p:ph type="subTitle" idx="1"/>
          </p:nvPr>
        </p:nvSpPr>
        <p:spPr>
          <a:xfrm>
            <a:off x="226076" y="3484881"/>
            <a:ext cx="11739848" cy="1655445"/>
          </a:xfrm>
        </p:spPr>
        <p:txBody>
          <a:bodyPr>
            <a:noAutofit/>
          </a:bodyPr>
          <a:lstStyle/>
          <a:p>
            <a:pPr fontAlgn="base">
              <a:lnSpc>
                <a:spcPct val="150000"/>
              </a:lnSpc>
              <a:spcBef>
                <a:spcPct val="0"/>
              </a:spcBef>
              <a:spcAft>
                <a:spcPct val="0"/>
              </a:spcAft>
              <a:buFont typeface="Arial" panose="020B0604020202020204" pitchFamily="34" charset="0"/>
              <a:buNone/>
            </a:pPr>
            <a:r>
              <a:rPr lang="en-US" altLang="zh-CN" sz="1800" b="1" dirty="0">
                <a:solidFill>
                  <a:schemeClr val="bg1">
                    <a:lumMod val="50000"/>
                  </a:schemeClr>
                </a:solidFill>
                <a:latin typeface="Calibri" panose="020F0502020204030204" charset="0"/>
                <a:ea typeface="Arial" panose="020B0604020202020204" pitchFamily="34" charset="0"/>
                <a:cs typeface="Calibri" panose="020F0502020204030204" charset="0"/>
                <a:sym typeface="Arial" panose="020B0604020202020204" pitchFamily="34" charset="0"/>
              </a:rPr>
              <a:t>Presented by-</a:t>
            </a:r>
            <a:endParaRPr lang="en-US" altLang="zh-CN" sz="2000" dirty="0">
              <a:solidFill>
                <a:schemeClr val="bg1">
                  <a:lumMod val="50000"/>
                </a:schemeClr>
              </a:solidFill>
              <a:latin typeface="Calibri" panose="020F0502020204030204" charset="0"/>
              <a:ea typeface="Arial" panose="020B0604020202020204" pitchFamily="34" charset="0"/>
              <a:cs typeface="Calibri" panose="020F0502020204030204" charset="0"/>
              <a:sym typeface="Arial" panose="020B0604020202020204" pitchFamily="34" charset="0"/>
            </a:endParaRPr>
          </a:p>
          <a:p>
            <a:pPr fontAlgn="base">
              <a:lnSpc>
                <a:spcPct val="150000"/>
              </a:lnSpc>
              <a:spcBef>
                <a:spcPct val="0"/>
              </a:spcBef>
              <a:spcAft>
                <a:spcPct val="0"/>
              </a:spcAft>
              <a:buFont typeface="Arial" panose="020B0604020202020204" pitchFamily="34" charset="0"/>
              <a:buNone/>
            </a:pPr>
            <a:r>
              <a:rPr lang="en-US" altLang="zh-CN" sz="2000" dirty="0">
                <a:solidFill>
                  <a:schemeClr val="bg1">
                    <a:lumMod val="50000"/>
                  </a:schemeClr>
                </a:solidFill>
                <a:latin typeface="Calibri" panose="020F0502020204030204" charset="0"/>
                <a:ea typeface="Arial" panose="020B0604020202020204" pitchFamily="34" charset="0"/>
                <a:cs typeface="Calibri" panose="020F0502020204030204" charset="0"/>
                <a:sym typeface="Arial" panose="020B0604020202020204" pitchFamily="34" charset="0"/>
              </a:rPr>
              <a:t>Nishant Nischaya - </a:t>
            </a:r>
            <a:r>
              <a:rPr lang="en-US" altLang="zh-CN" sz="2000">
                <a:solidFill>
                  <a:schemeClr val="bg1">
                    <a:lumMod val="50000"/>
                  </a:schemeClr>
                </a:solidFill>
                <a:latin typeface="Calibri" panose="020F0502020204030204" charset="0"/>
                <a:ea typeface="Arial" panose="020B0604020202020204" pitchFamily="34" charset="0"/>
                <a:cs typeface="Calibri" panose="020F0502020204030204" charset="0"/>
                <a:sym typeface="Arial" panose="020B0604020202020204" pitchFamily="34" charset="0"/>
              </a:rPr>
              <a:t>03314802816                  </a:t>
            </a:r>
            <a:r>
              <a:rPr lang="en-US" altLang="zh-CN" sz="2000" dirty="0">
                <a:solidFill>
                  <a:schemeClr val="bg1">
                    <a:lumMod val="50000"/>
                  </a:schemeClr>
                </a:solidFill>
                <a:latin typeface="Calibri" panose="020F0502020204030204" charset="0"/>
                <a:ea typeface="Arial" panose="020B0604020202020204" pitchFamily="34" charset="0"/>
                <a:cs typeface="Calibri" panose="020F0502020204030204" charset="0"/>
                <a:sym typeface="Arial" panose="020B0604020202020204" pitchFamily="34" charset="0"/>
              </a:rPr>
              <a:t>Nikhil Prakash - </a:t>
            </a:r>
            <a:r>
              <a:rPr lang="en-US" altLang="zh-CN" sz="2000">
                <a:solidFill>
                  <a:schemeClr val="bg1">
                    <a:lumMod val="50000"/>
                  </a:schemeClr>
                </a:solidFill>
                <a:latin typeface="Calibri" panose="020F0502020204030204" charset="0"/>
                <a:ea typeface="Arial" panose="020B0604020202020204" pitchFamily="34" charset="0"/>
                <a:cs typeface="Calibri" panose="020F0502020204030204" charset="0"/>
                <a:sym typeface="Arial" panose="020B0604020202020204" pitchFamily="34" charset="0"/>
              </a:rPr>
              <a:t>03214802816                                                            Pratham Chhabra – 03614802816</a:t>
            </a:r>
            <a:endParaRPr lang="en-US" altLang="zh-CN" sz="2000">
              <a:solidFill>
                <a:schemeClr val="bg1">
                  <a:lumMod val="50000"/>
                </a:schemeClr>
              </a:solidFill>
              <a:latin typeface="Calibri" panose="020F0502020204030204" charset="0"/>
              <a:ea typeface="Arial" panose="020B0604020202020204" pitchFamily="34" charset="0"/>
              <a:cs typeface="Calibri" panose="020F0502020204030204" charset="0"/>
              <a:sym typeface="Arial" panose="020B0604020202020204" pitchFamily="34" charset="0"/>
            </a:endParaRPr>
          </a:p>
          <a:p>
            <a:pPr fontAlgn="base">
              <a:lnSpc>
                <a:spcPct val="150000"/>
              </a:lnSpc>
              <a:spcBef>
                <a:spcPct val="0"/>
              </a:spcBef>
              <a:spcAft>
                <a:spcPct val="0"/>
              </a:spcAft>
              <a:buFont typeface="Arial" panose="020B0604020202020204" pitchFamily="34" charset="0"/>
              <a:buNone/>
            </a:pPr>
            <a:r>
              <a:rPr lang="en-US" altLang="zh-CN" sz="2000">
                <a:solidFill>
                  <a:schemeClr val="bg1">
                    <a:lumMod val="50000"/>
                  </a:schemeClr>
                </a:solidFill>
                <a:latin typeface="Calibri" panose="020F0502020204030204" charset="0"/>
                <a:ea typeface="Arial" panose="020B0604020202020204" pitchFamily="34" charset="0"/>
                <a:cs typeface="Calibri" panose="020F0502020204030204" charset="0"/>
                <a:sym typeface="Arial" panose="020B0604020202020204" pitchFamily="34" charset="0"/>
              </a:rPr>
              <a:t> </a:t>
            </a:r>
            <a:endParaRPr lang="en-US" altLang="zh-CN" sz="2000">
              <a:solidFill>
                <a:schemeClr val="bg1">
                  <a:lumMod val="50000"/>
                </a:schemeClr>
              </a:solidFill>
              <a:latin typeface="Calibri" panose="020F0502020204030204" charset="0"/>
              <a:ea typeface="Arial" panose="020B0604020202020204" pitchFamily="34" charset="0"/>
              <a:cs typeface="Calibri" panose="020F0502020204030204" charset="0"/>
              <a:sym typeface="Arial" panose="020B0604020202020204" pitchFamily="34" charset="0"/>
            </a:endParaRPr>
          </a:p>
          <a:p>
            <a:pPr fontAlgn="base">
              <a:lnSpc>
                <a:spcPct val="150000"/>
              </a:lnSpc>
              <a:spcBef>
                <a:spcPct val="0"/>
              </a:spcBef>
              <a:spcAft>
                <a:spcPct val="0"/>
              </a:spcAft>
              <a:buFont typeface="Arial" panose="020B0604020202020204" pitchFamily="34" charset="0"/>
              <a:buNone/>
            </a:pPr>
            <a:r>
              <a:rPr lang="en-US" altLang="zh-CN" sz="2000" b="1">
                <a:latin typeface="Calibri" panose="020F0502020204030204" charset="0"/>
                <a:ea typeface="Arial" panose="020B0604020202020204" pitchFamily="34" charset="0"/>
                <a:cs typeface="Calibri" panose="020F0502020204030204" charset="0"/>
                <a:sym typeface="Arial" panose="020B0604020202020204" pitchFamily="34" charset="0"/>
              </a:rPr>
              <a:t>Under </a:t>
            </a:r>
            <a:r>
              <a:rPr lang="en-US" altLang="zh-CN" sz="2000" b="1" dirty="0">
                <a:latin typeface="Calibri" panose="020F0502020204030204" charset="0"/>
                <a:ea typeface="Arial" panose="020B0604020202020204" pitchFamily="34" charset="0"/>
                <a:cs typeface="Calibri" panose="020F0502020204030204" charset="0"/>
                <a:sym typeface="Arial" panose="020B0604020202020204" pitchFamily="34" charset="0"/>
              </a:rPr>
              <a:t>the </a:t>
            </a:r>
            <a:r>
              <a:rPr lang="en-US" altLang="zh-CN" sz="2000" b="1">
                <a:latin typeface="Calibri" panose="020F0502020204030204" charset="0"/>
                <a:ea typeface="Arial" panose="020B0604020202020204" pitchFamily="34" charset="0"/>
                <a:cs typeface="Calibri" panose="020F0502020204030204" charset="0"/>
                <a:sym typeface="Arial" panose="020B0604020202020204" pitchFamily="34" charset="0"/>
              </a:rPr>
              <a:t>guidance of-</a:t>
            </a:r>
            <a:endParaRPr lang="en-US" altLang="zh-CN" sz="2000" b="1" dirty="0">
              <a:latin typeface="Calibri" panose="020F0502020204030204" charset="0"/>
              <a:ea typeface="Arial" panose="020B0604020202020204" pitchFamily="34" charset="0"/>
              <a:cs typeface="Calibri" panose="020F0502020204030204" charset="0"/>
              <a:sym typeface="Arial" panose="020B0604020202020204" pitchFamily="34" charset="0"/>
            </a:endParaRPr>
          </a:p>
          <a:p>
            <a:pPr fontAlgn="base">
              <a:lnSpc>
                <a:spcPct val="150000"/>
              </a:lnSpc>
              <a:spcBef>
                <a:spcPct val="0"/>
              </a:spcBef>
              <a:spcAft>
                <a:spcPct val="0"/>
              </a:spcAft>
              <a:buFont typeface="Arial" panose="020B0604020202020204" pitchFamily="34" charset="0"/>
              <a:buNone/>
            </a:pPr>
            <a:r>
              <a:rPr lang="en-US" altLang="zh-CN" sz="2000" dirty="0">
                <a:latin typeface="Calibri" panose="020F0502020204030204" charset="0"/>
                <a:ea typeface="Arial" panose="020B0604020202020204" pitchFamily="34" charset="0"/>
                <a:cs typeface="Calibri" panose="020F0502020204030204" charset="0"/>
                <a:sym typeface="Arial" panose="020B0604020202020204" pitchFamily="34" charset="0"/>
              </a:rPr>
              <a:t>Ms. Abhilasha Gokhale</a:t>
            </a:r>
            <a:endParaRPr lang="en-US" altLang="zh-CN" sz="2000" b="1" dirty="0">
              <a:latin typeface="Calibri" panose="020F0502020204030204" charset="0"/>
              <a:ea typeface="Arial" panose="020B0604020202020204" pitchFamily="34" charset="0"/>
              <a:cs typeface="Calibri" panose="020F0502020204030204" charset="0"/>
              <a:sym typeface="Arial" panose="020B0604020202020204" pitchFamily="34" charset="0"/>
            </a:endParaRPr>
          </a:p>
          <a:p>
            <a:endParaRPr lang="en-US" altLang="zh-CN" sz="2000" b="1" dirty="0">
              <a:solidFill>
                <a:schemeClr val="bg1">
                  <a:lumMod val="50000"/>
                </a:schemeClr>
              </a:solidFill>
              <a:latin typeface="Calibri" panose="020F0502020204030204" charset="0"/>
              <a:ea typeface="Arial" panose="020B0604020202020204" pitchFamily="34" charset="0"/>
              <a:cs typeface="Calibri" panose="020F0502020204030204" charset="0"/>
              <a:sym typeface="Arial" panose="020B0604020202020204" pitchFamily="34" charset="0"/>
            </a:endParaRPr>
          </a:p>
        </p:txBody>
      </p:sp>
      <p:sp>
        <p:nvSpPr>
          <p:cNvPr id="13" name="矩形 10"/>
          <p:cNvSpPr/>
          <p:nvPr/>
        </p:nvSpPr>
        <p:spPr>
          <a:xfrm>
            <a:off x="1922145" y="2395855"/>
            <a:ext cx="8614410" cy="977265"/>
          </a:xfrm>
          <a:prstGeom prst="rect">
            <a:avLst/>
          </a:prstGeom>
        </p:spPr>
        <p:txBody>
          <a:bodyPr wrap="square">
            <a:spAutoFit/>
          </a:bodyPr>
          <a:lstStyle/>
          <a:p>
            <a:pPr algn="ctr">
              <a:lnSpc>
                <a:spcPct val="120000"/>
              </a:lnSpc>
            </a:pPr>
            <a:r>
              <a:rPr lang="en-US" sz="2400" spc="300" dirty="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INTERNET BASED SERVICES OVER SMS AND VOICE CALL FOR GSM FEATURE PHONES.</a:t>
            </a:r>
            <a:endParaRPr lang="en-US" sz="2400" spc="300" dirty="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panose="020F0502020204030204" charset="0"/>
                <a:cs typeface="Calibri" panose="020F0502020204030204" charset="0"/>
              </a:rPr>
              <a:t>Project  Workflow</a:t>
            </a:r>
            <a:endParaRPr lang="en-US">
              <a:latin typeface="Calibri" panose="020F0502020204030204" charset="0"/>
              <a:cs typeface="Calibri" panose="020F0502020204030204" charset="0"/>
            </a:endParaRPr>
          </a:p>
        </p:txBody>
      </p:sp>
      <p:sp>
        <p:nvSpPr>
          <p:cNvPr id="3" name="Content Placeholder 2"/>
          <p:cNvSpPr>
            <a:spLocks noGrp="1"/>
          </p:cNvSpPr>
          <p:nvPr>
            <p:ph idx="1"/>
          </p:nvPr>
        </p:nvSpPr>
        <p:spPr>
          <a:xfrm>
            <a:off x="827424" y="3067792"/>
            <a:ext cx="10554574" cy="2927077"/>
          </a:xfrm>
        </p:spPr>
        <p:txBody>
          <a:bodyPr>
            <a:noAutofit/>
          </a:bodyPr>
          <a:lstStyle/>
          <a:p>
            <a:r>
              <a:rPr lang="en-US">
                <a:latin typeface="Calibri" panose="020F0502020204030204" charset="0"/>
                <a:cs typeface="Calibri" panose="020F0502020204030204" charset="0"/>
              </a:rPr>
              <a:t>The voice call or SMS is forwarded via the circuit  switched network to the server’s SIM900A module.</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The SIM900A module is configured to handle Voice calls or SMS  using required AT commands. AT commands are sent by the Atmega328p Micro-controller. </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If transmission type is ‘Voice call’ then data is introduced to a voice recorder module to deal with input/output lag.</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If transmission type is SMS then data is simple forwarded  to Atmega328p.</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After that data is processed to retrieve “query type” and “keyword”.</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The query is resolved using APIs running on the raspberry Pi.</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In case of voice call, Google Assistant is used as API and response is directly stored on the  voice  recorder module.</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The response is then sent back to the requesting phone using GSM  transmission  for which AT commands are used.</a:t>
            </a:r>
            <a:endParaRPr lang="en-US">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panose="020F0502020204030204" charset="0"/>
                <a:cs typeface="Calibri" panose="020F0502020204030204" charset="0"/>
              </a:rPr>
              <a:t>Additional Features</a:t>
            </a:r>
            <a:endParaRPr lang="en-US">
              <a:latin typeface="Calibri" panose="020F0502020204030204" charset="0"/>
              <a:cs typeface="Calibri" panose="020F0502020204030204" charset="0"/>
            </a:endParaRPr>
          </a:p>
        </p:txBody>
      </p:sp>
      <p:sp>
        <p:nvSpPr>
          <p:cNvPr id="3" name="Content Placeholder 2"/>
          <p:cNvSpPr>
            <a:spLocks noGrp="1"/>
          </p:cNvSpPr>
          <p:nvPr>
            <p:ph idx="1"/>
          </p:nvPr>
        </p:nvSpPr>
        <p:spPr/>
        <p:txBody>
          <a:bodyPr>
            <a:normAutofit fontScale="92500" lnSpcReduction="20000"/>
          </a:bodyPr>
          <a:lstStyle/>
          <a:p>
            <a:pPr algn="l"/>
            <a:r>
              <a:rPr lang="en-US" sz="2400" b="1">
                <a:latin typeface="Calibri" panose="020F0502020204030204" charset="0"/>
                <a:cs typeface="Calibri" panose="020F0502020204030204" charset="0"/>
                <a:sym typeface="Arial" panose="020B0604020202020204" pitchFamily="34" charset="0"/>
              </a:rPr>
              <a:t>Voice Assistant- </a:t>
            </a:r>
            <a:r>
              <a:rPr lang="en-US" sz="2400">
                <a:latin typeface="Calibri" panose="020F0502020204030204" charset="0"/>
                <a:cs typeface="Calibri" panose="020F0502020204030204" charset="0"/>
                <a:sym typeface="Arial" panose="020B0604020202020204" pitchFamily="34" charset="0"/>
              </a:rPr>
              <a:t>Google Assistant or Alexa assisted voice call query resolution.</a:t>
            </a:r>
            <a:endParaRPr lang="en-US" sz="2400">
              <a:latin typeface="Calibri" panose="020F0502020204030204" charset="0"/>
              <a:cs typeface="Calibri" panose="020F0502020204030204" charset="0"/>
              <a:sym typeface="Arial" panose="020B0604020202020204" pitchFamily="34" charset="0"/>
            </a:endParaRPr>
          </a:p>
          <a:p>
            <a:pPr algn="l"/>
            <a:r>
              <a:rPr lang="en-US" sz="2400" b="1">
                <a:latin typeface="Calibri" panose="020F0502020204030204" charset="0"/>
                <a:cs typeface="Calibri" panose="020F0502020204030204" charset="0"/>
                <a:sym typeface="Arial" panose="020B0604020202020204" pitchFamily="34" charset="0"/>
              </a:rPr>
              <a:t>Markdown webpage - </a:t>
            </a:r>
            <a:r>
              <a:rPr lang="en-US" sz="2400">
                <a:latin typeface="Calibri" panose="020F0502020204030204" charset="0"/>
                <a:cs typeface="Calibri" panose="020F0502020204030204" charset="0"/>
                <a:sym typeface="Arial" panose="020B0604020202020204" pitchFamily="34" charset="0"/>
              </a:rPr>
              <a:t>Markdown is a lightweight markup language with plain-text-formatting syntax. Its design allows it to be converted to many output formats, but the original tool by the same name only supports HTML. For smartphones our project can convert SMS into Markdown webpages. </a:t>
            </a:r>
            <a:endParaRPr lang="en-US" sz="2400" b="1">
              <a:latin typeface="Calibri" panose="020F0502020204030204" charset="0"/>
              <a:cs typeface="Calibri" panose="020F0502020204030204" charset="0"/>
              <a:sym typeface="Arial" panose="020B0604020202020204" pitchFamily="34" charset="0"/>
            </a:endParaRPr>
          </a:p>
          <a:p>
            <a:pPr algn="l"/>
            <a:r>
              <a:rPr lang="en-US" sz="2400" b="1">
                <a:latin typeface="Calibri" panose="020F0502020204030204" charset="0"/>
                <a:cs typeface="Calibri" panose="020F0502020204030204" charset="0"/>
                <a:sym typeface="Arial" panose="020B0604020202020204" pitchFamily="34" charset="0"/>
              </a:rPr>
              <a:t>Request Queue- </a:t>
            </a:r>
            <a:r>
              <a:rPr lang="en-US" sz="2400">
                <a:latin typeface="Calibri" panose="020F0502020204030204" charset="0"/>
                <a:cs typeface="Calibri" panose="020F0502020204030204" charset="0"/>
                <a:sym typeface="Arial" panose="020B0604020202020204" pitchFamily="34" charset="0"/>
              </a:rPr>
              <a:t>For multiple requests, a request queue will be maintained on FIFO principle. Status of queue will be displayed on LCD screen.</a:t>
            </a:r>
            <a:endParaRPr lang="en-US" sz="2400">
              <a:latin typeface="Calibri" panose="020F0502020204030204" charset="0"/>
              <a:cs typeface="Calibri" panose="020F0502020204030204" charset="0"/>
              <a:sym typeface="Arial" panose="020B0604020202020204" pitchFamily="34" charset="0"/>
            </a:endParaRPr>
          </a:p>
          <a:p>
            <a:pPr algn="l"/>
            <a:r>
              <a:rPr lang="en-US" sz="2400" b="1">
                <a:latin typeface="Calibri" panose="020F0502020204030204" charset="0"/>
                <a:cs typeface="Calibri" panose="020F0502020204030204" charset="0"/>
                <a:sym typeface="Arial" panose="020B0604020202020204" pitchFamily="34" charset="0"/>
              </a:rPr>
              <a:t>Image Transfer- </a:t>
            </a:r>
            <a:r>
              <a:rPr lang="en-US" sz="2400">
                <a:latin typeface="Calibri" panose="020F0502020204030204" charset="0"/>
                <a:cs typeface="Calibri" panose="020F0502020204030204" charset="0"/>
                <a:sym typeface="Arial" panose="020B0604020202020204" pitchFamily="34" charset="0"/>
              </a:rPr>
              <a:t>Base 64 format can be used in form of SMS to transfer images to the client. </a:t>
            </a:r>
            <a:endParaRPr lang="en-US" sz="2400">
              <a:latin typeface="Calibri" panose="020F0502020204030204" charset="0"/>
              <a:cs typeface="Calibri" panose="020F0502020204030204" charset="0"/>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panose="020F0502020204030204" charset="0"/>
                <a:cs typeface="Calibri" panose="020F0502020204030204" charset="0"/>
              </a:rPr>
              <a:t>Voice Assistant  Block Diagram</a:t>
            </a:r>
            <a:endParaRPr lang="en-US" b="1">
              <a:latin typeface="Calibri" panose="020F0502020204030204" charset="0"/>
              <a:cs typeface="Calibri" panose="020F0502020204030204" charset="0"/>
            </a:endParaRPr>
          </a:p>
        </p:txBody>
      </p:sp>
      <p:sp>
        <p:nvSpPr>
          <p:cNvPr id="7" name="任意形状 6"/>
          <p:cNvSpPr/>
          <p:nvPr/>
        </p:nvSpPr>
        <p:spPr>
          <a:xfrm>
            <a:off x="9006840" y="1823720"/>
            <a:ext cx="3084195" cy="3209290"/>
          </a:xfrm>
          <a:custGeom>
            <a:avLst/>
            <a:gdLst>
              <a:gd name="connsiteX0" fmla="*/ 1301750 w 2603500"/>
              <a:gd name="connsiteY0" fmla="*/ 0 h 2603500"/>
              <a:gd name="connsiteX1" fmla="*/ 2603500 w 2603500"/>
              <a:gd name="connsiteY1" fmla="*/ 1301750 h 2603500"/>
              <a:gd name="connsiteX2" fmla="*/ 1301750 w 2603500"/>
              <a:gd name="connsiteY2" fmla="*/ 2603500 h 2603500"/>
              <a:gd name="connsiteX3" fmla="*/ 0 w 2603500"/>
              <a:gd name="connsiteY3" fmla="*/ 1301750 h 2603500"/>
            </a:gdLst>
            <a:ahLst/>
            <a:cxnLst>
              <a:cxn ang="0">
                <a:pos x="connsiteX0" y="connsiteY0"/>
              </a:cxn>
              <a:cxn ang="0">
                <a:pos x="connsiteX1" y="connsiteY1"/>
              </a:cxn>
              <a:cxn ang="0">
                <a:pos x="connsiteX2" y="connsiteY2"/>
              </a:cxn>
              <a:cxn ang="0">
                <a:pos x="connsiteX3" y="connsiteY3"/>
              </a:cxn>
            </a:cxnLst>
            <a:rect l="l" t="t" r="r" b="b"/>
            <a:pathLst>
              <a:path w="2603500" h="2603500">
                <a:moveTo>
                  <a:pt x="1301750" y="0"/>
                </a:moveTo>
                <a:lnTo>
                  <a:pt x="2603500" y="1301750"/>
                </a:lnTo>
                <a:lnTo>
                  <a:pt x="1301750" y="2603500"/>
                </a:lnTo>
                <a:lnTo>
                  <a:pt x="0" y="1301750"/>
                </a:lnTo>
                <a:close/>
              </a:path>
            </a:pathLst>
          </a:cu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en-US" sz="900" b="1">
              <a:latin typeface="Calibri" panose="020F0502020204030204" charset="0"/>
              <a:ea typeface="Arial" panose="020B0604020202020204" pitchFamily="34" charset="0"/>
              <a:cs typeface="Calibri" panose="020F0502020204030204" charset="0"/>
              <a:sym typeface="Arial" panose="020B0604020202020204" pitchFamily="34" charset="0"/>
            </a:endParaRPr>
          </a:p>
        </p:txBody>
      </p:sp>
      <p:pic>
        <p:nvPicPr>
          <p:cNvPr id="4" name="Picture 3" descr="google"/>
          <p:cNvPicPr>
            <a:picLocks noChangeAspect="1"/>
          </p:cNvPicPr>
          <p:nvPr/>
        </p:nvPicPr>
        <p:blipFill>
          <a:blip r:embed="rId1"/>
          <a:srcRect l="16351" t="23817" r="48093" b="47074"/>
          <a:stretch>
            <a:fillRect/>
          </a:stretch>
        </p:blipFill>
        <p:spPr>
          <a:xfrm>
            <a:off x="8867775" y="2152015"/>
            <a:ext cx="3688080" cy="1585595"/>
          </a:xfrm>
          <a:prstGeom prst="rect">
            <a:avLst/>
          </a:prstGeom>
        </p:spPr>
      </p:pic>
      <p:pic>
        <p:nvPicPr>
          <p:cNvPr id="15" name="Picture 14" descr="google"/>
          <p:cNvPicPr>
            <a:picLocks noChangeAspect="1"/>
          </p:cNvPicPr>
          <p:nvPr/>
        </p:nvPicPr>
        <p:blipFill>
          <a:blip r:embed="rId1"/>
          <a:srcRect t="47523"/>
          <a:stretch>
            <a:fillRect/>
          </a:stretch>
        </p:blipFill>
        <p:spPr>
          <a:xfrm>
            <a:off x="8525510" y="3669030"/>
            <a:ext cx="4160520" cy="1146810"/>
          </a:xfrm>
          <a:prstGeom prst="rect">
            <a:avLst/>
          </a:prstGeom>
        </p:spPr>
      </p:pic>
      <p:pic>
        <p:nvPicPr>
          <p:cNvPr id="16" name="Picture 15" descr="18-188401_nokia-phone-png-images-transparent-nokia-130-dual"/>
          <p:cNvPicPr>
            <a:picLocks noChangeAspect="1"/>
          </p:cNvPicPr>
          <p:nvPr/>
        </p:nvPicPr>
        <p:blipFill>
          <a:blip r:embed="rId2"/>
          <a:stretch>
            <a:fillRect/>
          </a:stretch>
        </p:blipFill>
        <p:spPr>
          <a:xfrm>
            <a:off x="105410" y="2152015"/>
            <a:ext cx="1098550" cy="2553970"/>
          </a:xfrm>
          <a:prstGeom prst="rect">
            <a:avLst/>
          </a:prstGeom>
          <a:effectLst>
            <a:outerShdw blurRad="50800" dist="38100" dir="2700000" sx="101000" sy="101000" algn="tl" rotWithShape="0">
              <a:prstClr val="black">
                <a:alpha val="20000"/>
              </a:prstClr>
            </a:outerShdw>
          </a:effectLst>
        </p:spPr>
      </p:pic>
      <p:pic>
        <p:nvPicPr>
          <p:cNvPr id="17" name="Picture 16" descr="Gsm_Modem_SIM900A_1"/>
          <p:cNvPicPr>
            <a:picLocks noChangeAspect="1"/>
          </p:cNvPicPr>
          <p:nvPr/>
        </p:nvPicPr>
        <p:blipFill>
          <a:blip r:embed="rId3"/>
          <a:stretch>
            <a:fillRect/>
          </a:stretch>
        </p:blipFill>
        <p:spPr>
          <a:xfrm>
            <a:off x="1901825" y="2255520"/>
            <a:ext cx="2346960" cy="2346960"/>
          </a:xfrm>
          <a:prstGeom prst="rect">
            <a:avLst/>
          </a:prstGeom>
        </p:spPr>
      </p:pic>
      <p:pic>
        <p:nvPicPr>
          <p:cNvPr id="41" name="Picture 40" descr="385219_preview"/>
          <p:cNvPicPr>
            <a:picLocks noChangeAspect="1"/>
          </p:cNvPicPr>
          <p:nvPr/>
        </p:nvPicPr>
        <p:blipFill>
          <a:blip r:embed="rId4"/>
          <a:stretch>
            <a:fillRect/>
          </a:stretch>
        </p:blipFill>
        <p:spPr>
          <a:xfrm rot="16200000">
            <a:off x="6499225" y="2771775"/>
            <a:ext cx="1947545" cy="1311910"/>
          </a:xfrm>
          <a:prstGeom prst="rect">
            <a:avLst/>
          </a:prstGeom>
        </p:spPr>
      </p:pic>
      <p:pic>
        <p:nvPicPr>
          <p:cNvPr id="18" name="Picture 17" descr="ED01-09-0054-A-600x600"/>
          <p:cNvPicPr>
            <a:picLocks noChangeAspect="1"/>
          </p:cNvPicPr>
          <p:nvPr/>
        </p:nvPicPr>
        <p:blipFill>
          <a:blip r:embed="rId5"/>
          <a:srcRect l="9515" t="21665" r="8741" b="21288"/>
          <a:stretch>
            <a:fillRect/>
          </a:stretch>
        </p:blipFill>
        <p:spPr>
          <a:xfrm rot="5400000">
            <a:off x="4776470" y="2966720"/>
            <a:ext cx="1324610" cy="924560"/>
          </a:xfrm>
          <a:prstGeom prst="rect">
            <a:avLst/>
          </a:prstGeom>
        </p:spPr>
      </p:pic>
      <p:cxnSp>
        <p:nvCxnSpPr>
          <p:cNvPr id="19" name="Straight Arrow Connector 18"/>
          <p:cNvCxnSpPr/>
          <p:nvPr/>
        </p:nvCxnSpPr>
        <p:spPr>
          <a:xfrm>
            <a:off x="1336675" y="3528695"/>
            <a:ext cx="577215" cy="11430"/>
          </a:xfrm>
          <a:prstGeom prst="straightConnector1">
            <a:avLst/>
          </a:prstGeom>
          <a:ln>
            <a:solidFill>
              <a:schemeClr val="tx1"/>
            </a:solidFill>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4149725" y="3529965"/>
            <a:ext cx="708025" cy="14605"/>
          </a:xfrm>
          <a:prstGeom prst="straightConnector1">
            <a:avLst/>
          </a:prstGeom>
          <a:ln>
            <a:solidFill>
              <a:schemeClr val="tx1"/>
            </a:solidFill>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991225" y="3531235"/>
            <a:ext cx="577215" cy="11430"/>
          </a:xfrm>
          <a:prstGeom prst="straightConnector1">
            <a:avLst/>
          </a:prstGeom>
          <a:ln>
            <a:solidFill>
              <a:schemeClr val="tx1"/>
            </a:solidFill>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8335645" y="3532505"/>
            <a:ext cx="577215" cy="11430"/>
          </a:xfrm>
          <a:prstGeom prst="straightConnector1">
            <a:avLst/>
          </a:prstGeom>
          <a:ln>
            <a:solidFill>
              <a:schemeClr val="tx1"/>
            </a:solidFill>
            <a:headEnd type="arrow" w="med" len="med"/>
            <a:tailEnd type="arrow" w="med" len="med"/>
          </a:ln>
        </p:spPr>
        <p:style>
          <a:lnRef idx="1">
            <a:schemeClr val="dk1"/>
          </a:lnRef>
          <a:fillRef idx="0">
            <a:schemeClr val="dk1"/>
          </a:fillRef>
          <a:effectRef idx="0">
            <a:schemeClr val="dk1"/>
          </a:effectRef>
          <a:fontRef idx="minor">
            <a:schemeClr val="tx1"/>
          </a:fontRef>
        </p:style>
      </p:cxnSp>
      <p:pic>
        <p:nvPicPr>
          <p:cNvPr id="23" name="Picture 22" descr="dial"/>
          <p:cNvPicPr>
            <a:picLocks noChangeAspect="1"/>
          </p:cNvPicPr>
          <p:nvPr/>
        </p:nvPicPr>
        <p:blipFill>
          <a:blip r:embed="rId6"/>
          <a:stretch>
            <a:fillRect/>
          </a:stretch>
        </p:blipFill>
        <p:spPr>
          <a:xfrm>
            <a:off x="241300" y="2531110"/>
            <a:ext cx="827405" cy="827405"/>
          </a:xfrm>
          <a:prstGeom prst="rect">
            <a:avLst/>
          </a:prstGeom>
        </p:spPr>
      </p:pic>
      <p:sp>
        <p:nvSpPr>
          <p:cNvPr id="24" name="Rectangle 23"/>
          <p:cNvSpPr/>
          <p:nvPr/>
        </p:nvSpPr>
        <p:spPr>
          <a:xfrm>
            <a:off x="8255000" y="5011420"/>
            <a:ext cx="4653915" cy="521970"/>
          </a:xfrm>
          <a:prstGeom prst="rect">
            <a:avLst/>
          </a:prstGeom>
          <a:noFill/>
          <a:ln>
            <a:noFill/>
          </a:ln>
        </p:spPr>
        <p:txBody>
          <a:bodyPr wrap="square" rtlCol="0" anchor="t">
            <a:spAutoFit/>
          </a:bodyPr>
          <a:lstStyle/>
          <a:p>
            <a:pPr algn="ctr"/>
            <a:r>
              <a:rPr lang="en-US" altLang="zh-CN" sz="2800" b="1">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Voice Assistant</a:t>
            </a:r>
            <a:endParaRPr lang="en-US" altLang="zh-CN" sz="2800" b="1">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pic>
        <p:nvPicPr>
          <p:cNvPr id="25" name="Picture 24" descr="atmega328p-pu"/>
          <p:cNvPicPr>
            <a:picLocks noChangeAspect="1"/>
          </p:cNvPicPr>
          <p:nvPr/>
        </p:nvPicPr>
        <p:blipFill>
          <a:blip r:embed="rId7"/>
          <a:stretch>
            <a:fillRect/>
          </a:stretch>
        </p:blipFill>
        <p:spPr>
          <a:xfrm>
            <a:off x="2769235" y="3737610"/>
            <a:ext cx="1479550" cy="872490"/>
          </a:xfrm>
          <a:prstGeom prst="rect">
            <a:avLst/>
          </a:prstGeom>
        </p:spPr>
      </p:pic>
      <p:sp>
        <p:nvSpPr>
          <p:cNvPr id="5" name="Text Box 4"/>
          <p:cNvSpPr txBox="1"/>
          <p:nvPr/>
        </p:nvSpPr>
        <p:spPr>
          <a:xfrm>
            <a:off x="4733925" y="4401820"/>
            <a:ext cx="1409065" cy="645160"/>
          </a:xfrm>
          <a:prstGeom prst="rect">
            <a:avLst/>
          </a:prstGeom>
          <a:noFill/>
        </p:spPr>
        <p:txBody>
          <a:bodyPr wrap="square" rtlCol="0">
            <a:spAutoFit/>
          </a:bodyPr>
          <a:lstStyle/>
          <a:p>
            <a:pPr algn="ctr"/>
            <a:r>
              <a:rPr lang="en-US" b="1">
                <a:latin typeface="Calibri" panose="020F0502020204030204" charset="0"/>
                <a:cs typeface="Calibri" panose="020F0502020204030204" charset="0"/>
              </a:rPr>
              <a:t>Works as</a:t>
            </a:r>
            <a:endParaRPr lang="en-US" b="1">
              <a:latin typeface="Calibri" panose="020F0502020204030204" charset="0"/>
              <a:cs typeface="Calibri" panose="020F0502020204030204" charset="0"/>
            </a:endParaRPr>
          </a:p>
          <a:p>
            <a:pPr algn="ctr"/>
            <a:r>
              <a:rPr lang="en-US" b="1">
                <a:latin typeface="Calibri" panose="020F0502020204030204" charset="0"/>
                <a:cs typeface="Calibri" panose="020F0502020204030204" charset="0"/>
              </a:rPr>
              <a:t>Input Buffer</a:t>
            </a:r>
            <a:endParaRPr lang="en-US" b="1">
              <a:latin typeface="Calibri" panose="020F0502020204030204" charset="0"/>
              <a:cs typeface="Calibri" panose="020F0502020204030204" charset="0"/>
            </a:endParaRPr>
          </a:p>
        </p:txBody>
      </p:sp>
      <p:sp>
        <p:nvSpPr>
          <p:cNvPr id="6" name="Text Box 5"/>
          <p:cNvSpPr txBox="1"/>
          <p:nvPr/>
        </p:nvSpPr>
        <p:spPr>
          <a:xfrm>
            <a:off x="2393315" y="4610100"/>
            <a:ext cx="1409065" cy="922020"/>
          </a:xfrm>
          <a:prstGeom prst="rect">
            <a:avLst/>
          </a:prstGeom>
          <a:noFill/>
        </p:spPr>
        <p:txBody>
          <a:bodyPr wrap="square" rtlCol="0">
            <a:spAutoFit/>
          </a:bodyPr>
          <a:lstStyle/>
          <a:p>
            <a:pPr algn="ctr"/>
            <a:r>
              <a:rPr lang="en-US" b="1">
                <a:latin typeface="Calibri" panose="020F0502020204030204" charset="0"/>
                <a:cs typeface="Calibri" panose="020F0502020204030204" charset="0"/>
              </a:rPr>
              <a:t>Receive Incoming Call</a:t>
            </a:r>
            <a:endParaRPr lang="en-US" b="1">
              <a:latin typeface="Calibri" panose="020F0502020204030204" charset="0"/>
              <a:cs typeface="Calibri" panose="020F0502020204030204" charset="0"/>
            </a:endParaRPr>
          </a:p>
        </p:txBody>
      </p:sp>
      <p:sp>
        <p:nvSpPr>
          <p:cNvPr id="8" name="Text Box 7"/>
          <p:cNvSpPr txBox="1"/>
          <p:nvPr/>
        </p:nvSpPr>
        <p:spPr>
          <a:xfrm>
            <a:off x="-20320" y="4782820"/>
            <a:ext cx="1409065" cy="645160"/>
          </a:xfrm>
          <a:prstGeom prst="rect">
            <a:avLst/>
          </a:prstGeom>
          <a:noFill/>
        </p:spPr>
        <p:txBody>
          <a:bodyPr wrap="square" rtlCol="0">
            <a:spAutoFit/>
          </a:bodyPr>
          <a:lstStyle/>
          <a:p>
            <a:pPr algn="ctr"/>
            <a:r>
              <a:rPr lang="en-US" b="1">
                <a:latin typeface="Calibri" panose="020F0502020204030204" charset="0"/>
                <a:cs typeface="Calibri" panose="020F0502020204030204" charset="0"/>
              </a:rPr>
              <a:t>Makes voice call query</a:t>
            </a:r>
            <a:endParaRPr lang="en-US" b="1">
              <a:latin typeface="Calibri" panose="020F0502020204030204" charset="0"/>
              <a:cs typeface="Calibri" panose="020F0502020204030204" charset="0"/>
            </a:endParaRPr>
          </a:p>
        </p:txBody>
      </p:sp>
      <p:sp>
        <p:nvSpPr>
          <p:cNvPr id="9" name="Text Box 8"/>
          <p:cNvSpPr txBox="1"/>
          <p:nvPr/>
        </p:nvSpPr>
        <p:spPr>
          <a:xfrm>
            <a:off x="6720205" y="4610100"/>
            <a:ext cx="1409065" cy="368300"/>
          </a:xfrm>
          <a:prstGeom prst="rect">
            <a:avLst/>
          </a:prstGeom>
          <a:noFill/>
        </p:spPr>
        <p:txBody>
          <a:bodyPr wrap="square" rtlCol="0">
            <a:spAutoFit/>
          </a:bodyPr>
          <a:lstStyle/>
          <a:p>
            <a:pPr algn="ctr"/>
            <a:r>
              <a:rPr lang="en-US" b="1">
                <a:latin typeface="Calibri" panose="020F0502020204030204" charset="0"/>
                <a:cs typeface="Calibri" panose="020F0502020204030204" charset="0"/>
              </a:rPr>
              <a:t>Runs APIs</a:t>
            </a:r>
            <a:endParaRPr lang="en-US" b="1">
              <a:latin typeface="Calibri" panose="020F0502020204030204" charset="0"/>
              <a:cs typeface="Calibri" panose="020F0502020204030204" charset="0"/>
            </a:endParaRPr>
          </a:p>
        </p:txBody>
      </p:sp>
      <p:sp>
        <p:nvSpPr>
          <p:cNvPr id="10" name="Text Box 9"/>
          <p:cNvSpPr txBox="1"/>
          <p:nvPr/>
        </p:nvSpPr>
        <p:spPr>
          <a:xfrm>
            <a:off x="-173514" y="5899903"/>
            <a:ext cx="1781631" cy="369332"/>
          </a:xfrm>
          <a:prstGeom prst="rect">
            <a:avLst/>
          </a:prstGeom>
          <a:noFill/>
        </p:spPr>
        <p:txBody>
          <a:bodyPr wrap="square" rtlCol="0">
            <a:spAutoFit/>
          </a:bodyPr>
          <a:lstStyle/>
          <a:p>
            <a:pPr algn="ctr"/>
            <a:r>
              <a:rPr lang="en-US">
                <a:latin typeface="Calibri" panose="020F0502020204030204" charset="0"/>
                <a:cs typeface="Calibri" panose="020F0502020204030204" charset="0"/>
              </a:rPr>
              <a:t>GSM phone</a:t>
            </a:r>
            <a:endParaRPr lang="en-US">
              <a:latin typeface="Calibri" panose="020F0502020204030204" charset="0"/>
              <a:cs typeface="Calibri" panose="020F0502020204030204" charset="0"/>
            </a:endParaRPr>
          </a:p>
        </p:txBody>
      </p:sp>
      <p:sp>
        <p:nvSpPr>
          <p:cNvPr id="11" name="Text Box 10"/>
          <p:cNvSpPr txBox="1"/>
          <p:nvPr/>
        </p:nvSpPr>
        <p:spPr>
          <a:xfrm>
            <a:off x="2107263" y="5761404"/>
            <a:ext cx="1981167" cy="646331"/>
          </a:xfrm>
          <a:prstGeom prst="rect">
            <a:avLst/>
          </a:prstGeom>
          <a:noFill/>
        </p:spPr>
        <p:txBody>
          <a:bodyPr wrap="square" rtlCol="0">
            <a:spAutoFit/>
          </a:bodyPr>
          <a:lstStyle/>
          <a:p>
            <a:pPr algn="ctr"/>
            <a:r>
              <a:rPr lang="en-US">
                <a:latin typeface="Calibri" panose="020F0502020204030204" charset="0"/>
                <a:cs typeface="Calibri" panose="020F0502020204030204" charset="0"/>
              </a:rPr>
              <a:t>SIM900A and ATmega328P</a:t>
            </a:r>
            <a:endParaRPr lang="en-US">
              <a:latin typeface="Calibri" panose="020F0502020204030204" charset="0"/>
              <a:cs typeface="Calibri" panose="020F0502020204030204" charset="0"/>
            </a:endParaRPr>
          </a:p>
        </p:txBody>
      </p:sp>
      <p:sp>
        <p:nvSpPr>
          <p:cNvPr id="12" name="Text Box 11"/>
          <p:cNvSpPr txBox="1"/>
          <p:nvPr/>
        </p:nvSpPr>
        <p:spPr>
          <a:xfrm>
            <a:off x="4445634" y="5805549"/>
            <a:ext cx="1985645" cy="646331"/>
          </a:xfrm>
          <a:prstGeom prst="rect">
            <a:avLst/>
          </a:prstGeom>
          <a:noFill/>
        </p:spPr>
        <p:txBody>
          <a:bodyPr wrap="square" rtlCol="0">
            <a:spAutoFit/>
          </a:bodyPr>
          <a:lstStyle/>
          <a:p>
            <a:pPr algn="ctr"/>
            <a:r>
              <a:rPr lang="en-US">
                <a:latin typeface="Calibri" panose="020F0502020204030204" charset="0"/>
                <a:cs typeface="Calibri" panose="020F0502020204030204" charset="0"/>
              </a:rPr>
              <a:t>Voice Recorder Module</a:t>
            </a:r>
            <a:endParaRPr lang="en-US">
              <a:latin typeface="Calibri" panose="020F0502020204030204" charset="0"/>
              <a:cs typeface="Calibri" panose="020F0502020204030204" charset="0"/>
            </a:endParaRPr>
          </a:p>
        </p:txBody>
      </p:sp>
      <p:sp>
        <p:nvSpPr>
          <p:cNvPr id="13" name="Text Box 12"/>
          <p:cNvSpPr txBox="1"/>
          <p:nvPr/>
        </p:nvSpPr>
        <p:spPr>
          <a:xfrm>
            <a:off x="6568440" y="5272405"/>
            <a:ext cx="1686560" cy="646331"/>
          </a:xfrm>
          <a:prstGeom prst="rect">
            <a:avLst/>
          </a:prstGeom>
          <a:noFill/>
        </p:spPr>
        <p:txBody>
          <a:bodyPr wrap="square" rtlCol="0">
            <a:spAutoFit/>
          </a:bodyPr>
          <a:lstStyle/>
          <a:p>
            <a:pPr algn="ctr"/>
            <a:r>
              <a:rPr lang="en-US">
                <a:latin typeface="Calibri" panose="020F0502020204030204" charset="0"/>
                <a:cs typeface="Calibri" panose="020F0502020204030204" charset="0"/>
              </a:rPr>
              <a:t>Raspberry PI  3B</a:t>
            </a:r>
            <a:endParaRPr lang="en-US">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30" y="247402"/>
            <a:ext cx="10515600" cy="1325563"/>
          </a:xfrm>
        </p:spPr>
        <p:txBody>
          <a:bodyPr/>
          <a:lstStyle/>
          <a:p>
            <a:pPr algn="ctr"/>
            <a:r>
              <a:rPr lang="en-US" sz="6600" b="1">
                <a:latin typeface="Calibri" panose="020F0502020204030204" charset="0"/>
                <a:cs typeface="Calibri" panose="020F0502020204030204" charset="0"/>
              </a:rPr>
              <a:t>THANK YOU!</a:t>
            </a:r>
            <a:endParaRPr lang="en-US" sz="6600" b="1">
              <a:latin typeface="Calibri" panose="020F0502020204030204" charset="0"/>
              <a:cs typeface="Calibri" panose="020F0502020204030204" charset="0"/>
            </a:endParaRPr>
          </a:p>
        </p:txBody>
      </p:sp>
      <p:sp>
        <p:nvSpPr>
          <p:cNvPr id="4" name="Text Box 3"/>
          <p:cNvSpPr txBox="1"/>
          <p:nvPr/>
        </p:nvSpPr>
        <p:spPr>
          <a:xfrm>
            <a:off x="704215" y="1990725"/>
            <a:ext cx="10679430" cy="5569585"/>
          </a:xfrm>
          <a:prstGeom prst="rect">
            <a:avLst/>
          </a:prstGeom>
          <a:noFill/>
        </p:spPr>
        <p:txBody>
          <a:bodyPr wrap="square" rtlCol="0">
            <a:spAutoFit/>
          </a:bodyPr>
          <a:lstStyle/>
          <a:p>
            <a:pPr indent="0">
              <a:buFont typeface="Arial" panose="020B0604020202020204" pitchFamily="34" charset="0"/>
              <a:buNone/>
            </a:pPr>
            <a:r>
              <a:rPr lang="en-US" sz="3200" b="1">
                <a:solidFill>
                  <a:schemeClr val="tx1"/>
                </a:solidFill>
                <a:latin typeface="Calibri" panose="020F0502020204030204" charset="0"/>
                <a:cs typeface="Calibri" panose="020F0502020204030204" charset="0"/>
                <a:sym typeface="+mn-ea"/>
                <a:hlinkClick r:id="rId1" action="ppaction://hlinkfile"/>
              </a:rPr>
              <a:t>References</a:t>
            </a:r>
            <a:endParaRPr lang="en-US" b="1">
              <a:solidFill>
                <a:schemeClr val="tx1"/>
              </a:solidFill>
              <a:latin typeface="Calibri" panose="020F0502020204030204" charset="0"/>
              <a:cs typeface="Calibri" panose="020F0502020204030204" charset="0"/>
              <a:sym typeface="+mn-ea"/>
              <a:hlinkClick r:id="rId1" action="ppaction://hlinkfile"/>
            </a:endParaRPr>
          </a:p>
          <a:p>
            <a:pPr indent="0">
              <a:buFont typeface="Arial" panose="020B0604020202020204" pitchFamily="34" charset="0"/>
              <a:buNone/>
            </a:pPr>
            <a:endParaRPr lang="en-US">
              <a:solidFill>
                <a:srgbClr val="0070C0"/>
              </a:solidFill>
              <a:latin typeface="Calibri" panose="020F0502020204030204" charset="0"/>
              <a:cs typeface="Calibri" panose="020F0502020204030204" charset="0"/>
              <a:sym typeface="+mn-ea"/>
              <a:hlinkClick r:id="rId1" action="ppaction://hlinkfile"/>
            </a:endParaRPr>
          </a:p>
          <a:p>
            <a:pPr marL="285750" indent="-285750">
              <a:buFont typeface="Arial" panose="020B0604020202020204" pitchFamily="34" charset="0"/>
              <a:buChar char="•"/>
            </a:pPr>
            <a:r>
              <a:rPr lang="en-US" b="1">
                <a:solidFill>
                  <a:schemeClr val="tx1"/>
                </a:solidFill>
                <a:latin typeface="Calibri" panose="020F0502020204030204" charset="0"/>
                <a:cs typeface="Calibri" panose="020F0502020204030204" charset="0"/>
                <a:sym typeface="+mn-ea"/>
                <a:hlinkClick r:id="rId1" action="ppaction://hlinkfile"/>
              </a:rPr>
              <a:t>NPREF</a:t>
            </a:r>
            <a:r>
              <a:rPr lang="en-US">
                <a:solidFill>
                  <a:srgbClr val="0070C0"/>
                </a:solidFill>
                <a:latin typeface="Calibri" panose="020F0502020204030204" charset="0"/>
                <a:cs typeface="Calibri" panose="020F0502020204030204" charset="0"/>
                <a:sym typeface="+mn-ea"/>
                <a:hlinkClick r:id="rId1" action="ppaction://hlinkfile"/>
              </a:rPr>
              <a:t>  https://www.nperf.com/en/map/IN//1639.Airtel/download/?ll=15.572244602734123&amp;lg=82.08105415105821&amp;zoom=5</a:t>
            </a:r>
            <a:endParaRPr lang="en-US">
              <a:solidFill>
                <a:srgbClr val="0070C0"/>
              </a:solidFill>
              <a:latin typeface="Calibri" panose="020F0502020204030204" charset="0"/>
              <a:cs typeface="Calibri" panose="020F0502020204030204" charset="0"/>
              <a:sym typeface="+mn-ea"/>
            </a:endParaRPr>
          </a:p>
          <a:p>
            <a:pPr marL="285750" indent="-285750">
              <a:buFont typeface="Arial" panose="020B0604020202020204" pitchFamily="34" charset="0"/>
              <a:buChar char="•"/>
            </a:pPr>
            <a:r>
              <a:rPr lang="en-US" b="1">
                <a:solidFill>
                  <a:srgbClr val="0070C0"/>
                </a:solidFill>
                <a:latin typeface="Calibri" panose="020F0502020204030204" charset="0"/>
                <a:cs typeface="Calibri" panose="020F0502020204030204" charset="0"/>
                <a:sym typeface="+mn-ea"/>
                <a:hlinkClick r:id="rId1" action="ppaction://hlinkfile"/>
              </a:rPr>
              <a:t>OOKLA INTERNET DATA SPEED RECORDS</a:t>
            </a:r>
            <a:endParaRPr lang="en-US" b="1">
              <a:solidFill>
                <a:srgbClr val="0070C0"/>
              </a:solidFill>
              <a:latin typeface="Calibri" panose="020F0502020204030204" charset="0"/>
              <a:cs typeface="Calibri" panose="020F0502020204030204" charset="0"/>
              <a:sym typeface="+mn-ea"/>
            </a:endParaRPr>
          </a:p>
          <a:p>
            <a:pPr marL="285750" indent="-285750">
              <a:buFont typeface="Arial" panose="020B0604020202020204" pitchFamily="34" charset="0"/>
              <a:buChar char="•"/>
            </a:pPr>
            <a:r>
              <a:rPr lang="en-US" b="1">
                <a:solidFill>
                  <a:srgbClr val="0070C0"/>
                </a:solidFill>
                <a:latin typeface="Calibri" panose="020F0502020204030204" charset="0"/>
                <a:cs typeface="Calibri" panose="020F0502020204030204" charset="0"/>
                <a:sym typeface="+mn-ea"/>
                <a:hlinkClick r:id="rId1" action="ppaction://hlinkfile"/>
              </a:rPr>
              <a:t>WWW.EMARKETRS.COM</a:t>
            </a:r>
            <a:endParaRPr lang="en-US" b="1">
              <a:solidFill>
                <a:srgbClr val="0070C0"/>
              </a:solidFill>
              <a:latin typeface="Calibri" panose="020F0502020204030204" charset="0"/>
              <a:cs typeface="Calibri" panose="020F0502020204030204" charset="0"/>
              <a:sym typeface="+mn-ea"/>
            </a:endParaRPr>
          </a:p>
          <a:p>
            <a:pPr marL="285750" indent="-285750">
              <a:buFont typeface="Arial" panose="020B0604020202020204" pitchFamily="34" charset="0"/>
              <a:buChar char="•"/>
            </a:pPr>
            <a:r>
              <a:rPr lang="en-US" b="1">
                <a:solidFill>
                  <a:srgbClr val="0070C0"/>
                </a:solidFill>
                <a:latin typeface="Calibri" panose="020F0502020204030204" charset="0"/>
                <a:cs typeface="Calibri" panose="020F0502020204030204" charset="0"/>
                <a:sym typeface="+mn-ea"/>
                <a:hlinkClick r:id="rId1" action="ppaction://hlinkfile"/>
              </a:rPr>
              <a:t>NEWZOO'S GLOBAL MOBILEMARKET REPORT</a:t>
            </a:r>
            <a:endParaRPr lang="en-US" b="1">
              <a:solidFill>
                <a:srgbClr val="0070C0"/>
              </a:solidFill>
              <a:latin typeface="Calibri" panose="020F0502020204030204" charset="0"/>
              <a:cs typeface="Calibri" panose="020F0502020204030204" charset="0"/>
              <a:sym typeface="+mn-ea"/>
            </a:endParaRPr>
          </a:p>
          <a:p>
            <a:pPr marL="285750" indent="-285750" algn="l">
              <a:buClrTx/>
              <a:buSzTx/>
              <a:buFont typeface="Arial" panose="020B0604020202020204" pitchFamily="34" charset="0"/>
              <a:buChar char="•"/>
            </a:pPr>
            <a:r>
              <a:rPr lang="en-US" b="1">
                <a:solidFill>
                  <a:srgbClr val="0070C0"/>
                </a:solidFill>
                <a:latin typeface="Calibri" panose="020F0502020204030204" charset="0"/>
                <a:cs typeface="Calibri" panose="020F0502020204030204" charset="0"/>
                <a:sym typeface="+mn-ea"/>
                <a:hlinkClick r:id="rId1" action="ppaction://hlinkfile"/>
              </a:rPr>
              <a:t>www.electronicsforu.com</a:t>
            </a:r>
            <a:endParaRPr lang="en-US" b="1">
              <a:solidFill>
                <a:srgbClr val="0070C0"/>
              </a:solidFill>
              <a:latin typeface="Calibri" panose="020F0502020204030204" charset="0"/>
              <a:cs typeface="Calibri" panose="020F0502020204030204" charset="0"/>
              <a:sym typeface="+mn-ea"/>
            </a:endParaRPr>
          </a:p>
          <a:p>
            <a:pPr marL="285750" indent="-285750" algn="l">
              <a:buClrTx/>
              <a:buSzTx/>
              <a:buFont typeface="Arial" panose="020B0604020202020204" pitchFamily="34" charset="0"/>
              <a:buChar char="•"/>
            </a:pPr>
            <a:r>
              <a:rPr lang="en-US" b="1">
                <a:solidFill>
                  <a:srgbClr val="0070C0"/>
                </a:solidFill>
                <a:latin typeface="Calibri" panose="020F0502020204030204" charset="0"/>
                <a:cs typeface="Calibri" panose="020F0502020204030204" charset="0"/>
                <a:sym typeface="+mn-ea"/>
                <a:hlinkClick r:id="rId1" action="ppaction://hlinkfile"/>
              </a:rPr>
              <a:t>www.sparkfun.com</a:t>
            </a:r>
            <a:endParaRPr lang="en-US" b="1">
              <a:solidFill>
                <a:srgbClr val="0070C0"/>
              </a:solidFill>
              <a:latin typeface="Calibri" panose="020F0502020204030204" charset="0"/>
              <a:cs typeface="Calibri" panose="020F0502020204030204" charset="0"/>
              <a:sym typeface="+mn-ea"/>
            </a:endParaRPr>
          </a:p>
          <a:p>
            <a:pPr marL="285750" indent="-285750" algn="l">
              <a:buClrTx/>
              <a:buSzTx/>
              <a:buFont typeface="Arial" panose="020B0604020202020204" pitchFamily="34" charset="0"/>
              <a:buChar char="•"/>
            </a:pPr>
            <a:r>
              <a:rPr lang="en-US" b="1">
                <a:solidFill>
                  <a:srgbClr val="0070C0"/>
                </a:solidFill>
                <a:latin typeface="Calibri" panose="020F0502020204030204" charset="0"/>
                <a:cs typeface="Calibri" panose="020F0502020204030204" charset="0"/>
                <a:sym typeface="+mn-ea"/>
                <a:hlinkClick r:id="rId1" action="ppaction://hlinkfile"/>
              </a:rPr>
              <a:t>www.researchdesignlab.com</a:t>
            </a:r>
            <a:endParaRPr lang="en-US" b="1">
              <a:solidFill>
                <a:srgbClr val="0070C0"/>
              </a:solidFill>
              <a:latin typeface="Calibri" panose="020F0502020204030204" charset="0"/>
              <a:cs typeface="Calibri" panose="020F0502020204030204" charset="0"/>
              <a:sym typeface="+mn-ea"/>
            </a:endParaRPr>
          </a:p>
          <a:p>
            <a:pPr marL="285750" indent="-285750" algn="l">
              <a:buClrTx/>
              <a:buSzTx/>
              <a:buFont typeface="Arial" panose="020B0604020202020204" pitchFamily="34" charset="0"/>
              <a:buChar char="•"/>
            </a:pPr>
            <a:r>
              <a:rPr lang="en-US" b="1">
                <a:solidFill>
                  <a:srgbClr val="0070C0"/>
                </a:solidFill>
                <a:latin typeface="Calibri" panose="020F0502020204030204" charset="0"/>
                <a:cs typeface="Calibri" panose="020F0502020204030204" charset="0"/>
                <a:sym typeface="+mn-ea"/>
                <a:hlinkClick r:id="rId1" action="ppaction://hlinkfile"/>
              </a:rPr>
              <a:t>www.rhydolabz.com</a:t>
            </a:r>
            <a:endParaRPr lang="en-US" b="1">
              <a:solidFill>
                <a:srgbClr val="0070C0"/>
              </a:solidFill>
              <a:latin typeface="Calibri" panose="020F0502020204030204" charset="0"/>
              <a:cs typeface="Calibri" panose="020F0502020204030204" charset="0"/>
              <a:sym typeface="+mn-ea"/>
            </a:endParaRPr>
          </a:p>
          <a:p>
            <a:pPr marL="285750" indent="-285750" algn="l">
              <a:buClrTx/>
              <a:buSzTx/>
              <a:buFont typeface="Arial" panose="020B0604020202020204" pitchFamily="34" charset="0"/>
              <a:buChar char="•"/>
            </a:pPr>
            <a:r>
              <a:rPr lang="en-US" b="1">
                <a:solidFill>
                  <a:srgbClr val="0070C0"/>
                </a:solidFill>
                <a:latin typeface="Calibri" panose="020F0502020204030204" charset="0"/>
                <a:cs typeface="Calibri" panose="020F0502020204030204" charset="0"/>
                <a:sym typeface="+mn-ea"/>
                <a:hlinkClick r:id="rId1" action="ppaction://hlinkfile"/>
              </a:rPr>
              <a:t>www.rasberrypi.org</a:t>
            </a:r>
            <a:endParaRPr lang="en-US" b="1">
              <a:solidFill>
                <a:srgbClr val="0070C0"/>
              </a:solidFill>
              <a:latin typeface="Calibri" panose="020F0502020204030204" charset="0"/>
              <a:cs typeface="Calibri" panose="020F0502020204030204" charset="0"/>
              <a:sym typeface="+mn-ea"/>
            </a:endParaRPr>
          </a:p>
          <a:p>
            <a:pPr marL="285750" indent="-285750" algn="l">
              <a:buClrTx/>
              <a:buSzTx/>
              <a:buFont typeface="Arial" panose="020B0604020202020204" pitchFamily="34" charset="0"/>
              <a:buChar char="•"/>
            </a:pPr>
            <a:r>
              <a:rPr lang="en-US" b="1">
                <a:solidFill>
                  <a:srgbClr val="0070C0"/>
                </a:solidFill>
                <a:latin typeface="Calibri" panose="020F0502020204030204" charset="0"/>
                <a:cs typeface="Calibri" panose="020F0502020204030204" charset="0"/>
                <a:sym typeface="+mn-ea"/>
                <a:hlinkClick r:id="rId1" action="ppaction://hlinkfile"/>
              </a:rPr>
              <a:t>www.tutorialspoint.com</a:t>
            </a:r>
            <a:endParaRPr lang="en-US" b="1">
              <a:solidFill>
                <a:srgbClr val="0070C0"/>
              </a:solidFill>
              <a:latin typeface="Calibri" panose="020F0502020204030204" charset="0"/>
              <a:cs typeface="Calibri" panose="020F0502020204030204" charset="0"/>
              <a:sym typeface="+mn-ea"/>
            </a:endParaRPr>
          </a:p>
          <a:p>
            <a:pPr marL="285750" indent="-285750" algn="l">
              <a:buClrTx/>
              <a:buSzTx/>
              <a:buFont typeface="Arial" panose="020B0604020202020204" pitchFamily="34" charset="0"/>
              <a:buChar char="•"/>
            </a:pPr>
            <a:r>
              <a:rPr lang="en-US" b="1">
                <a:solidFill>
                  <a:srgbClr val="0070C0"/>
                </a:solidFill>
                <a:latin typeface="Calibri" panose="020F0502020204030204" charset="0"/>
                <a:cs typeface="Calibri" panose="020F0502020204030204" charset="0"/>
                <a:sym typeface="+mn-ea"/>
                <a:hlinkClick r:id="rId1" action="ppaction://hlinkfile"/>
              </a:rPr>
              <a:t>www.iotdunia.com</a:t>
            </a:r>
            <a:endParaRPr lang="en-US">
              <a:solidFill>
                <a:srgbClr val="0070C0"/>
              </a:solidFill>
              <a:latin typeface="Calibri" panose="020F0502020204030204" charset="0"/>
              <a:cs typeface="Calibri" panose="020F0502020204030204" charset="0"/>
              <a:sym typeface="+mn-ea"/>
              <a:hlinkClick r:id="rId1" action="ppaction://hlinkfile"/>
            </a:endParaRPr>
          </a:p>
          <a:p>
            <a:pPr marL="285750" indent="-285750">
              <a:buFont typeface="Arial" panose="020B0604020202020204" pitchFamily="34" charset="0"/>
              <a:buChar char="•"/>
            </a:pPr>
            <a:endParaRPr lang="en-US">
              <a:solidFill>
                <a:srgbClr val="0070C0"/>
              </a:solidFill>
              <a:latin typeface="Calibri" panose="020F0502020204030204" charset="0"/>
              <a:cs typeface="Calibri" panose="020F0502020204030204" charset="0"/>
              <a:sym typeface="+mn-ea"/>
              <a:hlinkClick r:id="rId1" action="ppaction://hlinkfile"/>
            </a:endParaRPr>
          </a:p>
          <a:p>
            <a:pPr marL="285750" indent="-285750">
              <a:buFont typeface="Arial" panose="020B0604020202020204" pitchFamily="34" charset="0"/>
              <a:buChar char="•"/>
            </a:pPr>
            <a:endParaRPr lang="en-US">
              <a:solidFill>
                <a:srgbClr val="0070C0"/>
              </a:solidFill>
              <a:latin typeface="Calibri" panose="020F0502020204030204" charset="0"/>
              <a:cs typeface="Calibri" panose="020F0502020204030204" charset="0"/>
              <a:sym typeface="+mn-ea"/>
              <a:hlinkClick r:id="rId1" action="ppaction://hlinkfile"/>
            </a:endParaRPr>
          </a:p>
          <a:p>
            <a:pPr marL="285750" indent="-285750">
              <a:buFont typeface="Arial" panose="020B0604020202020204" pitchFamily="34" charset="0"/>
              <a:buChar char="•"/>
            </a:pPr>
            <a:endParaRPr lang="en-US">
              <a:solidFill>
                <a:srgbClr val="0070C0"/>
              </a:solidFill>
              <a:latin typeface="Calibri" panose="020F0502020204030204" charset="0"/>
              <a:cs typeface="Calibri" panose="020F0502020204030204" charset="0"/>
            </a:endParaRPr>
          </a:p>
          <a:p>
            <a:pPr indent="0">
              <a:buFont typeface="Arial" panose="020B0604020202020204" pitchFamily="34" charset="0"/>
              <a:buNone/>
            </a:pPr>
            <a:endParaRPr lang="en-US">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a:solidFill>
                  <a:schemeClr val="tx1">
                    <a:lumMod val="75000"/>
                    <a:lumOff val="25000"/>
                  </a:schemeClr>
                </a:solidFill>
                <a:latin typeface="Calibri" panose="020F0502020204030204" charset="0"/>
                <a:ea typeface="Arial" panose="020B0604020202020204" pitchFamily="34" charset="0"/>
                <a:cs typeface="Calibri" panose="020F0502020204030204" charset="0"/>
                <a:sym typeface="Arial" panose="020B0604020202020204" pitchFamily="34" charset="0"/>
              </a:rPr>
              <a:t>Statistics</a:t>
            </a:r>
            <a:endParaRPr lang="en-US">
              <a:latin typeface="Calibri" panose="020F0502020204030204" charset="0"/>
              <a:cs typeface="Calibri" panose="020F0502020204030204" charset="0"/>
            </a:endParaRPr>
          </a:p>
        </p:txBody>
      </p:sp>
      <p:sp>
        <p:nvSpPr>
          <p:cNvPr id="3" name="Content Placeholder 2"/>
          <p:cNvSpPr>
            <a:spLocks noGrp="1"/>
          </p:cNvSpPr>
          <p:nvPr>
            <p:ph idx="1"/>
          </p:nvPr>
        </p:nvSpPr>
        <p:spPr>
          <a:xfrm>
            <a:off x="818712" y="2612812"/>
            <a:ext cx="10554574" cy="3636511"/>
          </a:xfrm>
        </p:spPr>
        <p:txBody>
          <a:bodyPr>
            <a:noAutofit/>
          </a:bodyPr>
          <a:lstStyle/>
          <a:p>
            <a:r>
              <a:rPr lang="en-US" sz="2400">
                <a:latin typeface="Calibri" panose="020F0502020204030204" charset="0"/>
                <a:cs typeface="Calibri" panose="020F0502020204030204" charset="0"/>
              </a:rPr>
              <a:t>According to a 2018 survey, 62% of the people of India own at least one mobile phone. Out of this population, surprisingly 61% of the people are using a basic feature phone which does not have internet access facility. Most of this demo-graph consists of rural population, urban poor population, farmers (SEC B and SEC C households) and students of tier-II and tier-III cities. </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India Ranks 40th in Smart-phone penetration in a list of 50 nations with only 27.7% percentage of population owning a smart-phone. </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In December 2019, India's rank was declared as 128th in a list of 140 countries in mobile data download speed by Ookla.</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Average speed recorded was 11.46 Mbps whereas the global average was 32.01  Mbps.</a:t>
            </a:r>
            <a:endParaRPr lang="en-US" sz="2400">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ndia-Mobile-Users"/>
          <p:cNvPicPr>
            <a:picLocks noGrp="1" noChangeAspect="1"/>
          </p:cNvPicPr>
          <p:nvPr>
            <p:ph idx="1"/>
          </p:nvPr>
        </p:nvPicPr>
        <p:blipFill>
          <a:blip r:embed="rId1"/>
          <a:stretch>
            <a:fillRect/>
          </a:stretch>
        </p:blipFill>
        <p:spPr>
          <a:xfrm>
            <a:off x="2809875" y="984250"/>
            <a:ext cx="6837045" cy="51028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chemeClr val="tx1"/>
                </a:solidFill>
                <a:latin typeface="Calibri" panose="020F0502020204030204" charset="0"/>
                <a:cs typeface="Calibri" panose="020F0502020204030204" charset="0"/>
                <a:sym typeface="+mn-ea"/>
              </a:rPr>
              <a:t>GSM vs GPRS (How Mobile Internet works?)</a:t>
            </a:r>
            <a:br>
              <a:rPr lang="en-US">
                <a:solidFill>
                  <a:schemeClr val="tx1"/>
                </a:solidFill>
                <a:latin typeface="Calibri" panose="020F0502020204030204" charset="0"/>
                <a:cs typeface="Calibri" panose="020F0502020204030204" charset="0"/>
              </a:rPr>
            </a:br>
            <a:endParaRPr lang="en-US">
              <a:solidFill>
                <a:schemeClr val="tx1"/>
              </a:solidFill>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987550"/>
            <a:ext cx="5210175" cy="4351655"/>
          </a:xfrm>
        </p:spPr>
        <p:txBody>
          <a:bodyPr/>
          <a:lstStyle/>
          <a:p>
            <a:r>
              <a:rPr lang="en-US" sz="2000">
                <a:latin typeface="Calibri" panose="020F0502020204030204" charset="0"/>
                <a:cs typeface="Calibri" panose="020F0502020204030204" charset="0"/>
              </a:rPr>
              <a:t>GSM stands for Global System for Mobile Communication. GSM is nothing but the digital mobile telephony system which is widely used in all over the world.</a:t>
            </a:r>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It uses circuit-switching technique.</a:t>
            </a:r>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GSM is standard bearer of 2G technologies.	</a:t>
            </a:r>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In GSM location area concept is used. It’s infrastructural cost is lesser.</a:t>
            </a:r>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It is more widely available then GPRS networks.</a:t>
            </a:r>
            <a:endParaRPr lang="en-US" sz="2000">
              <a:latin typeface="Calibri" panose="020F0502020204030204" charset="0"/>
              <a:cs typeface="Calibri" panose="020F0502020204030204" charset="0"/>
            </a:endParaRPr>
          </a:p>
        </p:txBody>
      </p:sp>
      <p:sp>
        <p:nvSpPr>
          <p:cNvPr id="4" name="Content Placeholder 2"/>
          <p:cNvSpPr>
            <a:spLocks noGrp="1"/>
          </p:cNvSpPr>
          <p:nvPr/>
        </p:nvSpPr>
        <p:spPr>
          <a:xfrm>
            <a:off x="6478758" y="2171988"/>
            <a:ext cx="5210175" cy="4351655"/>
          </a:xfrm>
          <a:prstGeom prst="rect">
            <a:avLst/>
          </a:prstGeom>
        </p:spPr>
        <p:txBody>
          <a:bodyPr vert="horz" lIns="91440" tIns="45720" rIns="91440" bIns="45720" rtlCol="0">
            <a:normAutofit fontScale="8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Calibri" panose="020F0502020204030204" charset="0"/>
                <a:cs typeface="Calibri" panose="020F0502020204030204" charset="0"/>
              </a:rPr>
              <a:t>GPRS  stands for General Packet Radio Service. It uses packet-switched data technique instead of circuit switching, and this technique makes much more efficient use of the available capacity.</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GPRS is a huge upgrade over the basic GSM features. It allow the mobile handset to obtain much higher data speed than what standard GSM can offers.</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In GPRS routing area concept is used. The infrastructural cost is higher than standard GSM. </a:t>
            </a:r>
            <a:endParaRPr lang="en-US">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Calibri" panose="020F0502020204030204" charset="0"/>
                <a:cs typeface="Calibri" panose="020F0502020204030204" charset="0"/>
              </a:rPr>
              <a:t>CIRCUIT  SWITCHING VS PACKET SWITCHING</a:t>
            </a:r>
            <a:endParaRPr lang="en-US">
              <a:latin typeface="Calibri" panose="020F0502020204030204" charset="0"/>
              <a:cs typeface="Calibri" panose="020F0502020204030204" charset="0"/>
            </a:endParaRPr>
          </a:p>
        </p:txBody>
      </p:sp>
      <p:graphicFrame>
        <p:nvGraphicFramePr>
          <p:cNvPr id="4" name="Content Placeholder 3"/>
          <p:cNvGraphicFramePr>
            <a:graphicFrameLocks noGrp="1"/>
          </p:cNvGraphicFramePr>
          <p:nvPr>
            <p:ph idx="1"/>
          </p:nvPr>
        </p:nvGraphicFramePr>
        <p:xfrm>
          <a:off x="159385" y="2040890"/>
          <a:ext cx="11742420" cy="4789805"/>
        </p:xfrm>
        <a:graphic>
          <a:graphicData uri="http://schemas.openxmlformats.org/drawingml/2006/table">
            <a:tbl>
              <a:tblPr firstRow="1" bandRow="1">
                <a:tableStyleId>{5940675A-B579-460E-94D1-54222C63F5DA}</a:tableStyleId>
              </a:tblPr>
              <a:tblGrid>
                <a:gridCol w="5982335"/>
                <a:gridCol w="5760085"/>
              </a:tblGrid>
              <a:tr h="396240">
                <a:tc>
                  <a:txBody>
                    <a:bodyPr/>
                    <a:lstStyle/>
                    <a:p>
                      <a:pPr indent="0" algn="ctr">
                        <a:buNone/>
                      </a:pPr>
                      <a:r>
                        <a:rPr lang="en-US" sz="1600" b="1">
                          <a:latin typeface="Calibri" panose="020F0502020204030204" charset="0"/>
                          <a:cs typeface="Calibri" panose="020F0502020204030204" charset="0"/>
                        </a:rPr>
                        <a:t>Circuit – Switching</a:t>
                      </a:r>
                      <a:endParaRPr lang="en-US" sz="1600" b="1">
                        <a:latin typeface="Calibri" panose="020F0502020204030204" charset="0"/>
                        <a:ea typeface="Arial" panose="020B0604020202020204" pitchFamily="3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Packet – Switching</a:t>
                      </a:r>
                      <a:endParaRPr lang="en-US" sz="1600" b="1">
                        <a:latin typeface="Calibri" panose="020F0502020204030204" charset="0"/>
                        <a:ea typeface="Arial" panose="020B0604020202020204" pitchFamily="3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396240">
                <a:tc>
                  <a:txBody>
                    <a:bodyPr/>
                    <a:lstStyle/>
                    <a:p>
                      <a:pPr indent="0">
                        <a:buNone/>
                      </a:pPr>
                      <a:r>
                        <a:rPr lang="en-US" sz="1600" b="0">
                          <a:latin typeface="Calibri" panose="020F0502020204030204" charset="0"/>
                          <a:cs typeface="Calibri" panose="020F0502020204030204" charset="0"/>
                        </a:rPr>
                        <a:t>It is a connection oriented network switching technique.</a:t>
                      </a:r>
                      <a:endParaRPr lang="en-US" sz="1600" b="0">
                        <a:latin typeface="Calibri" panose="020F0502020204030204" charset="0"/>
                        <a:ea typeface="Times New Roman" panose="0202060305040502030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It is a connection-less network switching technique.</a:t>
                      </a:r>
                      <a:endParaRPr lang="en-US" sz="1600" b="0">
                        <a:latin typeface="Calibri" panose="020F0502020204030204" charset="0"/>
                        <a:ea typeface="Times New Roman" panose="0202060305040502030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883920">
                <a:tc>
                  <a:txBody>
                    <a:bodyPr/>
                    <a:lstStyle/>
                    <a:p>
                      <a:pPr indent="0">
                        <a:buNone/>
                      </a:pPr>
                      <a:r>
                        <a:rPr lang="en-US" sz="1600" b="0">
                          <a:latin typeface="Calibri" panose="020F0502020204030204" charset="0"/>
                          <a:cs typeface="Calibri" panose="020F0502020204030204" charset="0"/>
                        </a:rPr>
                        <a:t>A dedicated path has to be established between the source and the destination before transfer of data commences. Once, the data is transmitted, the path is relinquished.</a:t>
                      </a:r>
                      <a:endParaRPr lang="en-US" sz="1600" b="0">
                        <a:latin typeface="Calibri" panose="020F0502020204030204" charset="0"/>
                        <a:ea typeface="Times New Roman" panose="0202060305040502030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There is no need to establish a dedicated path from the source to the destination.</a:t>
                      </a:r>
                      <a:endParaRPr lang="en-US" sz="1600" b="0">
                        <a:latin typeface="Calibri" panose="020F0502020204030204" charset="0"/>
                        <a:ea typeface="Times New Roman" panose="0202060305040502030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644525">
                <a:tc>
                  <a:txBody>
                    <a:bodyPr/>
                    <a:lstStyle/>
                    <a:p>
                      <a:pPr indent="0">
                        <a:buNone/>
                      </a:pPr>
                      <a:r>
                        <a:rPr lang="en-US" sz="1600" b="0">
                          <a:latin typeface="Calibri" panose="020F0502020204030204" charset="0"/>
                          <a:cs typeface="Calibri" panose="020F0502020204030204" charset="0"/>
                        </a:rPr>
                        <a:t>It is inflexible in nature since data packets are routed along the same dedicated path.</a:t>
                      </a:r>
                      <a:endParaRPr lang="en-US" sz="1600" b="0">
                        <a:latin typeface="Calibri" panose="020F0502020204030204" charset="0"/>
                        <a:ea typeface="Times New Roman" panose="0202060305040502030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Each packet is routed separately. Consequently, it is flexible in nature where the different data packets follow different paths.</a:t>
                      </a:r>
                      <a:endParaRPr lang="en-US" sz="1600" b="0">
                        <a:latin typeface="Calibri" panose="020F0502020204030204" charset="0"/>
                        <a:ea typeface="Times New Roman" panose="0202060305040502030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396240">
                <a:tc>
                  <a:txBody>
                    <a:bodyPr/>
                    <a:lstStyle/>
                    <a:p>
                      <a:pPr indent="0">
                        <a:buNone/>
                      </a:pPr>
                      <a:r>
                        <a:rPr lang="en-US" sz="1600" b="0">
                          <a:latin typeface="Calibri" panose="020F0502020204030204" charset="0"/>
                          <a:cs typeface="Calibri" panose="020F0502020204030204" charset="0"/>
                        </a:rPr>
                        <a:t>It was initially designed for voice transfer.</a:t>
                      </a:r>
                      <a:endParaRPr lang="en-US" sz="1600" b="0">
                        <a:latin typeface="Calibri" panose="020F0502020204030204" charset="0"/>
                        <a:ea typeface="Times New Roman" panose="0202060305040502030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It was initially designed for data transfer.</a:t>
                      </a:r>
                      <a:endParaRPr lang="en-US" sz="1600" b="0">
                        <a:latin typeface="Calibri" panose="020F0502020204030204" charset="0"/>
                        <a:ea typeface="Times New Roman" panose="0202060305040502030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640080">
                <a:tc>
                  <a:txBody>
                    <a:bodyPr/>
                    <a:lstStyle/>
                    <a:p>
                      <a:pPr indent="0">
                        <a:buNone/>
                      </a:pPr>
                      <a:r>
                        <a:rPr lang="en-US" sz="1600" b="0">
                          <a:latin typeface="Calibri" panose="020F0502020204030204" charset="0"/>
                          <a:cs typeface="Calibri" panose="020F0502020204030204" charset="0"/>
                        </a:rPr>
                        <a:t>The entire message is received in the order sent by the source.</a:t>
                      </a:r>
                      <a:endParaRPr lang="en-US" sz="1600" b="0">
                        <a:latin typeface="Calibri" panose="020F0502020204030204" charset="0"/>
                        <a:ea typeface="Times New Roman" panose="0202060305040502030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The individual packets of the message are received out of order and so need to be reassembled at the destination.</a:t>
                      </a:r>
                      <a:endParaRPr lang="en-US" sz="1600" b="0">
                        <a:latin typeface="Calibri" panose="020F0502020204030204" charset="0"/>
                        <a:ea typeface="Times New Roman" panose="0202060305040502030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396240">
                <a:tc>
                  <a:txBody>
                    <a:bodyPr/>
                    <a:lstStyle/>
                    <a:p>
                      <a:pPr indent="0">
                        <a:buNone/>
                      </a:pPr>
                      <a:r>
                        <a:rPr lang="en-US" sz="1600" b="0">
                          <a:latin typeface="Calibri" panose="020F0502020204030204" charset="0"/>
                          <a:cs typeface="Calibri" panose="020F0502020204030204" charset="0"/>
                        </a:rPr>
                        <a:t>It is implemented at Physical Layer.</a:t>
                      </a:r>
                      <a:endParaRPr lang="en-US" sz="1600" b="0">
                        <a:latin typeface="Calibri" panose="020F0502020204030204" charset="0"/>
                        <a:ea typeface="Times New Roman" panose="0202060305040502030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It is implemented at Network Layer.</a:t>
                      </a:r>
                      <a:endParaRPr lang="en-US" sz="1600" b="0">
                        <a:latin typeface="Calibri" panose="020F0502020204030204" charset="0"/>
                        <a:ea typeface="Times New Roman" panose="0202060305040502030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396240">
                <a:tc>
                  <a:txBody>
                    <a:bodyPr/>
                    <a:lstStyle/>
                    <a:p>
                      <a:pPr indent="0">
                        <a:buNone/>
                      </a:pPr>
                      <a:r>
                        <a:rPr lang="en-US" sz="1600" b="0">
                          <a:latin typeface="Calibri" panose="020F0502020204030204" charset="0"/>
                          <a:cs typeface="Calibri" panose="020F0502020204030204" charset="0"/>
                        </a:rPr>
                        <a:t>It is not a store and forward transmission.</a:t>
                      </a:r>
                      <a:endParaRPr lang="en-US" sz="1600" b="0">
                        <a:latin typeface="Calibri" panose="020F0502020204030204" charset="0"/>
                        <a:ea typeface="Times New Roman" panose="0202060305040502030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It is store and forward transmission.</a:t>
                      </a:r>
                      <a:endParaRPr lang="en-US" sz="1600" b="0">
                        <a:latin typeface="Calibri" panose="020F0502020204030204" charset="0"/>
                        <a:ea typeface="Times New Roman" panose="0202060305040502030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640080">
                <a:tc>
                  <a:txBody>
                    <a:bodyPr/>
                    <a:lstStyle/>
                    <a:p>
                      <a:pPr indent="0">
                        <a:buNone/>
                      </a:pPr>
                      <a:r>
                        <a:rPr lang="en-US" sz="1600" b="0">
                          <a:latin typeface="Calibri" panose="020F0502020204030204" charset="0"/>
                          <a:cs typeface="Calibri" panose="020F0502020204030204" charset="0"/>
                        </a:rPr>
                        <a:t>Data is processed and transmitted at the source only.</a:t>
                      </a:r>
                      <a:endParaRPr lang="en-US" sz="1600" b="0">
                        <a:latin typeface="Calibri" panose="020F0502020204030204" charset="0"/>
                        <a:ea typeface="Times New Roman" panose="0202060305040502030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Data is processed and transmitted, not only at the source but at each switching station.</a:t>
                      </a:r>
                      <a:endParaRPr lang="en-US" sz="1600" b="0">
                        <a:latin typeface="Calibri" panose="020F0502020204030204" charset="0"/>
                        <a:ea typeface="Times New Roman" panose="02020603050405020304" charset="0"/>
                        <a:cs typeface="Calibri" panose="020F0502020204030204" charset="0"/>
                      </a:endParaRPr>
                    </a:p>
                  </a:txBody>
                  <a:tcPr marL="76200" marR="76200" marT="76200" marB="7620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panose="020F0502020204030204" charset="0"/>
                <a:cs typeface="Calibri" panose="020F0502020204030204" charset="0"/>
              </a:rPr>
              <a:t>Components Used</a:t>
            </a:r>
            <a:endParaRPr lang="en-US">
              <a:latin typeface="Calibri" panose="020F0502020204030204" charset="0"/>
              <a:cs typeface="Calibri" panose="020F0502020204030204" charset="0"/>
            </a:endParaRPr>
          </a:p>
        </p:txBody>
      </p:sp>
      <p:sp>
        <p:nvSpPr>
          <p:cNvPr id="4" name="Content Placeholder 3"/>
          <p:cNvSpPr>
            <a:spLocks noGrp="1"/>
          </p:cNvSpPr>
          <p:nvPr>
            <p:ph idx="1"/>
          </p:nvPr>
        </p:nvSpPr>
        <p:spPr>
          <a:xfrm>
            <a:off x="818712" y="2822362"/>
            <a:ext cx="10554574" cy="3636511"/>
          </a:xfrm>
        </p:spPr>
        <p:txBody>
          <a:bodyPr>
            <a:noAutofit/>
          </a:bodyPr>
          <a:lstStyle/>
          <a:p>
            <a:r>
              <a:rPr lang="en-US" b="1">
                <a:latin typeface="Calibri" panose="020F0502020204030204" charset="0"/>
                <a:cs typeface="Calibri" panose="020F0502020204030204" charset="0"/>
              </a:rPr>
              <a:t>ATmega328: </a:t>
            </a:r>
            <a:r>
              <a:rPr lang="en-US">
                <a:latin typeface="Calibri" panose="020F0502020204030204" charset="0"/>
                <a:cs typeface="Calibri" panose="020F0502020204030204" charset="0"/>
              </a:rPr>
              <a:t>The high-performance Microchip 8-bit AVR RISC-based microcontroller combines 32KB ISP flash memory with read-while-write capabilities, 1KB EEPROM, 2KB SRAM, 23 general purpose I/O lines, 32 general purpose working regist</a:t>
            </a:r>
            <a:r>
              <a:rPr lang="en-US">
                <a:latin typeface="Calibri" panose="020F0502020204030204" charset="0"/>
                <a:cs typeface="Calibri" panose="020F0502020204030204" charset="0"/>
                <a:sym typeface="+mn-ea"/>
              </a:rPr>
              <a:t>, three flex</a:t>
            </a:r>
            <a:r>
              <a:rPr lang="en-US">
                <a:latin typeface="Calibri" panose="020F0502020204030204" charset="0"/>
                <a:cs typeface="Calibri" panose="020F0502020204030204" charset="0"/>
              </a:rPr>
              <a:t>ersible timer/counters with compare modes, internal and external interrupts,serial programmable USART, a byte-oriented 2-wire serial interface, SPI serial port, 6-channel 10-bit A/D converter (8-channels in TQFP and QFN/MLF packages), programmable watchdog timer with internal oscillator, and five software selectable power saving modes. The device operates between 1.8-5.5 volts.</a:t>
            </a:r>
            <a:endParaRPr lang="en-US">
              <a:latin typeface="Calibri" panose="020F0502020204030204" charset="0"/>
              <a:cs typeface="Calibri" panose="020F0502020204030204" charset="0"/>
            </a:endParaRPr>
          </a:p>
          <a:p>
            <a:r>
              <a:rPr lang="en-US" b="1">
                <a:latin typeface="Calibri" panose="020F0502020204030204" charset="0"/>
                <a:cs typeface="Calibri" panose="020F0502020204030204" charset="0"/>
              </a:rPr>
              <a:t>Raspberry Pi 3B+:</a:t>
            </a:r>
            <a:r>
              <a:rPr lang="en-US">
                <a:latin typeface="Calibri" panose="020F0502020204030204" charset="0"/>
                <a:cs typeface="Calibri" panose="020F0502020204030204" charset="0"/>
              </a:rPr>
              <a:t> The Raspberry Pi 3 Model B is a tiny credit card size computer that was designed in the UK by the Raspberry Pi Foundation. </a:t>
            </a:r>
            <a:endParaRPr lang="en-US">
              <a:latin typeface="Calibri" panose="020F0502020204030204" charset="0"/>
              <a:cs typeface="Calibri" panose="020F0502020204030204" charset="0"/>
            </a:endParaRPr>
          </a:p>
          <a:p>
            <a:r>
              <a:rPr lang="en-US" b="1">
                <a:latin typeface="Calibri" panose="020F0502020204030204" charset="0"/>
                <a:cs typeface="Calibri" panose="020F0502020204030204" charset="0"/>
              </a:rPr>
              <a:t>GSM Modem SIM900A: </a:t>
            </a:r>
            <a:r>
              <a:rPr lang="en-US">
                <a:latin typeface="Calibri" panose="020F0502020204030204" charset="0"/>
                <a:cs typeface="Calibri" panose="020F0502020204030204" charset="0"/>
              </a:rPr>
              <a:t> It is built with Dual-Band GSM/GPRS engine- SIM900A works on frequencies 900/ 1800 MHz. The Modem is coming with RS232 interface, which allows you connect PC as well as a microcontroller with RS232 Chip(MAX232). The baud rate is configurable from 9600-115200 through AT command.</a:t>
            </a:r>
            <a:endParaRPr lang="en-US">
              <a:latin typeface="Calibri" panose="020F0502020204030204" charset="0"/>
              <a:cs typeface="Calibri" panose="020F0502020204030204" charset="0"/>
            </a:endParaRPr>
          </a:p>
          <a:p>
            <a:r>
              <a:rPr lang="en-US" b="1">
                <a:latin typeface="Calibri" panose="020F0502020204030204" charset="0"/>
                <a:cs typeface="Calibri" panose="020F0502020204030204" charset="0"/>
              </a:rPr>
              <a:t>LCD DISPLAY MODULE: </a:t>
            </a:r>
            <a:r>
              <a:rPr lang="en-US">
                <a:latin typeface="Calibri" panose="020F0502020204030204" charset="0"/>
                <a:cs typeface="Calibri" panose="020F0502020204030204" charset="0"/>
              </a:rPr>
              <a:t>The 16×2 LCD display is a very basic module commonly used in DIYs and circuits. The 16×2 translates to a display 16 characters per line in 2 such lines. In this LCD each character is displayed in a 5×7 pixel matrix.</a:t>
            </a:r>
            <a:r>
              <a:rPr lang="en-US" b="1">
                <a:latin typeface="Calibri" panose="020F0502020204030204" charset="0"/>
                <a:cs typeface="Calibri" panose="020F0502020204030204" charset="0"/>
              </a:rPr>
              <a:t>   </a:t>
            </a:r>
            <a:endParaRPr lang="en-US" b="1">
              <a:latin typeface="Calibri" panose="020F0502020204030204" charset="0"/>
              <a:cs typeface="Calibri" panose="020F0502020204030204" charset="0"/>
            </a:endParaRPr>
          </a:p>
          <a:p>
            <a:endParaRPr lang="en-US" b="1">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92125" y="4030027"/>
            <a:ext cx="11296650" cy="2695575"/>
          </a:xfrm>
        </p:spPr>
        <p:txBody>
          <a:bodyPr>
            <a:normAutofit/>
          </a:bodyPr>
          <a:lstStyle/>
          <a:p>
            <a:r>
              <a:rPr lang="en-US" sz="1800" b="1">
                <a:latin typeface="Calibri" panose="020F0502020204030204" charset="0"/>
                <a:cs typeface="Calibri" panose="020F0502020204030204" charset="0"/>
              </a:rPr>
              <a:t>Voice Recorder Module: </a:t>
            </a:r>
            <a:r>
              <a:rPr lang="en-US" sz="1800">
                <a:latin typeface="Calibri" panose="020F0502020204030204" charset="0"/>
                <a:cs typeface="Calibri" panose="020F0502020204030204" charset="0"/>
              </a:rPr>
              <a:t>The Voice module board is based on ISD18B20, which is a single-chip single-message record/playback device. Recordings are stored into on-chip non-volatile memory, providing zero-power message storage. With the embedded Flash memory employed, data retention up to 100 years and typical 100,000 erase/record cycles can be reached. Time for recording is 8-20 seconds.</a:t>
            </a:r>
            <a:endParaRPr lang="en-US" sz="1800">
              <a:latin typeface="Calibri" panose="020F0502020204030204" charset="0"/>
              <a:cs typeface="Calibri" panose="020F0502020204030204" charset="0"/>
            </a:endParaRPr>
          </a:p>
          <a:p>
            <a:r>
              <a:rPr lang="en-US" sz="1800" b="1">
                <a:latin typeface="Calibri" panose="020F0502020204030204" charset="0"/>
                <a:cs typeface="Calibri" panose="020F0502020204030204" charset="0"/>
              </a:rPr>
              <a:t>USB to TTL converter: </a:t>
            </a:r>
            <a:r>
              <a:rPr lang="en-US" sz="1800">
                <a:latin typeface="Calibri" panose="020F0502020204030204" charset="0"/>
                <a:cs typeface="Calibri" panose="020F0502020204030204" charset="0"/>
              </a:rPr>
              <a:t>The so-called USB to TTL converter is actually a USB Serial Port to CMOS Logic-Level Serial Port converter. It has two ends: a USB connector, and four wires made to attach to terminal posts. It contains a chip that's able to trick your laptop into thinking a serial port is installed.</a:t>
            </a:r>
            <a:endParaRPr lang="en-US" sz="1800">
              <a:latin typeface="Calibri" panose="020F0502020204030204" charset="0"/>
              <a:cs typeface="Calibri" panose="020F0502020204030204" charset="0"/>
            </a:endParaRPr>
          </a:p>
          <a:p>
            <a:r>
              <a:rPr lang="en-US" sz="1800" b="1">
                <a:latin typeface="Calibri" panose="020F0502020204030204" charset="0"/>
                <a:cs typeface="Calibri" panose="020F0502020204030204" charset="0"/>
              </a:rPr>
              <a:t>Wifi  Module: </a:t>
            </a:r>
            <a:r>
              <a:rPr lang="en-US" sz="1800">
                <a:latin typeface="Calibri" panose="020F0502020204030204" charset="0"/>
                <a:cs typeface="Calibri" panose="020F0502020204030204" charset="0"/>
              </a:rPr>
              <a:t>The ESP8266 is a low-cost Wi-Fi microchip, with a full TCP/IP stack and microcontroller capability.</a:t>
            </a:r>
            <a:endParaRPr lang="en-US" sz="1800">
              <a:latin typeface="Calibri" panose="020F0502020204030204" charset="0"/>
              <a:cs typeface="Calibri" panose="020F0502020204030204" charset="0"/>
            </a:endParaRPr>
          </a:p>
        </p:txBody>
      </p:sp>
      <p:pic>
        <p:nvPicPr>
          <p:cNvPr id="36" name="Content Placeholder 35" descr="unnamed"/>
          <p:cNvPicPr>
            <a:picLocks noGrp="1" noChangeAspect="1"/>
          </p:cNvPicPr>
          <p:nvPr>
            <p:ph sz="half" idx="2"/>
          </p:nvPr>
        </p:nvPicPr>
        <p:blipFill>
          <a:blip r:embed="rId1"/>
          <a:srcRect t="11292" b="8899"/>
          <a:stretch>
            <a:fillRect/>
          </a:stretch>
        </p:blipFill>
        <p:spPr>
          <a:xfrm>
            <a:off x="9165574" y="0"/>
            <a:ext cx="2794635" cy="1748790"/>
          </a:xfrm>
          <a:prstGeom prst="rect">
            <a:avLst/>
          </a:prstGeom>
        </p:spPr>
      </p:pic>
      <p:pic>
        <p:nvPicPr>
          <p:cNvPr id="3" name="Picture 7" descr="sim900a"/>
          <p:cNvPicPr>
            <a:picLocks noChangeAspect="1"/>
          </p:cNvPicPr>
          <p:nvPr/>
        </p:nvPicPr>
        <p:blipFill>
          <a:blip r:embed="rId2"/>
          <a:srcRect l="4750" t="23729" r="4427" b="23240"/>
          <a:stretch>
            <a:fillRect/>
          </a:stretch>
        </p:blipFill>
        <p:spPr>
          <a:xfrm>
            <a:off x="6354544" y="0"/>
            <a:ext cx="3016885" cy="1748790"/>
          </a:xfrm>
          <a:prstGeom prst="rect">
            <a:avLst/>
          </a:prstGeom>
        </p:spPr>
      </p:pic>
      <p:pic>
        <p:nvPicPr>
          <p:cNvPr id="5" name="Picture 2" descr="C:\Users\prath\AppData\Local\Packages\Microsoft.Office.Desktop_8wekyb3d8bbwe\AC\INetCache\Content.MSO\C657625C.t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096000" y="2357202"/>
            <a:ext cx="2362200" cy="1499870"/>
          </a:xfrm>
          <a:prstGeom prst="rect">
            <a:avLst/>
          </a:prstGeom>
          <a:noFill/>
          <a:ln>
            <a:noFill/>
          </a:ln>
        </p:spPr>
      </p:pic>
      <p:pic>
        <p:nvPicPr>
          <p:cNvPr id="15" name="Picture 14" descr="ESP8266-Serial-WiFi-Wireless-ESP-01-Adapter-Module-01"/>
          <p:cNvPicPr>
            <a:picLocks noChangeAspect="1"/>
          </p:cNvPicPr>
          <p:nvPr/>
        </p:nvPicPr>
        <p:blipFill>
          <a:blip r:embed="rId4"/>
          <a:srcRect t="27933" b="25489"/>
          <a:stretch>
            <a:fillRect/>
          </a:stretch>
        </p:blipFill>
        <p:spPr>
          <a:xfrm>
            <a:off x="1277686" y="2320360"/>
            <a:ext cx="2551430" cy="1624330"/>
          </a:xfrm>
          <a:prstGeom prst="rect">
            <a:avLst/>
          </a:prstGeom>
        </p:spPr>
      </p:pic>
      <p:pic>
        <p:nvPicPr>
          <p:cNvPr id="9" name="Picture 9"/>
          <p:cNvPicPr>
            <a:picLocks noChangeAspect="1"/>
          </p:cNvPicPr>
          <p:nvPr/>
        </p:nvPicPr>
        <p:blipFill>
          <a:blip r:embed="rId5"/>
          <a:stretch>
            <a:fillRect/>
          </a:stretch>
        </p:blipFill>
        <p:spPr>
          <a:xfrm>
            <a:off x="78278" y="79375"/>
            <a:ext cx="2625725" cy="1966595"/>
          </a:xfrm>
          <a:prstGeom prst="rect">
            <a:avLst/>
          </a:prstGeom>
        </p:spPr>
      </p:pic>
      <p:pic>
        <p:nvPicPr>
          <p:cNvPr id="8" name="Picture 8" descr="C:\Users\prath\AppData\Local\Packages\Microsoft.Office.Desktop_8wekyb3d8bbwe\AC\INetCache\Content.MSO\90CC2AAE.t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3317405" y="-31750"/>
            <a:ext cx="2796540" cy="1866265"/>
          </a:xfrm>
          <a:prstGeom prst="rect">
            <a:avLst/>
          </a:prstGeom>
          <a:noFill/>
          <a:ln>
            <a:noFill/>
          </a:ln>
        </p:spPr>
      </p:pic>
      <p:sp>
        <p:nvSpPr>
          <p:cNvPr id="6" name="Text Box 5"/>
          <p:cNvSpPr txBox="1"/>
          <p:nvPr/>
        </p:nvSpPr>
        <p:spPr>
          <a:xfrm>
            <a:off x="2307858" y="2359177"/>
            <a:ext cx="2323465" cy="306705"/>
          </a:xfrm>
          <a:prstGeom prst="rect">
            <a:avLst/>
          </a:prstGeom>
          <a:noFill/>
        </p:spPr>
        <p:txBody>
          <a:bodyPr wrap="square" rtlCol="0">
            <a:spAutoFit/>
          </a:bodyPr>
          <a:lstStyle/>
          <a:p>
            <a:pPr algn="ctr"/>
            <a:r>
              <a:rPr lang="en-US" sz="1400">
                <a:latin typeface="Calibri" panose="020F0502020204030204" charset="0"/>
                <a:cs typeface="Calibri" panose="020F0502020204030204" charset="0"/>
              </a:rPr>
              <a:t>ESP8266 WI-FI Module</a:t>
            </a:r>
            <a:endParaRPr lang="en-US" sz="1400">
              <a:latin typeface="Calibri" panose="020F0502020204030204" charset="0"/>
              <a:cs typeface="Calibri" panose="020F0502020204030204" charset="0"/>
            </a:endParaRPr>
          </a:p>
        </p:txBody>
      </p:sp>
      <p:sp>
        <p:nvSpPr>
          <p:cNvPr id="7" name="Text Box 6"/>
          <p:cNvSpPr txBox="1"/>
          <p:nvPr/>
        </p:nvSpPr>
        <p:spPr>
          <a:xfrm>
            <a:off x="8003841" y="3576381"/>
            <a:ext cx="2323465" cy="306705"/>
          </a:xfrm>
          <a:prstGeom prst="rect">
            <a:avLst/>
          </a:prstGeom>
          <a:noFill/>
        </p:spPr>
        <p:txBody>
          <a:bodyPr wrap="square" rtlCol="0">
            <a:spAutoFit/>
          </a:bodyPr>
          <a:lstStyle/>
          <a:p>
            <a:pPr algn="ctr"/>
            <a:r>
              <a:rPr lang="en-US" sz="1400">
                <a:latin typeface="Calibri" panose="020F0502020204030204" charset="0"/>
                <a:cs typeface="Calibri" panose="020F0502020204030204" charset="0"/>
              </a:rPr>
              <a:t>16x2 LCD screen</a:t>
            </a:r>
            <a:endParaRPr lang="en-US" sz="1400">
              <a:latin typeface="Calibri" panose="020F0502020204030204" charset="0"/>
              <a:cs typeface="Calibri" panose="020F0502020204030204" charset="0"/>
            </a:endParaRPr>
          </a:p>
        </p:txBody>
      </p:sp>
      <p:sp>
        <p:nvSpPr>
          <p:cNvPr id="10" name="Text Box 9"/>
          <p:cNvSpPr txBox="1"/>
          <p:nvPr/>
        </p:nvSpPr>
        <p:spPr>
          <a:xfrm>
            <a:off x="7229598" y="1788887"/>
            <a:ext cx="1193718" cy="523220"/>
          </a:xfrm>
          <a:prstGeom prst="rect">
            <a:avLst/>
          </a:prstGeom>
          <a:noFill/>
        </p:spPr>
        <p:txBody>
          <a:bodyPr wrap="square" rtlCol="0">
            <a:spAutoFit/>
          </a:bodyPr>
          <a:lstStyle/>
          <a:p>
            <a:pPr algn="ctr"/>
            <a:r>
              <a:rPr lang="en-US" sz="1400">
                <a:latin typeface="Calibri" panose="020F0502020204030204" charset="0"/>
                <a:cs typeface="Calibri" panose="020F0502020204030204" charset="0"/>
              </a:rPr>
              <a:t>SIM900A Module</a:t>
            </a:r>
            <a:endParaRPr lang="en-US" sz="1400">
              <a:latin typeface="Calibri" panose="020F0502020204030204" charset="0"/>
              <a:cs typeface="Calibri" panose="020F0502020204030204" charset="0"/>
            </a:endParaRPr>
          </a:p>
        </p:txBody>
      </p:sp>
      <p:sp>
        <p:nvSpPr>
          <p:cNvPr id="11" name="Text Box 10"/>
          <p:cNvSpPr txBox="1"/>
          <p:nvPr/>
        </p:nvSpPr>
        <p:spPr>
          <a:xfrm>
            <a:off x="9538970" y="1824602"/>
            <a:ext cx="2323465" cy="306705"/>
          </a:xfrm>
          <a:prstGeom prst="rect">
            <a:avLst/>
          </a:prstGeom>
          <a:noFill/>
        </p:spPr>
        <p:txBody>
          <a:bodyPr wrap="square" rtlCol="0">
            <a:spAutoFit/>
          </a:bodyPr>
          <a:lstStyle/>
          <a:p>
            <a:pPr algn="ctr"/>
            <a:r>
              <a:rPr lang="en-US" sz="1400">
                <a:latin typeface="Calibri" panose="020F0502020204030204" charset="0"/>
                <a:cs typeface="Calibri" panose="020F0502020204030204" charset="0"/>
              </a:rPr>
              <a:t>Voice Recorder Module</a:t>
            </a:r>
            <a:endParaRPr lang="en-US" sz="1400">
              <a:latin typeface="Calibri" panose="020F0502020204030204" charset="0"/>
              <a:cs typeface="Calibri" panose="020F0502020204030204" charset="0"/>
            </a:endParaRPr>
          </a:p>
        </p:txBody>
      </p:sp>
      <p:sp>
        <p:nvSpPr>
          <p:cNvPr id="12" name="Text Box 11"/>
          <p:cNvSpPr txBox="1"/>
          <p:nvPr/>
        </p:nvSpPr>
        <p:spPr>
          <a:xfrm>
            <a:off x="154107" y="2050497"/>
            <a:ext cx="2323465" cy="306705"/>
          </a:xfrm>
          <a:prstGeom prst="rect">
            <a:avLst/>
          </a:prstGeom>
          <a:noFill/>
        </p:spPr>
        <p:txBody>
          <a:bodyPr wrap="square" rtlCol="0">
            <a:spAutoFit/>
          </a:bodyPr>
          <a:lstStyle/>
          <a:p>
            <a:pPr algn="ctr"/>
            <a:r>
              <a:rPr lang="en-US" sz="1400">
                <a:latin typeface="Calibri" panose="020F0502020204030204" charset="0"/>
                <a:cs typeface="Calibri" panose="020F0502020204030204" charset="0"/>
              </a:rPr>
              <a:t>Raspberry Pi 3B</a:t>
            </a:r>
            <a:endParaRPr lang="en-US" sz="1400">
              <a:latin typeface="Calibri" panose="020F0502020204030204" charset="0"/>
              <a:cs typeface="Calibri" panose="020F0502020204030204" charset="0"/>
            </a:endParaRPr>
          </a:p>
        </p:txBody>
      </p:sp>
      <p:sp>
        <p:nvSpPr>
          <p:cNvPr id="13" name="Text Box 12"/>
          <p:cNvSpPr txBox="1"/>
          <p:nvPr/>
        </p:nvSpPr>
        <p:spPr>
          <a:xfrm>
            <a:off x="3469591" y="1858327"/>
            <a:ext cx="2323465" cy="306705"/>
          </a:xfrm>
          <a:prstGeom prst="rect">
            <a:avLst/>
          </a:prstGeom>
          <a:noFill/>
        </p:spPr>
        <p:txBody>
          <a:bodyPr wrap="square" rtlCol="0">
            <a:spAutoFit/>
          </a:bodyPr>
          <a:lstStyle/>
          <a:p>
            <a:pPr algn="ctr"/>
            <a:r>
              <a:rPr lang="en-US" sz="1400">
                <a:latin typeface="Calibri" panose="020F0502020204030204" charset="0"/>
                <a:cs typeface="Calibri" panose="020F0502020204030204" charset="0"/>
              </a:rPr>
              <a:t>ATMega328P</a:t>
            </a:r>
            <a:endParaRPr lang="en-US" sz="1400">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panose="020F0502020204030204" charset="0"/>
                <a:cs typeface="Calibri" panose="020F0502020204030204" charset="0"/>
              </a:rPr>
              <a:t>Block Diagram</a:t>
            </a:r>
            <a:endParaRPr lang="en-US">
              <a:latin typeface="Calibri" panose="020F0502020204030204" charset="0"/>
              <a:cs typeface="Calibri" panose="020F0502020204030204" charset="0"/>
            </a:endParaRPr>
          </a:p>
        </p:txBody>
      </p:sp>
      <p:cxnSp>
        <p:nvCxnSpPr>
          <p:cNvPr id="31" name="Straight Connector 47"/>
          <p:cNvCxnSpPr/>
          <p:nvPr/>
        </p:nvCxnSpPr>
        <p:spPr>
          <a:xfrm flipV="1">
            <a:off x="7244715" y="2031365"/>
            <a:ext cx="1745615" cy="957580"/>
          </a:xfrm>
          <a:prstGeom prst="line">
            <a:avLst/>
          </a:prstGeom>
          <a:ln w="127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45"/>
          <p:cNvCxnSpPr/>
          <p:nvPr/>
        </p:nvCxnSpPr>
        <p:spPr>
          <a:xfrm>
            <a:off x="1971685" y="2977171"/>
            <a:ext cx="2328504" cy="1843153"/>
          </a:xfrm>
          <a:prstGeom prst="line">
            <a:avLst/>
          </a:prstGeom>
          <a:ln w="127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6"/>
          <p:cNvCxnSpPr/>
          <p:nvPr/>
        </p:nvCxnSpPr>
        <p:spPr>
          <a:xfrm flipV="1">
            <a:off x="4486828" y="3218385"/>
            <a:ext cx="2552588" cy="1601939"/>
          </a:xfrm>
          <a:prstGeom prst="line">
            <a:avLst/>
          </a:prstGeom>
          <a:ln w="127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47"/>
          <p:cNvCxnSpPr/>
          <p:nvPr/>
        </p:nvCxnSpPr>
        <p:spPr>
          <a:xfrm>
            <a:off x="7126428" y="3218385"/>
            <a:ext cx="2147814" cy="1938677"/>
          </a:xfrm>
          <a:prstGeom prst="line">
            <a:avLst/>
          </a:prstGeom>
          <a:ln w="127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Oval 48"/>
          <p:cNvSpPr/>
          <p:nvPr/>
        </p:nvSpPr>
        <p:spPr>
          <a:xfrm>
            <a:off x="3005797" y="3353734"/>
            <a:ext cx="2627545" cy="2627545"/>
          </a:xfrm>
          <a:prstGeom prst="rect">
            <a:avLst/>
          </a:prstGeom>
          <a:solidFill>
            <a:schemeClr val="bg1">
              <a:lumMod val="9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8" name="Oval 49"/>
          <p:cNvSpPr/>
          <p:nvPr/>
        </p:nvSpPr>
        <p:spPr>
          <a:xfrm>
            <a:off x="4315144" y="2953684"/>
            <a:ext cx="984984" cy="984984"/>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9" name="Oval 50"/>
          <p:cNvSpPr/>
          <p:nvPr/>
        </p:nvSpPr>
        <p:spPr>
          <a:xfrm>
            <a:off x="975686" y="2090128"/>
            <a:ext cx="1748941" cy="1748942"/>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40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0" name="Oval 51"/>
          <p:cNvSpPr/>
          <p:nvPr/>
        </p:nvSpPr>
        <p:spPr>
          <a:xfrm>
            <a:off x="5901939" y="2072618"/>
            <a:ext cx="2244782" cy="2244782"/>
          </a:xfrm>
          <a:prstGeom prst="rect">
            <a:avLst/>
          </a:prstGeom>
          <a:solidFill>
            <a:schemeClr val="bg1">
              <a:lumMod val="9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1" name="Oval 52"/>
          <p:cNvSpPr/>
          <p:nvPr/>
        </p:nvSpPr>
        <p:spPr>
          <a:xfrm>
            <a:off x="8495285" y="4314691"/>
            <a:ext cx="1935759" cy="1935759"/>
          </a:xfrm>
          <a:prstGeom prst="rect">
            <a:avLst/>
          </a:prstGeom>
          <a:solidFill>
            <a:schemeClr val="bg1">
              <a:lumMod val="9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2" name="Oval 53"/>
          <p:cNvSpPr/>
          <p:nvPr/>
        </p:nvSpPr>
        <p:spPr>
          <a:xfrm>
            <a:off x="7458409" y="2050860"/>
            <a:ext cx="912466" cy="912466"/>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3" name="Oval 54"/>
          <p:cNvSpPr/>
          <p:nvPr/>
        </p:nvSpPr>
        <p:spPr>
          <a:xfrm>
            <a:off x="9639040" y="4151735"/>
            <a:ext cx="842134" cy="842134"/>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4" name="Oval 72"/>
          <p:cNvSpPr/>
          <p:nvPr/>
        </p:nvSpPr>
        <p:spPr>
          <a:xfrm>
            <a:off x="1004398" y="1757989"/>
            <a:ext cx="806704" cy="806704"/>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5" name="TextBox 73"/>
          <p:cNvSpPr txBox="1"/>
          <p:nvPr/>
        </p:nvSpPr>
        <p:spPr>
          <a:xfrm>
            <a:off x="1158640" y="2627249"/>
            <a:ext cx="1383030" cy="306705"/>
          </a:xfrm>
          <a:prstGeom prst="rect">
            <a:avLst/>
          </a:prstGeom>
          <a:noFill/>
        </p:spPr>
        <p:txBody>
          <a:bodyPr wrap="none" rtlCol="0">
            <a:spAutoFit/>
          </a:bodyPr>
          <a:lstStyle/>
          <a:p>
            <a:pPr algn="ctr"/>
            <a:r>
              <a:rPr lang="en-US" sz="1400" b="1" spc="50"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Client Device</a:t>
            </a:r>
            <a:endParaRPr lang="en-US" sz="1400" b="1" spc="50"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6" name="TextBox 74"/>
          <p:cNvSpPr txBox="1"/>
          <p:nvPr/>
        </p:nvSpPr>
        <p:spPr>
          <a:xfrm>
            <a:off x="3253405" y="3904428"/>
            <a:ext cx="2132330" cy="645160"/>
          </a:xfrm>
          <a:prstGeom prst="rect">
            <a:avLst/>
          </a:prstGeom>
          <a:noFill/>
        </p:spPr>
        <p:txBody>
          <a:bodyPr wrap="none" rtlCol="0">
            <a:spAutoFit/>
          </a:bodyPr>
          <a:lstStyle>
            <a:defPPr>
              <a:defRPr lang="en-US"/>
            </a:defPPr>
            <a:lvl1pPr>
              <a:defRPr sz="3600" b="1">
                <a:solidFill>
                  <a:schemeClr val="tx2"/>
                </a:solidFill>
                <a:latin typeface="Questrial" panose="020B0606030504020204" pitchFamily="34" charset="0"/>
                <a:ea typeface="Questrial" panose="020B0606030504020204" pitchFamily="34" charset="0"/>
                <a:cs typeface="Questrial" panose="020B0606030504020204" pitchFamily="34" charset="0"/>
              </a:defRPr>
            </a:lvl1pPr>
          </a:lstStyle>
          <a:p>
            <a:pPr algn="ctr"/>
            <a:r>
              <a:rPr lang="en-US" spc="50"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SIM900A</a:t>
            </a:r>
            <a:endParaRPr lang="en-US" spc="50"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7" name="TextBox 75"/>
          <p:cNvSpPr txBox="1"/>
          <p:nvPr/>
        </p:nvSpPr>
        <p:spPr>
          <a:xfrm>
            <a:off x="6038657" y="2529186"/>
            <a:ext cx="1468120" cy="306705"/>
          </a:xfrm>
          <a:prstGeom prst="rect">
            <a:avLst/>
          </a:prstGeom>
          <a:noFill/>
        </p:spPr>
        <p:txBody>
          <a:bodyPr wrap="none" rtlCol="0">
            <a:spAutoFit/>
          </a:bodyPr>
          <a:lstStyle>
            <a:defPPr>
              <a:defRPr lang="en-US"/>
            </a:defPPr>
            <a:lvl1pPr>
              <a:defRPr sz="3600" b="1">
                <a:solidFill>
                  <a:schemeClr val="accent3">
                    <a:lumMod val="75000"/>
                  </a:schemeClr>
                </a:solidFill>
                <a:latin typeface="Questrial" panose="020B0606030504020204" pitchFamily="34" charset="0"/>
                <a:ea typeface="Questrial" panose="020B0606030504020204" pitchFamily="34" charset="0"/>
                <a:cs typeface="Questrial" panose="020B0606030504020204" pitchFamily="34" charset="0"/>
              </a:defRPr>
            </a:lvl1pPr>
          </a:lstStyle>
          <a:p>
            <a:pPr algn="ctr"/>
            <a:r>
              <a:rPr lang="en-US" sz="1400" spc="50"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ATMEGA 328P</a:t>
            </a:r>
            <a:endParaRPr lang="en-US" sz="1400" spc="50"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8" name="TextBox 76"/>
          <p:cNvSpPr txBox="1"/>
          <p:nvPr/>
        </p:nvSpPr>
        <p:spPr>
          <a:xfrm>
            <a:off x="8761730" y="5016500"/>
            <a:ext cx="1356360" cy="460375"/>
          </a:xfrm>
          <a:prstGeom prst="rect">
            <a:avLst/>
          </a:prstGeom>
          <a:noFill/>
        </p:spPr>
        <p:txBody>
          <a:bodyPr wrap="square" rtlCol="0">
            <a:spAutoFit/>
          </a:bodyPr>
          <a:lstStyle>
            <a:defPPr>
              <a:defRPr lang="en-US"/>
            </a:defPPr>
            <a:lvl1pPr>
              <a:defRPr sz="3600" b="1">
                <a:solidFill>
                  <a:schemeClr val="accent3">
                    <a:lumMod val="75000"/>
                  </a:schemeClr>
                </a:solidFill>
                <a:latin typeface="Questrial" panose="020B0606030504020204" pitchFamily="34" charset="0"/>
                <a:ea typeface="Questrial" panose="020B0606030504020204" pitchFamily="34" charset="0"/>
                <a:cs typeface="Questrial" panose="020B0606030504020204" pitchFamily="34" charset="0"/>
              </a:defRPr>
            </a:lvl1pPr>
          </a:lstStyle>
          <a:p>
            <a:pPr algn="ctr"/>
            <a:r>
              <a:rPr lang="en-US" sz="1200" spc="50"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Raspberry Pi 3b+</a:t>
            </a:r>
            <a:endParaRPr lang="en-US" sz="1200" spc="50"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9" name="Rectangle 29"/>
          <p:cNvSpPr/>
          <p:nvPr/>
        </p:nvSpPr>
        <p:spPr>
          <a:xfrm>
            <a:off x="1216843" y="2867961"/>
            <a:ext cx="1226618" cy="860425"/>
          </a:xfrm>
          <a:prstGeom prst="rect">
            <a:avLst/>
          </a:prstGeom>
        </p:spPr>
        <p:txBody>
          <a:bodyPr wrap="square">
            <a:spAutoFit/>
          </a:bodyPr>
          <a:lstStyle/>
          <a:p>
            <a:pPr lvl="0" algn="ctr">
              <a:lnSpc>
                <a:spcPts val="2000"/>
              </a:lnSpc>
              <a:defRPr/>
            </a:pPr>
            <a:r>
              <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rPr>
              <a:t>Sends and Receives SMS data.</a:t>
            </a:r>
            <a:endPar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20" name="Rectangle 29"/>
          <p:cNvSpPr/>
          <p:nvPr/>
        </p:nvSpPr>
        <p:spPr>
          <a:xfrm>
            <a:off x="2945765" y="4483100"/>
            <a:ext cx="2688590" cy="1630045"/>
          </a:xfrm>
          <a:prstGeom prst="rect">
            <a:avLst/>
          </a:prstGeom>
        </p:spPr>
        <p:txBody>
          <a:bodyPr wrap="square">
            <a:spAutoFit/>
          </a:bodyPr>
          <a:lstStyle/>
          <a:p>
            <a:pPr marL="171450" lvl="0" indent="-171450" algn="ctr">
              <a:lnSpc>
                <a:spcPts val="2000"/>
              </a:lnSpc>
              <a:buFont typeface="Arial" panose="020B0604020202020204" pitchFamily="34" charset="0"/>
              <a:buChar char="•"/>
              <a:defRPr/>
            </a:pPr>
            <a:r>
              <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rPr>
              <a:t>Mode is set using AT Commands.</a:t>
            </a:r>
            <a:endPar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endParaRPr>
          </a:p>
          <a:p>
            <a:pPr marL="171450" lvl="0" indent="-171450" algn="ctr">
              <a:lnSpc>
                <a:spcPts val="2000"/>
              </a:lnSpc>
              <a:buFont typeface="Arial" panose="020B0604020202020204" pitchFamily="34" charset="0"/>
              <a:buChar char="•"/>
              <a:defRPr/>
            </a:pPr>
            <a:r>
              <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rPr>
              <a:t>Sends and receives SMS at Server-side.</a:t>
            </a:r>
            <a:endPar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endParaRPr>
          </a:p>
          <a:p>
            <a:pPr marL="171450" lvl="0" indent="-171450" algn="ctr">
              <a:lnSpc>
                <a:spcPts val="2000"/>
              </a:lnSpc>
              <a:buFont typeface="Arial" panose="020B0604020202020204" pitchFamily="34" charset="0"/>
              <a:buChar char="•"/>
              <a:defRPr/>
            </a:pPr>
            <a:r>
              <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rPr>
              <a:t>Give Audio in/out ports for</a:t>
            </a:r>
            <a:endPar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endParaRPr>
          </a:p>
          <a:p>
            <a:pPr lvl="0" indent="0" algn="ctr">
              <a:lnSpc>
                <a:spcPts val="2000"/>
              </a:lnSpc>
              <a:buFont typeface="Arial" panose="020B0604020202020204" pitchFamily="34" charset="0"/>
              <a:buNone/>
              <a:defRPr/>
            </a:pPr>
            <a:r>
              <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rPr>
              <a:t>voice calls.</a:t>
            </a:r>
            <a:endPar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endParaRPr>
          </a:p>
          <a:p>
            <a:pPr marL="171450" lvl="0" indent="-171450" algn="ctr">
              <a:lnSpc>
                <a:spcPts val="2000"/>
              </a:lnSpc>
              <a:buFont typeface="Arial" panose="020B0604020202020204" pitchFamily="34" charset="0"/>
              <a:buChar char="•"/>
              <a:defRPr/>
            </a:pPr>
            <a:endPar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21" name="Rectangle 29"/>
          <p:cNvSpPr/>
          <p:nvPr/>
        </p:nvSpPr>
        <p:spPr>
          <a:xfrm>
            <a:off x="5901690" y="2867660"/>
            <a:ext cx="2244725" cy="1116965"/>
          </a:xfrm>
          <a:prstGeom prst="rect">
            <a:avLst/>
          </a:prstGeom>
        </p:spPr>
        <p:txBody>
          <a:bodyPr wrap="square">
            <a:spAutoFit/>
          </a:bodyPr>
          <a:lstStyle/>
          <a:p>
            <a:pPr marL="171450" lvl="0" indent="-171450" algn="ctr">
              <a:lnSpc>
                <a:spcPts val="2000"/>
              </a:lnSpc>
              <a:buFont typeface="Arial" panose="020B0604020202020204" pitchFamily="34" charset="0"/>
              <a:buChar char="•"/>
              <a:defRPr/>
            </a:pPr>
            <a:r>
              <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rPr>
              <a:t>Sends AT commands to SIM900A.</a:t>
            </a:r>
            <a:endPar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endParaRPr>
          </a:p>
          <a:p>
            <a:pPr marL="171450" lvl="0" indent="-171450" algn="ctr">
              <a:lnSpc>
                <a:spcPts val="2000"/>
              </a:lnSpc>
              <a:buFont typeface="Arial" panose="020B0604020202020204" pitchFamily="34" charset="0"/>
              <a:buChar char="•"/>
              <a:defRPr/>
            </a:pPr>
            <a:r>
              <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rPr>
              <a:t>Segregates the query on the basis of query type.</a:t>
            </a:r>
            <a:endPar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22" name="Rectangle 29"/>
          <p:cNvSpPr/>
          <p:nvPr/>
        </p:nvSpPr>
        <p:spPr>
          <a:xfrm>
            <a:off x="8359140" y="5401310"/>
            <a:ext cx="2123440" cy="603885"/>
          </a:xfrm>
          <a:prstGeom prst="rect">
            <a:avLst/>
          </a:prstGeom>
        </p:spPr>
        <p:txBody>
          <a:bodyPr wrap="square">
            <a:spAutoFit/>
          </a:bodyPr>
          <a:lstStyle/>
          <a:p>
            <a:pPr marL="171450" lvl="0" indent="-171450" algn="ctr">
              <a:lnSpc>
                <a:spcPts val="2000"/>
              </a:lnSpc>
              <a:buFont typeface="Arial" panose="020B0604020202020204" pitchFamily="34" charset="0"/>
              <a:buChar char="•"/>
              <a:defRPr/>
            </a:pPr>
            <a:r>
              <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rPr>
              <a:t>Runs  API.</a:t>
            </a:r>
            <a:endPar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endParaRPr>
          </a:p>
          <a:p>
            <a:pPr marL="171450" lvl="0" indent="-171450" algn="ctr">
              <a:lnSpc>
                <a:spcPts val="2000"/>
              </a:lnSpc>
              <a:buFont typeface="Arial" panose="020B0604020202020204" pitchFamily="34" charset="0"/>
              <a:buChar char="•"/>
              <a:defRPr/>
            </a:pPr>
            <a:r>
              <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rPr>
              <a:t>Runs Voice Assistant</a:t>
            </a:r>
            <a:endPar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pic>
        <p:nvPicPr>
          <p:cNvPr id="25" name="Picture 24" descr="18-188401_nokia-phone-png-images-transparent-nokia-130-dual"/>
          <p:cNvPicPr>
            <a:picLocks noChangeAspect="1"/>
          </p:cNvPicPr>
          <p:nvPr/>
        </p:nvPicPr>
        <p:blipFill>
          <a:blip r:embed="rId1"/>
          <a:stretch>
            <a:fillRect/>
          </a:stretch>
        </p:blipFill>
        <p:spPr>
          <a:xfrm flipH="1">
            <a:off x="1297940" y="1904365"/>
            <a:ext cx="219710" cy="512445"/>
          </a:xfrm>
          <a:prstGeom prst="rect">
            <a:avLst/>
          </a:prstGeom>
          <a:effectLst>
            <a:outerShdw blurRad="50800" dist="38100" dir="2700000" sx="101000" sy="101000" algn="tl" rotWithShape="0">
              <a:prstClr val="black">
                <a:alpha val="20000"/>
              </a:prstClr>
            </a:outerShdw>
          </a:effectLst>
        </p:spPr>
      </p:pic>
      <p:pic>
        <p:nvPicPr>
          <p:cNvPr id="26" name="Picture 25" descr="Gsm_Modem_SIM900A_1"/>
          <p:cNvPicPr>
            <a:picLocks noChangeAspect="1"/>
          </p:cNvPicPr>
          <p:nvPr/>
        </p:nvPicPr>
        <p:blipFill>
          <a:blip r:embed="rId2"/>
          <a:stretch>
            <a:fillRect/>
          </a:stretch>
        </p:blipFill>
        <p:spPr>
          <a:xfrm>
            <a:off x="4315460" y="2945765"/>
            <a:ext cx="1000125" cy="1000125"/>
          </a:xfrm>
          <a:prstGeom prst="rect">
            <a:avLst/>
          </a:prstGeom>
        </p:spPr>
      </p:pic>
      <p:pic>
        <p:nvPicPr>
          <p:cNvPr id="27" name="Picture 26" descr="atmega328p-pu"/>
          <p:cNvPicPr>
            <a:picLocks noChangeAspect="1"/>
          </p:cNvPicPr>
          <p:nvPr/>
        </p:nvPicPr>
        <p:blipFill>
          <a:blip r:embed="rId3"/>
          <a:stretch>
            <a:fillRect/>
          </a:stretch>
        </p:blipFill>
        <p:spPr>
          <a:xfrm>
            <a:off x="7526020" y="2210435"/>
            <a:ext cx="807085" cy="593725"/>
          </a:xfrm>
          <a:prstGeom prst="rect">
            <a:avLst/>
          </a:prstGeom>
        </p:spPr>
      </p:pic>
      <p:pic>
        <p:nvPicPr>
          <p:cNvPr id="41" name="Picture 40" descr="385219_preview"/>
          <p:cNvPicPr>
            <a:picLocks noChangeAspect="1"/>
          </p:cNvPicPr>
          <p:nvPr/>
        </p:nvPicPr>
        <p:blipFill>
          <a:blip r:embed="rId4"/>
          <a:stretch>
            <a:fillRect/>
          </a:stretch>
        </p:blipFill>
        <p:spPr>
          <a:xfrm rot="16200000" flipV="1">
            <a:off x="9749790" y="4356100"/>
            <a:ext cx="620395" cy="417830"/>
          </a:xfrm>
          <a:prstGeom prst="rect">
            <a:avLst/>
          </a:prstGeom>
        </p:spPr>
      </p:pic>
      <p:pic>
        <p:nvPicPr>
          <p:cNvPr id="28" name="Picture 27" descr="usb-to-serial-ttl-converter-500x500"/>
          <p:cNvPicPr>
            <a:picLocks noChangeAspect="1"/>
          </p:cNvPicPr>
          <p:nvPr/>
        </p:nvPicPr>
        <p:blipFill>
          <a:blip r:embed="rId5"/>
          <a:stretch>
            <a:fillRect/>
          </a:stretch>
        </p:blipFill>
        <p:spPr>
          <a:xfrm>
            <a:off x="7111365" y="4317365"/>
            <a:ext cx="1095375" cy="862330"/>
          </a:xfrm>
          <a:prstGeom prst="rect">
            <a:avLst/>
          </a:prstGeom>
        </p:spPr>
      </p:pic>
      <p:pic>
        <p:nvPicPr>
          <p:cNvPr id="29" name="Picture 28" descr="ESP-12F-ESP8266-Wifi-Module"/>
          <p:cNvPicPr>
            <a:picLocks noChangeAspect="1"/>
          </p:cNvPicPr>
          <p:nvPr/>
        </p:nvPicPr>
        <p:blipFill>
          <a:blip r:embed="rId6"/>
          <a:stretch>
            <a:fillRect/>
          </a:stretch>
        </p:blipFill>
        <p:spPr>
          <a:xfrm>
            <a:off x="7284085" y="5481955"/>
            <a:ext cx="862330" cy="862330"/>
          </a:xfrm>
          <a:prstGeom prst="rect">
            <a:avLst/>
          </a:prstGeom>
        </p:spPr>
      </p:pic>
      <p:sp>
        <p:nvSpPr>
          <p:cNvPr id="30" name="Text Box 29"/>
          <p:cNvSpPr txBox="1"/>
          <p:nvPr/>
        </p:nvSpPr>
        <p:spPr>
          <a:xfrm>
            <a:off x="7214235" y="5144135"/>
            <a:ext cx="808355" cy="368300"/>
          </a:xfrm>
          <a:prstGeom prst="rect">
            <a:avLst/>
          </a:prstGeom>
          <a:noFill/>
        </p:spPr>
        <p:txBody>
          <a:bodyPr wrap="square" rtlCol="0">
            <a:spAutoFit/>
          </a:bodyPr>
          <a:lstStyle/>
          <a:p>
            <a:pPr algn="ctr"/>
            <a:r>
              <a:rPr lang="en-US" b="1"/>
              <a:t>OR</a:t>
            </a:r>
            <a:endParaRPr lang="en-US" b="1"/>
          </a:p>
        </p:txBody>
      </p:sp>
      <p:sp>
        <p:nvSpPr>
          <p:cNvPr id="32" name="Oval 52"/>
          <p:cNvSpPr/>
          <p:nvPr/>
        </p:nvSpPr>
        <p:spPr>
          <a:xfrm>
            <a:off x="8990585" y="900296"/>
            <a:ext cx="1935759" cy="1935759"/>
          </a:xfrm>
          <a:prstGeom prst="rect">
            <a:avLst/>
          </a:prstGeom>
          <a:solidFill>
            <a:schemeClr val="bg1">
              <a:lumMod val="9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33" name="Oval 54"/>
          <p:cNvSpPr/>
          <p:nvPr/>
        </p:nvSpPr>
        <p:spPr>
          <a:xfrm>
            <a:off x="10169900" y="2210540"/>
            <a:ext cx="842134" cy="842134"/>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34" name="TextBox 75"/>
          <p:cNvSpPr txBox="1"/>
          <p:nvPr/>
        </p:nvSpPr>
        <p:spPr>
          <a:xfrm>
            <a:off x="9406697" y="1078211"/>
            <a:ext cx="1064260" cy="306705"/>
          </a:xfrm>
          <a:prstGeom prst="rect">
            <a:avLst/>
          </a:prstGeom>
          <a:noFill/>
        </p:spPr>
        <p:txBody>
          <a:bodyPr wrap="none" rtlCol="0">
            <a:spAutoFit/>
          </a:bodyPr>
          <a:lstStyle>
            <a:defPPr>
              <a:defRPr lang="en-US"/>
            </a:defPPr>
            <a:lvl1pPr>
              <a:defRPr sz="3600" b="1">
                <a:solidFill>
                  <a:schemeClr val="accent3">
                    <a:lumMod val="75000"/>
                  </a:schemeClr>
                </a:solidFill>
                <a:latin typeface="Questrial" panose="020B0606030504020204" pitchFamily="34" charset="0"/>
                <a:ea typeface="Questrial" panose="020B0606030504020204" pitchFamily="34" charset="0"/>
                <a:cs typeface="Questrial" panose="020B0606030504020204" pitchFamily="34" charset="0"/>
              </a:defRPr>
            </a:lvl1pPr>
          </a:lstStyle>
          <a:p>
            <a:pPr algn="ctr"/>
            <a:r>
              <a:rPr lang="en-US" sz="1400" spc="50"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16X2 LCD</a:t>
            </a:r>
            <a:endParaRPr lang="en-US" sz="1400" spc="50"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5" name="Rectangle 29"/>
          <p:cNvSpPr/>
          <p:nvPr/>
        </p:nvSpPr>
        <p:spPr>
          <a:xfrm>
            <a:off x="8905875" y="1348105"/>
            <a:ext cx="2019300" cy="1116965"/>
          </a:xfrm>
          <a:prstGeom prst="rect">
            <a:avLst/>
          </a:prstGeom>
        </p:spPr>
        <p:txBody>
          <a:bodyPr wrap="square">
            <a:spAutoFit/>
          </a:bodyPr>
          <a:lstStyle/>
          <a:p>
            <a:pPr marL="171450" lvl="0" indent="-171450" algn="ctr">
              <a:lnSpc>
                <a:spcPts val="2000"/>
              </a:lnSpc>
              <a:buFont typeface="Arial" panose="020B0604020202020204" pitchFamily="34" charset="0"/>
              <a:buChar char="•"/>
              <a:defRPr/>
            </a:pPr>
            <a:r>
              <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rPr>
              <a:t>Shows current status of Queue.</a:t>
            </a:r>
            <a:endPar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endParaRPr>
          </a:p>
          <a:p>
            <a:pPr marL="171450" lvl="0" indent="-171450" algn="ctr">
              <a:lnSpc>
                <a:spcPts val="2000"/>
              </a:lnSpc>
              <a:buFont typeface="Arial" panose="020B0604020202020204" pitchFamily="34" charset="0"/>
              <a:buChar char="•"/>
              <a:defRPr/>
            </a:pPr>
            <a:r>
              <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rPr>
              <a:t>Shows incoming requests.</a:t>
            </a:r>
            <a:endParaRPr lang="en-US" altLang="zh-CN" sz="1200"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pic>
        <p:nvPicPr>
          <p:cNvPr id="37" name="Picture 36" descr="432-4320329_lcd-display-lcd-16x2-png-transparent-png"/>
          <p:cNvPicPr>
            <a:picLocks noChangeAspect="1"/>
          </p:cNvPicPr>
          <p:nvPr/>
        </p:nvPicPr>
        <p:blipFill>
          <a:blip r:embed="rId7"/>
          <a:stretch>
            <a:fillRect/>
          </a:stretch>
        </p:blipFill>
        <p:spPr>
          <a:xfrm>
            <a:off x="10164445" y="2406015"/>
            <a:ext cx="847725" cy="450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Calibri" panose="020F0502020204030204" charset="0"/>
                <a:cs typeface="Calibri" panose="020F0502020204030204" charset="0"/>
              </a:rPr>
              <a:t>Schematic</a:t>
            </a:r>
            <a:endParaRPr lang="en-US">
              <a:latin typeface="Calibri" panose="020F0502020204030204" charset="0"/>
              <a:cs typeface="Calibri" panose="020F0502020204030204" charset="0"/>
            </a:endParaRPr>
          </a:p>
        </p:txBody>
      </p:sp>
      <p:pic>
        <p:nvPicPr>
          <p:cNvPr id="4" name="Content Placeholder 3" descr="major_schem"/>
          <p:cNvPicPr>
            <a:picLocks noChangeAspect="1"/>
          </p:cNvPicPr>
          <p:nvPr>
            <p:ph idx="1"/>
          </p:nvPr>
        </p:nvPicPr>
        <p:blipFill>
          <a:blip r:embed="rId1"/>
          <a:srcRect r="17598" b="20239"/>
          <a:stretch>
            <a:fillRect/>
          </a:stretch>
        </p:blipFill>
        <p:spPr>
          <a:xfrm>
            <a:off x="1725295" y="1703705"/>
            <a:ext cx="8742045" cy="510603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7622</Words>
  <Application>WPS Presentation</Application>
  <PresentationFormat>Widescreen</PresentationFormat>
  <Paragraphs>184</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Wingdings 2</vt:lpstr>
      <vt:lpstr>Calibri</vt:lpstr>
      <vt:lpstr>Times New Roman</vt:lpstr>
      <vt:lpstr>Questrial</vt:lpstr>
      <vt:lpstr>Microsoft YaHei</vt:lpstr>
      <vt:lpstr>Arial Unicode MS</vt:lpstr>
      <vt:lpstr>Century Gothic</vt:lpstr>
      <vt:lpstr>Segoe Print</vt:lpstr>
      <vt:lpstr>Wingdings</vt:lpstr>
      <vt:lpstr>Quotable</vt:lpstr>
      <vt:lpstr>Major Project Defense</vt:lpstr>
      <vt:lpstr>Statistics</vt:lpstr>
      <vt:lpstr>PowerPoint 演示文稿</vt:lpstr>
      <vt:lpstr>GSM vs GPRS (How Mobile Internet works?) </vt:lpstr>
      <vt:lpstr>CIRCUIT  SWITCHING VS PACKET SWITCHING</vt:lpstr>
      <vt:lpstr>Components Used</vt:lpstr>
      <vt:lpstr>PowerPoint 演示文稿</vt:lpstr>
      <vt:lpstr>Block Diagram</vt:lpstr>
      <vt:lpstr>PowerPoint 演示文稿</vt:lpstr>
      <vt:lpstr>Project  Workflow</vt:lpstr>
      <vt:lpstr>Additional Features</vt:lpstr>
      <vt:lpstr>Voice Assistant  Block Diagram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Defense</dc:title>
  <dc:creator/>
  <cp:lastModifiedBy>nisha</cp:lastModifiedBy>
  <cp:revision>12</cp:revision>
  <dcterms:created xsi:type="dcterms:W3CDTF">2020-02-18T08:34:00Z</dcterms:created>
  <dcterms:modified xsi:type="dcterms:W3CDTF">2020-02-18T13:59:11Z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1033-11.2.0.8341</vt:lpwstr>
  </property>
</Properties>
</file>