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68" r:id="rId4"/>
    <p:sldId id="273" r:id="rId5"/>
    <p:sldId id="272" r:id="rId6"/>
    <p:sldId id="270" r:id="rId7"/>
    <p:sldId id="259" r:id="rId8"/>
    <p:sldId id="262" r:id="rId9"/>
    <p:sldId id="276" r:id="rId10"/>
    <p:sldId id="278" r:id="rId11"/>
    <p:sldId id="275" r:id="rId12"/>
    <p:sldId id="277" r:id="rId13"/>
    <p:sldId id="274"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85" d="100"/>
          <a:sy n="85" d="100"/>
        </p:scale>
        <p:origin x="60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F5330-398A-416A-8BD5-B8EB5BA8AF5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0F79322-6EB8-45B5-8C10-92167C5434BC}">
      <dgm:prSet phldrT="[Text]" custT="1"/>
      <dgm:spPr/>
      <dgm:t>
        <a:bodyPr/>
        <a:lstStyle/>
        <a:p>
          <a:r>
            <a:rPr lang="en-US" sz="1600" b="1" i="0" dirty="0"/>
            <a:t>DATASET</a:t>
          </a:r>
        </a:p>
      </dgm:t>
    </dgm:pt>
    <dgm:pt modelId="{C638461C-CD9F-41B5-9EFA-F07672B6767C}" type="parTrans" cxnId="{B167A7AB-F04E-4A2D-A50B-C9941B0722E5}">
      <dgm:prSet/>
      <dgm:spPr/>
      <dgm:t>
        <a:bodyPr/>
        <a:lstStyle/>
        <a:p>
          <a:endParaRPr lang="en-US"/>
        </a:p>
      </dgm:t>
    </dgm:pt>
    <dgm:pt modelId="{1C2D6EA9-9B4F-4F66-BA62-73AAD69401E8}" type="sibTrans" cxnId="{B167A7AB-F04E-4A2D-A50B-C9941B0722E5}">
      <dgm:prSet/>
      <dgm:spPr/>
      <dgm:t>
        <a:bodyPr/>
        <a:lstStyle/>
        <a:p>
          <a:endParaRPr lang="en-US"/>
        </a:p>
      </dgm:t>
    </dgm:pt>
    <dgm:pt modelId="{B5A2D0BF-55EE-4EAF-B55A-76FE93377AD2}">
      <dgm:prSet phldrT="[Text]"/>
      <dgm:spPr/>
      <dgm:t>
        <a:bodyPr/>
        <a:lstStyle/>
        <a:p>
          <a:r>
            <a:rPr lang="en-US" b="1" dirty="0"/>
            <a:t>Train data</a:t>
          </a:r>
        </a:p>
        <a:p>
          <a:r>
            <a:rPr lang="en-US" b="1" dirty="0"/>
            <a:t>70%</a:t>
          </a:r>
        </a:p>
      </dgm:t>
    </dgm:pt>
    <dgm:pt modelId="{679E663A-76DD-4607-A409-3BA112D9A302}" type="parTrans" cxnId="{8F4BF2A9-0A71-40B9-8E36-4996BA436B78}">
      <dgm:prSet/>
      <dgm:spPr/>
      <dgm:t>
        <a:bodyPr/>
        <a:lstStyle/>
        <a:p>
          <a:endParaRPr lang="en-US"/>
        </a:p>
      </dgm:t>
    </dgm:pt>
    <dgm:pt modelId="{0E4076DE-5D3D-49D8-90DE-EE40CCF64969}" type="sibTrans" cxnId="{8F4BF2A9-0A71-40B9-8E36-4996BA436B78}">
      <dgm:prSet/>
      <dgm:spPr/>
      <dgm:t>
        <a:bodyPr/>
        <a:lstStyle/>
        <a:p>
          <a:endParaRPr lang="en-US"/>
        </a:p>
      </dgm:t>
    </dgm:pt>
    <dgm:pt modelId="{D9DE5AC6-D4A2-4C02-8AF7-74FA34A7E126}">
      <dgm:prSet phldrT="[Text]"/>
      <dgm:spPr/>
      <dgm:t>
        <a:bodyPr/>
        <a:lstStyle/>
        <a:p>
          <a:r>
            <a:rPr lang="en-US" b="1" dirty="0"/>
            <a:t>Test data</a:t>
          </a:r>
        </a:p>
        <a:p>
          <a:r>
            <a:rPr lang="en-US" b="1" dirty="0"/>
            <a:t>30%</a:t>
          </a:r>
        </a:p>
      </dgm:t>
    </dgm:pt>
    <dgm:pt modelId="{6EAA1C43-A7D7-4128-A9F6-9EC0BE2DF98A}" type="parTrans" cxnId="{4785C5FB-7B8D-448D-8EC0-ADC7A6D2FD07}">
      <dgm:prSet/>
      <dgm:spPr/>
      <dgm:t>
        <a:bodyPr/>
        <a:lstStyle/>
        <a:p>
          <a:endParaRPr lang="en-US"/>
        </a:p>
      </dgm:t>
    </dgm:pt>
    <dgm:pt modelId="{D514D3A9-77C3-4BD4-8C0E-438052177C37}" type="sibTrans" cxnId="{4785C5FB-7B8D-448D-8EC0-ADC7A6D2FD07}">
      <dgm:prSet/>
      <dgm:spPr/>
      <dgm:t>
        <a:bodyPr/>
        <a:lstStyle/>
        <a:p>
          <a:endParaRPr lang="en-US"/>
        </a:p>
      </dgm:t>
    </dgm:pt>
    <dgm:pt modelId="{84FCCE16-8F76-44E3-8298-97B51B62B52F}" type="pres">
      <dgm:prSet presAssocID="{4BEF5330-398A-416A-8BD5-B8EB5BA8AF5B}" presName="hierChild1" presStyleCnt="0">
        <dgm:presLayoutVars>
          <dgm:orgChart val="1"/>
          <dgm:chPref val="1"/>
          <dgm:dir/>
          <dgm:animOne val="branch"/>
          <dgm:animLvl val="lvl"/>
          <dgm:resizeHandles/>
        </dgm:presLayoutVars>
      </dgm:prSet>
      <dgm:spPr/>
    </dgm:pt>
    <dgm:pt modelId="{923F3F47-C7C9-4FD9-B3E9-C25ADCF9334A}" type="pres">
      <dgm:prSet presAssocID="{40F79322-6EB8-45B5-8C10-92167C5434BC}" presName="hierRoot1" presStyleCnt="0">
        <dgm:presLayoutVars>
          <dgm:hierBranch val="init"/>
        </dgm:presLayoutVars>
      </dgm:prSet>
      <dgm:spPr/>
    </dgm:pt>
    <dgm:pt modelId="{E08263D2-48A1-4ED6-A49F-9777AB799CB4}" type="pres">
      <dgm:prSet presAssocID="{40F79322-6EB8-45B5-8C10-92167C5434BC}" presName="rootComposite1" presStyleCnt="0"/>
      <dgm:spPr/>
    </dgm:pt>
    <dgm:pt modelId="{D9EE4794-E173-42A5-807F-7B9DA8EB3D49}" type="pres">
      <dgm:prSet presAssocID="{40F79322-6EB8-45B5-8C10-92167C5434BC}" presName="rootText1" presStyleLbl="node0" presStyleIdx="0" presStyleCnt="1" custScaleX="116626">
        <dgm:presLayoutVars>
          <dgm:chPref val="3"/>
        </dgm:presLayoutVars>
      </dgm:prSet>
      <dgm:spPr/>
    </dgm:pt>
    <dgm:pt modelId="{EF621342-C3D1-4BA4-BC14-2914CEDF89BA}" type="pres">
      <dgm:prSet presAssocID="{40F79322-6EB8-45B5-8C10-92167C5434BC}" presName="rootConnector1" presStyleLbl="node1" presStyleIdx="0" presStyleCnt="0"/>
      <dgm:spPr/>
    </dgm:pt>
    <dgm:pt modelId="{5773D9A3-749E-4284-9955-E84358A85D4A}" type="pres">
      <dgm:prSet presAssocID="{40F79322-6EB8-45B5-8C10-92167C5434BC}" presName="hierChild2" presStyleCnt="0"/>
      <dgm:spPr/>
    </dgm:pt>
    <dgm:pt modelId="{57141966-AB11-4DB1-B303-B82AC627C61F}" type="pres">
      <dgm:prSet presAssocID="{679E663A-76DD-4607-A409-3BA112D9A302}" presName="Name37" presStyleLbl="parChTrans1D2" presStyleIdx="0" presStyleCnt="2"/>
      <dgm:spPr/>
    </dgm:pt>
    <dgm:pt modelId="{6415EE74-D976-4BE6-8AFA-4AD0BAFFEB3A}" type="pres">
      <dgm:prSet presAssocID="{B5A2D0BF-55EE-4EAF-B55A-76FE93377AD2}" presName="hierRoot2" presStyleCnt="0">
        <dgm:presLayoutVars>
          <dgm:hierBranch val="init"/>
        </dgm:presLayoutVars>
      </dgm:prSet>
      <dgm:spPr/>
    </dgm:pt>
    <dgm:pt modelId="{C80B8DBB-0E50-44B6-89AF-B8EE974CAB15}" type="pres">
      <dgm:prSet presAssocID="{B5A2D0BF-55EE-4EAF-B55A-76FE93377AD2}" presName="rootComposite" presStyleCnt="0"/>
      <dgm:spPr/>
    </dgm:pt>
    <dgm:pt modelId="{7CD02009-812F-443C-9894-A6985A4F4016}" type="pres">
      <dgm:prSet presAssocID="{B5A2D0BF-55EE-4EAF-B55A-76FE93377AD2}" presName="rootText" presStyleLbl="node2" presStyleIdx="0" presStyleCnt="2" custScaleX="163392">
        <dgm:presLayoutVars>
          <dgm:chPref val="3"/>
        </dgm:presLayoutVars>
      </dgm:prSet>
      <dgm:spPr/>
    </dgm:pt>
    <dgm:pt modelId="{8581FC8B-5CC3-4182-9361-B62BBA9058D5}" type="pres">
      <dgm:prSet presAssocID="{B5A2D0BF-55EE-4EAF-B55A-76FE93377AD2}" presName="rootConnector" presStyleLbl="node2" presStyleIdx="0" presStyleCnt="2"/>
      <dgm:spPr/>
    </dgm:pt>
    <dgm:pt modelId="{D95E0229-B7C3-48CC-A310-927E0254CE61}" type="pres">
      <dgm:prSet presAssocID="{B5A2D0BF-55EE-4EAF-B55A-76FE93377AD2}" presName="hierChild4" presStyleCnt="0"/>
      <dgm:spPr/>
    </dgm:pt>
    <dgm:pt modelId="{4A13A8B5-97FB-450A-BE20-F662825DB4FE}" type="pres">
      <dgm:prSet presAssocID="{B5A2D0BF-55EE-4EAF-B55A-76FE93377AD2}" presName="hierChild5" presStyleCnt="0"/>
      <dgm:spPr/>
    </dgm:pt>
    <dgm:pt modelId="{E373F41D-2AC7-4CDE-8191-982BC5B92643}" type="pres">
      <dgm:prSet presAssocID="{6EAA1C43-A7D7-4128-A9F6-9EC0BE2DF98A}" presName="Name37" presStyleLbl="parChTrans1D2" presStyleIdx="1" presStyleCnt="2"/>
      <dgm:spPr/>
    </dgm:pt>
    <dgm:pt modelId="{3E2F635E-9071-47E6-92E4-0753B719A10B}" type="pres">
      <dgm:prSet presAssocID="{D9DE5AC6-D4A2-4C02-8AF7-74FA34A7E126}" presName="hierRoot2" presStyleCnt="0">
        <dgm:presLayoutVars>
          <dgm:hierBranch val="init"/>
        </dgm:presLayoutVars>
      </dgm:prSet>
      <dgm:spPr/>
    </dgm:pt>
    <dgm:pt modelId="{F8B5F313-7A57-47AA-B161-558AA4F2A0E5}" type="pres">
      <dgm:prSet presAssocID="{D9DE5AC6-D4A2-4C02-8AF7-74FA34A7E126}" presName="rootComposite" presStyleCnt="0"/>
      <dgm:spPr/>
    </dgm:pt>
    <dgm:pt modelId="{57E22A52-9D88-40E1-BD7B-53AE2E80CE06}" type="pres">
      <dgm:prSet presAssocID="{D9DE5AC6-D4A2-4C02-8AF7-74FA34A7E126}" presName="rootText" presStyleLbl="node2" presStyleIdx="1" presStyleCnt="2" custScaleX="171235">
        <dgm:presLayoutVars>
          <dgm:chPref val="3"/>
        </dgm:presLayoutVars>
      </dgm:prSet>
      <dgm:spPr/>
    </dgm:pt>
    <dgm:pt modelId="{D1511837-F914-4FBC-83C7-CE8A6F455DEC}" type="pres">
      <dgm:prSet presAssocID="{D9DE5AC6-D4A2-4C02-8AF7-74FA34A7E126}" presName="rootConnector" presStyleLbl="node2" presStyleIdx="1" presStyleCnt="2"/>
      <dgm:spPr/>
    </dgm:pt>
    <dgm:pt modelId="{9E06BD41-5EAA-48B1-A4C7-95EA995D704D}" type="pres">
      <dgm:prSet presAssocID="{D9DE5AC6-D4A2-4C02-8AF7-74FA34A7E126}" presName="hierChild4" presStyleCnt="0"/>
      <dgm:spPr/>
    </dgm:pt>
    <dgm:pt modelId="{74B23620-FD03-459F-82A8-A1FBCED76759}" type="pres">
      <dgm:prSet presAssocID="{D9DE5AC6-D4A2-4C02-8AF7-74FA34A7E126}" presName="hierChild5" presStyleCnt="0"/>
      <dgm:spPr/>
    </dgm:pt>
    <dgm:pt modelId="{E210AE84-EED7-4560-9B40-FEBB65162CAB}" type="pres">
      <dgm:prSet presAssocID="{40F79322-6EB8-45B5-8C10-92167C5434BC}" presName="hierChild3" presStyleCnt="0"/>
      <dgm:spPr/>
    </dgm:pt>
  </dgm:ptLst>
  <dgm:cxnLst>
    <dgm:cxn modelId="{0F956109-C2A3-4372-BE4B-F9A45BF9431E}" type="presOf" srcId="{D9DE5AC6-D4A2-4C02-8AF7-74FA34A7E126}" destId="{D1511837-F914-4FBC-83C7-CE8A6F455DEC}" srcOrd="1" destOrd="0" presId="urn:microsoft.com/office/officeart/2005/8/layout/orgChart1"/>
    <dgm:cxn modelId="{2768FA32-9469-4EB7-BD51-377F087E8700}" type="presOf" srcId="{40F79322-6EB8-45B5-8C10-92167C5434BC}" destId="{EF621342-C3D1-4BA4-BC14-2914CEDF89BA}" srcOrd="1" destOrd="0" presId="urn:microsoft.com/office/officeart/2005/8/layout/orgChart1"/>
    <dgm:cxn modelId="{09BDAB5C-13AE-48E6-83EF-197853B65350}" type="presOf" srcId="{B5A2D0BF-55EE-4EAF-B55A-76FE93377AD2}" destId="{7CD02009-812F-443C-9894-A6985A4F4016}" srcOrd="0" destOrd="0" presId="urn:microsoft.com/office/officeart/2005/8/layout/orgChart1"/>
    <dgm:cxn modelId="{1959D068-EE82-431F-A32A-48B8A64353C2}" type="presOf" srcId="{40F79322-6EB8-45B5-8C10-92167C5434BC}" destId="{D9EE4794-E173-42A5-807F-7B9DA8EB3D49}" srcOrd="0" destOrd="0" presId="urn:microsoft.com/office/officeart/2005/8/layout/orgChart1"/>
    <dgm:cxn modelId="{0CE8587E-76EF-4F56-95EB-486C98F0AF5B}" type="presOf" srcId="{4BEF5330-398A-416A-8BD5-B8EB5BA8AF5B}" destId="{84FCCE16-8F76-44E3-8298-97B51B62B52F}" srcOrd="0" destOrd="0" presId="urn:microsoft.com/office/officeart/2005/8/layout/orgChart1"/>
    <dgm:cxn modelId="{8F4BF2A9-0A71-40B9-8E36-4996BA436B78}" srcId="{40F79322-6EB8-45B5-8C10-92167C5434BC}" destId="{B5A2D0BF-55EE-4EAF-B55A-76FE93377AD2}" srcOrd="0" destOrd="0" parTransId="{679E663A-76DD-4607-A409-3BA112D9A302}" sibTransId="{0E4076DE-5D3D-49D8-90DE-EE40CCF64969}"/>
    <dgm:cxn modelId="{B167A7AB-F04E-4A2D-A50B-C9941B0722E5}" srcId="{4BEF5330-398A-416A-8BD5-B8EB5BA8AF5B}" destId="{40F79322-6EB8-45B5-8C10-92167C5434BC}" srcOrd="0" destOrd="0" parTransId="{C638461C-CD9F-41B5-9EFA-F07672B6767C}" sibTransId="{1C2D6EA9-9B4F-4F66-BA62-73AAD69401E8}"/>
    <dgm:cxn modelId="{56DB3DB0-BAE2-4D01-8DD7-1BB1E28D07F4}" type="presOf" srcId="{679E663A-76DD-4607-A409-3BA112D9A302}" destId="{57141966-AB11-4DB1-B303-B82AC627C61F}" srcOrd="0" destOrd="0" presId="urn:microsoft.com/office/officeart/2005/8/layout/orgChart1"/>
    <dgm:cxn modelId="{59E031D4-2269-4B19-B9BA-6B222469C6EB}" type="presOf" srcId="{D9DE5AC6-D4A2-4C02-8AF7-74FA34A7E126}" destId="{57E22A52-9D88-40E1-BD7B-53AE2E80CE06}" srcOrd="0" destOrd="0" presId="urn:microsoft.com/office/officeart/2005/8/layout/orgChart1"/>
    <dgm:cxn modelId="{16087DD9-C08F-45FB-841C-CE6C45E98078}" type="presOf" srcId="{6EAA1C43-A7D7-4128-A9F6-9EC0BE2DF98A}" destId="{E373F41D-2AC7-4CDE-8191-982BC5B92643}" srcOrd="0" destOrd="0" presId="urn:microsoft.com/office/officeart/2005/8/layout/orgChart1"/>
    <dgm:cxn modelId="{A0A999F1-A3EF-4D0E-A828-BFE96E013E3D}" type="presOf" srcId="{B5A2D0BF-55EE-4EAF-B55A-76FE93377AD2}" destId="{8581FC8B-5CC3-4182-9361-B62BBA9058D5}" srcOrd="1" destOrd="0" presId="urn:microsoft.com/office/officeart/2005/8/layout/orgChart1"/>
    <dgm:cxn modelId="{4785C5FB-7B8D-448D-8EC0-ADC7A6D2FD07}" srcId="{40F79322-6EB8-45B5-8C10-92167C5434BC}" destId="{D9DE5AC6-D4A2-4C02-8AF7-74FA34A7E126}" srcOrd="1" destOrd="0" parTransId="{6EAA1C43-A7D7-4128-A9F6-9EC0BE2DF98A}" sibTransId="{D514D3A9-77C3-4BD4-8C0E-438052177C37}"/>
    <dgm:cxn modelId="{636BC67C-41E7-4270-B19A-094D06F68782}" type="presParOf" srcId="{84FCCE16-8F76-44E3-8298-97B51B62B52F}" destId="{923F3F47-C7C9-4FD9-B3E9-C25ADCF9334A}" srcOrd="0" destOrd="0" presId="urn:microsoft.com/office/officeart/2005/8/layout/orgChart1"/>
    <dgm:cxn modelId="{1662D7BF-5C75-48B1-8288-F05F80B02A96}" type="presParOf" srcId="{923F3F47-C7C9-4FD9-B3E9-C25ADCF9334A}" destId="{E08263D2-48A1-4ED6-A49F-9777AB799CB4}" srcOrd="0" destOrd="0" presId="urn:microsoft.com/office/officeart/2005/8/layout/orgChart1"/>
    <dgm:cxn modelId="{E442865B-4928-4DF3-B3F4-22A9FF6D7712}" type="presParOf" srcId="{E08263D2-48A1-4ED6-A49F-9777AB799CB4}" destId="{D9EE4794-E173-42A5-807F-7B9DA8EB3D49}" srcOrd="0" destOrd="0" presId="urn:microsoft.com/office/officeart/2005/8/layout/orgChart1"/>
    <dgm:cxn modelId="{20E56258-7B21-4595-A46F-CE57AA473F0D}" type="presParOf" srcId="{E08263D2-48A1-4ED6-A49F-9777AB799CB4}" destId="{EF621342-C3D1-4BA4-BC14-2914CEDF89BA}" srcOrd="1" destOrd="0" presId="urn:microsoft.com/office/officeart/2005/8/layout/orgChart1"/>
    <dgm:cxn modelId="{5672F222-2AFB-450B-A352-C47A6A61487A}" type="presParOf" srcId="{923F3F47-C7C9-4FD9-B3E9-C25ADCF9334A}" destId="{5773D9A3-749E-4284-9955-E84358A85D4A}" srcOrd="1" destOrd="0" presId="urn:microsoft.com/office/officeart/2005/8/layout/orgChart1"/>
    <dgm:cxn modelId="{1B391755-8579-4C04-BD79-15F1712953B3}" type="presParOf" srcId="{5773D9A3-749E-4284-9955-E84358A85D4A}" destId="{57141966-AB11-4DB1-B303-B82AC627C61F}" srcOrd="0" destOrd="0" presId="urn:microsoft.com/office/officeart/2005/8/layout/orgChart1"/>
    <dgm:cxn modelId="{2175477D-1F25-42D3-B1A5-8DBDB749B037}" type="presParOf" srcId="{5773D9A3-749E-4284-9955-E84358A85D4A}" destId="{6415EE74-D976-4BE6-8AFA-4AD0BAFFEB3A}" srcOrd="1" destOrd="0" presId="urn:microsoft.com/office/officeart/2005/8/layout/orgChart1"/>
    <dgm:cxn modelId="{192401FA-61B4-438E-9584-5C994D11D150}" type="presParOf" srcId="{6415EE74-D976-4BE6-8AFA-4AD0BAFFEB3A}" destId="{C80B8DBB-0E50-44B6-89AF-B8EE974CAB15}" srcOrd="0" destOrd="0" presId="urn:microsoft.com/office/officeart/2005/8/layout/orgChart1"/>
    <dgm:cxn modelId="{49034ABE-7B90-4242-860E-8B15CCADC61C}" type="presParOf" srcId="{C80B8DBB-0E50-44B6-89AF-B8EE974CAB15}" destId="{7CD02009-812F-443C-9894-A6985A4F4016}" srcOrd="0" destOrd="0" presId="urn:microsoft.com/office/officeart/2005/8/layout/orgChart1"/>
    <dgm:cxn modelId="{5AE8E82C-27D4-4A2F-ABAA-8B96067277D5}" type="presParOf" srcId="{C80B8DBB-0E50-44B6-89AF-B8EE974CAB15}" destId="{8581FC8B-5CC3-4182-9361-B62BBA9058D5}" srcOrd="1" destOrd="0" presId="urn:microsoft.com/office/officeart/2005/8/layout/orgChart1"/>
    <dgm:cxn modelId="{E5249745-24C3-4853-825E-B0D934627743}" type="presParOf" srcId="{6415EE74-D976-4BE6-8AFA-4AD0BAFFEB3A}" destId="{D95E0229-B7C3-48CC-A310-927E0254CE61}" srcOrd="1" destOrd="0" presId="urn:microsoft.com/office/officeart/2005/8/layout/orgChart1"/>
    <dgm:cxn modelId="{559759BC-11E6-46F1-AD4F-D3EEA29A1599}" type="presParOf" srcId="{6415EE74-D976-4BE6-8AFA-4AD0BAFFEB3A}" destId="{4A13A8B5-97FB-450A-BE20-F662825DB4FE}" srcOrd="2" destOrd="0" presId="urn:microsoft.com/office/officeart/2005/8/layout/orgChart1"/>
    <dgm:cxn modelId="{EAEB0FD7-50C2-4F7B-8540-EEF0B25A6701}" type="presParOf" srcId="{5773D9A3-749E-4284-9955-E84358A85D4A}" destId="{E373F41D-2AC7-4CDE-8191-982BC5B92643}" srcOrd="2" destOrd="0" presId="urn:microsoft.com/office/officeart/2005/8/layout/orgChart1"/>
    <dgm:cxn modelId="{9FBD62AD-060F-4DF9-8531-B363AEC6214F}" type="presParOf" srcId="{5773D9A3-749E-4284-9955-E84358A85D4A}" destId="{3E2F635E-9071-47E6-92E4-0753B719A10B}" srcOrd="3" destOrd="0" presId="urn:microsoft.com/office/officeart/2005/8/layout/orgChart1"/>
    <dgm:cxn modelId="{B3A4A723-6F03-412A-BCD2-75F2474D1E58}" type="presParOf" srcId="{3E2F635E-9071-47E6-92E4-0753B719A10B}" destId="{F8B5F313-7A57-47AA-B161-558AA4F2A0E5}" srcOrd="0" destOrd="0" presId="urn:microsoft.com/office/officeart/2005/8/layout/orgChart1"/>
    <dgm:cxn modelId="{DBF746FD-774F-4069-A1F7-D995D46C12B7}" type="presParOf" srcId="{F8B5F313-7A57-47AA-B161-558AA4F2A0E5}" destId="{57E22A52-9D88-40E1-BD7B-53AE2E80CE06}" srcOrd="0" destOrd="0" presId="urn:microsoft.com/office/officeart/2005/8/layout/orgChart1"/>
    <dgm:cxn modelId="{B39A9570-8ABC-455F-840B-F22A5441C5DF}" type="presParOf" srcId="{F8B5F313-7A57-47AA-B161-558AA4F2A0E5}" destId="{D1511837-F914-4FBC-83C7-CE8A6F455DEC}" srcOrd="1" destOrd="0" presId="urn:microsoft.com/office/officeart/2005/8/layout/orgChart1"/>
    <dgm:cxn modelId="{A81F1633-7AD9-4B1A-A054-061D8199DE32}" type="presParOf" srcId="{3E2F635E-9071-47E6-92E4-0753B719A10B}" destId="{9E06BD41-5EAA-48B1-A4C7-95EA995D704D}" srcOrd="1" destOrd="0" presId="urn:microsoft.com/office/officeart/2005/8/layout/orgChart1"/>
    <dgm:cxn modelId="{A2950982-F0D4-4B54-85B6-6632177EEF56}" type="presParOf" srcId="{3E2F635E-9071-47E6-92E4-0753B719A10B}" destId="{74B23620-FD03-459F-82A8-A1FBCED76759}" srcOrd="2" destOrd="0" presId="urn:microsoft.com/office/officeart/2005/8/layout/orgChart1"/>
    <dgm:cxn modelId="{599C608E-5D78-4B47-B572-1924F5953EE5}" type="presParOf" srcId="{923F3F47-C7C9-4FD9-B3E9-C25ADCF9334A}" destId="{E210AE84-EED7-4560-9B40-FEBB65162C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F41D-2AC7-4CDE-8191-982BC5B92643}">
      <dsp:nvSpPr>
        <dsp:cNvPr id="0" name=""/>
        <dsp:cNvSpPr/>
      </dsp:nvSpPr>
      <dsp:spPr>
        <a:xfrm>
          <a:off x="2539999" y="675250"/>
          <a:ext cx="1244927" cy="283564"/>
        </a:xfrm>
        <a:custGeom>
          <a:avLst/>
          <a:gdLst/>
          <a:ahLst/>
          <a:cxnLst/>
          <a:rect l="0" t="0" r="0" b="0"/>
          <a:pathLst>
            <a:path>
              <a:moveTo>
                <a:pt x="0" y="0"/>
              </a:moveTo>
              <a:lnTo>
                <a:pt x="0" y="141782"/>
              </a:lnTo>
              <a:lnTo>
                <a:pt x="1244927" y="141782"/>
              </a:lnTo>
              <a:lnTo>
                <a:pt x="1244927" y="2835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41966-AB11-4DB1-B303-B82AC627C61F}">
      <dsp:nvSpPr>
        <dsp:cNvPr id="0" name=""/>
        <dsp:cNvSpPr/>
      </dsp:nvSpPr>
      <dsp:spPr>
        <a:xfrm>
          <a:off x="1242120" y="675250"/>
          <a:ext cx="1297879" cy="283564"/>
        </a:xfrm>
        <a:custGeom>
          <a:avLst/>
          <a:gdLst/>
          <a:ahLst/>
          <a:cxnLst/>
          <a:rect l="0" t="0" r="0" b="0"/>
          <a:pathLst>
            <a:path>
              <a:moveTo>
                <a:pt x="1297879" y="0"/>
              </a:moveTo>
              <a:lnTo>
                <a:pt x="1297879" y="141782"/>
              </a:lnTo>
              <a:lnTo>
                <a:pt x="0" y="141782"/>
              </a:lnTo>
              <a:lnTo>
                <a:pt x="0" y="2835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E4794-E173-42A5-807F-7B9DA8EB3D49}">
      <dsp:nvSpPr>
        <dsp:cNvPr id="0" name=""/>
        <dsp:cNvSpPr/>
      </dsp:nvSpPr>
      <dsp:spPr>
        <a:xfrm>
          <a:off x="1752596" y="98"/>
          <a:ext cx="1574806" cy="67515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DATASET</a:t>
          </a:r>
        </a:p>
      </dsp:txBody>
      <dsp:txXfrm>
        <a:off x="1752596" y="98"/>
        <a:ext cx="1574806" cy="675152"/>
      </dsp:txXfrm>
    </dsp:sp>
    <dsp:sp modelId="{7CD02009-812F-443C-9894-A6985A4F4016}">
      <dsp:nvSpPr>
        <dsp:cNvPr id="0" name=""/>
        <dsp:cNvSpPr/>
      </dsp:nvSpPr>
      <dsp:spPr>
        <a:xfrm>
          <a:off x="138975" y="958815"/>
          <a:ext cx="2206290" cy="67515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t>Train data</a:t>
          </a:r>
        </a:p>
        <a:p>
          <a:pPr marL="0" lvl="0" indent="0" algn="ctr" defTabSz="844550">
            <a:lnSpc>
              <a:spcPct val="90000"/>
            </a:lnSpc>
            <a:spcBef>
              <a:spcPct val="0"/>
            </a:spcBef>
            <a:spcAft>
              <a:spcPct val="35000"/>
            </a:spcAft>
            <a:buNone/>
          </a:pPr>
          <a:r>
            <a:rPr lang="en-US" sz="1900" b="1" kern="1200" dirty="0"/>
            <a:t>70%</a:t>
          </a:r>
        </a:p>
      </dsp:txBody>
      <dsp:txXfrm>
        <a:off x="138975" y="958815"/>
        <a:ext cx="2206290" cy="675152"/>
      </dsp:txXfrm>
    </dsp:sp>
    <dsp:sp modelId="{57E22A52-9D88-40E1-BD7B-53AE2E80CE06}">
      <dsp:nvSpPr>
        <dsp:cNvPr id="0" name=""/>
        <dsp:cNvSpPr/>
      </dsp:nvSpPr>
      <dsp:spPr>
        <a:xfrm>
          <a:off x="2628829" y="958815"/>
          <a:ext cx="2312194" cy="67515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t>Test data</a:t>
          </a:r>
        </a:p>
        <a:p>
          <a:pPr marL="0" lvl="0" indent="0" algn="ctr" defTabSz="844550">
            <a:lnSpc>
              <a:spcPct val="90000"/>
            </a:lnSpc>
            <a:spcBef>
              <a:spcPct val="0"/>
            </a:spcBef>
            <a:spcAft>
              <a:spcPct val="35000"/>
            </a:spcAft>
            <a:buNone/>
          </a:pPr>
          <a:r>
            <a:rPr lang="en-US" sz="1900" b="1" kern="1200" dirty="0"/>
            <a:t>30%</a:t>
          </a:r>
        </a:p>
      </dsp:txBody>
      <dsp:txXfrm>
        <a:off x="2628829" y="958815"/>
        <a:ext cx="2312194" cy="6751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334974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2B7A74-612D-40A7-B15E-A31A7AA8C8FF}"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10442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046432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237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33270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2B7A74-612D-40A7-B15E-A31A7AA8C8FF}"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3447043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2B7A74-612D-40A7-B15E-A31A7AA8C8FF}" type="datetimeFigureOut">
              <a:rPr lang="en-IN" smtClean="0"/>
              <a:t>02-07-2023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105708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4064655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30075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8803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B7A74-612D-40A7-B15E-A31A7AA8C8FF}"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342731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B7A74-612D-40A7-B15E-A31A7AA8C8FF}"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44439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B7A74-612D-40A7-B15E-A31A7AA8C8FF}"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374015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B7A74-612D-40A7-B15E-A31A7AA8C8FF}"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6201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B7A74-612D-40A7-B15E-A31A7AA8C8FF}"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174587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2B7A74-612D-40A7-B15E-A31A7AA8C8FF}"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42911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2B7A74-612D-40A7-B15E-A31A7AA8C8FF}"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85289C-D859-4E65-92B9-AF86325F8A9A}" type="slidenum">
              <a:rPr lang="en-IN" smtClean="0"/>
              <a:t>‹#›</a:t>
            </a:fld>
            <a:endParaRPr lang="en-IN"/>
          </a:p>
        </p:txBody>
      </p:sp>
    </p:spTree>
    <p:extLst>
      <p:ext uri="{BB962C8B-B14F-4D97-AF65-F5344CB8AC3E}">
        <p14:creationId xmlns:p14="http://schemas.microsoft.com/office/powerpoint/2010/main" val="267641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2B7A74-612D-40A7-B15E-A31A7AA8C8FF}" type="datetimeFigureOut">
              <a:rPr lang="en-IN" smtClean="0"/>
              <a:t>02-07-2023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85289C-D859-4E65-92B9-AF86325F8A9A}" type="slidenum">
              <a:rPr lang="en-IN" smtClean="0"/>
              <a:t>‹#›</a:t>
            </a:fld>
            <a:endParaRPr lang="en-IN"/>
          </a:p>
        </p:txBody>
      </p:sp>
    </p:spTree>
    <p:extLst>
      <p:ext uri="{BB962C8B-B14F-4D97-AF65-F5344CB8AC3E}">
        <p14:creationId xmlns:p14="http://schemas.microsoft.com/office/powerpoint/2010/main" val="41051577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05808"/>
            <a:ext cx="8510782" cy="2271573"/>
          </a:xfrm>
        </p:spPr>
        <p:txBody>
          <a:bodyPr/>
          <a:lstStyle/>
          <a:p>
            <a:r>
              <a:rPr lang="en-IN" dirty="0"/>
              <a:t>`.</a:t>
            </a:r>
          </a:p>
        </p:txBody>
      </p:sp>
      <p:sp>
        <p:nvSpPr>
          <p:cNvPr id="3" name="Subtitle 2"/>
          <p:cNvSpPr>
            <a:spLocks noGrp="1"/>
          </p:cNvSpPr>
          <p:nvPr>
            <p:ph type="subTitle" idx="1"/>
          </p:nvPr>
        </p:nvSpPr>
        <p:spPr>
          <a:xfrm>
            <a:off x="1154954" y="5054138"/>
            <a:ext cx="9152827" cy="1041862"/>
          </a:xfrm>
        </p:spPr>
        <p:txBody>
          <a:bodyPr>
            <a:normAutofit fontScale="70000" lnSpcReduction="20000"/>
          </a:bodyPr>
          <a:lstStyle/>
          <a:p>
            <a:r>
              <a:rPr lang="en-IN" dirty="0">
                <a:latin typeface="Algerian" panose="04020705040A02060702" pitchFamily="82" charset="0"/>
              </a:rPr>
              <a:t>            </a:t>
            </a:r>
            <a:r>
              <a:rPr lang="en-IN" sz="4400" b="1" dirty="0">
                <a:solidFill>
                  <a:schemeClr val="bg1"/>
                </a:solidFill>
                <a:latin typeface="Algerian" panose="04020705040A02060702" pitchFamily="82" charset="0"/>
              </a:rPr>
              <a:t>SMS SPAM DETECTION </a:t>
            </a:r>
          </a:p>
          <a:p>
            <a:pPr algn="r"/>
            <a:r>
              <a:rPr lang="en-IN" sz="4400" b="1" dirty="0">
                <a:solidFill>
                  <a:schemeClr val="bg1"/>
                </a:solidFill>
                <a:latin typeface="Algerian" panose="04020705040A02060702" pitchFamily="82" charset="0"/>
              </a:rPr>
              <a:t>                                                    </a:t>
            </a:r>
            <a:r>
              <a:rPr lang="en-IN" sz="3400" b="1" dirty="0">
                <a:solidFill>
                  <a:schemeClr val="bg1"/>
                </a:solidFill>
                <a:latin typeface="Algerian" panose="04020705040A02060702" pitchFamily="82" charset="0"/>
              </a:rPr>
              <a:t>By :-NISHANT GHAWALKAR</a:t>
            </a:r>
          </a:p>
          <a:p>
            <a:pPr algn="r"/>
            <a:endParaRPr lang="en-IN" sz="3400" b="1" dirty="0">
              <a:solidFill>
                <a:schemeClr val="bg1"/>
              </a:solidFill>
              <a:latin typeface="Algerian" panose="04020705040A02060702" pitchFamily="82" charset="0"/>
            </a:endParaRPr>
          </a:p>
          <a:p>
            <a:endParaRPr lang="en-IN" sz="3200" b="1" dirty="0">
              <a:solidFill>
                <a:schemeClr val="bg1"/>
              </a:solidFill>
              <a:latin typeface="Algerian" panose="04020705040A02060702" pitchFamily="82" charset="0"/>
            </a:endParaRPr>
          </a:p>
          <a:p>
            <a:endParaRPr lang="en-IN" sz="3200" b="1" dirty="0">
              <a:solidFill>
                <a:schemeClr val="bg1"/>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09" y="624378"/>
            <a:ext cx="10483272" cy="4429760"/>
          </a:xfrm>
          <a:prstGeom prst="rect">
            <a:avLst/>
          </a:prstGeom>
        </p:spPr>
      </p:pic>
    </p:spTree>
    <p:extLst>
      <p:ext uri="{BB962C8B-B14F-4D97-AF65-F5344CB8AC3E}">
        <p14:creationId xmlns:p14="http://schemas.microsoft.com/office/powerpoint/2010/main" val="306846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itchFamily="82" charset="0"/>
              </a:rPr>
              <a:t>data partition</a:t>
            </a:r>
            <a:endParaRPr lang="en-US" dirty="0"/>
          </a:p>
        </p:txBody>
      </p:sp>
      <p:sp>
        <p:nvSpPr>
          <p:cNvPr id="3" name="Content Placeholder 2"/>
          <p:cNvSpPr>
            <a:spLocks noGrp="1"/>
          </p:cNvSpPr>
          <p:nvPr>
            <p:ph idx="1"/>
          </p:nvPr>
        </p:nvSpPr>
        <p:spPr/>
        <p:txBody>
          <a:bodyPr/>
          <a:lstStyle/>
          <a:p>
            <a:r>
              <a:rPr lang="en-US" dirty="0"/>
              <a:t>Dataset partitioned into two Subset </a:t>
            </a:r>
          </a:p>
          <a:p>
            <a:endParaRPr lang="en-US" dirty="0"/>
          </a:p>
          <a:p>
            <a:endParaRPr lang="en-US" dirty="0"/>
          </a:p>
          <a:p>
            <a:endParaRPr lang="en-US" dirty="0"/>
          </a:p>
          <a:p>
            <a:pPr marL="0" indent="0">
              <a:buNone/>
            </a:pPr>
            <a:endParaRPr lang="en-US" dirty="0"/>
          </a:p>
          <a:p>
            <a:endParaRPr lang="en-US" dirty="0"/>
          </a:p>
          <a:p>
            <a:r>
              <a:rPr lang="en-US" dirty="0"/>
              <a:t>By using Train Data we Build The Model And In Test Data We Check The Performance of The Performance of The Model</a:t>
            </a:r>
          </a:p>
          <a:p>
            <a:pPr marL="0" indent="0">
              <a:buNone/>
            </a:pPr>
            <a:endParaRPr lang="en-US" dirty="0"/>
          </a:p>
        </p:txBody>
      </p:sp>
      <p:graphicFrame>
        <p:nvGraphicFramePr>
          <p:cNvPr id="14" name="Diagram 13"/>
          <p:cNvGraphicFramePr/>
          <p:nvPr>
            <p:extLst>
              <p:ext uri="{D42A27DB-BD31-4B8C-83A1-F6EECF244321}">
                <p14:modId xmlns:p14="http://schemas.microsoft.com/office/powerpoint/2010/main" val="635597094"/>
              </p:ext>
            </p:extLst>
          </p:nvPr>
        </p:nvGraphicFramePr>
        <p:xfrm>
          <a:off x="2700866" y="3048001"/>
          <a:ext cx="5079999" cy="1634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50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 building:-</a:t>
            </a:r>
            <a:endParaRPr lang="en-US" dirty="0"/>
          </a:p>
        </p:txBody>
      </p:sp>
      <p:sp>
        <p:nvSpPr>
          <p:cNvPr id="3" name="Content Placeholder 2"/>
          <p:cNvSpPr>
            <a:spLocks noGrp="1"/>
          </p:cNvSpPr>
          <p:nvPr>
            <p:ph idx="1"/>
          </p:nvPr>
        </p:nvSpPr>
        <p:spPr/>
        <p:txBody>
          <a:bodyPr/>
          <a:lstStyle/>
          <a:p>
            <a:pPr fontAlgn="base"/>
            <a:r>
              <a:rPr lang="en-US" dirty="0"/>
              <a:t>In Model Building We perform Different Types of model.</a:t>
            </a:r>
          </a:p>
          <a:p>
            <a:pPr fontAlgn="base"/>
            <a:r>
              <a:rPr lang="en-US" dirty="0"/>
              <a:t>We Can Check Accuracy On Different Models Which Gives Different Accuracy.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8695301"/>
              </p:ext>
            </p:extLst>
          </p:nvPr>
        </p:nvGraphicFramePr>
        <p:xfrm>
          <a:off x="2032000" y="3786911"/>
          <a:ext cx="8128000" cy="265083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424872">
                <a:tc>
                  <a:txBody>
                    <a:bodyPr/>
                    <a:lstStyle/>
                    <a:p>
                      <a:r>
                        <a:rPr lang="en-US" dirty="0" err="1"/>
                        <a:t>SR.No</a:t>
                      </a:r>
                      <a:endParaRPr lang="en-US" dirty="0"/>
                    </a:p>
                  </a:txBody>
                  <a:tcPr/>
                </a:tc>
                <a:tc>
                  <a:txBody>
                    <a:bodyPr/>
                    <a:lstStyle/>
                    <a:p>
                      <a:r>
                        <a:rPr lang="en-US" dirty="0"/>
                        <a:t>Model</a:t>
                      </a:r>
                      <a:r>
                        <a:rPr lang="en-US" baseline="0" dirty="0"/>
                        <a:t> Type</a:t>
                      </a:r>
                      <a:endParaRPr lang="en-US" dirty="0"/>
                    </a:p>
                  </a:txBody>
                  <a:tcPr/>
                </a:tc>
                <a:tc>
                  <a:txBody>
                    <a:bodyPr/>
                    <a:lstStyle/>
                    <a:p>
                      <a:r>
                        <a:rPr lang="en-US" dirty="0"/>
                        <a:t>Train Accuracy </a:t>
                      </a:r>
                    </a:p>
                  </a:txBody>
                  <a:tcPr/>
                </a:tc>
                <a:tc>
                  <a:txBody>
                    <a:bodyPr/>
                    <a:lstStyle/>
                    <a:p>
                      <a:r>
                        <a:rPr lang="en-US" dirty="0"/>
                        <a:t>Test</a:t>
                      </a:r>
                      <a:r>
                        <a:rPr lang="en-US" baseline="0" dirty="0"/>
                        <a:t> Accuracy</a:t>
                      </a:r>
                      <a:endParaRPr lang="en-US" dirty="0"/>
                    </a:p>
                  </a:txBody>
                  <a:tcPr/>
                </a:tc>
                <a:extLst>
                  <a:ext uri="{0D108BD9-81ED-4DB2-BD59-A6C34878D82A}">
                    <a16:rowId xmlns:a16="http://schemas.microsoft.com/office/drawing/2014/main" val="10000"/>
                  </a:ext>
                </a:extLst>
              </a:tr>
              <a:tr h="526472">
                <a:tc>
                  <a:txBody>
                    <a:bodyPr/>
                    <a:lstStyle/>
                    <a:p>
                      <a:r>
                        <a:rPr lang="en-US" dirty="0"/>
                        <a:t>1</a:t>
                      </a:r>
                    </a:p>
                  </a:txBody>
                  <a:tcPr/>
                </a:tc>
                <a:tc>
                  <a:txBody>
                    <a:bodyPr/>
                    <a:lstStyle/>
                    <a:p>
                      <a:r>
                        <a:rPr lang="en-US" dirty="0"/>
                        <a:t>SVM</a:t>
                      </a:r>
                    </a:p>
                  </a:txBody>
                  <a:tcPr/>
                </a:tc>
                <a:tc>
                  <a:txBody>
                    <a:bodyPr/>
                    <a:lstStyle/>
                    <a:p>
                      <a:r>
                        <a:rPr lang="en-US" dirty="0"/>
                        <a:t>100</a:t>
                      </a:r>
                      <a:r>
                        <a:rPr lang="en-US" baseline="0" dirty="0"/>
                        <a:t> %</a:t>
                      </a:r>
                      <a:endParaRPr lang="en-US" dirty="0"/>
                    </a:p>
                  </a:txBody>
                  <a:tcPr/>
                </a:tc>
                <a:tc>
                  <a:txBody>
                    <a:bodyPr/>
                    <a:lstStyle/>
                    <a:p>
                      <a:r>
                        <a:rPr lang="en-US" dirty="0"/>
                        <a:t>97 %</a:t>
                      </a:r>
                    </a:p>
                  </a:txBody>
                  <a:tcPr/>
                </a:tc>
                <a:extLst>
                  <a:ext uri="{0D108BD9-81ED-4DB2-BD59-A6C34878D82A}">
                    <a16:rowId xmlns:a16="http://schemas.microsoft.com/office/drawing/2014/main" val="10001"/>
                  </a:ext>
                </a:extLst>
              </a:tr>
              <a:tr h="424872">
                <a:tc>
                  <a:txBody>
                    <a:bodyPr/>
                    <a:lstStyle/>
                    <a:p>
                      <a:r>
                        <a:rPr lang="en-US" dirty="0"/>
                        <a:t>2</a:t>
                      </a:r>
                    </a:p>
                  </a:txBody>
                  <a:tcPr/>
                </a:tc>
                <a:tc>
                  <a:txBody>
                    <a:bodyPr/>
                    <a:lstStyle/>
                    <a:p>
                      <a:r>
                        <a:rPr lang="en-US" dirty="0"/>
                        <a:t>MNB</a:t>
                      </a:r>
                    </a:p>
                  </a:txBody>
                  <a:tcPr/>
                </a:tc>
                <a:tc>
                  <a:txBody>
                    <a:bodyPr/>
                    <a:lstStyle/>
                    <a:p>
                      <a:r>
                        <a:rPr lang="en-US" dirty="0"/>
                        <a:t>98 %</a:t>
                      </a:r>
                    </a:p>
                  </a:txBody>
                  <a:tcPr/>
                </a:tc>
                <a:tc>
                  <a:txBody>
                    <a:bodyPr/>
                    <a:lstStyle/>
                    <a:p>
                      <a:r>
                        <a:rPr lang="en-US" dirty="0"/>
                        <a:t>97 %</a:t>
                      </a:r>
                    </a:p>
                  </a:txBody>
                  <a:tcPr/>
                </a:tc>
                <a:extLst>
                  <a:ext uri="{0D108BD9-81ED-4DB2-BD59-A6C34878D82A}">
                    <a16:rowId xmlns:a16="http://schemas.microsoft.com/office/drawing/2014/main" val="10002"/>
                  </a:ext>
                </a:extLst>
              </a:tr>
              <a:tr h="424872">
                <a:tc>
                  <a:txBody>
                    <a:bodyPr/>
                    <a:lstStyle/>
                    <a:p>
                      <a:r>
                        <a:rPr lang="en-US" dirty="0"/>
                        <a:t>3</a:t>
                      </a:r>
                    </a:p>
                  </a:txBody>
                  <a:tcPr>
                    <a:solidFill>
                      <a:schemeClr val="accent3">
                        <a:lumMod val="20000"/>
                        <a:lumOff val="80000"/>
                      </a:schemeClr>
                    </a:solidFill>
                  </a:tcPr>
                </a:tc>
                <a:tc>
                  <a:txBody>
                    <a:bodyPr/>
                    <a:lstStyle/>
                    <a:p>
                      <a:r>
                        <a:rPr lang="en-US" dirty="0"/>
                        <a:t>GNB</a:t>
                      </a:r>
                    </a:p>
                  </a:txBody>
                  <a:tcPr>
                    <a:solidFill>
                      <a:schemeClr val="accent3">
                        <a:lumMod val="20000"/>
                        <a:lumOff val="80000"/>
                      </a:schemeClr>
                    </a:solidFill>
                  </a:tcPr>
                </a:tc>
                <a:tc>
                  <a:txBody>
                    <a:bodyPr/>
                    <a:lstStyle/>
                    <a:p>
                      <a:r>
                        <a:rPr lang="en-US" dirty="0"/>
                        <a:t>81 %</a:t>
                      </a:r>
                    </a:p>
                  </a:txBody>
                  <a:tcPr>
                    <a:solidFill>
                      <a:schemeClr val="accent3">
                        <a:lumMod val="20000"/>
                        <a:lumOff val="80000"/>
                      </a:schemeClr>
                    </a:solidFill>
                  </a:tcPr>
                </a:tc>
                <a:tc>
                  <a:txBody>
                    <a:bodyPr/>
                    <a:lstStyle/>
                    <a:p>
                      <a:r>
                        <a:rPr lang="en-US" dirty="0"/>
                        <a:t>75 %</a:t>
                      </a:r>
                    </a:p>
                  </a:txBody>
                  <a:tcPr>
                    <a:solidFill>
                      <a:schemeClr val="accent3">
                        <a:lumMod val="20000"/>
                        <a:lumOff val="80000"/>
                      </a:schemeClr>
                    </a:solidFill>
                  </a:tcPr>
                </a:tc>
                <a:extLst>
                  <a:ext uri="{0D108BD9-81ED-4DB2-BD59-A6C34878D82A}">
                    <a16:rowId xmlns:a16="http://schemas.microsoft.com/office/drawing/2014/main" val="10003"/>
                  </a:ext>
                </a:extLst>
              </a:tr>
              <a:tr h="424872">
                <a:tc>
                  <a:txBody>
                    <a:bodyPr/>
                    <a:lstStyle/>
                    <a:p>
                      <a:r>
                        <a:rPr lang="en-US" dirty="0"/>
                        <a:t>4</a:t>
                      </a:r>
                    </a:p>
                  </a:txBody>
                  <a:tcPr>
                    <a:solidFill>
                      <a:srgbClr val="FFFF00"/>
                    </a:solidFill>
                  </a:tcPr>
                </a:tc>
                <a:tc>
                  <a:txBody>
                    <a:bodyPr/>
                    <a:lstStyle/>
                    <a:p>
                      <a:r>
                        <a:rPr lang="en-US" dirty="0"/>
                        <a:t>LR</a:t>
                      </a:r>
                    </a:p>
                  </a:txBody>
                  <a:tcPr>
                    <a:solidFill>
                      <a:srgbClr val="FFFF00"/>
                    </a:solidFill>
                  </a:tcPr>
                </a:tc>
                <a:tc>
                  <a:txBody>
                    <a:bodyPr/>
                    <a:lstStyle/>
                    <a:p>
                      <a:r>
                        <a:rPr lang="en-US" dirty="0"/>
                        <a:t>99 %</a:t>
                      </a:r>
                    </a:p>
                  </a:txBody>
                  <a:tcPr>
                    <a:solidFill>
                      <a:srgbClr val="FFFF00"/>
                    </a:solidFill>
                  </a:tcPr>
                </a:tc>
                <a:tc>
                  <a:txBody>
                    <a:bodyPr/>
                    <a:lstStyle/>
                    <a:p>
                      <a:r>
                        <a:rPr lang="en-US" dirty="0"/>
                        <a:t>97 %</a:t>
                      </a:r>
                    </a:p>
                  </a:txBody>
                  <a:tcPr>
                    <a:solidFill>
                      <a:srgbClr val="FFFF00"/>
                    </a:solidFill>
                  </a:tcPr>
                </a:tc>
                <a:extLst>
                  <a:ext uri="{0D108BD9-81ED-4DB2-BD59-A6C34878D82A}">
                    <a16:rowId xmlns:a16="http://schemas.microsoft.com/office/drawing/2014/main" val="10004"/>
                  </a:ext>
                </a:extLst>
              </a:tr>
              <a:tr h="424872">
                <a:tc>
                  <a:txBody>
                    <a:bodyPr/>
                    <a:lstStyle/>
                    <a:p>
                      <a:r>
                        <a:rPr lang="en-US" dirty="0"/>
                        <a:t>5</a:t>
                      </a:r>
                    </a:p>
                  </a:txBody>
                  <a:tcPr/>
                </a:tc>
                <a:tc>
                  <a:txBody>
                    <a:bodyPr/>
                    <a:lstStyle/>
                    <a:p>
                      <a:r>
                        <a:rPr lang="en-US" dirty="0"/>
                        <a:t>RF</a:t>
                      </a:r>
                    </a:p>
                  </a:txBody>
                  <a:tcPr/>
                </a:tc>
                <a:tc>
                  <a:txBody>
                    <a:bodyPr/>
                    <a:lstStyle/>
                    <a:p>
                      <a:r>
                        <a:rPr lang="en-US" dirty="0"/>
                        <a:t>100 %</a:t>
                      </a:r>
                    </a:p>
                  </a:txBody>
                  <a:tcPr/>
                </a:tc>
                <a:tc>
                  <a:txBody>
                    <a:bodyPr/>
                    <a:lstStyle/>
                    <a:p>
                      <a:r>
                        <a:rPr lang="en-US" dirty="0"/>
                        <a:t>96 %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739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selecting best model</a:t>
            </a:r>
            <a:endParaRPr lang="en-US" dirty="0"/>
          </a:p>
        </p:txBody>
      </p:sp>
      <p:sp>
        <p:nvSpPr>
          <p:cNvPr id="3" name="Content Placeholder 2"/>
          <p:cNvSpPr>
            <a:spLocks noGrp="1"/>
          </p:cNvSpPr>
          <p:nvPr>
            <p:ph idx="1"/>
          </p:nvPr>
        </p:nvSpPr>
        <p:spPr>
          <a:xfrm>
            <a:off x="1154954" y="2382982"/>
            <a:ext cx="8825659" cy="3636818"/>
          </a:xfrm>
        </p:spPr>
        <p:txBody>
          <a:bodyPr/>
          <a:lstStyle/>
          <a:p>
            <a:r>
              <a:rPr lang="en-US" dirty="0"/>
              <a:t> Logistic Regression tree can be more accurate  than SVM,RF,GNB,MNB.</a:t>
            </a:r>
          </a:p>
          <a:p>
            <a:r>
              <a:rPr lang="en-US" dirty="0"/>
              <a:t>Because we train them to correct each other's errors, they're capable of capturing complex patterns in the data.</a:t>
            </a:r>
          </a:p>
          <a:p>
            <a:r>
              <a:rPr lang="en-US" dirty="0"/>
              <a:t>High Accuracy </a:t>
            </a:r>
          </a:p>
          <a:p>
            <a:r>
              <a:rPr lang="en-US" dirty="0"/>
              <a:t>Robust to Outliers</a:t>
            </a:r>
          </a:p>
          <a:p>
            <a:r>
              <a:rPr lang="en-US" dirty="0"/>
              <a:t>I explore multiple algorithms and evaluate their performance on my dataset  to determine which one works best on the dataset.</a:t>
            </a:r>
          </a:p>
          <a:p>
            <a:pPr marL="0" indent="0">
              <a:buNone/>
            </a:pPr>
            <a:endParaRPr lang="en-US" dirty="0"/>
          </a:p>
          <a:p>
            <a:endParaRPr lang="en-US" dirty="0"/>
          </a:p>
        </p:txBody>
      </p:sp>
    </p:spTree>
    <p:extLst>
      <p:ext uri="{BB962C8B-B14F-4D97-AF65-F5344CB8AC3E}">
        <p14:creationId xmlns:p14="http://schemas.microsoft.com/office/powerpoint/2010/main" val="388223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Advantages:-</a:t>
            </a:r>
          </a:p>
        </p:txBody>
      </p:sp>
      <p:sp>
        <p:nvSpPr>
          <p:cNvPr id="3" name="Text Placeholder 2"/>
          <p:cNvSpPr>
            <a:spLocks noGrp="1"/>
          </p:cNvSpPr>
          <p:nvPr>
            <p:ph type="body" sz="half" idx="2"/>
          </p:nvPr>
        </p:nvSpPr>
        <p:spPr>
          <a:xfrm>
            <a:off x="193964" y="3140364"/>
            <a:ext cx="11813309" cy="3717635"/>
          </a:xfrm>
        </p:spPr>
        <p:txBody>
          <a:bodyPr>
            <a:normAutofit/>
          </a:bodyPr>
          <a:lstStyle/>
          <a:p>
            <a:pPr marL="285750" indent="-285750">
              <a:buFont typeface="Wingdings" pitchFamily="2" charset="2"/>
              <a:buChar char="Ø"/>
            </a:pPr>
            <a:r>
              <a:rPr lang="en-US" b="1" dirty="0"/>
              <a:t>Time-saving</a:t>
            </a:r>
            <a:r>
              <a:rPr lang="en-US" dirty="0"/>
              <a:t>: SMS spam or not spam detection can save valuable time for both individuals and businesses by automatically filtering unwanted messages from the inbox.</a:t>
            </a:r>
          </a:p>
          <a:p>
            <a:pPr marL="285750" indent="-285750">
              <a:buFont typeface="Wingdings" pitchFamily="2" charset="2"/>
              <a:buChar char="Ø"/>
            </a:pPr>
            <a:r>
              <a:rPr lang="en-US" b="1" dirty="0"/>
              <a:t>Enhanced security</a:t>
            </a:r>
            <a:r>
              <a:rPr lang="en-US" dirty="0"/>
              <a:t>: SMS spam can be used to carry out phishing attacks or distribute malware, so detecting and blocking these messages can help improve overall security.</a:t>
            </a:r>
          </a:p>
          <a:p>
            <a:pPr marL="285750" indent="-285750">
              <a:buFont typeface="Wingdings" pitchFamily="2" charset="2"/>
              <a:buChar char="Ø"/>
            </a:pPr>
            <a:r>
              <a:rPr lang="en-US" b="1" dirty="0"/>
              <a:t>Improved user experience</a:t>
            </a:r>
            <a:r>
              <a:rPr lang="en-US" dirty="0"/>
              <a:t>: Receiving fewer unwanted messages can improve the overall user experience and make it easier to find and respond to important messages.</a:t>
            </a:r>
          </a:p>
          <a:p>
            <a:pPr marL="285750" indent="-285750">
              <a:buFont typeface="Wingdings" pitchFamily="2" charset="2"/>
              <a:buChar char="Ø"/>
            </a:pPr>
            <a:r>
              <a:rPr lang="en-US" b="1" dirty="0"/>
              <a:t>Cost savings</a:t>
            </a:r>
            <a:r>
              <a:rPr lang="en-US" dirty="0"/>
              <a:t>: For businesses, detecting and blocking SMS spam can save money by reducing the cost of sending messages to invalid or uninterested recipients.</a:t>
            </a:r>
          </a:p>
          <a:p>
            <a:pPr marL="285750" indent="-285750">
              <a:buFont typeface="Wingdings" pitchFamily="2" charset="2"/>
              <a:buChar char="Ø"/>
            </a:pPr>
            <a:r>
              <a:rPr lang="en-US" dirty="0"/>
              <a:t>Overall, SMS spam or not spam detection can provide many benefits for both individuals and businesses, including improved efficiency, security, and user experience.</a:t>
            </a:r>
          </a:p>
          <a:p>
            <a:endParaRPr lang="en-US" dirty="0"/>
          </a:p>
        </p:txBody>
      </p:sp>
    </p:spTree>
    <p:extLst>
      <p:ext uri="{BB962C8B-B14F-4D97-AF65-F5344CB8AC3E}">
        <p14:creationId xmlns:p14="http://schemas.microsoft.com/office/powerpoint/2010/main" val="143744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p:cNvSpPr>
            <a:spLocks noGrp="1"/>
          </p:cNvSpPr>
          <p:nvPr>
            <p:ph idx="1"/>
          </p:nvPr>
        </p:nvSpPr>
        <p:spPr/>
        <p:txBody>
          <a:bodyPr/>
          <a:lstStyle/>
          <a:p>
            <a:r>
              <a:rPr lang="en-US" dirty="0"/>
              <a:t>Detection of spam OR not spam is important for securing message and SMS communication. </a:t>
            </a:r>
          </a:p>
          <a:p>
            <a:r>
              <a:rPr lang="en-US" dirty="0"/>
              <a:t>The accurate detection of spam is a big issue, and many detection methods have been proposed by various researchers. </a:t>
            </a:r>
          </a:p>
          <a:p>
            <a:r>
              <a:rPr lang="en-US" dirty="0"/>
              <a:t>However, these methods have a lack of capability to detect the spam accurately and efficiently.</a:t>
            </a:r>
            <a:endParaRPr lang="en-IN" dirty="0"/>
          </a:p>
        </p:txBody>
      </p:sp>
    </p:spTree>
    <p:extLst>
      <p:ext uri="{BB962C8B-B14F-4D97-AF65-F5344CB8AC3E}">
        <p14:creationId xmlns:p14="http://schemas.microsoft.com/office/powerpoint/2010/main" val="318510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3720252"/>
          </a:xfrm>
        </p:spPr>
        <p:txBody>
          <a:bodyPr/>
          <a:lstStyle/>
          <a:p>
            <a:r>
              <a:rPr lang="en-IN" dirty="0">
                <a:solidFill>
                  <a:srgbClr val="3B0341"/>
                </a:solidFill>
              </a:rPr>
              <a:t>                         </a:t>
            </a:r>
            <a:br>
              <a:rPr lang="en-IN" dirty="0">
                <a:solidFill>
                  <a:srgbClr val="3B0341"/>
                </a:solidFill>
              </a:rPr>
            </a:br>
            <a:br>
              <a:rPr lang="en-IN" dirty="0">
                <a:solidFill>
                  <a:srgbClr val="3B0341"/>
                </a:solidFill>
              </a:rPr>
            </a:br>
            <a:r>
              <a:rPr lang="en-IN" sz="4800" b="1" dirty="0">
                <a:solidFill>
                  <a:srgbClr val="3B0341"/>
                </a:solidFill>
              </a:rPr>
              <a:t>                  </a:t>
            </a:r>
            <a:br>
              <a:rPr lang="en-IN" sz="4800" b="1" dirty="0">
                <a:solidFill>
                  <a:srgbClr val="3B0341"/>
                </a:solidFill>
              </a:rPr>
            </a:br>
            <a:r>
              <a:rPr lang="en-IN" sz="4800" b="1" dirty="0">
                <a:solidFill>
                  <a:srgbClr val="3B0341"/>
                </a:solidFill>
              </a:rPr>
              <a:t>                 </a:t>
            </a:r>
            <a:r>
              <a:rPr lang="en-IN" sz="4800" b="1" dirty="0">
                <a:solidFill>
                  <a:srgbClr val="3B0341"/>
                </a:solidFill>
                <a:latin typeface="Algerian" panose="04020705040A02060702" pitchFamily="82" charset="0"/>
              </a:rPr>
              <a:t>Thank You</a:t>
            </a:r>
            <a:endParaRPr lang="en-IN" b="1" dirty="0">
              <a:solidFill>
                <a:srgbClr val="3B0341"/>
              </a:solidFill>
              <a:latin typeface="Algerian" panose="04020705040A02060702" pitchFamily="82" charset="0"/>
            </a:endParaRPr>
          </a:p>
        </p:txBody>
      </p:sp>
    </p:spTree>
    <p:extLst>
      <p:ext uri="{BB962C8B-B14F-4D97-AF65-F5344CB8AC3E}">
        <p14:creationId xmlns:p14="http://schemas.microsoft.com/office/powerpoint/2010/main" val="323727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p:cNvSpPr>
            <a:spLocks noGrp="1"/>
          </p:cNvSpPr>
          <p:nvPr>
            <p:ph idx="1"/>
          </p:nvPr>
        </p:nvSpPr>
        <p:spPr>
          <a:xfrm>
            <a:off x="1090300" y="2566554"/>
            <a:ext cx="8825659" cy="3416300"/>
          </a:xfrm>
        </p:spPr>
        <p:txBody>
          <a:bodyPr>
            <a:normAutofit/>
          </a:bodyPr>
          <a:lstStyle/>
          <a:p>
            <a:r>
              <a:rPr lang="en-US" dirty="0"/>
              <a:t>Spam is a growing problem in today's world, with more and more people falling victim to fraudulent messages.</a:t>
            </a:r>
          </a:p>
          <a:p>
            <a:pPr marL="0" indent="0">
              <a:buNone/>
            </a:pPr>
            <a:endParaRPr lang="en-US" dirty="0"/>
          </a:p>
          <a:p>
            <a:r>
              <a:rPr lang="en-US" dirty="0"/>
              <a:t>SMS is one of the most effective forms of communication.it is based on cellular communication </a:t>
            </a:r>
            <a:r>
              <a:rPr lang="en-US" dirty="0" err="1"/>
              <a:t>systems,just</a:t>
            </a:r>
            <a:r>
              <a:rPr lang="en-US" dirty="0"/>
              <a:t> the cell phones needs to be in the network coverage area in order to send or receive the message.</a:t>
            </a:r>
          </a:p>
          <a:p>
            <a:endParaRPr lang="en-US" dirty="0"/>
          </a:p>
          <a:p>
            <a:r>
              <a:rPr lang="en-US" dirty="0"/>
              <a:t>In this presentation, I will discuss some of the common types of SMS spam, the risks associated with them, and the best practices to avoid falling victim to SMS spam.</a:t>
            </a:r>
          </a:p>
          <a:p>
            <a:pPr marL="0" indent="0">
              <a:buNone/>
            </a:pPr>
            <a:endParaRPr lang="en-US" dirty="0"/>
          </a:p>
        </p:txBody>
      </p:sp>
    </p:spTree>
    <p:extLst>
      <p:ext uri="{BB962C8B-B14F-4D97-AF65-F5344CB8AC3E}">
        <p14:creationId xmlns:p14="http://schemas.microsoft.com/office/powerpoint/2010/main" val="419255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OBJECTIVE</a:t>
            </a:r>
          </a:p>
        </p:txBody>
      </p:sp>
      <p:sp>
        <p:nvSpPr>
          <p:cNvPr id="3" name="Content Placeholder 2"/>
          <p:cNvSpPr>
            <a:spLocks noGrp="1"/>
          </p:cNvSpPr>
          <p:nvPr>
            <p:ph idx="1"/>
          </p:nvPr>
        </p:nvSpPr>
        <p:spPr/>
        <p:txBody>
          <a:bodyPr/>
          <a:lstStyle/>
          <a:p>
            <a:pPr marL="0" indent="0">
              <a:buNone/>
            </a:pPr>
            <a:endParaRPr lang="en-IN" sz="2000" dirty="0"/>
          </a:p>
          <a:p>
            <a:pPr marL="0" indent="0" algn="ctr">
              <a:buNone/>
            </a:pPr>
            <a:r>
              <a:rPr lang="en-US" sz="2400" b="1" dirty="0"/>
              <a:t>Objective of SMS spam detection is to identify and filter out the unwanted messages that are sent to users' phones. With the rise of mobile technology, more and more people are using their phones as their primary means of communication</a:t>
            </a:r>
            <a:r>
              <a:rPr lang="en-US" sz="2400" dirty="0"/>
              <a:t>.</a:t>
            </a:r>
            <a:endParaRPr lang="en-IN" sz="2000" b="1" dirty="0"/>
          </a:p>
        </p:txBody>
      </p:sp>
    </p:spTree>
    <p:extLst>
      <p:ext uri="{BB962C8B-B14F-4D97-AF65-F5344CB8AC3E}">
        <p14:creationId xmlns:p14="http://schemas.microsoft.com/office/powerpoint/2010/main" val="16891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TOOLS AND PLATFORMS</a:t>
            </a:r>
          </a:p>
        </p:txBody>
      </p:sp>
      <p:sp>
        <p:nvSpPr>
          <p:cNvPr id="3" name="Content Placeholder 2"/>
          <p:cNvSpPr>
            <a:spLocks noGrp="1"/>
          </p:cNvSpPr>
          <p:nvPr>
            <p:ph idx="1"/>
          </p:nvPr>
        </p:nvSpPr>
        <p:spPr/>
        <p:txBody>
          <a:bodyPr/>
          <a:lstStyle/>
          <a:p>
            <a:r>
              <a:rPr lang="en-IN" dirty="0"/>
              <a:t>Tool : Python </a:t>
            </a:r>
          </a:p>
          <a:p>
            <a:endParaRPr lang="en-IN" dirty="0"/>
          </a:p>
          <a:p>
            <a:r>
              <a:rPr lang="en-IN" dirty="0"/>
              <a:t>Platform : </a:t>
            </a:r>
            <a:r>
              <a:rPr lang="en-IN" dirty="0" err="1"/>
              <a:t>Jupyter</a:t>
            </a:r>
            <a:r>
              <a:rPr lang="en-IN" dirty="0"/>
              <a:t> Notebook</a:t>
            </a:r>
          </a:p>
          <a:p>
            <a:endParaRPr lang="en-IN" dirty="0"/>
          </a:p>
          <a:p>
            <a:r>
              <a:rPr lang="en-IN" dirty="0"/>
              <a:t>Library used : NLTK and </a:t>
            </a:r>
            <a:r>
              <a:rPr lang="en-IN" dirty="0" err="1"/>
              <a:t>TextBlob,sk</a:t>
            </a:r>
            <a:r>
              <a:rPr lang="en-IN" dirty="0"/>
              <a:t> learn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80" y="2217529"/>
            <a:ext cx="2306320" cy="19907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041" y="4594225"/>
            <a:ext cx="4332583" cy="196204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1240" y="3860800"/>
            <a:ext cx="2971800" cy="2695466"/>
          </a:xfrm>
          <a:prstGeom prst="rect">
            <a:avLst/>
          </a:prstGeom>
        </p:spPr>
      </p:pic>
    </p:spTree>
    <p:extLst>
      <p:ext uri="{BB962C8B-B14F-4D97-AF65-F5344CB8AC3E}">
        <p14:creationId xmlns:p14="http://schemas.microsoft.com/office/powerpoint/2010/main" val="39663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FLOW CHART</a:t>
            </a:r>
          </a:p>
        </p:txBody>
      </p:sp>
      <p:sp>
        <p:nvSpPr>
          <p:cNvPr id="4" name="Rounded Rectangle 3"/>
          <p:cNvSpPr/>
          <p:nvPr/>
        </p:nvSpPr>
        <p:spPr>
          <a:xfrm>
            <a:off x="1220206" y="2696632"/>
            <a:ext cx="1574800"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Collection </a:t>
            </a:r>
          </a:p>
        </p:txBody>
      </p:sp>
      <p:sp>
        <p:nvSpPr>
          <p:cNvPr id="5" name="Rounded Rectangle 4"/>
          <p:cNvSpPr/>
          <p:nvPr/>
        </p:nvSpPr>
        <p:spPr>
          <a:xfrm>
            <a:off x="3854764" y="2745814"/>
            <a:ext cx="2087154" cy="1010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NLP Data Pre-processing</a:t>
            </a:r>
          </a:p>
        </p:txBody>
      </p:sp>
      <p:sp>
        <p:nvSpPr>
          <p:cNvPr id="8" name="Rounded Rectangle 7"/>
          <p:cNvSpPr/>
          <p:nvPr/>
        </p:nvSpPr>
        <p:spPr>
          <a:xfrm>
            <a:off x="3854764" y="4437447"/>
            <a:ext cx="2087154" cy="818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Vectorization</a:t>
            </a:r>
            <a:endParaRPr lang="en-IN" dirty="0"/>
          </a:p>
        </p:txBody>
      </p:sp>
      <p:sp>
        <p:nvSpPr>
          <p:cNvPr id="9" name="Rounded Rectangle 8"/>
          <p:cNvSpPr/>
          <p:nvPr/>
        </p:nvSpPr>
        <p:spPr>
          <a:xfrm>
            <a:off x="7005334" y="4427591"/>
            <a:ext cx="2087154" cy="933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building using ML</a:t>
            </a:r>
          </a:p>
        </p:txBody>
      </p:sp>
      <p:sp>
        <p:nvSpPr>
          <p:cNvPr id="11" name="Right Arrow 10"/>
          <p:cNvSpPr/>
          <p:nvPr/>
        </p:nvSpPr>
        <p:spPr>
          <a:xfrm>
            <a:off x="3030270" y="3009900"/>
            <a:ext cx="565992"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flipH="1">
            <a:off x="4718001" y="3897011"/>
            <a:ext cx="360680" cy="447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ight Arrow 2"/>
          <p:cNvSpPr/>
          <p:nvPr/>
        </p:nvSpPr>
        <p:spPr>
          <a:xfrm>
            <a:off x="6129612" y="4604495"/>
            <a:ext cx="6790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00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DATA DESCRIPTION</a:t>
            </a:r>
          </a:p>
        </p:txBody>
      </p:sp>
      <p:sp>
        <p:nvSpPr>
          <p:cNvPr id="3" name="Text Placeholder 2"/>
          <p:cNvSpPr>
            <a:spLocks noGrp="1"/>
          </p:cNvSpPr>
          <p:nvPr>
            <p:ph type="body" sz="half" idx="2"/>
          </p:nvPr>
        </p:nvSpPr>
        <p:spPr>
          <a:xfrm>
            <a:off x="1325981" y="3479800"/>
            <a:ext cx="8825659" cy="2798232"/>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17800" y="3352800"/>
            <a:ext cx="7239000" cy="288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49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280" y="973668"/>
            <a:ext cx="9611360" cy="706964"/>
          </a:xfrm>
        </p:spPr>
        <p:txBody>
          <a:bodyPr/>
          <a:lstStyle/>
          <a:p>
            <a:r>
              <a:rPr lang="en-IN" dirty="0">
                <a:latin typeface="Algerian" panose="04020705040A02060702" pitchFamily="82" charset="0"/>
              </a:rPr>
              <a:t>       data </a:t>
            </a:r>
            <a:r>
              <a:rPr lang="en-IN" dirty="0" err="1">
                <a:latin typeface="Algerian" panose="04020705040A02060702" pitchFamily="82" charset="0"/>
              </a:rPr>
              <a:t>preprocessing</a:t>
            </a:r>
            <a:r>
              <a:rPr lang="en-IN" dirty="0">
                <a:latin typeface="Algerian" panose="04020705040A02060702" pitchFamily="82" charset="0"/>
              </a:rPr>
              <a:t> using </a:t>
            </a:r>
            <a:r>
              <a:rPr lang="en-IN" dirty="0" err="1">
                <a:latin typeface="Algerian" panose="04020705040A02060702" pitchFamily="82" charset="0"/>
              </a:rPr>
              <a:t>nlp</a:t>
            </a:r>
            <a:endParaRPr lang="en-IN" dirty="0">
              <a:latin typeface="Algerian" panose="04020705040A02060702" pitchFamily="82" charset="0"/>
            </a:endParaRPr>
          </a:p>
        </p:txBody>
      </p:sp>
      <p:sp>
        <p:nvSpPr>
          <p:cNvPr id="3" name="Content Placeholder 2"/>
          <p:cNvSpPr>
            <a:spLocks noGrp="1"/>
          </p:cNvSpPr>
          <p:nvPr>
            <p:ph idx="1"/>
          </p:nvPr>
        </p:nvSpPr>
        <p:spPr>
          <a:xfrm>
            <a:off x="1198880" y="2272145"/>
            <a:ext cx="10305732" cy="4498110"/>
          </a:xfrm>
        </p:spPr>
        <p:txBody>
          <a:bodyPr/>
          <a:lstStyle/>
          <a:p>
            <a:r>
              <a:rPr lang="en-US" dirty="0"/>
              <a:t>Natural Language Processing (NLP) is a subfield of artificial intelligence (AI). </a:t>
            </a:r>
          </a:p>
          <a:p>
            <a:r>
              <a:rPr lang="en-US" dirty="0"/>
              <a:t>Data preprocessing is a crucial step in natural language processing (NLP) that involves cleaning and transforming raw text data into a format that can be easily analyzed by machine learning algorithms.</a:t>
            </a:r>
          </a:p>
          <a:p>
            <a:r>
              <a:rPr lang="en-US" dirty="0"/>
              <a:t>NLP enables computers to understand natural language as humans do. </a:t>
            </a:r>
          </a:p>
          <a:p>
            <a:r>
              <a:rPr lang="en-US" dirty="0"/>
              <a:t>In this introduction, we will explore the importance of data preprocessing in NLP and some common techniques used for it.</a:t>
            </a:r>
          </a:p>
          <a:p>
            <a:r>
              <a:rPr lang="en-US" dirty="0"/>
              <a:t>One of the primary objectives of data preprocessing is to remove any noise or irrelevant information from the text data. </a:t>
            </a:r>
          </a:p>
          <a:p>
            <a:r>
              <a:rPr lang="en-US" dirty="0"/>
              <a:t>This includes removing punctuation, stop words, and special characters, as well as correcting spelling errors and normalizing text by converting it to lowercase.</a:t>
            </a:r>
            <a:endParaRPr lang="en-IN" dirty="0"/>
          </a:p>
        </p:txBody>
      </p:sp>
    </p:spTree>
    <p:extLst>
      <p:ext uri="{BB962C8B-B14F-4D97-AF65-F5344CB8AC3E}">
        <p14:creationId xmlns:p14="http://schemas.microsoft.com/office/powerpoint/2010/main" val="356909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DATA PREPROCESSING</a:t>
            </a:r>
          </a:p>
        </p:txBody>
      </p:sp>
      <p:sp>
        <p:nvSpPr>
          <p:cNvPr id="3" name="Content Placeholder 2"/>
          <p:cNvSpPr>
            <a:spLocks noGrp="1"/>
          </p:cNvSpPr>
          <p:nvPr>
            <p:ph idx="1"/>
          </p:nvPr>
        </p:nvSpPr>
        <p:spPr>
          <a:xfrm>
            <a:off x="1154954" y="2311400"/>
            <a:ext cx="10349658" cy="4318000"/>
          </a:xfrm>
        </p:spPr>
        <p:txBody>
          <a:bodyPr>
            <a:normAutofit fontScale="92500" lnSpcReduction="20000"/>
          </a:bodyPr>
          <a:lstStyle/>
          <a:p>
            <a:pPr marL="0" indent="0">
              <a:buNone/>
            </a:pPr>
            <a:endParaRPr lang="en-IN" dirty="0"/>
          </a:p>
          <a:p>
            <a:r>
              <a:rPr lang="en-US" dirty="0"/>
              <a:t>Converted to Lower</a:t>
            </a:r>
          </a:p>
          <a:p>
            <a:pPr marL="0" indent="0">
              <a:buNone/>
            </a:pPr>
            <a:endParaRPr lang="en-US" dirty="0"/>
          </a:p>
          <a:p>
            <a:r>
              <a:rPr lang="en-IN" dirty="0"/>
              <a:t>Cleaning data(removing numbers, removing punctuations, removing </a:t>
            </a:r>
            <a:r>
              <a:rPr lang="en-IN" dirty="0" err="1"/>
              <a:t>stopwords</a:t>
            </a:r>
            <a:r>
              <a:rPr lang="en-IN" dirty="0"/>
              <a:t>, removing </a:t>
            </a:r>
            <a:r>
              <a:rPr lang="en-IN" dirty="0" err="1"/>
              <a:t>url</a:t>
            </a:r>
            <a:r>
              <a:rPr lang="en-IN" dirty="0"/>
              <a:t>, removing whitespaces)</a:t>
            </a:r>
          </a:p>
          <a:p>
            <a:pPr marL="0" indent="0">
              <a:buNone/>
            </a:pPr>
            <a:endParaRPr lang="en-IN" dirty="0"/>
          </a:p>
          <a:p>
            <a:r>
              <a:rPr lang="en-US" dirty="0"/>
              <a:t>Common Words</a:t>
            </a:r>
          </a:p>
          <a:p>
            <a:pPr marL="0" indent="0">
              <a:buNone/>
            </a:pPr>
            <a:endParaRPr lang="en-US" dirty="0"/>
          </a:p>
          <a:p>
            <a:r>
              <a:rPr lang="en-US" dirty="0"/>
              <a:t>Removing </a:t>
            </a:r>
            <a:r>
              <a:rPr lang="en-US" dirty="0" err="1"/>
              <a:t>Emojis</a:t>
            </a:r>
            <a:r>
              <a:rPr lang="en-US" dirty="0"/>
              <a:t> From Data</a:t>
            </a:r>
          </a:p>
          <a:p>
            <a:pPr marL="0" indent="0">
              <a:buNone/>
            </a:pPr>
            <a:endParaRPr lang="en-US" dirty="0"/>
          </a:p>
          <a:p>
            <a:r>
              <a:rPr lang="en-US" dirty="0"/>
              <a:t>Lemmatization</a:t>
            </a:r>
          </a:p>
          <a:p>
            <a:pPr marL="0" indent="0">
              <a:buNone/>
            </a:pPr>
            <a:endParaRPr lang="en-US" dirty="0"/>
          </a:p>
          <a:p>
            <a:r>
              <a:rPr lang="en-US" dirty="0"/>
              <a:t>Model Building</a:t>
            </a:r>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387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Algerian" panose="04020705040A02060702" pitchFamily="82" charset="0"/>
              </a:rPr>
              <a:t>vectorization</a:t>
            </a:r>
            <a:r>
              <a:rPr lang="en-IN" dirty="0">
                <a:latin typeface="Algerian" panose="04020705040A02060702" pitchFamily="82" charset="0"/>
              </a:rPr>
              <a:t> sparse matrix</a:t>
            </a:r>
            <a:endParaRPr lang="en-US" dirty="0"/>
          </a:p>
        </p:txBody>
      </p:sp>
      <p:sp>
        <p:nvSpPr>
          <p:cNvPr id="3" name="Content Placeholder 2"/>
          <p:cNvSpPr>
            <a:spLocks noGrp="1"/>
          </p:cNvSpPr>
          <p:nvPr>
            <p:ph idx="1"/>
          </p:nvPr>
        </p:nvSpPr>
        <p:spPr/>
        <p:txBody>
          <a:bodyPr/>
          <a:lstStyle/>
          <a:p>
            <a:r>
              <a:rPr lang="en-US" dirty="0" err="1"/>
              <a:t>Vectorization</a:t>
            </a:r>
            <a:r>
              <a:rPr lang="en-US" dirty="0"/>
              <a:t> of sparse matrices refers to the process of converting a sparse matrix into a vector format that can be used for mathematical operations and machine learning algorithms.</a:t>
            </a:r>
          </a:p>
          <a:p>
            <a:r>
              <a:rPr lang="en-US" dirty="0"/>
              <a:t>Sparse matrices are matrices with a large number of elements that are zero, and only a small number of elements that are non-zero.</a:t>
            </a:r>
          </a:p>
          <a:p>
            <a:r>
              <a:rPr lang="en-US" dirty="0" err="1"/>
              <a:t>Vectorization</a:t>
            </a:r>
            <a:r>
              <a:rPr lang="en-US" dirty="0"/>
              <a:t> involves identifying the non-zero elements of the sparse matrix and storing them in a compressed format that takes up less memory. </a:t>
            </a:r>
          </a:p>
          <a:p>
            <a:r>
              <a:rPr lang="en-US" dirty="0"/>
              <a:t>This compressed format can then be used for mathematical operations and machine learning algorithms that require matrix operations.</a:t>
            </a:r>
          </a:p>
        </p:txBody>
      </p:sp>
    </p:spTree>
    <p:extLst>
      <p:ext uri="{BB962C8B-B14F-4D97-AF65-F5344CB8AC3E}">
        <p14:creationId xmlns:p14="http://schemas.microsoft.com/office/powerpoint/2010/main" val="4273716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5052</TotalTime>
  <Words>818</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Century Gothic</vt:lpstr>
      <vt:lpstr>Wingdings</vt:lpstr>
      <vt:lpstr>Wingdings 3</vt:lpstr>
      <vt:lpstr>Ion Boardroom</vt:lpstr>
      <vt:lpstr>`.</vt:lpstr>
      <vt:lpstr>INTRODUCTION</vt:lpstr>
      <vt:lpstr>OBJECTIVE</vt:lpstr>
      <vt:lpstr>TOOLS AND PLATFORMS</vt:lpstr>
      <vt:lpstr>FLOW CHART</vt:lpstr>
      <vt:lpstr>DATA DESCRIPTION</vt:lpstr>
      <vt:lpstr>       data preprocessing using nlp</vt:lpstr>
      <vt:lpstr>DATA PREPROCESSING</vt:lpstr>
      <vt:lpstr>vectorization sparse matrix</vt:lpstr>
      <vt:lpstr>data partition</vt:lpstr>
      <vt:lpstr>model building:-</vt:lpstr>
      <vt:lpstr>selecting best model</vt:lpstr>
      <vt:lpstr>Advantages:-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Gajanan Karande</dc:creator>
  <cp:lastModifiedBy>NISHANT GHAWALKAR</cp:lastModifiedBy>
  <cp:revision>96</cp:revision>
  <dcterms:created xsi:type="dcterms:W3CDTF">2023-03-25T08:52:55Z</dcterms:created>
  <dcterms:modified xsi:type="dcterms:W3CDTF">2023-07-02T14:16:58Z</dcterms:modified>
</cp:coreProperties>
</file>